
<file path=[Content_Types].xml><?xml version="1.0" encoding="utf-8"?>
<Types xmlns="http://schemas.openxmlformats.org/package/2006/content-types">
  <Default Extension="glb" ContentType="model/gltf.binary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revisionInfo.xml" ContentType="application/vnd.ms-powerpoint.revisioninfo+xml"/>
  <Override PartName="/ppt/authors.xml" ContentType="application/vnd.ms-powerpoint.author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34" r:id="rId4"/>
    <p:sldMasterId id="2147483723" r:id="rId5"/>
  </p:sldMasterIdLst>
  <p:notesMasterIdLst>
    <p:notesMasterId r:id="rId17"/>
  </p:notesMasterIdLst>
  <p:sldIdLst>
    <p:sldId id="284" r:id="rId6"/>
    <p:sldId id="285" r:id="rId7"/>
    <p:sldId id="294" r:id="rId8"/>
    <p:sldId id="286" r:id="rId9"/>
    <p:sldId id="283" r:id="rId10"/>
    <p:sldId id="282" r:id="rId11"/>
    <p:sldId id="277" r:id="rId12"/>
    <p:sldId id="279" r:id="rId13"/>
    <p:sldId id="278" r:id="rId14"/>
    <p:sldId id="281" r:id="rId15"/>
    <p:sldId id="280" r:id="rId16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authors.xml><?xml version="1.0" encoding="utf-8"?>
<p188:authorLst xmlns:a="http://schemas.openxmlformats.org/drawingml/2006/main" xmlns:r="http://schemas.openxmlformats.org/officeDocument/2006/relationships" xmlns:p188="http://schemas.microsoft.com/office/powerpoint/2018/8/main">
  <p188:author id="{119D3D25-4587-EE31-A3BF-52BBF8259BF2}" name="Maria Elizabeth Duarte D' Abreu Albuquerque Marques (2126372)" initials="MEDDAAM(" userId="Maria Elizabeth Duarte D' Abreu Albuquerque Marques (2126372)" providerId="None"/>
  <p188:author id="{A49CD6C9-30AA-D330-942C-4AE79B761732}" name="Maria Elizabeth Duarte D' Abreu Albuquerque Marques (2126372)" initials="M(" userId="S::2126372@student.uwtsd.ac.uk::b9d80605-9a23-427c-9eac-68ea25de7503" providerId="AD"/>
</p188: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06B7E639-6D92-7072-9A69-16DE92332E4F}" v="473" dt="2022-06-26T05:48:18.265"/>
    <p1510:client id="{3F9A6A36-1197-F9CB-CB81-5B5B644FD34E}" v="28" dt="2022-06-26T05:55:52.279"/>
    <p1510:client id="{484E6DEA-1C14-06AD-C54A-7C89D7EECCAE}" v="1337" dt="2022-06-26T07:44:03.955"/>
    <p1510:client id="{62438D1A-6FAD-C3A3-95E6-3CFE46DDD30F}" v="8" dt="2022-06-25T11:09:40.486"/>
    <p1510:client id="{8EDA575C-0C81-7EBC-7C91-9A8BA31E947E}" v="2246" dt="2022-06-25T17:23:49.253"/>
    <p1510:client id="{B6230AAE-C8E2-4A0E-808B-7BA03BFC1811}" v="2425" dt="2022-06-26T05:57:54.703"/>
    <p1510:client id="{C6C218AA-06A0-8E17-A499-4A957CB83685}" v="916" dt="2022-06-25T21:34:59.204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slideViewPr>
    <p:cSldViewPr snapToGrid="0">
      <p:cViewPr>
        <p:scale>
          <a:sx n="1" d="2"/>
          <a:sy n="1" d="2"/>
        </p:scale>
        <p:origin x="0" y="0"/>
      </p:cViewPr>
      <p:guideLst/>
    </p:cSldViewPr>
  </p:slide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3.xml"/><Relationship Id="rId13" Type="http://schemas.openxmlformats.org/officeDocument/2006/relationships/slide" Target="slides/slide8.xml"/><Relationship Id="rId18" Type="http://schemas.openxmlformats.org/officeDocument/2006/relationships/presProps" Target="presProps.xml"/><Relationship Id="rId3" Type="http://schemas.openxmlformats.org/officeDocument/2006/relationships/customXml" Target="../customXml/item3.xml"/><Relationship Id="rId21" Type="http://schemas.openxmlformats.org/officeDocument/2006/relationships/tableStyles" Target="tableStyles.xml"/><Relationship Id="rId7" Type="http://schemas.openxmlformats.org/officeDocument/2006/relationships/slide" Target="slides/slide2.xml"/><Relationship Id="rId12" Type="http://schemas.openxmlformats.org/officeDocument/2006/relationships/slide" Target="slides/slide7.xml"/><Relationship Id="rId17" Type="http://schemas.openxmlformats.org/officeDocument/2006/relationships/notesMaster" Target="notesMasters/notesMaster1.xml"/><Relationship Id="rId2" Type="http://schemas.openxmlformats.org/officeDocument/2006/relationships/customXml" Target="../customXml/item2.xml"/><Relationship Id="rId16" Type="http://schemas.openxmlformats.org/officeDocument/2006/relationships/slide" Target="slides/slide11.xml"/><Relationship Id="rId20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" Target="slides/slide1.xml"/><Relationship Id="rId11" Type="http://schemas.openxmlformats.org/officeDocument/2006/relationships/slide" Target="slides/slide6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10.xml"/><Relationship Id="rId23" Type="http://schemas.microsoft.com/office/2018/10/relationships/authors" Target="authors.xml"/><Relationship Id="rId10" Type="http://schemas.openxmlformats.org/officeDocument/2006/relationships/slide" Target="slides/slide5.xml"/><Relationship Id="rId19" Type="http://schemas.openxmlformats.org/officeDocument/2006/relationships/viewProps" Target="view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4.xml"/><Relationship Id="rId14" Type="http://schemas.openxmlformats.org/officeDocument/2006/relationships/slide" Target="slides/slide9.xml"/><Relationship Id="rId22" Type="http://schemas.microsoft.com/office/2015/10/relationships/revisionInfo" Target="revisionInfo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3A973FE8-9F87-41B5-90A7-B63686673894}" type="doc">
      <dgm:prSet loTypeId="urn:microsoft.com/office/officeart/2008/layout/LinedList" loCatId="list" qsTypeId="urn:microsoft.com/office/officeart/2005/8/quickstyle/simple2" qsCatId="simple" csTypeId="urn:microsoft.com/office/officeart/2005/8/colors/colorful1" csCatId="colorful" phldr="1"/>
      <dgm:spPr/>
      <dgm:t>
        <a:bodyPr/>
        <a:lstStyle/>
        <a:p>
          <a:endParaRPr lang="en-US"/>
        </a:p>
      </dgm:t>
    </dgm:pt>
    <dgm:pt modelId="{F56EA870-9189-4FC2-8EA9-1AD80536DDA0}">
      <dgm:prSet/>
      <dgm:spPr/>
      <dgm:t>
        <a:bodyPr/>
        <a:lstStyle/>
        <a:p>
          <a:r>
            <a:rPr lang="en-US"/>
            <a:t>The proposed method, In which I will do to carry out my research are quantitative and qualitative research </a:t>
          </a:r>
        </a:p>
        <a:p>
          <a:r>
            <a:rPr lang="en-US"/>
            <a:t>That will have specific questions that will help with my research I will do this by asking these questions to students and teachers.  </a:t>
          </a:r>
        </a:p>
        <a:p>
          <a:r>
            <a:rPr lang="en-US"/>
            <a:t>Questions that will be asked are.</a:t>
          </a:r>
        </a:p>
      </dgm:t>
    </dgm:pt>
    <dgm:pt modelId="{F22A83AA-BCB3-423C-9EC2-8641D578F7EA}" type="parTrans" cxnId="{08CB88FB-AB76-4E4E-8193-429CEFBFFEB2}">
      <dgm:prSet/>
      <dgm:spPr/>
      <dgm:t>
        <a:bodyPr/>
        <a:lstStyle/>
        <a:p>
          <a:endParaRPr lang="en-US"/>
        </a:p>
      </dgm:t>
    </dgm:pt>
    <dgm:pt modelId="{93A4757F-1C2C-4049-BC49-F608162510D8}" type="sibTrans" cxnId="{08CB88FB-AB76-4E4E-8193-429CEFBFFEB2}">
      <dgm:prSet/>
      <dgm:spPr/>
      <dgm:t>
        <a:bodyPr/>
        <a:lstStyle/>
        <a:p>
          <a:endParaRPr lang="en-US"/>
        </a:p>
      </dgm:t>
    </dgm:pt>
    <dgm:pt modelId="{052AC1C2-FD06-4BBA-B624-0D017B086DBD}">
      <dgm:prSet/>
      <dgm:spPr/>
      <dgm:t>
        <a:bodyPr/>
        <a:lstStyle/>
        <a:p>
          <a:r>
            <a:rPr lang="en-US"/>
            <a:t>What type of student online technology collaboration is used the most in UWTSD?</a:t>
          </a:r>
        </a:p>
      </dgm:t>
    </dgm:pt>
    <dgm:pt modelId="{AB4BEE38-DCD9-4E9F-9EB5-4D79AA457B1C}" type="parTrans" cxnId="{AE233C91-7DB6-475D-94E5-63B4BBABBE6B}">
      <dgm:prSet/>
      <dgm:spPr/>
      <dgm:t>
        <a:bodyPr/>
        <a:lstStyle/>
        <a:p>
          <a:endParaRPr lang="en-US"/>
        </a:p>
      </dgm:t>
    </dgm:pt>
    <dgm:pt modelId="{BF921B24-5612-48D3-B308-FAE98F0DAD95}" type="sibTrans" cxnId="{AE233C91-7DB6-475D-94E5-63B4BBABBE6B}">
      <dgm:prSet/>
      <dgm:spPr/>
      <dgm:t>
        <a:bodyPr/>
        <a:lstStyle/>
        <a:p>
          <a:endParaRPr lang="en-US"/>
        </a:p>
      </dgm:t>
    </dgm:pt>
    <dgm:pt modelId="{F2D8143C-C67B-4232-90FE-B04B95888A5B}">
      <dgm:prSet/>
      <dgm:spPr/>
      <dgm:t>
        <a:bodyPr/>
        <a:lstStyle/>
        <a:p>
          <a:r>
            <a:rPr lang="en-US"/>
            <a:t>Who do you think uses it the most students or teacher or both? </a:t>
          </a:r>
        </a:p>
      </dgm:t>
    </dgm:pt>
    <dgm:pt modelId="{1265C364-5C18-48DF-A75C-A5BB5A053CCB}" type="parTrans" cxnId="{0ED7DE55-1136-47E0-9C66-849378558E03}">
      <dgm:prSet/>
      <dgm:spPr/>
      <dgm:t>
        <a:bodyPr/>
        <a:lstStyle/>
        <a:p>
          <a:endParaRPr lang="en-US"/>
        </a:p>
      </dgm:t>
    </dgm:pt>
    <dgm:pt modelId="{BCE39524-2FFC-45BA-AFE6-0EF23A6F79F7}" type="sibTrans" cxnId="{0ED7DE55-1136-47E0-9C66-849378558E03}">
      <dgm:prSet/>
      <dgm:spPr/>
      <dgm:t>
        <a:bodyPr/>
        <a:lstStyle/>
        <a:p>
          <a:endParaRPr lang="en-US"/>
        </a:p>
      </dgm:t>
    </dgm:pt>
    <dgm:pt modelId="{EA13606F-BAC3-47B5-B720-67BC5C933036}">
      <dgm:prSet/>
      <dgm:spPr/>
      <dgm:t>
        <a:bodyPr/>
        <a:lstStyle/>
        <a:p>
          <a:r>
            <a:rPr lang="en-US"/>
            <a:t>How do you think the technology is used by the person?</a:t>
          </a:r>
        </a:p>
      </dgm:t>
    </dgm:pt>
    <dgm:pt modelId="{2981AD51-5501-4880-AAD0-B0ED68544B60}" type="parTrans" cxnId="{5B74F09B-AAA9-4032-B05D-940B3C348BC5}">
      <dgm:prSet/>
      <dgm:spPr/>
      <dgm:t>
        <a:bodyPr/>
        <a:lstStyle/>
        <a:p>
          <a:endParaRPr lang="en-US"/>
        </a:p>
      </dgm:t>
    </dgm:pt>
    <dgm:pt modelId="{816E1609-5783-4F33-A82D-D8BFD1D95D7A}" type="sibTrans" cxnId="{5B74F09B-AAA9-4032-B05D-940B3C348BC5}">
      <dgm:prSet/>
      <dgm:spPr/>
      <dgm:t>
        <a:bodyPr/>
        <a:lstStyle/>
        <a:p>
          <a:endParaRPr lang="en-US"/>
        </a:p>
      </dgm:t>
    </dgm:pt>
    <dgm:pt modelId="{26AEFB5F-8EB4-478A-99A1-DBD16ED25EC6}" type="pres">
      <dgm:prSet presAssocID="{3A973FE8-9F87-41B5-90A7-B63686673894}" presName="vert0" presStyleCnt="0">
        <dgm:presLayoutVars>
          <dgm:dir/>
          <dgm:animOne val="branch"/>
          <dgm:animLvl val="lvl"/>
        </dgm:presLayoutVars>
      </dgm:prSet>
      <dgm:spPr/>
    </dgm:pt>
    <dgm:pt modelId="{EDC51DC6-2892-473D-8095-349D82988B84}" type="pres">
      <dgm:prSet presAssocID="{F56EA870-9189-4FC2-8EA9-1AD80536DDA0}" presName="thickLine" presStyleLbl="alignNode1" presStyleIdx="0" presStyleCnt="4"/>
      <dgm:spPr/>
    </dgm:pt>
    <dgm:pt modelId="{C969E4E5-214D-49C9-AB3C-E5CAE2B0113D}" type="pres">
      <dgm:prSet presAssocID="{F56EA870-9189-4FC2-8EA9-1AD80536DDA0}" presName="horz1" presStyleCnt="0"/>
      <dgm:spPr/>
    </dgm:pt>
    <dgm:pt modelId="{897A7059-C934-423A-9BF0-BEF39CBF9981}" type="pres">
      <dgm:prSet presAssocID="{F56EA870-9189-4FC2-8EA9-1AD80536DDA0}" presName="tx1" presStyleLbl="revTx" presStyleIdx="0" presStyleCnt="4" custScaleY="106093"/>
      <dgm:spPr/>
    </dgm:pt>
    <dgm:pt modelId="{0C77FC23-9A40-48E3-A296-D32A363DA9F9}" type="pres">
      <dgm:prSet presAssocID="{F56EA870-9189-4FC2-8EA9-1AD80536DDA0}" presName="vert1" presStyleCnt="0"/>
      <dgm:spPr/>
    </dgm:pt>
    <dgm:pt modelId="{6409B52F-0C56-4072-9AEE-C83A36626620}" type="pres">
      <dgm:prSet presAssocID="{052AC1C2-FD06-4BBA-B624-0D017B086DBD}" presName="thickLine" presStyleLbl="alignNode1" presStyleIdx="1" presStyleCnt="4"/>
      <dgm:spPr/>
    </dgm:pt>
    <dgm:pt modelId="{17351995-6C31-4792-921E-BF716ACB5D52}" type="pres">
      <dgm:prSet presAssocID="{052AC1C2-FD06-4BBA-B624-0D017B086DBD}" presName="horz1" presStyleCnt="0"/>
      <dgm:spPr/>
    </dgm:pt>
    <dgm:pt modelId="{8556727A-8838-427B-AAF1-D5FF7F49A27A}" type="pres">
      <dgm:prSet presAssocID="{052AC1C2-FD06-4BBA-B624-0D017B086DBD}" presName="tx1" presStyleLbl="revTx" presStyleIdx="1" presStyleCnt="4"/>
      <dgm:spPr/>
    </dgm:pt>
    <dgm:pt modelId="{64615541-FCEF-4929-BF5D-016E4F83E398}" type="pres">
      <dgm:prSet presAssocID="{052AC1C2-FD06-4BBA-B624-0D017B086DBD}" presName="vert1" presStyleCnt="0"/>
      <dgm:spPr/>
    </dgm:pt>
    <dgm:pt modelId="{8DBA7468-47E9-44C5-98EA-6531114D3C53}" type="pres">
      <dgm:prSet presAssocID="{F2D8143C-C67B-4232-90FE-B04B95888A5B}" presName="thickLine" presStyleLbl="alignNode1" presStyleIdx="2" presStyleCnt="4"/>
      <dgm:spPr/>
    </dgm:pt>
    <dgm:pt modelId="{93879128-5AD9-4D35-9EB7-F2B8C0E954F5}" type="pres">
      <dgm:prSet presAssocID="{F2D8143C-C67B-4232-90FE-B04B95888A5B}" presName="horz1" presStyleCnt="0"/>
      <dgm:spPr/>
    </dgm:pt>
    <dgm:pt modelId="{E8C224FA-8232-43AC-8E67-1800B75C12F4}" type="pres">
      <dgm:prSet presAssocID="{F2D8143C-C67B-4232-90FE-B04B95888A5B}" presName="tx1" presStyleLbl="revTx" presStyleIdx="2" presStyleCnt="4"/>
      <dgm:spPr/>
    </dgm:pt>
    <dgm:pt modelId="{DD4D99B5-D756-457C-A9BA-18861E09E673}" type="pres">
      <dgm:prSet presAssocID="{F2D8143C-C67B-4232-90FE-B04B95888A5B}" presName="vert1" presStyleCnt="0"/>
      <dgm:spPr/>
    </dgm:pt>
    <dgm:pt modelId="{A277F973-714F-4346-B545-8BD101851EDB}" type="pres">
      <dgm:prSet presAssocID="{EA13606F-BAC3-47B5-B720-67BC5C933036}" presName="thickLine" presStyleLbl="alignNode1" presStyleIdx="3" presStyleCnt="4"/>
      <dgm:spPr/>
    </dgm:pt>
    <dgm:pt modelId="{AB831DBD-AF24-465F-8FED-0210CFD449F6}" type="pres">
      <dgm:prSet presAssocID="{EA13606F-BAC3-47B5-B720-67BC5C933036}" presName="horz1" presStyleCnt="0"/>
      <dgm:spPr/>
    </dgm:pt>
    <dgm:pt modelId="{DB185928-1AB9-4944-AC4B-84D2CCD0C16E}" type="pres">
      <dgm:prSet presAssocID="{EA13606F-BAC3-47B5-B720-67BC5C933036}" presName="tx1" presStyleLbl="revTx" presStyleIdx="3" presStyleCnt="4"/>
      <dgm:spPr/>
    </dgm:pt>
    <dgm:pt modelId="{E67FECFB-4706-4464-9028-C2631141B0EA}" type="pres">
      <dgm:prSet presAssocID="{EA13606F-BAC3-47B5-B720-67BC5C933036}" presName="vert1" presStyleCnt="0"/>
      <dgm:spPr/>
    </dgm:pt>
  </dgm:ptLst>
  <dgm:cxnLst>
    <dgm:cxn modelId="{CD97DB4B-943F-411B-881C-A419822BA93E}" type="presOf" srcId="{EA13606F-BAC3-47B5-B720-67BC5C933036}" destId="{DB185928-1AB9-4944-AC4B-84D2CCD0C16E}" srcOrd="0" destOrd="0" presId="urn:microsoft.com/office/officeart/2008/layout/LinedList"/>
    <dgm:cxn modelId="{0ED7DE55-1136-47E0-9C66-849378558E03}" srcId="{3A973FE8-9F87-41B5-90A7-B63686673894}" destId="{F2D8143C-C67B-4232-90FE-B04B95888A5B}" srcOrd="2" destOrd="0" parTransId="{1265C364-5C18-48DF-A75C-A5BB5A053CCB}" sibTransId="{BCE39524-2FFC-45BA-AFE6-0EF23A6F79F7}"/>
    <dgm:cxn modelId="{35CEC578-C835-43B7-9DB8-52CFBB3EAD14}" type="presOf" srcId="{052AC1C2-FD06-4BBA-B624-0D017B086DBD}" destId="{8556727A-8838-427B-AAF1-D5FF7F49A27A}" srcOrd="0" destOrd="0" presId="urn:microsoft.com/office/officeart/2008/layout/LinedList"/>
    <dgm:cxn modelId="{4DBFA38C-E52C-4B1C-A4C2-30E7DC3B9B9D}" type="presOf" srcId="{F56EA870-9189-4FC2-8EA9-1AD80536DDA0}" destId="{897A7059-C934-423A-9BF0-BEF39CBF9981}" srcOrd="0" destOrd="0" presId="urn:microsoft.com/office/officeart/2008/layout/LinedList"/>
    <dgm:cxn modelId="{AE233C91-7DB6-475D-94E5-63B4BBABBE6B}" srcId="{3A973FE8-9F87-41B5-90A7-B63686673894}" destId="{052AC1C2-FD06-4BBA-B624-0D017B086DBD}" srcOrd="1" destOrd="0" parTransId="{AB4BEE38-DCD9-4E9F-9EB5-4D79AA457B1C}" sibTransId="{BF921B24-5612-48D3-B308-FAE98F0DAD95}"/>
    <dgm:cxn modelId="{5B74F09B-AAA9-4032-B05D-940B3C348BC5}" srcId="{3A973FE8-9F87-41B5-90A7-B63686673894}" destId="{EA13606F-BAC3-47B5-B720-67BC5C933036}" srcOrd="3" destOrd="0" parTransId="{2981AD51-5501-4880-AAD0-B0ED68544B60}" sibTransId="{816E1609-5783-4F33-A82D-D8BFD1D95D7A}"/>
    <dgm:cxn modelId="{A0DEB0B1-B6EE-448B-98C3-891323DEBC25}" type="presOf" srcId="{F2D8143C-C67B-4232-90FE-B04B95888A5B}" destId="{E8C224FA-8232-43AC-8E67-1800B75C12F4}" srcOrd="0" destOrd="0" presId="urn:microsoft.com/office/officeart/2008/layout/LinedList"/>
    <dgm:cxn modelId="{B23B5FED-7A66-459E-849A-4BBB44B585F6}" type="presOf" srcId="{3A973FE8-9F87-41B5-90A7-B63686673894}" destId="{26AEFB5F-8EB4-478A-99A1-DBD16ED25EC6}" srcOrd="0" destOrd="0" presId="urn:microsoft.com/office/officeart/2008/layout/LinedList"/>
    <dgm:cxn modelId="{08CB88FB-AB76-4E4E-8193-429CEFBFFEB2}" srcId="{3A973FE8-9F87-41B5-90A7-B63686673894}" destId="{F56EA870-9189-4FC2-8EA9-1AD80536DDA0}" srcOrd="0" destOrd="0" parTransId="{F22A83AA-BCB3-423C-9EC2-8641D578F7EA}" sibTransId="{93A4757F-1C2C-4049-BC49-F608162510D8}"/>
    <dgm:cxn modelId="{E13CE448-E5B7-4EA6-B180-EA5D3DCD48D7}" type="presParOf" srcId="{26AEFB5F-8EB4-478A-99A1-DBD16ED25EC6}" destId="{EDC51DC6-2892-473D-8095-349D82988B84}" srcOrd="0" destOrd="0" presId="urn:microsoft.com/office/officeart/2008/layout/LinedList"/>
    <dgm:cxn modelId="{4A1178D3-2269-4895-8178-844F37CD6B43}" type="presParOf" srcId="{26AEFB5F-8EB4-478A-99A1-DBD16ED25EC6}" destId="{C969E4E5-214D-49C9-AB3C-E5CAE2B0113D}" srcOrd="1" destOrd="0" presId="urn:microsoft.com/office/officeart/2008/layout/LinedList"/>
    <dgm:cxn modelId="{6FBDA320-DF0D-42E4-B10A-72D7014A2396}" type="presParOf" srcId="{C969E4E5-214D-49C9-AB3C-E5CAE2B0113D}" destId="{897A7059-C934-423A-9BF0-BEF39CBF9981}" srcOrd="0" destOrd="0" presId="urn:microsoft.com/office/officeart/2008/layout/LinedList"/>
    <dgm:cxn modelId="{49E7E60F-B148-462E-810A-D8AA155824A2}" type="presParOf" srcId="{C969E4E5-214D-49C9-AB3C-E5CAE2B0113D}" destId="{0C77FC23-9A40-48E3-A296-D32A363DA9F9}" srcOrd="1" destOrd="0" presId="urn:microsoft.com/office/officeart/2008/layout/LinedList"/>
    <dgm:cxn modelId="{1674DF1C-C059-46E2-B0CC-9458F9061F9A}" type="presParOf" srcId="{26AEFB5F-8EB4-478A-99A1-DBD16ED25EC6}" destId="{6409B52F-0C56-4072-9AEE-C83A36626620}" srcOrd="2" destOrd="0" presId="urn:microsoft.com/office/officeart/2008/layout/LinedList"/>
    <dgm:cxn modelId="{0A1474C2-46A3-4E19-BB71-4C1385C6AD9B}" type="presParOf" srcId="{26AEFB5F-8EB4-478A-99A1-DBD16ED25EC6}" destId="{17351995-6C31-4792-921E-BF716ACB5D52}" srcOrd="3" destOrd="0" presId="urn:microsoft.com/office/officeart/2008/layout/LinedList"/>
    <dgm:cxn modelId="{71C4CEB6-130E-44D1-BFAB-25D50A0162DE}" type="presParOf" srcId="{17351995-6C31-4792-921E-BF716ACB5D52}" destId="{8556727A-8838-427B-AAF1-D5FF7F49A27A}" srcOrd="0" destOrd="0" presId="urn:microsoft.com/office/officeart/2008/layout/LinedList"/>
    <dgm:cxn modelId="{EDC9EF9B-BD4B-4FA1-A2DC-425E7DE335C9}" type="presParOf" srcId="{17351995-6C31-4792-921E-BF716ACB5D52}" destId="{64615541-FCEF-4929-BF5D-016E4F83E398}" srcOrd="1" destOrd="0" presId="urn:microsoft.com/office/officeart/2008/layout/LinedList"/>
    <dgm:cxn modelId="{F1254355-96A1-4C96-A22C-B1861EE8CA5C}" type="presParOf" srcId="{26AEFB5F-8EB4-478A-99A1-DBD16ED25EC6}" destId="{8DBA7468-47E9-44C5-98EA-6531114D3C53}" srcOrd="4" destOrd="0" presId="urn:microsoft.com/office/officeart/2008/layout/LinedList"/>
    <dgm:cxn modelId="{AB18791A-0DED-4ABA-B145-278E0E496722}" type="presParOf" srcId="{26AEFB5F-8EB4-478A-99A1-DBD16ED25EC6}" destId="{93879128-5AD9-4D35-9EB7-F2B8C0E954F5}" srcOrd="5" destOrd="0" presId="urn:microsoft.com/office/officeart/2008/layout/LinedList"/>
    <dgm:cxn modelId="{7AECFAF4-ED02-4AED-8D3A-B6AFA7666743}" type="presParOf" srcId="{93879128-5AD9-4D35-9EB7-F2B8C0E954F5}" destId="{E8C224FA-8232-43AC-8E67-1800B75C12F4}" srcOrd="0" destOrd="0" presId="urn:microsoft.com/office/officeart/2008/layout/LinedList"/>
    <dgm:cxn modelId="{93F9102E-5154-4590-BD98-62509A1FA18B}" type="presParOf" srcId="{93879128-5AD9-4D35-9EB7-F2B8C0E954F5}" destId="{DD4D99B5-D756-457C-A9BA-18861E09E673}" srcOrd="1" destOrd="0" presId="urn:microsoft.com/office/officeart/2008/layout/LinedList"/>
    <dgm:cxn modelId="{650A20E9-3F31-4122-B368-A0E7E3EC349B}" type="presParOf" srcId="{26AEFB5F-8EB4-478A-99A1-DBD16ED25EC6}" destId="{A277F973-714F-4346-B545-8BD101851EDB}" srcOrd="6" destOrd="0" presId="urn:microsoft.com/office/officeart/2008/layout/LinedList"/>
    <dgm:cxn modelId="{F16FA343-496E-45FB-BF4D-A3542EAEFA45}" type="presParOf" srcId="{26AEFB5F-8EB4-478A-99A1-DBD16ED25EC6}" destId="{AB831DBD-AF24-465F-8FED-0210CFD449F6}" srcOrd="7" destOrd="0" presId="urn:microsoft.com/office/officeart/2008/layout/LinedList"/>
    <dgm:cxn modelId="{B400A459-D0F2-4D37-A859-2576AB8638BA}" type="presParOf" srcId="{AB831DBD-AF24-465F-8FED-0210CFD449F6}" destId="{DB185928-1AB9-4944-AC4B-84D2CCD0C16E}" srcOrd="0" destOrd="0" presId="urn:microsoft.com/office/officeart/2008/layout/LinedList"/>
    <dgm:cxn modelId="{0BF9C897-FADA-4E7C-888A-CF3CD8577401}" type="presParOf" srcId="{AB831DBD-AF24-465F-8FED-0210CFD449F6}" destId="{E67FECFB-4706-4464-9028-C2631141B0EA}" srcOrd="1" destOrd="0" presId="urn:microsoft.com/office/officeart/2008/layout/LinedList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DC51DC6-2892-473D-8095-349D82988B84}">
      <dsp:nvSpPr>
        <dsp:cNvPr id="0" name=""/>
        <dsp:cNvSpPr/>
      </dsp:nvSpPr>
      <dsp:spPr>
        <a:xfrm>
          <a:off x="0" y="1477"/>
          <a:ext cx="5906327" cy="0"/>
        </a:xfrm>
        <a:prstGeom prst="lin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</dsp:sp>
    <dsp:sp modelId="{897A7059-C934-423A-9BF0-BEF39CBF9981}">
      <dsp:nvSpPr>
        <dsp:cNvPr id="0" name=""/>
        <dsp:cNvSpPr/>
      </dsp:nvSpPr>
      <dsp:spPr>
        <a:xfrm>
          <a:off x="0" y="1477"/>
          <a:ext cx="5900560" cy="122362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t" anchorCtr="0">
          <a:noAutofit/>
        </a:bodyPr>
        <a:lstStyle/>
        <a:p>
          <a:pPr marL="0" lvl="0" indent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kern="1200"/>
            <a:t>The proposed method, In which I will do to carry out my research are quantitative and qualitative research </a:t>
          </a:r>
        </a:p>
        <a:p>
          <a:pPr marL="0" lvl="0" indent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kern="1200"/>
            <a:t>That will have specific questions that will help with my research I will do this by asking these questions to students and teachers.  </a:t>
          </a:r>
        </a:p>
        <a:p>
          <a:pPr marL="0" lvl="0" indent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kern="1200"/>
            <a:t>Questions that will be asked are.</a:t>
          </a:r>
        </a:p>
      </dsp:txBody>
      <dsp:txXfrm>
        <a:off x="0" y="1477"/>
        <a:ext cx="5900560" cy="1223627"/>
      </dsp:txXfrm>
    </dsp:sp>
    <dsp:sp modelId="{6409B52F-0C56-4072-9AEE-C83A36626620}">
      <dsp:nvSpPr>
        <dsp:cNvPr id="0" name=""/>
        <dsp:cNvSpPr/>
      </dsp:nvSpPr>
      <dsp:spPr>
        <a:xfrm>
          <a:off x="0" y="1225105"/>
          <a:ext cx="5906327" cy="0"/>
        </a:xfrm>
        <a:prstGeom prst="line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</dsp:sp>
    <dsp:sp modelId="{8556727A-8838-427B-AAF1-D5FF7F49A27A}">
      <dsp:nvSpPr>
        <dsp:cNvPr id="0" name=""/>
        <dsp:cNvSpPr/>
      </dsp:nvSpPr>
      <dsp:spPr>
        <a:xfrm>
          <a:off x="0" y="1225105"/>
          <a:ext cx="5906327" cy="115335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t" anchorCtr="0">
          <a:noAutofit/>
        </a:bodyPr>
        <a:lstStyle/>
        <a:p>
          <a:pPr marL="0" lvl="0" indent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kern="1200"/>
            <a:t>What type of student online technology collaboration is used the most in UWTSD?</a:t>
          </a:r>
        </a:p>
      </dsp:txBody>
      <dsp:txXfrm>
        <a:off x="0" y="1225105"/>
        <a:ext cx="5906327" cy="1153354"/>
      </dsp:txXfrm>
    </dsp:sp>
    <dsp:sp modelId="{8DBA7468-47E9-44C5-98EA-6531114D3C53}">
      <dsp:nvSpPr>
        <dsp:cNvPr id="0" name=""/>
        <dsp:cNvSpPr/>
      </dsp:nvSpPr>
      <dsp:spPr>
        <a:xfrm>
          <a:off x="0" y="2378459"/>
          <a:ext cx="5906327" cy="0"/>
        </a:xfrm>
        <a:prstGeom prst="line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</dsp:sp>
    <dsp:sp modelId="{E8C224FA-8232-43AC-8E67-1800B75C12F4}">
      <dsp:nvSpPr>
        <dsp:cNvPr id="0" name=""/>
        <dsp:cNvSpPr/>
      </dsp:nvSpPr>
      <dsp:spPr>
        <a:xfrm>
          <a:off x="0" y="2378459"/>
          <a:ext cx="5906327" cy="115335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t" anchorCtr="0">
          <a:noAutofit/>
        </a:bodyPr>
        <a:lstStyle/>
        <a:p>
          <a:pPr marL="0" lvl="0" indent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kern="1200"/>
            <a:t>Who do you think uses it the most students or teacher or both? </a:t>
          </a:r>
        </a:p>
      </dsp:txBody>
      <dsp:txXfrm>
        <a:off x="0" y="2378459"/>
        <a:ext cx="5906327" cy="1153354"/>
      </dsp:txXfrm>
    </dsp:sp>
    <dsp:sp modelId="{A277F973-714F-4346-B545-8BD101851EDB}">
      <dsp:nvSpPr>
        <dsp:cNvPr id="0" name=""/>
        <dsp:cNvSpPr/>
      </dsp:nvSpPr>
      <dsp:spPr>
        <a:xfrm>
          <a:off x="0" y="3531813"/>
          <a:ext cx="5906327" cy="0"/>
        </a:xfrm>
        <a:prstGeom prst="line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</dsp:sp>
    <dsp:sp modelId="{DB185928-1AB9-4944-AC4B-84D2CCD0C16E}">
      <dsp:nvSpPr>
        <dsp:cNvPr id="0" name=""/>
        <dsp:cNvSpPr/>
      </dsp:nvSpPr>
      <dsp:spPr>
        <a:xfrm>
          <a:off x="0" y="3531813"/>
          <a:ext cx="5906327" cy="115335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t" anchorCtr="0">
          <a:noAutofit/>
        </a:bodyPr>
        <a:lstStyle/>
        <a:p>
          <a:pPr marL="0" lvl="0" indent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kern="1200"/>
            <a:t>How do you think the technology is used by the person?</a:t>
          </a:r>
        </a:p>
      </dsp:txBody>
      <dsp:txXfrm>
        <a:off x="0" y="3531813"/>
        <a:ext cx="5906327" cy="115335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2">
  <dgm:title val=""/>
  <dgm:desc val=""/>
  <dgm:catLst>
    <dgm:cat type="simple" pri="102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30EF276-E05E-459E-8D0E-B3512DC65B40}" type="datetimeFigureOut">
              <a:t>6/26/2022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B3DB365-2D89-4149-A15F-BE77FCA8AA08}" type="slidenum"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7901232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>
                <a:cs typeface="Calibri"/>
              </a:rPr>
              <a:t>In this ever-changing rapid pass, world technology has played a major part and will continue to do so. </a:t>
            </a:r>
            <a:endParaRPr lang="en-US"/>
          </a:p>
          <a:p>
            <a:r>
              <a:rPr lang="en-US">
                <a:cs typeface="Calibri"/>
              </a:rPr>
              <a:t>The information we can obtain at a click of a button is phenomenal </a:t>
            </a:r>
            <a:endParaRPr lang="en-US"/>
          </a:p>
          <a:p>
            <a:r>
              <a:rPr lang="en-US">
                <a:cs typeface="Calibri"/>
              </a:rPr>
              <a:t> 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17B78DA-0B30-4281-A66F-6239BEFA5ABC}" type="slidenum"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9636388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>
                <a:cs typeface="Calibri"/>
              </a:rPr>
              <a:t>Digital Skills brought us out of the dark ages </a:t>
            </a:r>
          </a:p>
          <a:p>
            <a:r>
              <a:rPr lang="en-US">
                <a:cs typeface="Calibri"/>
              </a:rPr>
              <a:t>This particular project will give us  a better picture of how our students at Quay campus accomplish this task 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17B78DA-0B30-4281-A66F-6239BEFA5ABC}" type="slidenum"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6766757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B3DB365-2D89-4149-A15F-BE77FCA8AA08}" type="slidenum">
              <a:rPr lang="en-GB" smtClean="0"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0709122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>
                <a:cs typeface="Calibri"/>
              </a:rPr>
              <a:t>Communication is key for better, note , time management 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B3DB365-2D89-4149-A15F-BE77FCA8AA08}" type="slidenum">
              <a:rPr lang="en-US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7870243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>
                <a:cs typeface="Calibri"/>
              </a:rPr>
              <a:t>As shown we can see there are new digital  tools coming into the market every day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B3DB365-2D89-4149-A15F-BE77FCA8AA08}" type="slidenum">
              <a:rPr lang="en-US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3485606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2.xml"/></Relationships>
</file>

<file path=ppt/slideLayouts/_rels/slideLayout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2.xml"/></Relationships>
</file>

<file path=ppt/slideLayouts/_rels/slideLayout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2.xml"/></Relationships>
</file>

<file path=ppt/slideLayouts/_rels/slideLayout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Freeform 6"/>
          <p:cNvSpPr/>
          <p:nvPr/>
        </p:nvSpPr>
        <p:spPr bwMode="auto">
          <a:xfrm>
            <a:off x="0" y="-3175"/>
            <a:ext cx="12192000" cy="5203825"/>
          </a:xfrm>
          <a:custGeom>
            <a:avLst/>
            <a:gdLst/>
            <a:ahLst/>
            <a:cxnLst/>
            <a:rect l="0" t="0" r="r" b="b"/>
            <a:pathLst>
              <a:path w="5760" h="3278">
                <a:moveTo>
                  <a:pt x="5760" y="0"/>
                </a:moveTo>
                <a:lnTo>
                  <a:pt x="0" y="0"/>
                </a:lnTo>
                <a:lnTo>
                  <a:pt x="0" y="3090"/>
                </a:lnTo>
                <a:lnTo>
                  <a:pt x="943" y="3090"/>
                </a:lnTo>
                <a:lnTo>
                  <a:pt x="1123" y="3270"/>
                </a:lnTo>
                <a:lnTo>
                  <a:pt x="1123" y="3270"/>
                </a:lnTo>
                <a:lnTo>
                  <a:pt x="1127" y="3272"/>
                </a:lnTo>
                <a:lnTo>
                  <a:pt x="1133" y="3275"/>
                </a:lnTo>
                <a:lnTo>
                  <a:pt x="1139" y="3278"/>
                </a:lnTo>
                <a:lnTo>
                  <a:pt x="1144" y="3278"/>
                </a:lnTo>
                <a:lnTo>
                  <a:pt x="1150" y="3278"/>
                </a:lnTo>
                <a:lnTo>
                  <a:pt x="1155" y="3275"/>
                </a:lnTo>
                <a:lnTo>
                  <a:pt x="1161" y="3272"/>
                </a:lnTo>
                <a:lnTo>
                  <a:pt x="1165" y="3270"/>
                </a:lnTo>
                <a:lnTo>
                  <a:pt x="1345" y="3090"/>
                </a:lnTo>
                <a:lnTo>
                  <a:pt x="5760" y="3090"/>
                </a:lnTo>
                <a:lnTo>
                  <a:pt x="5760" y="0"/>
                </a:lnTo>
                <a:close/>
              </a:path>
            </a:pathLst>
          </a:custGeom>
          <a:ln/>
          <a:effectLst/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10001" y="1449147"/>
            <a:ext cx="10572000" cy="2971051"/>
          </a:xfrm>
        </p:spPr>
        <p:txBody>
          <a:bodyPr/>
          <a:lstStyle>
            <a:lvl1pPr>
              <a:defRPr sz="54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10001" y="5280847"/>
            <a:ext cx="10572000" cy="434974"/>
          </a:xfrm>
        </p:spPr>
        <p:txBody>
          <a:bodyPr anchor="t"/>
          <a:lstStyle>
            <a:lvl1pPr marL="0" indent="0" algn="l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F1A1B0-862D-4909-A7DB-D8ADA062DFCA}" type="datetimeFigureOut">
              <a:rPr lang="en-US" smtClean="0"/>
              <a:t>6/26/2022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531099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Freeform 6"/>
          <p:cNvSpPr/>
          <p:nvPr/>
        </p:nvSpPr>
        <p:spPr bwMode="auto">
          <a:xfrm>
            <a:off x="0" y="0"/>
            <a:ext cx="12192000" cy="2185988"/>
          </a:xfrm>
          <a:custGeom>
            <a:avLst/>
            <a:gdLst/>
            <a:ahLst/>
            <a:cxnLst/>
            <a:rect l="0" t="0" r="r" b="b"/>
            <a:pathLst>
              <a:path w="5760" h="1377">
                <a:moveTo>
                  <a:pt x="5760" y="0"/>
                </a:moveTo>
                <a:lnTo>
                  <a:pt x="0" y="0"/>
                </a:lnTo>
                <a:lnTo>
                  <a:pt x="0" y="1189"/>
                </a:lnTo>
                <a:lnTo>
                  <a:pt x="943" y="1189"/>
                </a:lnTo>
                <a:lnTo>
                  <a:pt x="1123" y="1369"/>
                </a:lnTo>
                <a:lnTo>
                  <a:pt x="1123" y="1369"/>
                </a:lnTo>
                <a:lnTo>
                  <a:pt x="1127" y="1371"/>
                </a:lnTo>
                <a:lnTo>
                  <a:pt x="1133" y="1374"/>
                </a:lnTo>
                <a:lnTo>
                  <a:pt x="1139" y="1377"/>
                </a:lnTo>
                <a:lnTo>
                  <a:pt x="1144" y="1377"/>
                </a:lnTo>
                <a:lnTo>
                  <a:pt x="1150" y="1377"/>
                </a:lnTo>
                <a:lnTo>
                  <a:pt x="1155" y="1374"/>
                </a:lnTo>
                <a:lnTo>
                  <a:pt x="1161" y="1371"/>
                </a:lnTo>
                <a:lnTo>
                  <a:pt x="1165" y="1369"/>
                </a:lnTo>
                <a:lnTo>
                  <a:pt x="1345" y="1189"/>
                </a:lnTo>
                <a:lnTo>
                  <a:pt x="5760" y="1189"/>
                </a:lnTo>
                <a:lnTo>
                  <a:pt x="5760" y="0"/>
                </a:lnTo>
                <a:close/>
              </a:path>
            </a:pathLst>
          </a:custGeom>
          <a:ln/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10000" y="447188"/>
            <a:ext cx="10571998" cy="970450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18712" y="2222287"/>
            <a:ext cx="10554574" cy="3636511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026881-8A08-449C-8D73-E5F201F814C1}" type="datetimeFigureOut">
              <a:rPr lang="en-US" smtClean="0"/>
              <a:t>6/26/2022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821186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Freeform 7"/>
          <p:cNvSpPr/>
          <p:nvPr/>
        </p:nvSpPr>
        <p:spPr bwMode="auto">
          <a:xfrm>
            <a:off x="0" y="1"/>
            <a:ext cx="12192000" cy="5203825"/>
          </a:xfrm>
          <a:custGeom>
            <a:avLst/>
            <a:gdLst/>
            <a:ahLst/>
            <a:cxnLst/>
            <a:rect l="0" t="0" r="r" b="b"/>
            <a:pathLst>
              <a:path w="5760" h="3278">
                <a:moveTo>
                  <a:pt x="0" y="0"/>
                </a:moveTo>
                <a:lnTo>
                  <a:pt x="5760" y="0"/>
                </a:lnTo>
                <a:lnTo>
                  <a:pt x="5760" y="3090"/>
                </a:lnTo>
                <a:lnTo>
                  <a:pt x="4817" y="3090"/>
                </a:lnTo>
                <a:lnTo>
                  <a:pt x="4637" y="3270"/>
                </a:lnTo>
                <a:lnTo>
                  <a:pt x="4637" y="3270"/>
                </a:lnTo>
                <a:lnTo>
                  <a:pt x="4633" y="3272"/>
                </a:lnTo>
                <a:lnTo>
                  <a:pt x="4627" y="3275"/>
                </a:lnTo>
                <a:lnTo>
                  <a:pt x="4621" y="3278"/>
                </a:lnTo>
                <a:lnTo>
                  <a:pt x="4616" y="3278"/>
                </a:lnTo>
                <a:lnTo>
                  <a:pt x="4610" y="3278"/>
                </a:lnTo>
                <a:lnTo>
                  <a:pt x="4605" y="3275"/>
                </a:lnTo>
                <a:lnTo>
                  <a:pt x="4599" y="3272"/>
                </a:lnTo>
                <a:lnTo>
                  <a:pt x="4595" y="3270"/>
                </a:lnTo>
                <a:lnTo>
                  <a:pt x="4415" y="3090"/>
                </a:lnTo>
                <a:lnTo>
                  <a:pt x="0" y="3090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ln>
            <a:headEnd/>
            <a:tailEnd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10000" y="2951396"/>
            <a:ext cx="10561418" cy="1468800"/>
          </a:xfrm>
        </p:spPr>
        <p:txBody>
          <a:bodyPr anchor="b"/>
          <a:lstStyle>
            <a:lvl1pPr algn="r">
              <a:defRPr sz="4800" b="1" cap="none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10000" y="5281201"/>
            <a:ext cx="10561418" cy="433955"/>
          </a:xfrm>
        </p:spPr>
        <p:txBody>
          <a:bodyPr anchor="t">
            <a:noAutofit/>
          </a:bodyPr>
          <a:lstStyle>
            <a:lvl1pPr marL="0" indent="0" algn="r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EB5A5E-0C07-4E93-A112-D37B4D166B30}" type="datetimeFigureOut">
              <a:rPr lang="en-US" smtClean="0"/>
              <a:t>6/26/2022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1531268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Freeform 6"/>
          <p:cNvSpPr/>
          <p:nvPr/>
        </p:nvSpPr>
        <p:spPr bwMode="auto">
          <a:xfrm>
            <a:off x="0" y="0"/>
            <a:ext cx="12192000" cy="2185988"/>
          </a:xfrm>
          <a:custGeom>
            <a:avLst/>
            <a:gdLst/>
            <a:ahLst/>
            <a:cxnLst/>
            <a:rect l="0" t="0" r="r" b="b"/>
            <a:pathLst>
              <a:path w="5760" h="1377">
                <a:moveTo>
                  <a:pt x="5760" y="0"/>
                </a:moveTo>
                <a:lnTo>
                  <a:pt x="0" y="0"/>
                </a:lnTo>
                <a:lnTo>
                  <a:pt x="0" y="1189"/>
                </a:lnTo>
                <a:lnTo>
                  <a:pt x="943" y="1189"/>
                </a:lnTo>
                <a:lnTo>
                  <a:pt x="1123" y="1369"/>
                </a:lnTo>
                <a:lnTo>
                  <a:pt x="1123" y="1369"/>
                </a:lnTo>
                <a:lnTo>
                  <a:pt x="1127" y="1371"/>
                </a:lnTo>
                <a:lnTo>
                  <a:pt x="1133" y="1374"/>
                </a:lnTo>
                <a:lnTo>
                  <a:pt x="1139" y="1377"/>
                </a:lnTo>
                <a:lnTo>
                  <a:pt x="1144" y="1377"/>
                </a:lnTo>
                <a:lnTo>
                  <a:pt x="1150" y="1377"/>
                </a:lnTo>
                <a:lnTo>
                  <a:pt x="1155" y="1374"/>
                </a:lnTo>
                <a:lnTo>
                  <a:pt x="1161" y="1371"/>
                </a:lnTo>
                <a:lnTo>
                  <a:pt x="1165" y="1369"/>
                </a:lnTo>
                <a:lnTo>
                  <a:pt x="1345" y="1189"/>
                </a:lnTo>
                <a:lnTo>
                  <a:pt x="5760" y="1189"/>
                </a:lnTo>
                <a:lnTo>
                  <a:pt x="5760" y="0"/>
                </a:lnTo>
                <a:close/>
              </a:path>
            </a:pathLst>
          </a:custGeom>
          <a:ln/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18712" y="2222287"/>
            <a:ext cx="5185873" cy="3638763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87415" y="2222287"/>
            <a:ext cx="5194583" cy="3638764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1F71C5-DC57-4358-A1EA-30C08AF6E3C5}" type="datetimeFigureOut">
              <a:rPr lang="en-US" smtClean="0"/>
              <a:t>6/26/2022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1299706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Freeform 6"/>
          <p:cNvSpPr/>
          <p:nvPr/>
        </p:nvSpPr>
        <p:spPr bwMode="auto">
          <a:xfrm>
            <a:off x="0" y="0"/>
            <a:ext cx="12192000" cy="2185988"/>
          </a:xfrm>
          <a:custGeom>
            <a:avLst/>
            <a:gdLst/>
            <a:ahLst/>
            <a:cxnLst/>
            <a:rect l="0" t="0" r="r" b="b"/>
            <a:pathLst>
              <a:path w="5760" h="1377">
                <a:moveTo>
                  <a:pt x="5760" y="0"/>
                </a:moveTo>
                <a:lnTo>
                  <a:pt x="0" y="0"/>
                </a:lnTo>
                <a:lnTo>
                  <a:pt x="0" y="1189"/>
                </a:lnTo>
                <a:lnTo>
                  <a:pt x="943" y="1189"/>
                </a:lnTo>
                <a:lnTo>
                  <a:pt x="1123" y="1369"/>
                </a:lnTo>
                <a:lnTo>
                  <a:pt x="1123" y="1369"/>
                </a:lnTo>
                <a:lnTo>
                  <a:pt x="1127" y="1371"/>
                </a:lnTo>
                <a:lnTo>
                  <a:pt x="1133" y="1374"/>
                </a:lnTo>
                <a:lnTo>
                  <a:pt x="1139" y="1377"/>
                </a:lnTo>
                <a:lnTo>
                  <a:pt x="1144" y="1377"/>
                </a:lnTo>
                <a:lnTo>
                  <a:pt x="1150" y="1377"/>
                </a:lnTo>
                <a:lnTo>
                  <a:pt x="1155" y="1374"/>
                </a:lnTo>
                <a:lnTo>
                  <a:pt x="1161" y="1371"/>
                </a:lnTo>
                <a:lnTo>
                  <a:pt x="1165" y="1369"/>
                </a:lnTo>
                <a:lnTo>
                  <a:pt x="1345" y="1189"/>
                </a:lnTo>
                <a:lnTo>
                  <a:pt x="5760" y="1189"/>
                </a:lnTo>
                <a:lnTo>
                  <a:pt x="5760" y="0"/>
                </a:lnTo>
                <a:close/>
              </a:path>
            </a:pathLst>
          </a:custGeom>
          <a:ln/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14728" y="2174875"/>
            <a:ext cx="5189857" cy="576262"/>
          </a:xfrm>
        </p:spPr>
        <p:txBody>
          <a:bodyPr anchor="b">
            <a:noAutofit/>
          </a:bodyPr>
          <a:lstStyle>
            <a:lvl1pPr marL="0" indent="0" algn="ctr">
              <a:buNone/>
              <a:defRPr sz="20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14729" y="2751138"/>
            <a:ext cx="5189856" cy="3109913"/>
          </a:xfrm>
        </p:spPr>
        <p:txBody>
          <a:bodyPr anchor="t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87415" y="2174875"/>
            <a:ext cx="5194583" cy="576262"/>
          </a:xfrm>
        </p:spPr>
        <p:txBody>
          <a:bodyPr anchor="b">
            <a:noAutofit/>
          </a:bodyPr>
          <a:lstStyle>
            <a:lvl1pPr marL="0" indent="0" algn="ctr">
              <a:buNone/>
              <a:defRPr sz="20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87415" y="2751138"/>
            <a:ext cx="5194583" cy="3109913"/>
          </a:xfrm>
        </p:spPr>
        <p:txBody>
          <a:bodyPr anchor="t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C235CF-BDA2-4E7E-8BBD-350479985E74}" type="datetimeFigureOut">
              <a:rPr lang="en-US" smtClean="0"/>
              <a:pPr/>
              <a:t>6/26/2022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61910113"/>
      </p:ext>
    </p:extLst>
  </p:cSld>
  <p:clrMapOvr>
    <a:masterClrMapping/>
  </p:clrMapOvr>
  <p:hf sldNum="0" hdr="0" ftr="0" dt="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Freeform 6"/>
          <p:cNvSpPr/>
          <p:nvPr/>
        </p:nvSpPr>
        <p:spPr bwMode="auto">
          <a:xfrm>
            <a:off x="0" y="0"/>
            <a:ext cx="12192000" cy="2185988"/>
          </a:xfrm>
          <a:custGeom>
            <a:avLst/>
            <a:gdLst/>
            <a:ahLst/>
            <a:cxnLst/>
            <a:rect l="0" t="0" r="r" b="b"/>
            <a:pathLst>
              <a:path w="5760" h="1377">
                <a:moveTo>
                  <a:pt x="5760" y="0"/>
                </a:moveTo>
                <a:lnTo>
                  <a:pt x="0" y="0"/>
                </a:lnTo>
                <a:lnTo>
                  <a:pt x="0" y="1189"/>
                </a:lnTo>
                <a:lnTo>
                  <a:pt x="943" y="1189"/>
                </a:lnTo>
                <a:lnTo>
                  <a:pt x="1123" y="1369"/>
                </a:lnTo>
                <a:lnTo>
                  <a:pt x="1123" y="1369"/>
                </a:lnTo>
                <a:lnTo>
                  <a:pt x="1127" y="1371"/>
                </a:lnTo>
                <a:lnTo>
                  <a:pt x="1133" y="1374"/>
                </a:lnTo>
                <a:lnTo>
                  <a:pt x="1139" y="1377"/>
                </a:lnTo>
                <a:lnTo>
                  <a:pt x="1144" y="1377"/>
                </a:lnTo>
                <a:lnTo>
                  <a:pt x="1150" y="1377"/>
                </a:lnTo>
                <a:lnTo>
                  <a:pt x="1155" y="1374"/>
                </a:lnTo>
                <a:lnTo>
                  <a:pt x="1161" y="1371"/>
                </a:lnTo>
                <a:lnTo>
                  <a:pt x="1165" y="1369"/>
                </a:lnTo>
                <a:lnTo>
                  <a:pt x="1345" y="1189"/>
                </a:lnTo>
                <a:lnTo>
                  <a:pt x="5760" y="1189"/>
                </a:lnTo>
                <a:lnTo>
                  <a:pt x="5760" y="0"/>
                </a:lnTo>
                <a:close/>
              </a:path>
            </a:pathLst>
          </a:custGeom>
          <a:ln/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170639-886C-4FCF-9EAB-ABB5DA3F3F4A}" type="datetimeFigureOut">
              <a:rPr lang="en-US" smtClean="0"/>
              <a:t>6/26/2022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855195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C4A628-C83B-4C66-83F4-1711CE3738FD}" type="datetimeFigureOut">
              <a:rPr lang="en-US" smtClean="0"/>
              <a:t>6/26/2022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8598313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Freeform 6"/>
          <p:cNvSpPr>
            <a:spLocks noChangeAspect="1"/>
          </p:cNvSpPr>
          <p:nvPr/>
        </p:nvSpPr>
        <p:spPr bwMode="auto">
          <a:xfrm>
            <a:off x="1073151" y="446087"/>
            <a:ext cx="3547533" cy="1814651"/>
          </a:xfrm>
          <a:custGeom>
            <a:avLst/>
            <a:gdLst/>
            <a:ahLst/>
            <a:cxnLst/>
            <a:rect l="0" t="0" r="r" b="b"/>
            <a:pathLst>
              <a:path w="3384" h="2308">
                <a:moveTo>
                  <a:pt x="3340" y="0"/>
                </a:moveTo>
                <a:lnTo>
                  <a:pt x="44" y="0"/>
                </a:lnTo>
                <a:lnTo>
                  <a:pt x="44" y="0"/>
                </a:lnTo>
                <a:lnTo>
                  <a:pt x="34" y="0"/>
                </a:lnTo>
                <a:lnTo>
                  <a:pt x="26" y="4"/>
                </a:lnTo>
                <a:lnTo>
                  <a:pt x="20" y="8"/>
                </a:lnTo>
                <a:lnTo>
                  <a:pt x="12" y="12"/>
                </a:lnTo>
                <a:lnTo>
                  <a:pt x="8" y="20"/>
                </a:lnTo>
                <a:lnTo>
                  <a:pt x="4" y="26"/>
                </a:lnTo>
                <a:lnTo>
                  <a:pt x="0" y="34"/>
                </a:lnTo>
                <a:lnTo>
                  <a:pt x="0" y="44"/>
                </a:lnTo>
                <a:lnTo>
                  <a:pt x="0" y="2076"/>
                </a:lnTo>
                <a:lnTo>
                  <a:pt x="0" y="2076"/>
                </a:lnTo>
                <a:lnTo>
                  <a:pt x="0" y="2086"/>
                </a:lnTo>
                <a:lnTo>
                  <a:pt x="4" y="2094"/>
                </a:lnTo>
                <a:lnTo>
                  <a:pt x="8" y="2100"/>
                </a:lnTo>
                <a:lnTo>
                  <a:pt x="12" y="2108"/>
                </a:lnTo>
                <a:lnTo>
                  <a:pt x="20" y="2112"/>
                </a:lnTo>
                <a:lnTo>
                  <a:pt x="26" y="2116"/>
                </a:lnTo>
                <a:lnTo>
                  <a:pt x="34" y="2120"/>
                </a:lnTo>
                <a:lnTo>
                  <a:pt x="44" y="2120"/>
                </a:lnTo>
                <a:lnTo>
                  <a:pt x="474" y="2120"/>
                </a:lnTo>
                <a:lnTo>
                  <a:pt x="650" y="2296"/>
                </a:lnTo>
                <a:lnTo>
                  <a:pt x="650" y="2296"/>
                </a:lnTo>
                <a:lnTo>
                  <a:pt x="656" y="2300"/>
                </a:lnTo>
                <a:lnTo>
                  <a:pt x="664" y="2304"/>
                </a:lnTo>
                <a:lnTo>
                  <a:pt x="672" y="2308"/>
                </a:lnTo>
                <a:lnTo>
                  <a:pt x="680" y="2308"/>
                </a:lnTo>
                <a:lnTo>
                  <a:pt x="688" y="2308"/>
                </a:lnTo>
                <a:lnTo>
                  <a:pt x="696" y="2304"/>
                </a:lnTo>
                <a:lnTo>
                  <a:pt x="704" y="2300"/>
                </a:lnTo>
                <a:lnTo>
                  <a:pt x="710" y="2296"/>
                </a:lnTo>
                <a:lnTo>
                  <a:pt x="886" y="2120"/>
                </a:lnTo>
                <a:lnTo>
                  <a:pt x="3340" y="2120"/>
                </a:lnTo>
                <a:lnTo>
                  <a:pt x="3340" y="2120"/>
                </a:lnTo>
                <a:lnTo>
                  <a:pt x="3350" y="2120"/>
                </a:lnTo>
                <a:lnTo>
                  <a:pt x="3358" y="2116"/>
                </a:lnTo>
                <a:lnTo>
                  <a:pt x="3364" y="2112"/>
                </a:lnTo>
                <a:lnTo>
                  <a:pt x="3372" y="2108"/>
                </a:lnTo>
                <a:lnTo>
                  <a:pt x="3376" y="2100"/>
                </a:lnTo>
                <a:lnTo>
                  <a:pt x="3380" y="2094"/>
                </a:lnTo>
                <a:lnTo>
                  <a:pt x="3384" y="2086"/>
                </a:lnTo>
                <a:lnTo>
                  <a:pt x="3384" y="2076"/>
                </a:lnTo>
                <a:lnTo>
                  <a:pt x="3384" y="44"/>
                </a:lnTo>
                <a:lnTo>
                  <a:pt x="3384" y="44"/>
                </a:lnTo>
                <a:lnTo>
                  <a:pt x="3384" y="34"/>
                </a:lnTo>
                <a:lnTo>
                  <a:pt x="3380" y="26"/>
                </a:lnTo>
                <a:lnTo>
                  <a:pt x="3376" y="20"/>
                </a:lnTo>
                <a:lnTo>
                  <a:pt x="3372" y="12"/>
                </a:lnTo>
                <a:lnTo>
                  <a:pt x="3364" y="8"/>
                </a:lnTo>
                <a:lnTo>
                  <a:pt x="3358" y="4"/>
                </a:lnTo>
                <a:lnTo>
                  <a:pt x="3350" y="0"/>
                </a:lnTo>
                <a:lnTo>
                  <a:pt x="3340" y="0"/>
                </a:lnTo>
                <a:lnTo>
                  <a:pt x="3340" y="0"/>
                </a:lnTo>
                <a:close/>
              </a:path>
            </a:pathLst>
          </a:custGeom>
          <a:ln/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73151" y="446088"/>
            <a:ext cx="3547533" cy="1618396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55633" y="446088"/>
            <a:ext cx="6252633" cy="5414963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73151" y="2260738"/>
            <a:ext cx="3547533" cy="3600311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8C1D73-9400-43CA-A37F-F9B7D00DE14C}" type="datetimeFigureOut">
              <a:rPr lang="en-US" smtClean="0"/>
              <a:t>6/26/2022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323387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14728" y="727522"/>
            <a:ext cx="4852988" cy="1617163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9" name="Picture Placeholder 11"/>
          <p:cNvSpPr>
            <a:spLocks noGrp="1" noChangeAspect="1"/>
          </p:cNvSpPr>
          <p:nvPr>
            <p:ph type="pic" sz="quarter" idx="13"/>
          </p:nvPr>
        </p:nvSpPr>
        <p:spPr bwMode="auto">
          <a:xfrm>
            <a:off x="6098117" y="0"/>
            <a:ext cx="6093883" cy="6858000"/>
          </a:xfrm>
          <a:custGeom>
            <a:avLst/>
            <a:gdLst/>
            <a:ahLst/>
            <a:cxnLst/>
            <a:rect l="0" t="0" r="r" b="b"/>
            <a:pathLst>
              <a:path w="2879" h="4320">
                <a:moveTo>
                  <a:pt x="183" y="0"/>
                </a:moveTo>
                <a:lnTo>
                  <a:pt x="183" y="1197"/>
                </a:lnTo>
                <a:lnTo>
                  <a:pt x="8" y="1372"/>
                </a:lnTo>
                <a:lnTo>
                  <a:pt x="8" y="1372"/>
                </a:lnTo>
                <a:lnTo>
                  <a:pt x="6" y="1376"/>
                </a:lnTo>
                <a:lnTo>
                  <a:pt x="3" y="1382"/>
                </a:lnTo>
                <a:lnTo>
                  <a:pt x="0" y="1387"/>
                </a:lnTo>
                <a:lnTo>
                  <a:pt x="0" y="1393"/>
                </a:lnTo>
                <a:lnTo>
                  <a:pt x="0" y="1399"/>
                </a:lnTo>
                <a:lnTo>
                  <a:pt x="3" y="1404"/>
                </a:lnTo>
                <a:lnTo>
                  <a:pt x="6" y="1410"/>
                </a:lnTo>
                <a:lnTo>
                  <a:pt x="8" y="1414"/>
                </a:lnTo>
                <a:lnTo>
                  <a:pt x="183" y="1589"/>
                </a:lnTo>
                <a:lnTo>
                  <a:pt x="183" y="4320"/>
                </a:lnTo>
                <a:lnTo>
                  <a:pt x="2879" y="4320"/>
                </a:lnTo>
                <a:lnTo>
                  <a:pt x="2879" y="0"/>
                </a:lnTo>
                <a:lnTo>
                  <a:pt x="183" y="0"/>
                </a:lnTo>
                <a:close/>
              </a:path>
            </a:pathLst>
          </a:custGeom>
          <a:noFill/>
          <a:ln w="9525">
            <a:solidFill>
              <a:schemeClr val="tx2"/>
            </a:solidFill>
            <a:round/>
            <a:headEnd/>
            <a:tailEnd/>
          </a:ln>
          <a:effectLst/>
        </p:spPr>
        <p:txBody>
          <a:bodyPr wrap="square" numCol="1" anchor="t" anchorCtr="0" compatLnSpc="1">
            <a:prstTxWarp prst="textNoShape">
              <a:avLst/>
            </a:prstTxWarp>
            <a:normAutofit/>
          </a:bodyPr>
          <a:lstStyle>
            <a:lvl1pPr algn="ctr">
              <a:buFontTx/>
              <a:buNone/>
              <a:defRPr sz="1400"/>
            </a:lvl1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14728" y="2344684"/>
            <a:ext cx="4852988" cy="3516365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3885810" y="6041362"/>
            <a:ext cx="976879" cy="365125"/>
          </a:xfrm>
        </p:spPr>
        <p:txBody>
          <a:bodyPr/>
          <a:lstStyle/>
          <a:p>
            <a:fld id="{89C235CF-BDA2-4E7E-8BBD-350479985E74}" type="datetimeFigureOut">
              <a:rPr lang="en-US" smtClean="0"/>
              <a:pPr/>
              <a:t>6/26/2022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590396" y="6041362"/>
            <a:ext cx="3295413" cy="365125"/>
          </a:xfr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4862689" y="5915888"/>
            <a:ext cx="1062155" cy="490599"/>
          </a:xfrm>
        </p:spPr>
        <p:txBody>
          <a:bodyPr/>
          <a:lstStyle/>
          <a:p>
            <a:fld id="{4FAB73BC-B049-4115-A692-8D63A059BFB8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79568011"/>
      </p:ext>
    </p:extLst>
  </p:cSld>
  <p:clrMapOvr>
    <a:masterClrMapping/>
  </p:clrMapOvr>
  <p:hf sldNum="0" hdr="0" ftr="0" dt="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10000" y="4800600"/>
            <a:ext cx="10561418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15" name="Picture Placeholder 14"/>
          <p:cNvSpPr>
            <a:spLocks noGrp="1" noChangeAspect="1"/>
          </p:cNvSpPr>
          <p:nvPr>
            <p:ph type="pic" sz="quarter" idx="13"/>
          </p:nvPr>
        </p:nvSpPr>
        <p:spPr bwMode="auto">
          <a:xfrm>
            <a:off x="0" y="0"/>
            <a:ext cx="12192000" cy="4800600"/>
          </a:xfrm>
          <a:custGeom>
            <a:avLst/>
            <a:gdLst/>
            <a:ahLst/>
            <a:cxnLst/>
            <a:rect l="0" t="0" r="r" b="b"/>
            <a:pathLst>
              <a:path w="5760" h="3289">
                <a:moveTo>
                  <a:pt x="5760" y="0"/>
                </a:moveTo>
                <a:lnTo>
                  <a:pt x="0" y="0"/>
                </a:lnTo>
                <a:lnTo>
                  <a:pt x="0" y="3100"/>
                </a:lnTo>
                <a:lnTo>
                  <a:pt x="943" y="3100"/>
                </a:lnTo>
                <a:lnTo>
                  <a:pt x="1123" y="3281"/>
                </a:lnTo>
                <a:lnTo>
                  <a:pt x="1123" y="3281"/>
                </a:lnTo>
                <a:lnTo>
                  <a:pt x="1127" y="3283"/>
                </a:lnTo>
                <a:lnTo>
                  <a:pt x="1133" y="3286"/>
                </a:lnTo>
                <a:lnTo>
                  <a:pt x="1139" y="3289"/>
                </a:lnTo>
                <a:lnTo>
                  <a:pt x="1144" y="3289"/>
                </a:lnTo>
                <a:lnTo>
                  <a:pt x="1150" y="3289"/>
                </a:lnTo>
                <a:lnTo>
                  <a:pt x="1155" y="3286"/>
                </a:lnTo>
                <a:lnTo>
                  <a:pt x="1161" y="3283"/>
                </a:lnTo>
                <a:lnTo>
                  <a:pt x="1165" y="3281"/>
                </a:lnTo>
                <a:lnTo>
                  <a:pt x="1345" y="3100"/>
                </a:lnTo>
                <a:lnTo>
                  <a:pt x="5760" y="3100"/>
                </a:lnTo>
                <a:lnTo>
                  <a:pt x="5760" y="0"/>
                </a:lnTo>
                <a:close/>
              </a:path>
            </a:pathLst>
          </a:custGeom>
          <a:noFill/>
          <a:ln>
            <a:solidFill>
              <a:schemeClr val="tx2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numCol="1" anchor="t" anchorCtr="0" compatLnSpc="1">
            <a:prstTxWarp prst="textNoShape">
              <a:avLst/>
            </a:prstTxWarp>
            <a:normAutofit/>
          </a:bodyPr>
          <a:lstStyle>
            <a:lvl1pPr marL="0" indent="0" algn="ctr">
              <a:buFontTx/>
              <a:buNone/>
              <a:defRPr sz="1600"/>
            </a:lvl1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10000" y="5367338"/>
            <a:ext cx="10561418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C235CF-BDA2-4E7E-8BBD-350479985E74}" type="datetimeFigureOut">
              <a:rPr lang="en-US" smtClean="0"/>
              <a:pPr/>
              <a:t>6/26/2022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00601678"/>
      </p:ext>
    </p:extLst>
  </p:cSld>
  <p:clrMapOvr>
    <a:masterClrMapping/>
  </p:clrMapOvr>
  <p:hf sldNum="0" hdr="0" ftr="0" dt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Freeform 6"/>
          <p:cNvSpPr>
            <a:spLocks noChangeAspect="1"/>
          </p:cNvSpPr>
          <p:nvPr/>
        </p:nvSpPr>
        <p:spPr bwMode="auto">
          <a:xfrm>
            <a:off x="631697" y="1081456"/>
            <a:ext cx="6332416" cy="3239188"/>
          </a:xfrm>
          <a:custGeom>
            <a:avLst/>
            <a:gdLst/>
            <a:ahLst/>
            <a:cxnLst/>
            <a:rect l="0" t="0" r="r" b="b"/>
            <a:pathLst>
              <a:path w="3384" h="2308">
                <a:moveTo>
                  <a:pt x="3340" y="0"/>
                </a:moveTo>
                <a:lnTo>
                  <a:pt x="44" y="0"/>
                </a:lnTo>
                <a:lnTo>
                  <a:pt x="44" y="0"/>
                </a:lnTo>
                <a:lnTo>
                  <a:pt x="34" y="0"/>
                </a:lnTo>
                <a:lnTo>
                  <a:pt x="26" y="4"/>
                </a:lnTo>
                <a:lnTo>
                  <a:pt x="20" y="8"/>
                </a:lnTo>
                <a:lnTo>
                  <a:pt x="12" y="12"/>
                </a:lnTo>
                <a:lnTo>
                  <a:pt x="8" y="20"/>
                </a:lnTo>
                <a:lnTo>
                  <a:pt x="4" y="26"/>
                </a:lnTo>
                <a:lnTo>
                  <a:pt x="0" y="34"/>
                </a:lnTo>
                <a:lnTo>
                  <a:pt x="0" y="44"/>
                </a:lnTo>
                <a:lnTo>
                  <a:pt x="0" y="2076"/>
                </a:lnTo>
                <a:lnTo>
                  <a:pt x="0" y="2076"/>
                </a:lnTo>
                <a:lnTo>
                  <a:pt x="0" y="2086"/>
                </a:lnTo>
                <a:lnTo>
                  <a:pt x="4" y="2094"/>
                </a:lnTo>
                <a:lnTo>
                  <a:pt x="8" y="2100"/>
                </a:lnTo>
                <a:lnTo>
                  <a:pt x="12" y="2108"/>
                </a:lnTo>
                <a:lnTo>
                  <a:pt x="20" y="2112"/>
                </a:lnTo>
                <a:lnTo>
                  <a:pt x="26" y="2116"/>
                </a:lnTo>
                <a:lnTo>
                  <a:pt x="34" y="2120"/>
                </a:lnTo>
                <a:lnTo>
                  <a:pt x="44" y="2120"/>
                </a:lnTo>
                <a:lnTo>
                  <a:pt x="474" y="2120"/>
                </a:lnTo>
                <a:lnTo>
                  <a:pt x="650" y="2296"/>
                </a:lnTo>
                <a:lnTo>
                  <a:pt x="650" y="2296"/>
                </a:lnTo>
                <a:lnTo>
                  <a:pt x="656" y="2300"/>
                </a:lnTo>
                <a:lnTo>
                  <a:pt x="664" y="2304"/>
                </a:lnTo>
                <a:lnTo>
                  <a:pt x="672" y="2308"/>
                </a:lnTo>
                <a:lnTo>
                  <a:pt x="680" y="2308"/>
                </a:lnTo>
                <a:lnTo>
                  <a:pt x="688" y="2308"/>
                </a:lnTo>
                <a:lnTo>
                  <a:pt x="696" y="2304"/>
                </a:lnTo>
                <a:lnTo>
                  <a:pt x="704" y="2300"/>
                </a:lnTo>
                <a:lnTo>
                  <a:pt x="710" y="2296"/>
                </a:lnTo>
                <a:lnTo>
                  <a:pt x="886" y="2120"/>
                </a:lnTo>
                <a:lnTo>
                  <a:pt x="3340" y="2120"/>
                </a:lnTo>
                <a:lnTo>
                  <a:pt x="3340" y="2120"/>
                </a:lnTo>
                <a:lnTo>
                  <a:pt x="3350" y="2120"/>
                </a:lnTo>
                <a:lnTo>
                  <a:pt x="3358" y="2116"/>
                </a:lnTo>
                <a:lnTo>
                  <a:pt x="3364" y="2112"/>
                </a:lnTo>
                <a:lnTo>
                  <a:pt x="3372" y="2108"/>
                </a:lnTo>
                <a:lnTo>
                  <a:pt x="3376" y="2100"/>
                </a:lnTo>
                <a:lnTo>
                  <a:pt x="3380" y="2094"/>
                </a:lnTo>
                <a:lnTo>
                  <a:pt x="3384" y="2086"/>
                </a:lnTo>
                <a:lnTo>
                  <a:pt x="3384" y="2076"/>
                </a:lnTo>
                <a:lnTo>
                  <a:pt x="3384" y="44"/>
                </a:lnTo>
                <a:lnTo>
                  <a:pt x="3384" y="44"/>
                </a:lnTo>
                <a:lnTo>
                  <a:pt x="3384" y="34"/>
                </a:lnTo>
                <a:lnTo>
                  <a:pt x="3380" y="26"/>
                </a:lnTo>
                <a:lnTo>
                  <a:pt x="3376" y="20"/>
                </a:lnTo>
                <a:lnTo>
                  <a:pt x="3372" y="12"/>
                </a:lnTo>
                <a:lnTo>
                  <a:pt x="3364" y="8"/>
                </a:lnTo>
                <a:lnTo>
                  <a:pt x="3358" y="4"/>
                </a:lnTo>
                <a:lnTo>
                  <a:pt x="3350" y="0"/>
                </a:lnTo>
                <a:lnTo>
                  <a:pt x="3340" y="0"/>
                </a:lnTo>
                <a:lnTo>
                  <a:pt x="3340" y="0"/>
                </a:lnTo>
                <a:close/>
              </a:path>
            </a:pathLst>
          </a:custGeom>
          <a:ln>
            <a:solidFill>
              <a:schemeClr val="accent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50985" y="1238502"/>
            <a:ext cx="5893840" cy="2645912"/>
          </a:xfrm>
        </p:spPr>
        <p:txBody>
          <a:bodyPr anchor="b"/>
          <a:lstStyle>
            <a:lvl1pPr algn="l">
              <a:defRPr sz="4200" b="1" cap="none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53190" y="4443680"/>
            <a:ext cx="5891636" cy="713241"/>
          </a:xfrm>
        </p:spPr>
        <p:txBody>
          <a:bodyPr anchor="t">
            <a:no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5"/>
          <p:cNvSpPr>
            <a:spLocks noGrp="1"/>
          </p:cNvSpPr>
          <p:nvPr>
            <p:ph type="body" sz="quarter" idx="16"/>
          </p:nvPr>
        </p:nvSpPr>
        <p:spPr>
          <a:xfrm>
            <a:off x="7574642" y="1081456"/>
            <a:ext cx="3810001" cy="4075465"/>
          </a:xfrm>
        </p:spPr>
        <p:txBody>
          <a:bodyPr anchor="t"/>
          <a:lstStyle>
            <a:lvl1pPr marL="0" indent="0">
              <a:buFontTx/>
              <a:buNone/>
              <a:defRPr/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C235CF-BDA2-4E7E-8BBD-350479985E74}" type="datetimeFigureOut">
              <a:rPr lang="en-US" smtClean="0"/>
              <a:pPr/>
              <a:t>6/26/2022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3134621"/>
      </p:ext>
    </p:extLst>
  </p:cSld>
  <p:clrMapOvr>
    <a:masterClrMapping/>
  </p:clrMapOvr>
  <p:hf sldNum="0" hdr="0" ftr="0" dt="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Freeform 6"/>
          <p:cNvSpPr>
            <a:spLocks noChangeAspect="1"/>
          </p:cNvSpPr>
          <p:nvPr/>
        </p:nvSpPr>
        <p:spPr bwMode="auto">
          <a:xfrm>
            <a:off x="1140884" y="2286585"/>
            <a:ext cx="4895115" cy="2503972"/>
          </a:xfrm>
          <a:custGeom>
            <a:avLst/>
            <a:gdLst/>
            <a:ahLst/>
            <a:cxnLst/>
            <a:rect l="0" t="0" r="r" b="b"/>
            <a:pathLst>
              <a:path w="3384" h="2308">
                <a:moveTo>
                  <a:pt x="3340" y="0"/>
                </a:moveTo>
                <a:lnTo>
                  <a:pt x="44" y="0"/>
                </a:lnTo>
                <a:lnTo>
                  <a:pt x="44" y="0"/>
                </a:lnTo>
                <a:lnTo>
                  <a:pt x="34" y="0"/>
                </a:lnTo>
                <a:lnTo>
                  <a:pt x="26" y="4"/>
                </a:lnTo>
                <a:lnTo>
                  <a:pt x="20" y="8"/>
                </a:lnTo>
                <a:lnTo>
                  <a:pt x="12" y="12"/>
                </a:lnTo>
                <a:lnTo>
                  <a:pt x="8" y="20"/>
                </a:lnTo>
                <a:lnTo>
                  <a:pt x="4" y="26"/>
                </a:lnTo>
                <a:lnTo>
                  <a:pt x="0" y="34"/>
                </a:lnTo>
                <a:lnTo>
                  <a:pt x="0" y="44"/>
                </a:lnTo>
                <a:lnTo>
                  <a:pt x="0" y="2076"/>
                </a:lnTo>
                <a:lnTo>
                  <a:pt x="0" y="2076"/>
                </a:lnTo>
                <a:lnTo>
                  <a:pt x="0" y="2086"/>
                </a:lnTo>
                <a:lnTo>
                  <a:pt x="4" y="2094"/>
                </a:lnTo>
                <a:lnTo>
                  <a:pt x="8" y="2100"/>
                </a:lnTo>
                <a:lnTo>
                  <a:pt x="12" y="2108"/>
                </a:lnTo>
                <a:lnTo>
                  <a:pt x="20" y="2112"/>
                </a:lnTo>
                <a:lnTo>
                  <a:pt x="26" y="2116"/>
                </a:lnTo>
                <a:lnTo>
                  <a:pt x="34" y="2120"/>
                </a:lnTo>
                <a:lnTo>
                  <a:pt x="44" y="2120"/>
                </a:lnTo>
                <a:lnTo>
                  <a:pt x="474" y="2120"/>
                </a:lnTo>
                <a:lnTo>
                  <a:pt x="650" y="2296"/>
                </a:lnTo>
                <a:lnTo>
                  <a:pt x="650" y="2296"/>
                </a:lnTo>
                <a:lnTo>
                  <a:pt x="656" y="2300"/>
                </a:lnTo>
                <a:lnTo>
                  <a:pt x="664" y="2304"/>
                </a:lnTo>
                <a:lnTo>
                  <a:pt x="672" y="2308"/>
                </a:lnTo>
                <a:lnTo>
                  <a:pt x="680" y="2308"/>
                </a:lnTo>
                <a:lnTo>
                  <a:pt x="688" y="2308"/>
                </a:lnTo>
                <a:lnTo>
                  <a:pt x="696" y="2304"/>
                </a:lnTo>
                <a:lnTo>
                  <a:pt x="704" y="2300"/>
                </a:lnTo>
                <a:lnTo>
                  <a:pt x="710" y="2296"/>
                </a:lnTo>
                <a:lnTo>
                  <a:pt x="886" y="2120"/>
                </a:lnTo>
                <a:lnTo>
                  <a:pt x="3340" y="2120"/>
                </a:lnTo>
                <a:lnTo>
                  <a:pt x="3340" y="2120"/>
                </a:lnTo>
                <a:lnTo>
                  <a:pt x="3350" y="2120"/>
                </a:lnTo>
                <a:lnTo>
                  <a:pt x="3358" y="2116"/>
                </a:lnTo>
                <a:lnTo>
                  <a:pt x="3364" y="2112"/>
                </a:lnTo>
                <a:lnTo>
                  <a:pt x="3372" y="2108"/>
                </a:lnTo>
                <a:lnTo>
                  <a:pt x="3376" y="2100"/>
                </a:lnTo>
                <a:lnTo>
                  <a:pt x="3380" y="2094"/>
                </a:lnTo>
                <a:lnTo>
                  <a:pt x="3384" y="2086"/>
                </a:lnTo>
                <a:lnTo>
                  <a:pt x="3384" y="2076"/>
                </a:lnTo>
                <a:lnTo>
                  <a:pt x="3384" y="44"/>
                </a:lnTo>
                <a:lnTo>
                  <a:pt x="3384" y="44"/>
                </a:lnTo>
                <a:lnTo>
                  <a:pt x="3384" y="34"/>
                </a:lnTo>
                <a:lnTo>
                  <a:pt x="3380" y="26"/>
                </a:lnTo>
                <a:lnTo>
                  <a:pt x="3376" y="20"/>
                </a:lnTo>
                <a:lnTo>
                  <a:pt x="3372" y="12"/>
                </a:lnTo>
                <a:lnTo>
                  <a:pt x="3364" y="8"/>
                </a:lnTo>
                <a:lnTo>
                  <a:pt x="3358" y="4"/>
                </a:lnTo>
                <a:lnTo>
                  <a:pt x="3350" y="0"/>
                </a:lnTo>
                <a:lnTo>
                  <a:pt x="3340" y="0"/>
                </a:lnTo>
                <a:lnTo>
                  <a:pt x="3340" y="0"/>
                </a:lnTo>
                <a:close/>
              </a:path>
            </a:pathLst>
          </a:custGeom>
          <a:ln>
            <a:solidFill>
              <a:schemeClr val="accent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38" name="Title 1"/>
          <p:cNvSpPr>
            <a:spLocks noGrp="1"/>
          </p:cNvSpPr>
          <p:nvPr>
            <p:ph type="title"/>
          </p:nvPr>
        </p:nvSpPr>
        <p:spPr>
          <a:xfrm>
            <a:off x="1357089" y="2435957"/>
            <a:ext cx="4382521" cy="2007789"/>
          </a:xfrm>
        </p:spPr>
        <p:txBody>
          <a:bodyPr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6"/>
          </p:nvPr>
        </p:nvSpPr>
        <p:spPr>
          <a:xfrm>
            <a:off x="6156000" y="2286000"/>
            <a:ext cx="4880300" cy="2295525"/>
          </a:xfrm>
        </p:spPr>
        <p:txBody>
          <a:bodyPr anchor="t"/>
          <a:lstStyle>
            <a:lvl1pPr marL="0" indent="0">
              <a:buFontTx/>
              <a:buNone/>
              <a:defRPr/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C235CF-BDA2-4E7E-8BBD-350479985E74}" type="datetimeFigureOut">
              <a:rPr lang="en-US" smtClean="0"/>
              <a:pPr/>
              <a:t>6/26/2022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339762"/>
      </p:ext>
    </p:extLst>
  </p:cSld>
  <p:clrMapOvr>
    <a:masterClrMapping/>
  </p:clrMapOvr>
  <p:hf sldNum="0" hdr="0" ftr="0" dt="0"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/>
          <p:nvPr/>
        </p:nvSpPr>
        <p:spPr bwMode="auto">
          <a:xfrm>
            <a:off x="0" y="0"/>
            <a:ext cx="12192000" cy="2185988"/>
          </a:xfrm>
          <a:custGeom>
            <a:avLst/>
            <a:gdLst/>
            <a:ahLst/>
            <a:cxnLst/>
            <a:rect l="0" t="0" r="r" b="b"/>
            <a:pathLst>
              <a:path w="5760" h="1377">
                <a:moveTo>
                  <a:pt x="5760" y="0"/>
                </a:moveTo>
                <a:lnTo>
                  <a:pt x="0" y="0"/>
                </a:lnTo>
                <a:lnTo>
                  <a:pt x="0" y="1189"/>
                </a:lnTo>
                <a:lnTo>
                  <a:pt x="943" y="1189"/>
                </a:lnTo>
                <a:lnTo>
                  <a:pt x="1123" y="1369"/>
                </a:lnTo>
                <a:lnTo>
                  <a:pt x="1123" y="1369"/>
                </a:lnTo>
                <a:lnTo>
                  <a:pt x="1127" y="1371"/>
                </a:lnTo>
                <a:lnTo>
                  <a:pt x="1133" y="1374"/>
                </a:lnTo>
                <a:lnTo>
                  <a:pt x="1139" y="1377"/>
                </a:lnTo>
                <a:lnTo>
                  <a:pt x="1144" y="1377"/>
                </a:lnTo>
                <a:lnTo>
                  <a:pt x="1150" y="1377"/>
                </a:lnTo>
                <a:lnTo>
                  <a:pt x="1155" y="1374"/>
                </a:lnTo>
                <a:lnTo>
                  <a:pt x="1161" y="1371"/>
                </a:lnTo>
                <a:lnTo>
                  <a:pt x="1165" y="1369"/>
                </a:lnTo>
                <a:lnTo>
                  <a:pt x="1345" y="1189"/>
                </a:lnTo>
                <a:lnTo>
                  <a:pt x="5760" y="1189"/>
                </a:lnTo>
                <a:lnTo>
                  <a:pt x="5760" y="0"/>
                </a:lnTo>
                <a:close/>
              </a:path>
            </a:pathLst>
          </a:custGeom>
          <a:ln/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156144-9CB7-4E3A-B87E-A382F9BE05EF}" type="datetimeFigureOut">
              <a:rPr lang="en-US" smtClean="0"/>
              <a:t>6/26/2022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82835330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Freeform 6"/>
          <p:cNvSpPr>
            <a:spLocks noChangeAspect="1"/>
          </p:cNvSpPr>
          <p:nvPr/>
        </p:nvSpPr>
        <p:spPr bwMode="auto">
          <a:xfrm>
            <a:off x="7669651" y="446089"/>
            <a:ext cx="4522349" cy="5414962"/>
          </a:xfrm>
          <a:custGeom>
            <a:avLst/>
            <a:gdLst/>
            <a:ahLst/>
            <a:cxnLst/>
            <a:rect l="0" t="0" r="r" b="b"/>
            <a:pathLst>
              <a:path w="2879" h="4320">
                <a:moveTo>
                  <a:pt x="183" y="0"/>
                </a:moveTo>
                <a:lnTo>
                  <a:pt x="183" y="1197"/>
                </a:lnTo>
                <a:lnTo>
                  <a:pt x="8" y="1372"/>
                </a:lnTo>
                <a:lnTo>
                  <a:pt x="8" y="1372"/>
                </a:lnTo>
                <a:lnTo>
                  <a:pt x="6" y="1376"/>
                </a:lnTo>
                <a:lnTo>
                  <a:pt x="3" y="1382"/>
                </a:lnTo>
                <a:lnTo>
                  <a:pt x="0" y="1387"/>
                </a:lnTo>
                <a:lnTo>
                  <a:pt x="0" y="1393"/>
                </a:lnTo>
                <a:lnTo>
                  <a:pt x="0" y="1399"/>
                </a:lnTo>
                <a:lnTo>
                  <a:pt x="3" y="1404"/>
                </a:lnTo>
                <a:lnTo>
                  <a:pt x="6" y="1410"/>
                </a:lnTo>
                <a:lnTo>
                  <a:pt x="8" y="1414"/>
                </a:lnTo>
                <a:lnTo>
                  <a:pt x="183" y="1589"/>
                </a:lnTo>
                <a:lnTo>
                  <a:pt x="183" y="4320"/>
                </a:lnTo>
                <a:lnTo>
                  <a:pt x="2879" y="4320"/>
                </a:lnTo>
                <a:lnTo>
                  <a:pt x="2879" y="0"/>
                </a:lnTo>
                <a:lnTo>
                  <a:pt x="183" y="0"/>
                </a:lnTo>
                <a:close/>
              </a:path>
            </a:pathLst>
          </a:custGeom>
          <a:ln/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183540" y="586171"/>
            <a:ext cx="2494791" cy="513479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10001" y="446089"/>
            <a:ext cx="6611540" cy="5414962"/>
          </a:xfrm>
        </p:spPr>
        <p:txBody>
          <a:bodyPr vert="eaVert" anchor="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43D55F-46AB-4791-9172-4FA8DD3A6A9C}" type="datetimeFigureOut">
              <a:rPr lang="en-US" smtClean="0"/>
              <a:t>6/26/2022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7482662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elestia-R1---OverlayTitle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962399" y="1964267"/>
            <a:ext cx="7197726" cy="2421464"/>
          </a:xfrm>
        </p:spPr>
        <p:txBody>
          <a:bodyPr anchor="b">
            <a:normAutofit/>
          </a:bodyPr>
          <a:lstStyle>
            <a:lvl1pPr algn="r">
              <a:defRPr sz="4800">
                <a:effectLst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962399" y="4385732"/>
            <a:ext cx="7197726" cy="1405467"/>
          </a:xfrm>
        </p:spPr>
        <p:txBody>
          <a:bodyPr anchor="t">
            <a:normAutofit/>
          </a:bodyPr>
          <a:lstStyle>
            <a:lvl1pPr marL="0" indent="0" algn="r">
              <a:buNone/>
              <a:defRPr sz="1800" cap="all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932558" y="5870575"/>
            <a:ext cx="1600200" cy="377825"/>
          </a:xfrm>
        </p:spPr>
        <p:txBody>
          <a:bodyPr/>
          <a:lstStyle/>
          <a:p>
            <a:fld id="{B61BEF0D-F0BB-DE4B-95CE-6DB70DBA9567}" type="datetimeFigureOut">
              <a:rPr lang="en-US" dirty="0"/>
              <a:pPr/>
              <a:t>6/26/2022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962399" y="5870575"/>
            <a:ext cx="4893958" cy="377825"/>
          </a:xfr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608958" y="5870575"/>
            <a:ext cx="551167" cy="3778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95875384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ctr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6/26/2022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95765126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3308581"/>
            <a:ext cx="10131427" cy="1468800"/>
          </a:xfrm>
        </p:spPr>
        <p:txBody>
          <a:bodyPr anchor="b"/>
          <a:lstStyle>
            <a:lvl1pPr algn="l">
              <a:defRPr sz="4000" b="0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799" y="4777381"/>
            <a:ext cx="10131428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 cap="all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6/26/2022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9304585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5802" y="2142067"/>
            <a:ext cx="4995334" cy="3649134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821895" y="2142067"/>
            <a:ext cx="4995332" cy="3649133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6/26/2022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71068181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 hasCustomPrompt="1"/>
          </p:nvPr>
        </p:nvSpPr>
        <p:spPr>
          <a:xfrm>
            <a:off x="973670" y="2218267"/>
            <a:ext cx="4709054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5801" y="2870201"/>
            <a:ext cx="4996923" cy="2920998"/>
          </a:xfrm>
        </p:spPr>
        <p:txBody>
          <a:bodyPr anchor="t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 hasCustomPrompt="1"/>
          </p:nvPr>
        </p:nvSpPr>
        <p:spPr>
          <a:xfrm>
            <a:off x="6096003" y="2226734"/>
            <a:ext cx="4722813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823483" y="2870201"/>
            <a:ext cx="4995334" cy="2920998"/>
          </a:xfrm>
        </p:spPr>
        <p:txBody>
          <a:bodyPr anchor="t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6/26/2022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67135203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6/26/2022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2046784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6/26/2022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74081527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2074333"/>
            <a:ext cx="3680885" cy="1371600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48201" y="609601"/>
            <a:ext cx="6169026" cy="5181600"/>
          </a:xfrm>
        </p:spPr>
        <p:txBody>
          <a:bodyPr anchor="ctr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3445933"/>
            <a:ext cx="3680885" cy="1828800"/>
          </a:xfrm>
        </p:spPr>
        <p:txBody>
          <a:bodyPr anchor="t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6/26/2022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88633602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1600200"/>
            <a:ext cx="6164653" cy="1371600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14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536253" y="914400"/>
            <a:ext cx="3280974" cy="4572000"/>
          </a:xfrm>
          <a:prstGeom prst="roundRect">
            <a:avLst>
              <a:gd name="adj" fmla="val 4280"/>
            </a:avLst>
          </a:prstGeom>
          <a:ln w="50800" cap="sq" cmpd="dbl">
            <a:gradFill flip="none" rotWithShape="1">
              <a:gsLst>
                <a:gs pos="0">
                  <a:srgbClr val="FFFFFF"/>
                </a:gs>
                <a:gs pos="100000">
                  <a:schemeClr val="tx1">
                    <a:alpha val="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2971800"/>
            <a:ext cx="6164653" cy="1828800"/>
          </a:xfrm>
        </p:spPr>
        <p:txBody>
          <a:bodyPr anchor="t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6/26/2022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43070254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4732865"/>
            <a:ext cx="1013142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371600" y="932112"/>
            <a:ext cx="8759827" cy="3164976"/>
          </a:xfrm>
          <a:prstGeom prst="roundRect">
            <a:avLst>
              <a:gd name="adj" fmla="val 4380"/>
            </a:avLst>
          </a:prstGeom>
          <a:ln w="50800" cap="sq" cmpd="dbl">
            <a:gradFill flip="none" rotWithShape="1">
              <a:gsLst>
                <a:gs pos="0">
                  <a:srgbClr val="FFFFFF"/>
                </a:gs>
                <a:gs pos="100000">
                  <a:schemeClr val="tx1">
                    <a:alpha val="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5299603"/>
            <a:ext cx="10131427" cy="49371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6/26/2022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6429402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1" y="609601"/>
            <a:ext cx="10131427" cy="3124199"/>
          </a:xfrm>
        </p:spPr>
        <p:txBody>
          <a:bodyPr anchor="ctr">
            <a:normAutofit/>
          </a:bodyPr>
          <a:lstStyle>
            <a:lvl1pPr algn="l">
              <a:defRPr sz="3200" b="0" cap="none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0" y="4343400"/>
            <a:ext cx="10131428" cy="1447800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6/26/2022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4271171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15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15" name="TextBox 14"/>
          <p:cNvSpPr txBox="1"/>
          <p:nvPr/>
        </p:nvSpPr>
        <p:spPr>
          <a:xfrm>
            <a:off x="10237867" y="274320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>
                <a:solidFill>
                  <a:schemeClr val="tx1"/>
                </a:solidFill>
                <a:effectLst/>
              </a:rPr>
              <a:t>”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488275" y="823337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92267" y="609601"/>
            <a:ext cx="9550399" cy="2743199"/>
          </a:xfrm>
        </p:spPr>
        <p:txBody>
          <a:bodyPr anchor="ctr">
            <a:normAutofit/>
          </a:bodyPr>
          <a:lstStyle>
            <a:lvl1pPr algn="l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097875" y="3352800"/>
            <a:ext cx="9339184" cy="381000"/>
          </a:xfrm>
        </p:spPr>
        <p:txBody>
          <a:bodyPr anchor="ctr"/>
          <a:lstStyle>
            <a:lvl1pPr marL="0" indent="0">
              <a:buFontTx/>
              <a:buNone/>
              <a:defRPr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7465" y="4343400"/>
            <a:ext cx="10152367" cy="1447800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6/26/2022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87384114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2" y="3308581"/>
            <a:ext cx="10131425" cy="1468800"/>
          </a:xfrm>
        </p:spPr>
        <p:txBody>
          <a:bodyPr anchor="b">
            <a:normAutofit/>
          </a:bodyPr>
          <a:lstStyle>
            <a:lvl1pPr algn="l">
              <a:defRPr sz="3200" b="0" cap="none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1" y="4777381"/>
            <a:ext cx="10131426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6/26/2022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74999262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13" name="TextBox 12"/>
          <p:cNvSpPr txBox="1"/>
          <p:nvPr/>
        </p:nvSpPr>
        <p:spPr>
          <a:xfrm>
            <a:off x="10237867" y="274320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>
                <a:solidFill>
                  <a:schemeClr val="tx1"/>
                </a:solidFill>
                <a:effectLst/>
              </a:rPr>
              <a:t>”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488275" y="823337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6" name="Title 1"/>
          <p:cNvSpPr>
            <a:spLocks noGrp="1"/>
          </p:cNvSpPr>
          <p:nvPr>
            <p:ph type="title"/>
          </p:nvPr>
        </p:nvSpPr>
        <p:spPr>
          <a:xfrm>
            <a:off x="992267" y="609601"/>
            <a:ext cx="9550399" cy="2743199"/>
          </a:xfrm>
        </p:spPr>
        <p:txBody>
          <a:bodyPr anchor="ctr">
            <a:normAutofit/>
          </a:bodyPr>
          <a:lstStyle>
            <a:lvl1pPr algn="l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5800" y="3886200"/>
            <a:ext cx="10135436" cy="8890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none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799" y="4775200"/>
            <a:ext cx="10135436" cy="10160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6/26/2022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79294568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1" y="609601"/>
            <a:ext cx="10131427" cy="2743199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en-US"/>
              <a:t>Click to edit Master title style</a:t>
            </a:r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5801" y="3505200"/>
            <a:ext cx="10131428" cy="8382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800" b="0" cap="none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0" y="4343400"/>
            <a:ext cx="10131428" cy="14478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6/26/2022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85962232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6/26/2022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/>
          </a:p>
        </p:txBody>
      </p:sp>
      <p:sp>
        <p:nvSpPr>
          <p:cNvPr id="8" name="Title 1"/>
          <p:cNvSpPr>
            <a:spLocks noGrp="1"/>
          </p:cNvSpPr>
          <p:nvPr>
            <p:ph type="title"/>
          </p:nvPr>
        </p:nvSpPr>
        <p:spPr>
          <a:xfrm>
            <a:off x="685801" y="609600"/>
            <a:ext cx="10131425" cy="1456267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2830787137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658675" y="609599"/>
            <a:ext cx="2158552" cy="5181601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609600"/>
            <a:ext cx="7832116" cy="5181600"/>
          </a:xfrm>
        </p:spPr>
        <p:txBody>
          <a:bodyPr vert="eaVert" anchor="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6/26/2022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2041124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2.xml"/><Relationship Id="rId13" Type="http://schemas.openxmlformats.org/officeDocument/2006/relationships/slideLayout" Target="../slideLayouts/slideLayout27.xml"/><Relationship Id="rId18" Type="http://schemas.openxmlformats.org/officeDocument/2006/relationships/theme" Target="../theme/theme2.xml"/><Relationship Id="rId3" Type="http://schemas.openxmlformats.org/officeDocument/2006/relationships/slideLayout" Target="../slideLayouts/slideLayout17.xml"/><Relationship Id="rId7" Type="http://schemas.openxmlformats.org/officeDocument/2006/relationships/slideLayout" Target="../slideLayouts/slideLayout21.xml"/><Relationship Id="rId12" Type="http://schemas.openxmlformats.org/officeDocument/2006/relationships/slideLayout" Target="../slideLayouts/slideLayout26.xml"/><Relationship Id="rId17" Type="http://schemas.openxmlformats.org/officeDocument/2006/relationships/slideLayout" Target="../slideLayouts/slideLayout31.xml"/><Relationship Id="rId2" Type="http://schemas.openxmlformats.org/officeDocument/2006/relationships/slideLayout" Target="../slideLayouts/slideLayout16.xml"/><Relationship Id="rId16" Type="http://schemas.openxmlformats.org/officeDocument/2006/relationships/slideLayout" Target="../slideLayouts/slideLayout30.xml"/><Relationship Id="rId1" Type="http://schemas.openxmlformats.org/officeDocument/2006/relationships/slideLayout" Target="../slideLayouts/slideLayout15.xml"/><Relationship Id="rId6" Type="http://schemas.openxmlformats.org/officeDocument/2006/relationships/slideLayout" Target="../slideLayouts/slideLayout20.xml"/><Relationship Id="rId11" Type="http://schemas.openxmlformats.org/officeDocument/2006/relationships/slideLayout" Target="../slideLayouts/slideLayout25.xml"/><Relationship Id="rId5" Type="http://schemas.openxmlformats.org/officeDocument/2006/relationships/slideLayout" Target="../slideLayouts/slideLayout19.xml"/><Relationship Id="rId15" Type="http://schemas.openxmlformats.org/officeDocument/2006/relationships/slideLayout" Target="../slideLayouts/slideLayout29.xml"/><Relationship Id="rId10" Type="http://schemas.openxmlformats.org/officeDocument/2006/relationships/slideLayout" Target="../slideLayouts/slideLayout24.xml"/><Relationship Id="rId4" Type="http://schemas.openxmlformats.org/officeDocument/2006/relationships/slideLayout" Target="../slideLayouts/slideLayout18.xml"/><Relationship Id="rId9" Type="http://schemas.openxmlformats.org/officeDocument/2006/relationships/slideLayout" Target="../slideLayouts/slideLayout23.xml"/><Relationship Id="rId14" Type="http://schemas.openxmlformats.org/officeDocument/2006/relationships/slideLayout" Target="../slideLayouts/slideLayout28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10000" y="447188"/>
            <a:ext cx="10571998" cy="970450"/>
          </a:xfrm>
          <a:prstGeom prst="rect">
            <a:avLst/>
          </a:prstGeom>
          <a:effectLst>
            <a:outerShdw blurRad="50800" dir="14400000">
              <a:srgbClr val="000000">
                <a:alpha val="60000"/>
              </a:srgbClr>
            </a:outerShdw>
          </a:effectLst>
        </p:spPr>
        <p:txBody>
          <a:bodyPr vert="horz" lIns="91440" tIns="45720" rIns="91440" bIns="45720" rtlCol="0" anchor="b">
            <a:no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10000" y="2184401"/>
            <a:ext cx="10563285" cy="3674397"/>
          </a:xfrm>
          <a:prstGeom prst="rect">
            <a:avLst/>
          </a:prstGeom>
          <a:effectLst>
            <a:outerShdw blurRad="50800" dir="14400000">
              <a:srgbClr val="000000">
                <a:alpha val="40000"/>
              </a:srgbClr>
            </a:outerShdw>
          </a:effectLst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1514" y="6041362"/>
            <a:ext cx="8644320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900">
                <a:solidFill>
                  <a:schemeClr val="tx1"/>
                </a:solidFill>
              </a:defRPr>
            </a:lvl1pPr>
          </a:lstStyle>
          <a:p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9334626" y="6041362"/>
            <a:ext cx="1343706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900">
                <a:solidFill>
                  <a:schemeClr val="tx1"/>
                </a:solidFill>
              </a:defRPr>
            </a:lvl1pPr>
          </a:lstStyle>
          <a:p>
            <a:fld id="{89C235CF-BDA2-4E7E-8BBD-350479985E74}" type="datetimeFigureOut">
              <a:rPr lang="en-US" smtClean="0"/>
              <a:pPr/>
              <a:t>6/26/2022</a:t>
            </a:fld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678331" y="5915888"/>
            <a:ext cx="1062155" cy="490599"/>
          </a:xfrm>
          <a:prstGeom prst="rect">
            <a:avLst/>
          </a:prstGeom>
        </p:spPr>
        <p:txBody>
          <a:bodyPr vert="horz" lIns="91440" tIns="45720" rIns="91440" bIns="10800" rtlCol="0" anchor="b"/>
          <a:lstStyle>
            <a:lvl1pPr algn="r">
              <a:defRPr sz="2000">
                <a:solidFill>
                  <a:schemeClr val="accent1"/>
                </a:solidFill>
              </a:defRPr>
            </a:lvl1pPr>
          </a:lstStyle>
          <a:p>
            <a:fld id="{4FAB73BC-B049-4115-A692-8D63A059BFB8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11596302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835" r:id="rId1"/>
    <p:sldLayoutId id="2147483836" r:id="rId2"/>
    <p:sldLayoutId id="2147483837" r:id="rId3"/>
    <p:sldLayoutId id="2147483838" r:id="rId4"/>
    <p:sldLayoutId id="2147483839" r:id="rId5"/>
    <p:sldLayoutId id="2147483840" r:id="rId6"/>
    <p:sldLayoutId id="2147483841" r:id="rId7"/>
    <p:sldLayoutId id="2147483842" r:id="rId8"/>
    <p:sldLayoutId id="2147483843" r:id="rId9"/>
    <p:sldLayoutId id="2147483844" r:id="rId10"/>
    <p:sldLayoutId id="2147483845" r:id="rId11"/>
    <p:sldLayoutId id="2147483846" r:id="rId12"/>
    <p:sldLayoutId id="2147483847" r:id="rId13"/>
    <p:sldLayoutId id="2147483848" r:id="rId14"/>
  </p:sldLayoutIdLst>
  <p:hf sldNum="0" hdr="0" ftr="0" dt="0"/>
  <p:txStyles>
    <p:titleStyle>
      <a:lvl1pPr algn="l" defTabSz="457200" rtl="0" eaLnBrk="1" latinLnBrk="0" hangingPunct="1">
        <a:spcBef>
          <a:spcPct val="0"/>
        </a:spcBef>
        <a:buNone/>
        <a:defRPr sz="4000" b="1" kern="1200">
          <a:solidFill>
            <a:srgbClr val="FEFEFE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Font typeface="Wingdings 2" charset="2"/>
        <a:buChar char=""/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Font typeface="Wingdings 2" charset="2"/>
        <a:buChar char=""/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Font typeface="Wingdings 2" charset="2"/>
        <a:buChar char=""/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Font typeface="Wingdings 2" charset="2"/>
        <a:buChar char=""/>
        <a:defRPr sz="12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Font typeface="Wingdings 2" charset="2"/>
        <a:buChar char=""/>
        <a:defRPr sz="1200" kern="1200">
          <a:solidFill>
            <a:schemeClr val="tx1"/>
          </a:solidFill>
          <a:latin typeface="+mn-lt"/>
          <a:ea typeface="+mn-ea"/>
          <a:cs typeface="+mn-cs"/>
        </a:defRPr>
      </a:lvl5pPr>
      <a:lvl6pPr marL="2400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Font typeface="Wingdings 2" charset="2"/>
        <a:buChar char=""/>
        <a:defRPr sz="1200" kern="1200">
          <a:solidFill>
            <a:schemeClr val="tx1"/>
          </a:solidFill>
          <a:latin typeface="+mn-lt"/>
          <a:ea typeface="+mn-ea"/>
          <a:cs typeface="+mn-cs"/>
        </a:defRPr>
      </a:lvl6pPr>
      <a:lvl7pPr marL="2800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Font typeface="Wingdings 2" charset="2"/>
        <a:buChar char=""/>
        <a:defRPr sz="12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Font typeface="Wingdings 2" charset="2"/>
        <a:buChar char=""/>
        <a:defRPr sz="1200" kern="1200">
          <a:solidFill>
            <a:schemeClr val="tx1"/>
          </a:solidFill>
          <a:latin typeface="+mn-lt"/>
          <a:ea typeface="+mn-ea"/>
          <a:cs typeface="+mn-cs"/>
        </a:defRPr>
      </a:lvl8pPr>
      <a:lvl9pPr marL="3600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Font typeface="Wingdings 2" charset="2"/>
        <a:buChar char=""/>
        <a:defRPr sz="12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5801" y="609600"/>
            <a:ext cx="10131425" cy="14562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1" y="2142067"/>
            <a:ext cx="10131425" cy="364913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589660" y="5870575"/>
            <a:ext cx="1600200" cy="3778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B61BEF0D-F0BB-DE4B-95CE-6DB70DBA9567}" type="datetimeFigureOut">
              <a:rPr lang="en-US" dirty="0"/>
              <a:pPr/>
              <a:t>6/26/2022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5800" y="5870575"/>
            <a:ext cx="7827659" cy="3778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266060" y="5870575"/>
            <a:ext cx="551167" cy="3778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54138610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724" r:id="rId1"/>
    <p:sldLayoutId id="2147483725" r:id="rId2"/>
    <p:sldLayoutId id="2147483726" r:id="rId3"/>
    <p:sldLayoutId id="2147483727" r:id="rId4"/>
    <p:sldLayoutId id="2147483728" r:id="rId5"/>
    <p:sldLayoutId id="2147483729" r:id="rId6"/>
    <p:sldLayoutId id="2147483730" r:id="rId7"/>
    <p:sldLayoutId id="2147483731" r:id="rId8"/>
    <p:sldLayoutId id="2147483732" r:id="rId9"/>
    <p:sldLayoutId id="2147483733" r:id="rId10"/>
    <p:sldLayoutId id="2147483734" r:id="rId11"/>
    <p:sldLayoutId id="2147483735" r:id="rId12"/>
    <p:sldLayoutId id="2147483736" r:id="rId13"/>
    <p:sldLayoutId id="2147483737" r:id="rId14"/>
    <p:sldLayoutId id="2147483738" r:id="rId15"/>
    <p:sldLayoutId id="2147483739" r:id="rId16"/>
    <p:sldLayoutId id="2147483740" r:id="rId17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 cap="all">
          <a:ln w="3175" cmpd="sng">
            <a:noFill/>
          </a:ln>
          <a:solidFill>
            <a:schemeClr val="tx1"/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8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6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7" Type="http://schemas.openxmlformats.org/officeDocument/2006/relationships/image" Target="../media/image8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5.xml"/><Relationship Id="rId6" Type="http://schemas.openxmlformats.org/officeDocument/2006/relationships/image" Target="../media/image7.jpeg"/><Relationship Id="rId5" Type="http://schemas.openxmlformats.org/officeDocument/2006/relationships/image" Target="../media/image6.jpeg"/><Relationship Id="rId4" Type="http://schemas.openxmlformats.org/officeDocument/2006/relationships/hyperlink" Target="http://ariscene.deviantart.com/art/clockwork-thoughts-122955424" TargetMode="Externa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6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6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https://jgzink.pressbooks.com/chapter/chapter-4-ethics-and-organizational-communication/" TargetMode="External"/><Relationship Id="rId7" Type="http://schemas.openxmlformats.org/officeDocument/2006/relationships/image" Target="../media/image12.pn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6.xml"/><Relationship Id="rId6" Type="http://schemas.microsoft.com/office/2017/06/relationships/model3d" Target="../media/model3d1.glb"/><Relationship Id="rId5" Type="http://schemas.openxmlformats.org/officeDocument/2006/relationships/hyperlink" Target="https://www.flickr.com/photos/creativegem_designs/8051648061/" TargetMode="External"/><Relationship Id="rId4" Type="http://schemas.openxmlformats.org/officeDocument/2006/relationships/image" Target="../media/image11.jpe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jpeg"/><Relationship Id="rId13" Type="http://schemas.openxmlformats.org/officeDocument/2006/relationships/hyperlink" Target="https://www.proquest.com/pubidlinkhandler/sng/pubtitle/Leadership+Excellence/$N/29523/DocView/2281056310/fulltextwithgraphics/D0B578ECC4E146D5PQ/1?accountid=130472" TargetMode="External"/><Relationship Id="rId3" Type="http://schemas.openxmlformats.org/officeDocument/2006/relationships/hyperlink" Target="https://www.flickr.com/photos/creativegem_designs/8051648061/" TargetMode="External"/><Relationship Id="rId7" Type="http://schemas.openxmlformats.org/officeDocument/2006/relationships/hyperlink" Target="http://ariscene.deviantart.com/art/clockwork-thoughts-122955424" TargetMode="External"/><Relationship Id="rId12" Type="http://schemas.openxmlformats.org/officeDocument/2006/relationships/hyperlink" Target="https://www.proquest.com/indexinglinkhandler/sng/au/Goman,+Carol+Kinsey/$N?accountid=130472" TargetMode="External"/><Relationship Id="rId17" Type="http://schemas.openxmlformats.org/officeDocument/2006/relationships/hyperlink" Target="https://jgzink.pressbooks.com/chapter/chapter-4-ethics-and-organizational-communication/" TargetMode="External"/><Relationship Id="rId2" Type="http://schemas.openxmlformats.org/officeDocument/2006/relationships/image" Target="../media/image13.jpeg"/><Relationship Id="rId16" Type="http://schemas.openxmlformats.org/officeDocument/2006/relationships/image" Target="../media/image10.jpeg"/><Relationship Id="rId1" Type="http://schemas.openxmlformats.org/officeDocument/2006/relationships/slideLayout" Target="../slideLayouts/slideLayout16.xml"/><Relationship Id="rId6" Type="http://schemas.openxmlformats.org/officeDocument/2006/relationships/image" Target="../media/image5.jpeg"/><Relationship Id="rId11" Type="http://schemas.openxmlformats.org/officeDocument/2006/relationships/hyperlink" Target="https://www.proquest.com/pubidlinkhandler/sng/pubtitle/Cochrane+Times/$N/2049946/DocView/2437288276/fulltext/6523CCC60C324E6APQ/1?accountid=130472" TargetMode="External"/><Relationship Id="rId5" Type="http://schemas.openxmlformats.org/officeDocument/2006/relationships/image" Target="../media/image14.png"/><Relationship Id="rId15" Type="http://schemas.openxmlformats.org/officeDocument/2006/relationships/image" Target="../media/image7.jpeg"/><Relationship Id="rId10" Type="http://schemas.openxmlformats.org/officeDocument/2006/relationships/hyperlink" Target="https://www.proquest.com/indexinglinkhandler/sng/au/Stewart,+Judy/$N?accountid=130472" TargetMode="External"/><Relationship Id="rId4" Type="http://schemas.openxmlformats.org/officeDocument/2006/relationships/hyperlink" Target="https://creativecommons.org/licenses/by-nc-nd/3.0/" TargetMode="External"/><Relationship Id="rId9" Type="http://schemas.openxmlformats.org/officeDocument/2006/relationships/image" Target="../media/image15.png"/><Relationship Id="rId14" Type="http://schemas.openxmlformats.org/officeDocument/2006/relationships/hyperlink" Target="https://www.proquest.com/indexingvolumeissuelinkhandler/29523/Leadership+Excellence/02019Y06Y01$23Jun+2019$3b++Vol.+36+$286$29/36/6?accountid=130472" TargetMode="Externa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s://en-gb.padlet.com/auth/signup?referrer=https%3A%2F%2Fen-gb.padlet.com%2Fdashboard" TargetMode="Externa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8.png"/><Relationship Id="rId5" Type="http://schemas.openxmlformats.org/officeDocument/2006/relationships/image" Target="../media/image17.jpeg"/><Relationship Id="rId4" Type="http://schemas.openxmlformats.org/officeDocument/2006/relationships/image" Target="../media/image16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0.png"/><Relationship Id="rId4" Type="http://schemas.openxmlformats.org/officeDocument/2006/relationships/hyperlink" Target="http://pngimg.com/download/51593" TargetMode="External"/></Relationships>
</file>

<file path=ppt/slides/_rels/slide9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.xml"/><Relationship Id="rId3" Type="http://schemas.openxmlformats.org/officeDocument/2006/relationships/image" Target="../media/image1.jpeg"/><Relationship Id="rId7" Type="http://schemas.openxmlformats.org/officeDocument/2006/relationships/diagramColors" Target="../diagrams/colors1.xml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6" Type="http://schemas.openxmlformats.org/officeDocument/2006/relationships/diagramQuickStyle" Target="../diagrams/quickStyle1.xml"/><Relationship Id="rId5" Type="http://schemas.openxmlformats.org/officeDocument/2006/relationships/diagramLayout" Target="../diagrams/layout1.xml"/><Relationship Id="rId4" Type="http://schemas.openxmlformats.org/officeDocument/2006/relationships/diagramData" Target="../diagrams/data1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E93AE93-98B2-8C69-3C0A-BB2FE5D2C82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413359" y="304568"/>
            <a:ext cx="11373067" cy="532123"/>
          </a:xfrm>
        </p:spPr>
        <p:txBody>
          <a:bodyPr>
            <a:noAutofit/>
          </a:bodyPr>
          <a:lstStyle/>
          <a:p>
            <a:pPr algn="ctr"/>
            <a:r>
              <a:rPr lang="en-US" sz="2400" b="1" i="1">
                <a:latin typeface="Arial"/>
                <a:ea typeface="+mn-ea"/>
                <a:cs typeface="Calibri"/>
              </a:rPr>
              <a:t>How do students use technology to collaborate at UWTSD?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D65D234-19C6-F4BB-1B6C-EB10AE7F827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48390" y="6223790"/>
            <a:ext cx="1935873" cy="380276"/>
          </a:xfrm>
        </p:spPr>
        <p:txBody>
          <a:bodyPr vert="horz" lIns="91440" tIns="45720" rIns="91440" bIns="45720" rtlCol="0" anchor="t">
            <a:noAutofit/>
          </a:bodyPr>
          <a:lstStyle/>
          <a:p>
            <a:pPr algn="l">
              <a:spcAft>
                <a:spcPts val="600"/>
              </a:spcAft>
            </a:pPr>
            <a:r>
              <a:rPr lang="en-US" sz="900">
                <a:cs typeface="Calibri"/>
              </a:rPr>
              <a:t>M. Elizabeth Marques</a:t>
            </a:r>
            <a:r>
              <a:rPr lang="en-US" sz="1000">
                <a:cs typeface="Calibri"/>
              </a:rPr>
              <a:t> 2126372</a:t>
            </a:r>
            <a:endParaRPr lang="en-US">
              <a:cs typeface="Calibri"/>
            </a:endParaRPr>
          </a:p>
          <a:p>
            <a:pPr algn="l">
              <a:spcAft>
                <a:spcPts val="600"/>
              </a:spcAft>
            </a:pPr>
            <a:r>
              <a:rPr lang="en-US" sz="900">
                <a:cs typeface="Calibri"/>
              </a:rPr>
              <a:t>Marie MUDIJIKE</a:t>
            </a:r>
            <a:r>
              <a:rPr lang="en-US" sz="1000">
                <a:cs typeface="Calibri"/>
              </a:rPr>
              <a:t> 2126572</a:t>
            </a:r>
          </a:p>
          <a:p>
            <a:endParaRPr lang="en-US">
              <a:cs typeface="Calibri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4BB6D2DB-9EA4-6F38-AA3E-63DD8F882C9C}"/>
              </a:ext>
            </a:extLst>
          </p:cNvPr>
          <p:cNvSpPr txBox="1"/>
          <p:nvPr/>
        </p:nvSpPr>
        <p:spPr>
          <a:xfrm>
            <a:off x="8069077" y="5261057"/>
            <a:ext cx="2273474" cy="3693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B6B5CEED-CC1B-FAFB-CAA0-820AAE3AF031}"/>
              </a:ext>
            </a:extLst>
          </p:cNvPr>
          <p:cNvSpPr txBox="1"/>
          <p:nvPr/>
        </p:nvSpPr>
        <p:spPr>
          <a:xfrm rot="10800000" flipH="1" flipV="1">
            <a:off x="10358399" y="6543860"/>
            <a:ext cx="1625414" cy="2308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900">
                <a:latin typeface="Arial"/>
                <a:cs typeface="Arial"/>
              </a:rPr>
              <a:t>Y</a:t>
            </a:r>
            <a:r>
              <a:rPr lang="en-US" sz="800">
                <a:latin typeface="Arial"/>
                <a:cs typeface="Arial"/>
              </a:rPr>
              <a:t>our digital data trail page 339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B0EEED55-BF3A-C22C-8477-B0235C9D3F02}"/>
              </a:ext>
            </a:extLst>
          </p:cNvPr>
          <p:cNvSpPr txBox="1"/>
          <p:nvPr/>
        </p:nvSpPr>
        <p:spPr>
          <a:xfrm>
            <a:off x="4947520" y="3966314"/>
            <a:ext cx="2743199" cy="3693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endParaRPr lang="en-US">
              <a:cs typeface="Calibri"/>
            </a:endParaRPr>
          </a:p>
        </p:txBody>
      </p:sp>
      <p:pic>
        <p:nvPicPr>
          <p:cNvPr id="17" name="Picture 17" descr="A picture containing watch&#10;&#10;Description automatically generated">
            <a:extLst>
              <a:ext uri="{FF2B5EF4-FFF2-40B4-BE49-F238E27FC236}">
                <a16:creationId xmlns:a16="http://schemas.microsoft.com/office/drawing/2014/main" id="{8A7ADE4D-9F59-2D66-79F5-F8EB7805919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837473B0-CC2E-450A-ABE3-18F120FF3D39}">
                <a1611:picAttrSrcUrl xmlns:a1611="http://schemas.microsoft.com/office/drawing/2016/11/main" r:id="rId4"/>
              </a:ext>
            </a:extLst>
          </a:blip>
          <a:stretch>
            <a:fillRect/>
          </a:stretch>
        </p:blipFill>
        <p:spPr>
          <a:xfrm>
            <a:off x="8859657" y="3647604"/>
            <a:ext cx="2275144" cy="1943506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0" name="Picture 20">
            <a:extLst>
              <a:ext uri="{FF2B5EF4-FFF2-40B4-BE49-F238E27FC236}">
                <a16:creationId xmlns:a16="http://schemas.microsoft.com/office/drawing/2014/main" id="{25443CE8-A7C4-BC91-557A-9C4F7CAB88B4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rot="21360000">
            <a:off x="1706014" y="981416"/>
            <a:ext cx="3561626" cy="177031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3" name="Picture 23" descr="A picture containing person, toy&#10;&#10;Description automatically generated">
            <a:extLst>
              <a:ext uri="{FF2B5EF4-FFF2-40B4-BE49-F238E27FC236}">
                <a16:creationId xmlns:a16="http://schemas.microsoft.com/office/drawing/2014/main" id="{9187A266-A5B8-126E-2198-0FB1F3529DF0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1891" t="-4613" r="-1840" b="14971"/>
          <a:stretch/>
        </p:blipFill>
        <p:spPr>
          <a:xfrm rot="240000">
            <a:off x="6430088" y="930696"/>
            <a:ext cx="3671838" cy="181720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6" name="Picture 26" descr="A picture containing tool, hammer&#10;&#10;Description automatically generated">
            <a:extLst>
              <a:ext uri="{FF2B5EF4-FFF2-40B4-BE49-F238E27FC236}">
                <a16:creationId xmlns:a16="http://schemas.microsoft.com/office/drawing/2014/main" id="{4783EA98-D6C0-008B-D657-F2897CAEDC49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 rot="19440000">
            <a:off x="10374571" y="2877436"/>
            <a:ext cx="1203674" cy="1109729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5FD54065-EBFB-E793-7C7D-C61CE2318F03}"/>
              </a:ext>
            </a:extLst>
          </p:cNvPr>
          <p:cNvSpPr txBox="1"/>
          <p:nvPr/>
        </p:nvSpPr>
        <p:spPr>
          <a:xfrm>
            <a:off x="1099751" y="3488723"/>
            <a:ext cx="7593225" cy="1138773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marL="342900" indent="-342900">
              <a:buFont typeface="Wingdings,Sans-Serif"/>
              <a:buChar char="v"/>
            </a:pPr>
            <a:r>
              <a:rPr lang="en-US" sz="1600" b="1" i="1">
                <a:solidFill>
                  <a:srgbClr val="00B050"/>
                </a:solidFill>
                <a:latin typeface="Arial"/>
                <a:cs typeface="Arial"/>
              </a:rPr>
              <a:t>Our</a:t>
            </a:r>
            <a:r>
              <a:rPr lang="en-US" sz="1600" b="1" i="1">
                <a:solidFill>
                  <a:srgbClr val="00B050"/>
                </a:solidFill>
                <a:latin typeface="Arial"/>
                <a:ea typeface="+mn-lt"/>
                <a:cs typeface="+mn-lt"/>
              </a:rPr>
              <a:t> new quake-up call begins by checking our emails, the old alarm clock has been crushed by modern technology  </a:t>
            </a:r>
            <a:endParaRPr lang="en-US" sz="1600">
              <a:solidFill>
                <a:srgbClr val="00B050"/>
              </a:solidFill>
              <a:latin typeface="Arial"/>
              <a:ea typeface="+mn-lt"/>
              <a:cs typeface="+mn-lt"/>
            </a:endParaRPr>
          </a:p>
          <a:p>
            <a:endParaRPr lang="en-US">
              <a:ea typeface="+mn-lt"/>
              <a:cs typeface="+mn-lt"/>
            </a:endParaRPr>
          </a:p>
          <a:p>
            <a:pPr algn="l"/>
            <a:endParaRPr lang="en-US">
              <a:cs typeface="Calibri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57523D01-F847-0BF2-F2B8-D8FC077F876E}"/>
              </a:ext>
            </a:extLst>
          </p:cNvPr>
          <p:cNvSpPr txBox="1"/>
          <p:nvPr/>
        </p:nvSpPr>
        <p:spPr>
          <a:xfrm>
            <a:off x="893806" y="4147750"/>
            <a:ext cx="3021226" cy="3693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endParaRPr lang="en-US">
              <a:cs typeface="Calibri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2A12850-199E-53A2-FC9C-61EC4F826C0A}"/>
              </a:ext>
            </a:extLst>
          </p:cNvPr>
          <p:cNvSpPr txBox="1"/>
          <p:nvPr/>
        </p:nvSpPr>
        <p:spPr>
          <a:xfrm>
            <a:off x="1099752" y="4405182"/>
            <a:ext cx="8272845" cy="861774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marL="342900" indent="-342900">
              <a:buFont typeface="Wingdings,Sans-Serif"/>
              <a:buChar char="v"/>
            </a:pPr>
            <a:r>
              <a:rPr lang="en-US" sz="1600" b="1" i="1">
                <a:solidFill>
                  <a:srgbClr val="00B050"/>
                </a:solidFill>
                <a:latin typeface="Arial"/>
                <a:ea typeface="+mn-lt"/>
                <a:cs typeface="+mn-lt"/>
              </a:rPr>
              <a:t>Every day we create a digital footprint activating a set of traceable Digital Activities</a:t>
            </a:r>
            <a:endParaRPr lang="en-US" sz="1600">
              <a:solidFill>
                <a:srgbClr val="00B050"/>
              </a:solidFill>
              <a:latin typeface="Arial"/>
              <a:ea typeface="+mn-lt"/>
              <a:cs typeface="+mn-lt"/>
            </a:endParaRPr>
          </a:p>
          <a:p>
            <a:endParaRPr lang="en-US">
              <a:cs typeface="Calibri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1FB47F2-72C4-9434-A437-8F584C5963B6}"/>
              </a:ext>
            </a:extLst>
          </p:cNvPr>
          <p:cNvSpPr txBox="1"/>
          <p:nvPr/>
        </p:nvSpPr>
        <p:spPr>
          <a:xfrm>
            <a:off x="1027673" y="5342237"/>
            <a:ext cx="7840358" cy="584775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marL="342900" indent="-342900">
              <a:buFont typeface="Wingdings,Sans-Serif"/>
              <a:buChar char="v"/>
            </a:pPr>
            <a:r>
              <a:rPr lang="en-US" sz="1600" b="1" i="1">
                <a:solidFill>
                  <a:srgbClr val="00B050"/>
                </a:solidFill>
                <a:latin typeface="Arial"/>
                <a:ea typeface="+mn-lt"/>
                <a:cs typeface="+mn-lt"/>
              </a:rPr>
              <a:t>At Quay Campus, we'll look at how students achieve and strive to reach their goals by combining technology and collaboration </a:t>
            </a:r>
            <a:endParaRPr lang="en-US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0E0D6C1E-1750-94B1-B82B-982C2FCF76EF}"/>
              </a:ext>
            </a:extLst>
          </p:cNvPr>
          <p:cNvSpPr txBox="1"/>
          <p:nvPr/>
        </p:nvSpPr>
        <p:spPr>
          <a:xfrm>
            <a:off x="1981200" y="2926080"/>
            <a:ext cx="7833360" cy="276999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US" sz="1200" i="1">
                <a:solidFill>
                  <a:schemeClr val="accent1">
                    <a:lumMod val="75000"/>
                  </a:schemeClr>
                </a:solidFill>
                <a:cs typeface="Calibri"/>
              </a:rPr>
              <a:t>Technology  changed our world and lives the way we start the day</a:t>
            </a:r>
            <a:endParaRPr lang="en-US" sz="1200">
              <a:solidFill>
                <a:schemeClr val="accent1">
                  <a:lumMod val="75000"/>
                </a:schemeClr>
              </a:solidFill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24954884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  <p:bldP spid="6" grpId="0"/>
      <p:bldP spid="10" grpId="0"/>
      <p:bldP spid="11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6" descr="Diagram&#10;&#10;Description automatically generated">
            <a:extLst>
              <a:ext uri="{FF2B5EF4-FFF2-40B4-BE49-F238E27FC236}">
                <a16:creationId xmlns:a16="http://schemas.microsoft.com/office/drawing/2014/main" id="{7F7A2FDD-DFFB-1F4C-B1C2-8CA8BDEFA1E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6552466" y="559414"/>
            <a:ext cx="5552385" cy="5620152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088C488-1A27-01E5-00E5-AB15FCE4FE7E}"/>
              </a:ext>
            </a:extLst>
          </p:cNvPr>
          <p:cNvSpPr txBox="1"/>
          <p:nvPr/>
        </p:nvSpPr>
        <p:spPr>
          <a:xfrm>
            <a:off x="5393294" y="714365"/>
            <a:ext cx="4531360" cy="3693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endParaRPr lang="en-US">
              <a:cs typeface="Calibri"/>
            </a:endParaRPr>
          </a:p>
        </p:txBody>
      </p:sp>
      <p:sp>
        <p:nvSpPr>
          <p:cNvPr id="8" name="Title 1">
            <a:extLst>
              <a:ext uri="{FF2B5EF4-FFF2-40B4-BE49-F238E27FC236}">
                <a16:creationId xmlns:a16="http://schemas.microsoft.com/office/drawing/2014/main" id="{BFB18E57-EDAF-3F5A-A80F-E96B090C2964}"/>
              </a:ext>
            </a:extLst>
          </p:cNvPr>
          <p:cNvSpPr txBox="1">
            <a:spLocks/>
          </p:cNvSpPr>
          <p:nvPr/>
        </p:nvSpPr>
        <p:spPr>
          <a:xfrm>
            <a:off x="276069" y="2998033"/>
            <a:ext cx="10131425" cy="14562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 cap="all">
                <a:ln w="3175" cmpd="sng">
                  <a:noFill/>
                </a:ln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endParaRPr lang="en-US">
              <a:cs typeface="Calibri Light"/>
            </a:endParaRPr>
          </a:p>
        </p:txBody>
      </p:sp>
      <p:sp>
        <p:nvSpPr>
          <p:cNvPr id="10" name="Title 1">
            <a:extLst>
              <a:ext uri="{FF2B5EF4-FFF2-40B4-BE49-F238E27FC236}">
                <a16:creationId xmlns:a16="http://schemas.microsoft.com/office/drawing/2014/main" id="{5C26FF77-FAA1-1C21-5D26-B5A2C77C56C3}"/>
              </a:ext>
            </a:extLst>
          </p:cNvPr>
          <p:cNvSpPr txBox="1">
            <a:spLocks/>
          </p:cNvSpPr>
          <p:nvPr/>
        </p:nvSpPr>
        <p:spPr>
          <a:xfrm>
            <a:off x="682584" y="3633106"/>
            <a:ext cx="10131425" cy="14562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 cap="all">
                <a:ln w="3175" cmpd="sng">
                  <a:noFill/>
                </a:ln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endParaRPr lang="en-US">
              <a:cs typeface="Calibri Light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D47AEB80-D693-4B5B-87F8-21EBB93A49C1}"/>
              </a:ext>
            </a:extLst>
          </p:cNvPr>
          <p:cNvSpPr txBox="1"/>
          <p:nvPr/>
        </p:nvSpPr>
        <p:spPr>
          <a:xfrm>
            <a:off x="3350302" y="3200400"/>
            <a:ext cx="2743200" cy="3693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endParaRPr lang="en-US">
              <a:cs typeface="Calibri"/>
            </a:endParaRPr>
          </a:p>
        </p:txBody>
      </p:sp>
      <p:sp>
        <p:nvSpPr>
          <p:cNvPr id="12" name="Arrow: Curved Down 11">
            <a:extLst>
              <a:ext uri="{FF2B5EF4-FFF2-40B4-BE49-F238E27FC236}">
                <a16:creationId xmlns:a16="http://schemas.microsoft.com/office/drawing/2014/main" id="{E17D867B-8EFB-E118-3D27-19EDF7F38BA8}"/>
              </a:ext>
            </a:extLst>
          </p:cNvPr>
          <p:cNvSpPr/>
          <p:nvPr/>
        </p:nvSpPr>
        <p:spPr>
          <a:xfrm rot="16200000">
            <a:off x="410579" y="2466731"/>
            <a:ext cx="541144" cy="462696"/>
          </a:xfrm>
          <a:prstGeom prst="curvedDownArrow">
            <a:avLst/>
          </a:prstGeom>
          <a:solidFill>
            <a:srgbClr val="92D050"/>
          </a:solidFill>
          <a:ln w="28575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FFFF00"/>
              </a:solidFill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99425BB1-3322-5701-648C-A22E2475F737}"/>
              </a:ext>
            </a:extLst>
          </p:cNvPr>
          <p:cNvSpPr txBox="1"/>
          <p:nvPr/>
        </p:nvSpPr>
        <p:spPr>
          <a:xfrm rot="10800000" flipV="1">
            <a:off x="995149" y="2388294"/>
            <a:ext cx="5356516" cy="738664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1400" b="1" i="1">
                <a:latin typeface="Arial"/>
                <a:cs typeface="Calibri"/>
              </a:rPr>
              <a:t>Human interaction is as fascinating, as is complex and not an easy task, when reaching a common ground here are some key factors to consider  </a:t>
            </a:r>
            <a:endParaRPr lang="en-US" b="1" i="1">
              <a:cs typeface="Calibri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D5BFA52C-9F1B-591B-FBE8-A496A05513CD}"/>
              </a:ext>
            </a:extLst>
          </p:cNvPr>
          <p:cNvSpPr txBox="1"/>
          <p:nvPr/>
        </p:nvSpPr>
        <p:spPr>
          <a:xfrm>
            <a:off x="750398" y="3798443"/>
            <a:ext cx="3576320" cy="5217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endParaRPr lang="en-US">
              <a:cs typeface="Calibri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FE8371FF-AF1A-9B16-F5F0-7C702A7F6E78}"/>
              </a:ext>
            </a:extLst>
          </p:cNvPr>
          <p:cNvSpPr txBox="1"/>
          <p:nvPr/>
        </p:nvSpPr>
        <p:spPr>
          <a:xfrm>
            <a:off x="1049363" y="4323644"/>
            <a:ext cx="5547360" cy="1169551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1400" b="1" i="1">
                <a:latin typeface="Arial"/>
                <a:cs typeface="Calibri"/>
              </a:rPr>
              <a:t>A team </a:t>
            </a:r>
            <a:r>
              <a:rPr lang="en" sz="1400" b="1" i="1">
                <a:latin typeface="Arial"/>
                <a:cs typeface="Calibri"/>
              </a:rPr>
              <a:t>needs to be cohesive and coherent : </a:t>
            </a:r>
            <a:endParaRPr lang="en-US" sz="1400" b="1" i="1">
              <a:latin typeface="Arial"/>
              <a:cs typeface="Calibri"/>
            </a:endParaRPr>
          </a:p>
          <a:p>
            <a:r>
              <a:rPr lang="en" sz="1400" b="1" i="1">
                <a:latin typeface="Arial"/>
                <a:cs typeface="Calibri"/>
              </a:rPr>
              <a:t>Maintain discipline and stay unified, focus on the final result </a:t>
            </a:r>
          </a:p>
          <a:p>
            <a:r>
              <a:rPr lang="en" sz="1400" b="1" i="1">
                <a:latin typeface="Arial"/>
                <a:cs typeface="Calibri"/>
              </a:rPr>
              <a:t> a guideline</a:t>
            </a:r>
            <a:r>
              <a:rPr lang="en-GB" sz="1400" b="1" i="1">
                <a:latin typeface="Arial"/>
                <a:cs typeface="Calibri"/>
              </a:rPr>
              <a:t> for future success and excellence </a:t>
            </a:r>
            <a:endParaRPr lang="en" sz="1400" b="1" i="1">
              <a:latin typeface="Arial"/>
              <a:cs typeface="Calibri"/>
            </a:endParaRPr>
          </a:p>
          <a:p>
            <a:endParaRPr lang="en" sz="1400" b="1" i="1">
              <a:latin typeface="Arial"/>
              <a:cs typeface="Calibri"/>
            </a:endParaRPr>
          </a:p>
          <a:p>
            <a:endParaRPr lang="en-US" sz="1400" b="1" i="1">
              <a:latin typeface="Arial"/>
              <a:cs typeface="Calibri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12C74E4D-5EB3-D72D-445D-1373B1850621}"/>
              </a:ext>
            </a:extLst>
          </p:cNvPr>
          <p:cNvSpPr txBox="1"/>
          <p:nvPr/>
        </p:nvSpPr>
        <p:spPr>
          <a:xfrm rot="-10800000" flipV="1">
            <a:off x="995149" y="3302396"/>
            <a:ext cx="5181600" cy="800219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b="1" i="1">
                <a:latin typeface="Arial"/>
                <a:cs typeface="Calibri"/>
              </a:rPr>
              <a:t>C</a:t>
            </a:r>
            <a:r>
              <a:rPr lang="en-US" sz="1400" b="1" i="1">
                <a:latin typeface="Arial"/>
                <a:cs typeface="Calibri"/>
              </a:rPr>
              <a:t>ommunication is essential: </a:t>
            </a:r>
            <a:r>
              <a:rPr lang="en-US" sz="1200" i="1">
                <a:solidFill>
                  <a:schemeClr val="accent1">
                    <a:lumMod val="75000"/>
                  </a:schemeClr>
                </a:solidFill>
                <a:latin typeface="Arial"/>
                <a:cs typeface="Calibri"/>
              </a:rPr>
              <a:t>We need to ask</a:t>
            </a:r>
            <a:endParaRPr lang="en-US" sz="1200" i="1">
              <a:solidFill>
                <a:schemeClr val="accent1">
                  <a:lumMod val="75000"/>
                </a:schemeClr>
              </a:solidFill>
              <a:cs typeface="Calibri"/>
            </a:endParaRPr>
          </a:p>
          <a:p>
            <a:r>
              <a:rPr lang="en-US" sz="1400" b="1" i="1">
                <a:latin typeface="Arial"/>
                <a:cs typeface="Calibri"/>
              </a:rPr>
              <a:t>Do team members actively communicate amongst each other and with others exterior of the team?</a:t>
            </a:r>
            <a:endParaRPr lang="en-US" b="1" i="1">
              <a:cs typeface="Calibri"/>
            </a:endParaRPr>
          </a:p>
        </p:txBody>
      </p:sp>
      <p:sp>
        <p:nvSpPr>
          <p:cNvPr id="16" name="Arrow: Right 15">
            <a:extLst>
              <a:ext uri="{FF2B5EF4-FFF2-40B4-BE49-F238E27FC236}">
                <a16:creationId xmlns:a16="http://schemas.microsoft.com/office/drawing/2014/main" id="{6531CF8B-AD7D-70FF-F622-86E086FCA95A}"/>
              </a:ext>
            </a:extLst>
          </p:cNvPr>
          <p:cNvSpPr/>
          <p:nvPr/>
        </p:nvSpPr>
        <p:spPr>
          <a:xfrm>
            <a:off x="923036" y="301244"/>
            <a:ext cx="5496560" cy="1788160"/>
          </a:xfrm>
          <a:prstGeom prst="rightArrow">
            <a:avLst/>
          </a:prstGeom>
          <a:solidFill>
            <a:schemeClr val="accent3">
              <a:lumMod val="50000"/>
            </a:schemeClr>
          </a:solidFill>
          <a:ln w="28575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endParaRPr lang="en-US" i="1">
              <a:solidFill>
                <a:schemeClr val="tx1"/>
              </a:solidFill>
              <a:latin typeface="Arial"/>
              <a:cs typeface="Arial"/>
            </a:endParaRPr>
          </a:p>
          <a:p>
            <a:pPr algn="ctr"/>
            <a:r>
              <a:rPr lang="en-US" sz="1600" b="1" i="1">
                <a:solidFill>
                  <a:schemeClr val="tx1"/>
                </a:solidFill>
                <a:latin typeface="Arial"/>
                <a:cs typeface="Arial"/>
              </a:rPr>
              <a:t>The merger of digital skills and collaboration are essential components for making and  completing a research puzzle</a:t>
            </a:r>
            <a:endParaRPr lang="en-US" sz="1600" b="1" i="1">
              <a:solidFill>
                <a:schemeClr val="tx1"/>
              </a:solidFill>
              <a:latin typeface="Arial"/>
              <a:ea typeface="+mn-lt"/>
              <a:cs typeface="+mn-lt"/>
            </a:endParaRPr>
          </a:p>
          <a:p>
            <a:pPr algn="ctr"/>
            <a:endParaRPr lang="en-US" sz="1400" b="1">
              <a:cs typeface="Calibri"/>
            </a:endParaRP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0D170199-4C8F-2D0A-328B-1BBD0205EBB5}"/>
              </a:ext>
            </a:extLst>
          </p:cNvPr>
          <p:cNvSpPr txBox="1"/>
          <p:nvPr/>
        </p:nvSpPr>
        <p:spPr>
          <a:xfrm rot="10800000" flipV="1">
            <a:off x="1045949" y="5394144"/>
            <a:ext cx="6512560" cy="738664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1400" b="1" i="1">
                <a:latin typeface="Arial"/>
                <a:cs typeface="Calibri"/>
              </a:rPr>
              <a:t>All  are valid points  </a:t>
            </a:r>
            <a:r>
              <a:rPr lang="en-US" sz="1400" b="1" i="1" u="sng">
                <a:solidFill>
                  <a:srgbClr val="00B050"/>
                </a:solidFill>
                <a:latin typeface="Arial"/>
                <a:cs typeface="Calibri"/>
              </a:rPr>
              <a:t>Trust </a:t>
            </a:r>
            <a:r>
              <a:rPr lang="en-US" sz="1400" b="1" i="1">
                <a:latin typeface="Arial"/>
                <a:cs typeface="Calibri"/>
              </a:rPr>
              <a:t>  needs to be placed center stage it's imperative each team members trust each other as well in themselves and their abilities </a:t>
            </a:r>
          </a:p>
        </p:txBody>
      </p:sp>
      <p:sp>
        <p:nvSpPr>
          <p:cNvPr id="2" name="Arrow: Curved Down 1">
            <a:extLst>
              <a:ext uri="{FF2B5EF4-FFF2-40B4-BE49-F238E27FC236}">
                <a16:creationId xmlns:a16="http://schemas.microsoft.com/office/drawing/2014/main" id="{FF5AB895-2955-D5A9-1A57-D460B5D5BBAC}"/>
              </a:ext>
            </a:extLst>
          </p:cNvPr>
          <p:cNvSpPr/>
          <p:nvPr/>
        </p:nvSpPr>
        <p:spPr>
          <a:xfrm rot="16200000">
            <a:off x="424995" y="3492856"/>
            <a:ext cx="522094" cy="462696"/>
          </a:xfrm>
          <a:prstGeom prst="curvedDownArrow">
            <a:avLst/>
          </a:prstGeom>
          <a:solidFill>
            <a:srgbClr val="92D050"/>
          </a:solidFill>
          <a:ln w="28575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FFFF00"/>
              </a:solidFill>
            </a:endParaRPr>
          </a:p>
        </p:txBody>
      </p:sp>
      <p:sp>
        <p:nvSpPr>
          <p:cNvPr id="7" name="Arrow: Curved Down 6">
            <a:extLst>
              <a:ext uri="{FF2B5EF4-FFF2-40B4-BE49-F238E27FC236}">
                <a16:creationId xmlns:a16="http://schemas.microsoft.com/office/drawing/2014/main" id="{6719EA26-6FD0-6CA9-2FBC-5CE64964B72F}"/>
              </a:ext>
            </a:extLst>
          </p:cNvPr>
          <p:cNvSpPr/>
          <p:nvPr/>
        </p:nvSpPr>
        <p:spPr>
          <a:xfrm rot="16200000">
            <a:off x="502482" y="4519239"/>
            <a:ext cx="522094" cy="462696"/>
          </a:xfrm>
          <a:prstGeom prst="curvedDownArrow">
            <a:avLst/>
          </a:prstGeom>
          <a:solidFill>
            <a:srgbClr val="92D050"/>
          </a:solidFill>
          <a:ln w="28575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FFFF00"/>
              </a:solidFill>
            </a:endParaRPr>
          </a:p>
        </p:txBody>
      </p:sp>
      <p:sp>
        <p:nvSpPr>
          <p:cNvPr id="9" name="Arrow: Curved Down 8">
            <a:extLst>
              <a:ext uri="{FF2B5EF4-FFF2-40B4-BE49-F238E27FC236}">
                <a16:creationId xmlns:a16="http://schemas.microsoft.com/office/drawing/2014/main" id="{D9195D19-5384-8E57-05E7-BA831175B2F8}"/>
              </a:ext>
            </a:extLst>
          </p:cNvPr>
          <p:cNvSpPr/>
          <p:nvPr/>
        </p:nvSpPr>
        <p:spPr>
          <a:xfrm rot="16200000">
            <a:off x="491413" y="5534810"/>
            <a:ext cx="522094" cy="462696"/>
          </a:xfrm>
          <a:prstGeom prst="curvedDownArrow">
            <a:avLst/>
          </a:prstGeom>
          <a:solidFill>
            <a:srgbClr val="92D050"/>
          </a:solidFill>
          <a:ln w="28575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623616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  <p:bldP spid="13" grpId="0"/>
      <p:bldP spid="4" grpId="0"/>
      <p:bldP spid="15" grpId="0"/>
      <p:bldP spid="16" grpId="0" animBg="1"/>
      <p:bldP spid="22" grpId="0"/>
      <p:bldP spid="2" grpId="0" animBg="1"/>
      <p:bldP spid="7" grpId="0" animBg="1"/>
      <p:bldP spid="9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9" name="Speech Bubble: Rectangle with Corners Rounded 988">
            <a:extLst>
              <a:ext uri="{FF2B5EF4-FFF2-40B4-BE49-F238E27FC236}">
                <a16:creationId xmlns:a16="http://schemas.microsoft.com/office/drawing/2014/main" id="{4944D3A5-F8AA-A85B-BC8F-C141ECB4F712}"/>
              </a:ext>
            </a:extLst>
          </p:cNvPr>
          <p:cNvSpPr/>
          <p:nvPr/>
        </p:nvSpPr>
        <p:spPr>
          <a:xfrm>
            <a:off x="4348363" y="131755"/>
            <a:ext cx="3066438" cy="1327575"/>
          </a:xfrm>
          <a:prstGeom prst="wedgeRoundRectCallout">
            <a:avLst/>
          </a:prstGeom>
          <a:noFill/>
          <a:ln w="571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r>
              <a:rPr lang="en-US" b="1" i="1" u="none" strike="noStrike" cap="all">
                <a:solidFill>
                  <a:srgbClr val="00B050"/>
                </a:solidFill>
                <a:latin typeface="Arial"/>
              </a:rPr>
              <a:t>PRIMARY RESEARCH</a:t>
            </a:r>
            <a:r>
              <a:rPr lang="en-US" b="1" i="1" u="none" strike="noStrike" cap="all">
                <a:solidFill>
                  <a:srgbClr val="FFFFFF"/>
                </a:solidFill>
                <a:latin typeface="Arial"/>
              </a:rPr>
              <a:t> </a:t>
            </a:r>
            <a:r>
              <a:rPr lang="en-US" b="0" i="0">
                <a:solidFill>
                  <a:srgbClr val="000000"/>
                </a:solidFill>
                <a:latin typeface="Arial"/>
                <a:ea typeface="Arial"/>
                <a:cs typeface="Arial"/>
              </a:rPr>
              <a:t>​</a:t>
            </a:r>
            <a:br>
              <a:rPr lang="en-US" b="0" i="0">
                <a:latin typeface="Arial"/>
                <a:ea typeface="Arial"/>
                <a:cs typeface="Arial"/>
              </a:rPr>
            </a:br>
            <a:r>
              <a:rPr lang="en-US" sz="2400" b="1" i="1" u="none" strike="noStrike" cap="all">
                <a:solidFill>
                  <a:srgbClr val="FFFF00"/>
                </a:solidFill>
                <a:latin typeface="Arial"/>
              </a:rPr>
              <a:t>VS</a:t>
            </a:r>
            <a:r>
              <a:rPr lang="en-US" sz="2400" b="1" i="1" u="none" strike="noStrike" cap="all">
                <a:solidFill>
                  <a:srgbClr val="FFC000"/>
                </a:solidFill>
                <a:latin typeface="Calibri Light"/>
              </a:rPr>
              <a:t> </a:t>
            </a:r>
            <a:r>
              <a:rPr lang="en-US" sz="2400" b="0" i="0">
                <a:solidFill>
                  <a:srgbClr val="000000"/>
                </a:solidFill>
                <a:latin typeface="Calibri Light"/>
                <a:ea typeface="Calibri Light"/>
                <a:cs typeface="Calibri Light"/>
              </a:rPr>
              <a:t>​</a:t>
            </a:r>
            <a:br>
              <a:rPr lang="en-US" sz="2400" b="0" i="0">
                <a:latin typeface="Calibri Light"/>
                <a:ea typeface="Calibri Light"/>
                <a:cs typeface="Calibri Light"/>
              </a:rPr>
            </a:br>
            <a:r>
              <a:rPr lang="en-US" sz="1600" b="1" i="1" u="none" strike="noStrike" cap="all">
                <a:solidFill>
                  <a:srgbClr val="FFFFFF"/>
                </a:solidFill>
                <a:latin typeface="Arial"/>
              </a:rPr>
              <a:t>SECONDARY RESEARCH</a:t>
            </a:r>
            <a:r>
              <a:rPr lang="en-US" sz="1600" b="0" i="0">
                <a:solidFill>
                  <a:srgbClr val="000000"/>
                </a:solidFill>
                <a:latin typeface="Arial"/>
                <a:ea typeface="Arial"/>
                <a:cs typeface="Arial"/>
              </a:rPr>
              <a:t>​</a:t>
            </a:r>
            <a:endParaRPr lang="en-US" sz="1600">
              <a:cs typeface="Calibri" panose="020F0502020204030204"/>
            </a:endParaRPr>
          </a:p>
        </p:txBody>
      </p:sp>
      <p:sp>
        <p:nvSpPr>
          <p:cNvPr id="990" name="Speech Bubble: Rectangle with Corners Rounded 989">
            <a:extLst>
              <a:ext uri="{FF2B5EF4-FFF2-40B4-BE49-F238E27FC236}">
                <a16:creationId xmlns:a16="http://schemas.microsoft.com/office/drawing/2014/main" id="{08AAD943-8466-3B46-AB86-FF80B3DBAEF1}"/>
              </a:ext>
            </a:extLst>
          </p:cNvPr>
          <p:cNvSpPr/>
          <p:nvPr/>
        </p:nvSpPr>
        <p:spPr>
          <a:xfrm>
            <a:off x="1021527" y="1421698"/>
            <a:ext cx="2596444" cy="1420519"/>
          </a:xfrm>
          <a:prstGeom prst="wedgeRoundRectCallout">
            <a:avLst/>
          </a:prstGeom>
          <a:noFill/>
          <a:ln w="571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endParaRPr lang="en-US">
              <a:solidFill>
                <a:srgbClr val="000000"/>
              </a:solidFill>
              <a:latin typeface="Arial"/>
              <a:cs typeface="Arial"/>
            </a:endParaRPr>
          </a:p>
        </p:txBody>
      </p:sp>
      <p:sp>
        <p:nvSpPr>
          <p:cNvPr id="991" name="Speech Bubble: Rectangle with Corners Rounded 990">
            <a:extLst>
              <a:ext uri="{FF2B5EF4-FFF2-40B4-BE49-F238E27FC236}">
                <a16:creationId xmlns:a16="http://schemas.microsoft.com/office/drawing/2014/main" id="{791A676A-892E-3C77-7219-BC08EDD19FDA}"/>
              </a:ext>
            </a:extLst>
          </p:cNvPr>
          <p:cNvSpPr/>
          <p:nvPr/>
        </p:nvSpPr>
        <p:spPr>
          <a:xfrm>
            <a:off x="1059156" y="3105624"/>
            <a:ext cx="2596444" cy="1514593"/>
          </a:xfrm>
          <a:prstGeom prst="wedgeRoundRectCallout">
            <a:avLst/>
          </a:prstGeom>
          <a:noFill/>
          <a:ln w="571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r>
              <a:rPr lang="en-US" b="0" i="0">
                <a:solidFill>
                  <a:srgbClr val="000000"/>
                </a:solidFill>
                <a:latin typeface="Arial"/>
                <a:ea typeface="Arial"/>
                <a:cs typeface="Arial"/>
              </a:rPr>
              <a:t>​</a:t>
            </a:r>
            <a:endParaRPr lang="en-US"/>
          </a:p>
        </p:txBody>
      </p:sp>
      <p:sp>
        <p:nvSpPr>
          <p:cNvPr id="992" name="TextBox 991">
            <a:extLst>
              <a:ext uri="{FF2B5EF4-FFF2-40B4-BE49-F238E27FC236}">
                <a16:creationId xmlns:a16="http://schemas.microsoft.com/office/drawing/2014/main" id="{01170881-7B33-E195-E906-978E3C5DB020}"/>
              </a:ext>
            </a:extLst>
          </p:cNvPr>
          <p:cNvSpPr txBox="1"/>
          <p:nvPr/>
        </p:nvSpPr>
        <p:spPr>
          <a:xfrm>
            <a:off x="1149585" y="1514732"/>
            <a:ext cx="2329274" cy="1231106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1200" b="1" i="1">
                <a:solidFill>
                  <a:srgbClr val="00B050"/>
                </a:solidFill>
                <a:latin typeface="Arial"/>
                <a:cs typeface="Segoe UI"/>
              </a:rPr>
              <a:t>Primary data</a:t>
            </a:r>
            <a:r>
              <a:rPr lang="en-US" sz="1200" b="1" i="1">
                <a:latin typeface="Arial"/>
                <a:cs typeface="Segoe UI"/>
              </a:rPr>
              <a:t> is the  information collected by the researcher himself, referred to as raw data or first-hand data  </a:t>
            </a:r>
            <a:r>
              <a:rPr lang="en-US" sz="1200" b="1">
                <a:latin typeface="Arial"/>
                <a:cs typeface="Segoe UI"/>
              </a:rPr>
              <a:t> </a:t>
            </a:r>
            <a:r>
              <a:rPr lang="en-US" sz="1200">
                <a:latin typeface="Arial"/>
                <a:cs typeface="Segoe UI"/>
              </a:rPr>
              <a:t>​</a:t>
            </a:r>
            <a:endParaRPr lang="en-US"/>
          </a:p>
          <a:p>
            <a:pPr algn="ctr"/>
            <a:r>
              <a:rPr lang="en-US" sz="1400">
                <a:latin typeface="Arial"/>
                <a:cs typeface="Segoe UI"/>
              </a:rPr>
              <a:t>​</a:t>
            </a:r>
          </a:p>
        </p:txBody>
      </p:sp>
      <p:sp>
        <p:nvSpPr>
          <p:cNvPr id="993" name="TextBox 992">
            <a:extLst>
              <a:ext uri="{FF2B5EF4-FFF2-40B4-BE49-F238E27FC236}">
                <a16:creationId xmlns:a16="http://schemas.microsoft.com/office/drawing/2014/main" id="{89016F75-8C7E-7B9F-BFA2-38DC8BDC6FCC}"/>
              </a:ext>
            </a:extLst>
          </p:cNvPr>
          <p:cNvSpPr txBox="1"/>
          <p:nvPr/>
        </p:nvSpPr>
        <p:spPr>
          <a:xfrm>
            <a:off x="1140178" y="3371379"/>
            <a:ext cx="2021087" cy="1015663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1200" b="1" i="1">
                <a:solidFill>
                  <a:srgbClr val="00B050"/>
                </a:solidFill>
                <a:latin typeface="Arial"/>
              </a:rPr>
              <a:t>Primary researcher          </a:t>
            </a:r>
            <a:r>
              <a:rPr lang="en-US" sz="1200" b="1" i="1">
                <a:solidFill>
                  <a:srgbClr val="FFFFFF"/>
                </a:solidFill>
                <a:latin typeface="Arial"/>
              </a:rPr>
              <a:t>gathers</a:t>
            </a:r>
            <a:r>
              <a:rPr lang="en-US" sz="1200" b="1" i="1">
                <a:latin typeface="Arial"/>
              </a:rPr>
              <a:t>  necessary information,  related  to a specific topic and relevant to the study</a:t>
            </a:r>
            <a:r>
              <a:rPr lang="en-US" sz="1200">
                <a:solidFill>
                  <a:srgbClr val="000000"/>
                </a:solidFill>
                <a:latin typeface="Arial"/>
                <a:cs typeface="Arial"/>
              </a:rPr>
              <a:t>​</a:t>
            </a:r>
            <a:endParaRPr lang="en-US" sz="1200">
              <a:cs typeface="Calibri"/>
            </a:endParaRPr>
          </a:p>
        </p:txBody>
      </p:sp>
      <p:sp>
        <p:nvSpPr>
          <p:cNvPr id="995" name="Speech Bubble: Rectangle with Corners Rounded 994">
            <a:extLst>
              <a:ext uri="{FF2B5EF4-FFF2-40B4-BE49-F238E27FC236}">
                <a16:creationId xmlns:a16="http://schemas.microsoft.com/office/drawing/2014/main" id="{918D25D4-9660-5FFA-5402-F2D45ED9653E}"/>
              </a:ext>
            </a:extLst>
          </p:cNvPr>
          <p:cNvSpPr/>
          <p:nvPr/>
        </p:nvSpPr>
        <p:spPr>
          <a:xfrm>
            <a:off x="1059156" y="4883624"/>
            <a:ext cx="2596444" cy="1514593"/>
          </a:xfrm>
          <a:prstGeom prst="wedgeRoundRectCallout">
            <a:avLst/>
          </a:prstGeom>
          <a:noFill/>
          <a:ln w="571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r>
              <a:rPr lang="en-US" b="0" i="0">
                <a:solidFill>
                  <a:srgbClr val="000000"/>
                </a:solidFill>
                <a:latin typeface="Arial"/>
                <a:ea typeface="Arial"/>
                <a:cs typeface="Arial"/>
              </a:rPr>
              <a:t>​</a:t>
            </a:r>
            <a:endParaRPr lang="en-US"/>
          </a:p>
        </p:txBody>
      </p:sp>
      <p:sp>
        <p:nvSpPr>
          <p:cNvPr id="996" name="TextBox 995">
            <a:extLst>
              <a:ext uri="{FF2B5EF4-FFF2-40B4-BE49-F238E27FC236}">
                <a16:creationId xmlns:a16="http://schemas.microsoft.com/office/drawing/2014/main" id="{AAF5B8B4-A3A0-3BFF-5964-CFCCA4686B60}"/>
              </a:ext>
            </a:extLst>
          </p:cNvPr>
          <p:cNvSpPr txBox="1"/>
          <p:nvPr/>
        </p:nvSpPr>
        <p:spPr>
          <a:xfrm>
            <a:off x="1138673" y="5135644"/>
            <a:ext cx="2381955" cy="1015663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1200" b="1" i="1">
                <a:solidFill>
                  <a:srgbClr val="00B050"/>
                </a:solidFill>
                <a:latin typeface="Arial Nova"/>
              </a:rPr>
              <a:t>Primary data</a:t>
            </a:r>
            <a:r>
              <a:rPr lang="en-US" sz="1200" b="1" i="1">
                <a:latin typeface="Arial Nova"/>
              </a:rPr>
              <a:t> is c</a:t>
            </a:r>
            <a:r>
              <a:rPr lang="en-US" sz="1200" b="1" i="1">
                <a:latin typeface="Arial"/>
              </a:rPr>
              <a:t>ollected using questionnaires, experiments, surveys, censuses, fieldwork, and observations   </a:t>
            </a:r>
            <a:r>
              <a:rPr lang="en-US" sz="1200">
                <a:solidFill>
                  <a:srgbClr val="000000"/>
                </a:solidFill>
                <a:latin typeface="Arial"/>
                <a:cs typeface="Arial"/>
              </a:rPr>
              <a:t>​</a:t>
            </a:r>
            <a:endParaRPr lang="en-US" sz="1200">
              <a:cs typeface="Calibri"/>
            </a:endParaRPr>
          </a:p>
        </p:txBody>
      </p:sp>
      <p:sp>
        <p:nvSpPr>
          <p:cNvPr id="998" name="Speech Bubble: Rectangle with Corners Rounded 997">
            <a:extLst>
              <a:ext uri="{FF2B5EF4-FFF2-40B4-BE49-F238E27FC236}">
                <a16:creationId xmlns:a16="http://schemas.microsoft.com/office/drawing/2014/main" id="{60B32409-B821-9DF7-B70C-0D1C9006C8DD}"/>
              </a:ext>
            </a:extLst>
          </p:cNvPr>
          <p:cNvSpPr/>
          <p:nvPr/>
        </p:nvSpPr>
        <p:spPr>
          <a:xfrm>
            <a:off x="5113748" y="1816809"/>
            <a:ext cx="2596444" cy="1185335"/>
          </a:xfrm>
          <a:prstGeom prst="wedgeRoundRectCallout">
            <a:avLst/>
          </a:prstGeom>
          <a:noFill/>
          <a:ln w="571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r>
              <a:rPr lang="en-US" b="0" i="0">
                <a:solidFill>
                  <a:srgbClr val="000000"/>
                </a:solidFill>
                <a:latin typeface="Arial"/>
                <a:ea typeface="Arial"/>
                <a:cs typeface="Arial"/>
              </a:rPr>
              <a:t>​</a:t>
            </a:r>
            <a:endParaRPr lang="en-US"/>
          </a:p>
        </p:txBody>
      </p:sp>
      <p:sp>
        <p:nvSpPr>
          <p:cNvPr id="999" name="Speech Bubble: Rectangle with Corners Rounded 998">
            <a:extLst>
              <a:ext uri="{FF2B5EF4-FFF2-40B4-BE49-F238E27FC236}">
                <a16:creationId xmlns:a16="http://schemas.microsoft.com/office/drawing/2014/main" id="{516BF636-E68E-1815-5B19-6C9E3930A9A6}"/>
              </a:ext>
            </a:extLst>
          </p:cNvPr>
          <p:cNvSpPr/>
          <p:nvPr/>
        </p:nvSpPr>
        <p:spPr>
          <a:xfrm>
            <a:off x="5113748" y="3265550"/>
            <a:ext cx="2596444" cy="1241779"/>
          </a:xfrm>
          <a:prstGeom prst="wedgeRoundRectCallout">
            <a:avLst/>
          </a:prstGeom>
          <a:noFill/>
          <a:ln w="571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r>
              <a:rPr lang="en-US" b="0" i="0">
                <a:solidFill>
                  <a:srgbClr val="000000"/>
                </a:solidFill>
                <a:latin typeface="Arial"/>
                <a:ea typeface="Arial"/>
                <a:cs typeface="Arial"/>
              </a:rPr>
              <a:t>​</a:t>
            </a:r>
            <a:endParaRPr lang="en-US"/>
          </a:p>
        </p:txBody>
      </p:sp>
      <p:sp>
        <p:nvSpPr>
          <p:cNvPr id="1000" name="Speech Bubble: Rectangle with Corners Rounded 999">
            <a:extLst>
              <a:ext uri="{FF2B5EF4-FFF2-40B4-BE49-F238E27FC236}">
                <a16:creationId xmlns:a16="http://schemas.microsoft.com/office/drawing/2014/main" id="{AA732CF4-CCC5-E25D-851F-04A033E524F2}"/>
              </a:ext>
            </a:extLst>
          </p:cNvPr>
          <p:cNvSpPr/>
          <p:nvPr/>
        </p:nvSpPr>
        <p:spPr>
          <a:xfrm>
            <a:off x="8161747" y="2089624"/>
            <a:ext cx="2699925" cy="1580444"/>
          </a:xfrm>
          <a:prstGeom prst="wedgeRoundRectCallout">
            <a:avLst/>
          </a:prstGeom>
          <a:noFill/>
          <a:ln w="571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r>
              <a:rPr lang="en-US" b="0" i="0">
                <a:solidFill>
                  <a:srgbClr val="000000"/>
                </a:solidFill>
                <a:latin typeface="Arial"/>
                <a:ea typeface="Arial"/>
                <a:cs typeface="Arial"/>
              </a:rPr>
              <a:t>​</a:t>
            </a:r>
            <a:endParaRPr lang="en-US"/>
          </a:p>
        </p:txBody>
      </p:sp>
      <p:sp>
        <p:nvSpPr>
          <p:cNvPr id="1001" name="Speech Bubble: Rectangle with Corners Rounded 1000">
            <a:extLst>
              <a:ext uri="{FF2B5EF4-FFF2-40B4-BE49-F238E27FC236}">
                <a16:creationId xmlns:a16="http://schemas.microsoft.com/office/drawing/2014/main" id="{0BE479D0-DE82-82DA-F9A9-07223F593D66}"/>
              </a:ext>
            </a:extLst>
          </p:cNvPr>
          <p:cNvSpPr/>
          <p:nvPr/>
        </p:nvSpPr>
        <p:spPr>
          <a:xfrm>
            <a:off x="8237007" y="3961699"/>
            <a:ext cx="2690518" cy="1580444"/>
          </a:xfrm>
          <a:prstGeom prst="wedgeRoundRectCallout">
            <a:avLst/>
          </a:prstGeom>
          <a:noFill/>
          <a:ln w="571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r>
              <a:rPr lang="en-US" b="0" i="0">
                <a:solidFill>
                  <a:srgbClr val="000000"/>
                </a:solidFill>
                <a:latin typeface="Arial"/>
                <a:ea typeface="Arial"/>
                <a:cs typeface="Arial"/>
              </a:rPr>
              <a:t>​</a:t>
            </a:r>
            <a:endParaRPr lang="en-US"/>
          </a:p>
        </p:txBody>
      </p:sp>
      <p:sp>
        <p:nvSpPr>
          <p:cNvPr id="1002" name="TextBox 1001">
            <a:extLst>
              <a:ext uri="{FF2B5EF4-FFF2-40B4-BE49-F238E27FC236}">
                <a16:creationId xmlns:a16="http://schemas.microsoft.com/office/drawing/2014/main" id="{7E358095-6544-DB99-B68B-F33A80412BA7}"/>
              </a:ext>
            </a:extLst>
          </p:cNvPr>
          <p:cNvSpPr txBox="1"/>
          <p:nvPr/>
        </p:nvSpPr>
        <p:spPr>
          <a:xfrm>
            <a:off x="5227131" y="2050063"/>
            <a:ext cx="1901803" cy="830997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1200" b="1" i="1">
                <a:solidFill>
                  <a:srgbClr val="FFFF00"/>
                </a:solidFill>
                <a:latin typeface="Arial"/>
              </a:rPr>
              <a:t>Secondary data</a:t>
            </a:r>
            <a:r>
              <a:rPr lang="en-US" sz="1200" b="1" i="1">
                <a:latin typeface="Arial"/>
              </a:rPr>
              <a:t> is previously collected by someone else, which includes; </a:t>
            </a:r>
            <a:r>
              <a:rPr lang="en-US" sz="1200">
                <a:solidFill>
                  <a:srgbClr val="000000"/>
                </a:solidFill>
                <a:latin typeface="Arial"/>
                <a:cs typeface="Arial"/>
              </a:rPr>
              <a:t>​</a:t>
            </a:r>
            <a:endParaRPr lang="en-US" sz="1200">
              <a:cs typeface="Calibri"/>
            </a:endParaRPr>
          </a:p>
        </p:txBody>
      </p:sp>
      <p:sp>
        <p:nvSpPr>
          <p:cNvPr id="1003" name="TextBox 1002">
            <a:extLst>
              <a:ext uri="{FF2B5EF4-FFF2-40B4-BE49-F238E27FC236}">
                <a16:creationId xmlns:a16="http://schemas.microsoft.com/office/drawing/2014/main" id="{B06D0CE6-BC78-6667-FF4D-FE923500C541}"/>
              </a:ext>
            </a:extLst>
          </p:cNvPr>
          <p:cNvSpPr txBox="1"/>
          <p:nvPr/>
        </p:nvSpPr>
        <p:spPr>
          <a:xfrm>
            <a:off x="5185363" y="3426178"/>
            <a:ext cx="2122312" cy="92333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1200" b="1" i="1">
                <a:solidFill>
                  <a:srgbClr val="FFFF00"/>
                </a:solidFill>
                <a:latin typeface="Arial"/>
                <a:cs typeface="Segoe UI"/>
              </a:rPr>
              <a:t>Quantitative data</a:t>
            </a:r>
            <a:r>
              <a:rPr lang="en-US" sz="1200" b="1" i="1">
                <a:latin typeface="Arial"/>
                <a:cs typeface="Segoe UI"/>
              </a:rPr>
              <a:t> refers to the collected numerical data  </a:t>
            </a:r>
            <a:r>
              <a:rPr lang="en-US" sz="1200">
                <a:latin typeface="Arial"/>
                <a:cs typeface="Segoe UI"/>
              </a:rPr>
              <a:t>​</a:t>
            </a:r>
          </a:p>
          <a:p>
            <a:r>
              <a:rPr lang="en-US">
                <a:cs typeface="Segoe UI"/>
              </a:rPr>
              <a:t>​</a:t>
            </a:r>
          </a:p>
        </p:txBody>
      </p:sp>
      <p:sp>
        <p:nvSpPr>
          <p:cNvPr id="1005" name="Speech Bubble: Rectangle with Corners Rounded 1004">
            <a:extLst>
              <a:ext uri="{FF2B5EF4-FFF2-40B4-BE49-F238E27FC236}">
                <a16:creationId xmlns:a16="http://schemas.microsoft.com/office/drawing/2014/main" id="{2667D6DA-2203-441E-8021-C5F54EC37DD0}"/>
              </a:ext>
            </a:extLst>
          </p:cNvPr>
          <p:cNvSpPr/>
          <p:nvPr/>
        </p:nvSpPr>
        <p:spPr>
          <a:xfrm>
            <a:off x="5113748" y="4780143"/>
            <a:ext cx="2596444" cy="1514593"/>
          </a:xfrm>
          <a:prstGeom prst="wedgeRoundRectCallout">
            <a:avLst/>
          </a:prstGeom>
          <a:noFill/>
          <a:ln w="571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r>
              <a:rPr lang="en-US" b="0" i="0">
                <a:solidFill>
                  <a:srgbClr val="000000"/>
                </a:solidFill>
                <a:latin typeface="Arial"/>
                <a:ea typeface="Arial"/>
                <a:cs typeface="Arial"/>
              </a:rPr>
              <a:t>​</a:t>
            </a:r>
            <a:endParaRPr lang="en-US"/>
          </a:p>
        </p:txBody>
      </p:sp>
      <p:sp>
        <p:nvSpPr>
          <p:cNvPr id="1006" name="TextBox 1005">
            <a:extLst>
              <a:ext uri="{FF2B5EF4-FFF2-40B4-BE49-F238E27FC236}">
                <a16:creationId xmlns:a16="http://schemas.microsoft.com/office/drawing/2014/main" id="{2B502D51-9897-DE43-43E4-1058843C473B}"/>
              </a:ext>
            </a:extLst>
          </p:cNvPr>
          <p:cNvSpPr txBox="1"/>
          <p:nvPr/>
        </p:nvSpPr>
        <p:spPr>
          <a:xfrm rot="10800000" flipV="1">
            <a:off x="5110105" y="4920580"/>
            <a:ext cx="2470385" cy="1477328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1200" b="1" i="1">
                <a:solidFill>
                  <a:srgbClr val="FFFF00"/>
                </a:solidFill>
                <a:latin typeface="Arial"/>
                <a:cs typeface="Segoe UI"/>
              </a:rPr>
              <a:t>Qualitative data </a:t>
            </a:r>
            <a:r>
              <a:rPr lang="en-US" sz="1200" b="1" i="1">
                <a:latin typeface="Arial"/>
                <a:cs typeface="Segoe UI"/>
              </a:rPr>
              <a:t>answers the research questions of how and why providing a  descriptive explanation and an overall understanding of the  experienced  research </a:t>
            </a:r>
            <a:r>
              <a:rPr lang="en-US" sz="1200">
                <a:latin typeface="Arial"/>
                <a:cs typeface="Segoe UI"/>
              </a:rPr>
              <a:t>​</a:t>
            </a:r>
          </a:p>
          <a:p>
            <a:r>
              <a:rPr lang="en-US">
                <a:latin typeface="Arial"/>
                <a:cs typeface="Segoe UI"/>
              </a:rPr>
              <a:t>      ​</a:t>
            </a:r>
          </a:p>
        </p:txBody>
      </p:sp>
      <p:sp>
        <p:nvSpPr>
          <p:cNvPr id="1007" name="TextBox 1006">
            <a:extLst>
              <a:ext uri="{FF2B5EF4-FFF2-40B4-BE49-F238E27FC236}">
                <a16:creationId xmlns:a16="http://schemas.microsoft.com/office/drawing/2014/main" id="{922B2841-C265-8187-FDE7-831CB34EE04D}"/>
              </a:ext>
            </a:extLst>
          </p:cNvPr>
          <p:cNvSpPr txBox="1"/>
          <p:nvPr/>
        </p:nvSpPr>
        <p:spPr>
          <a:xfrm>
            <a:off x="8158104" y="2415774"/>
            <a:ext cx="2692400" cy="1200329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1200" b="1" i="1">
                <a:solidFill>
                  <a:srgbClr val="FFFF00"/>
                </a:solidFill>
                <a:latin typeface="Arial Nova"/>
                <a:cs typeface="Segoe UI"/>
              </a:rPr>
              <a:t>S</a:t>
            </a:r>
            <a:r>
              <a:rPr lang="en-US" sz="1200" b="1" i="1">
                <a:solidFill>
                  <a:srgbClr val="FFFF00"/>
                </a:solidFill>
                <a:latin typeface="Arial"/>
                <a:cs typeface="Segoe UI"/>
              </a:rPr>
              <a:t>econdary data</a:t>
            </a:r>
            <a:r>
              <a:rPr lang="en-US" sz="1200" b="1" i="1">
                <a:latin typeface="Arial"/>
                <a:cs typeface="Segoe UI"/>
              </a:rPr>
              <a:t>  refer to existing materials, news  articles, books, dictionaries, and  when doing a detailed examination of a topic, meta-analyses</a:t>
            </a:r>
          </a:p>
          <a:p>
            <a:r>
              <a:rPr lang="en-US" sz="1200">
                <a:latin typeface="Arial Nova"/>
                <a:cs typeface="Segoe UI"/>
              </a:rPr>
              <a:t>​</a:t>
            </a:r>
          </a:p>
        </p:txBody>
      </p:sp>
      <p:sp>
        <p:nvSpPr>
          <p:cNvPr id="1009" name="TextBox 1008">
            <a:extLst>
              <a:ext uri="{FF2B5EF4-FFF2-40B4-BE49-F238E27FC236}">
                <a16:creationId xmlns:a16="http://schemas.microsoft.com/office/drawing/2014/main" id="{68560C95-F57E-C6FC-6965-F587BFC6AD3D}"/>
              </a:ext>
            </a:extLst>
          </p:cNvPr>
          <p:cNvSpPr txBox="1"/>
          <p:nvPr/>
        </p:nvSpPr>
        <p:spPr>
          <a:xfrm>
            <a:off x="8270993" y="4169363"/>
            <a:ext cx="2696163" cy="1219143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1200" b="1" i="1">
                <a:latin typeface="Arial"/>
              </a:rPr>
              <a:t>Re-using </a:t>
            </a:r>
            <a:r>
              <a:rPr lang="en-US" sz="1200" b="1" i="1">
                <a:solidFill>
                  <a:srgbClr val="FFFF00"/>
                </a:solidFill>
                <a:latin typeface="Arial"/>
              </a:rPr>
              <a:t>Secondary</a:t>
            </a:r>
            <a:r>
              <a:rPr lang="en-US" sz="1200" b="1" i="1">
                <a:latin typeface="Arial"/>
              </a:rPr>
              <a:t> </a:t>
            </a:r>
            <a:r>
              <a:rPr lang="en-US" sz="1200" b="1" i="1">
                <a:solidFill>
                  <a:srgbClr val="FFFF00"/>
                </a:solidFill>
                <a:latin typeface="Arial"/>
              </a:rPr>
              <a:t>data</a:t>
            </a:r>
            <a:r>
              <a:rPr lang="en-US" sz="1200" b="1" i="1">
                <a:latin typeface="Arial"/>
              </a:rPr>
              <a:t> is not uncommon it's a new and upcoming trendy way for big tech companies, such as; Google, and Amazon as a vital sources of  information </a:t>
            </a:r>
            <a:r>
              <a:rPr lang="en-US" sz="1200">
                <a:solidFill>
                  <a:srgbClr val="000000"/>
                </a:solidFill>
                <a:latin typeface="Arial"/>
                <a:cs typeface="Arial"/>
              </a:rPr>
              <a:t>​</a:t>
            </a:r>
            <a:endParaRPr lang="en-US" sz="1200">
              <a:cs typeface="Calibri"/>
            </a:endParaRPr>
          </a:p>
        </p:txBody>
      </p:sp>
      <p:sp>
        <p:nvSpPr>
          <p:cNvPr id="1010" name="TextBox 1009">
            <a:extLst>
              <a:ext uri="{FF2B5EF4-FFF2-40B4-BE49-F238E27FC236}">
                <a16:creationId xmlns:a16="http://schemas.microsoft.com/office/drawing/2014/main" id="{C697FBF1-4ABB-752E-4EB3-EBE0670F0DE0}"/>
              </a:ext>
            </a:extLst>
          </p:cNvPr>
          <p:cNvSpPr txBox="1"/>
          <p:nvPr/>
        </p:nvSpPr>
        <p:spPr>
          <a:xfrm rot="20160000">
            <a:off x="-232297" y="397028"/>
            <a:ext cx="2498608" cy="461665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US" sz="1200" b="1">
                <a:solidFill>
                  <a:srgbClr val="7030A0"/>
                </a:solidFill>
                <a:latin typeface="Arial"/>
              </a:rPr>
              <a:t>A key ​​ component for researchers' analyses </a:t>
            </a:r>
            <a:r>
              <a:rPr lang="en-US" sz="1200">
                <a:solidFill>
                  <a:srgbClr val="000000"/>
                </a:solidFill>
                <a:latin typeface="Arial"/>
                <a:cs typeface="Arial"/>
              </a:rPr>
              <a:t>​</a:t>
            </a:r>
            <a:endParaRPr lang="en-US" sz="1200"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2683722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>
        <p:circle/>
      </p:transition>
    </mc:Choice>
    <mc:Fallback>
      <p:transition spd="slow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10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89" grpId="0" animBg="1"/>
      <p:bldP spid="992" grpId="0"/>
      <p:bldP spid="993" grpId="0"/>
      <p:bldP spid="996" grpId="0"/>
      <p:bldP spid="1002" grpId="0"/>
      <p:bldP spid="1003" grpId="0"/>
      <p:bldP spid="1006" grpId="0"/>
      <p:bldP spid="1007" grpId="0"/>
      <p:bldP spid="1009" grpId="0"/>
      <p:bldP spid="1010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0D97B9B-06C7-C2B9-FA6C-155FBA61881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80364" y="635001"/>
            <a:ext cx="10729595" cy="1230544"/>
          </a:xfr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algn="ctr"/>
            <a:r>
              <a:rPr lang="en-US" b="1" i="1">
                <a:solidFill>
                  <a:srgbClr val="00B050"/>
                </a:solidFill>
                <a:latin typeface="Arial"/>
                <a:cs typeface="Arial"/>
              </a:rPr>
              <a:t>   Research Ethics </a:t>
            </a:r>
            <a:br>
              <a:rPr lang="en-US" b="1" i="1">
                <a:solidFill>
                  <a:srgbClr val="00B050"/>
                </a:solidFill>
                <a:latin typeface="Arial"/>
                <a:cs typeface="Arial"/>
              </a:rPr>
            </a:br>
            <a:r>
              <a:rPr lang="en-US" sz="1600" b="1" i="1">
                <a:solidFill>
                  <a:srgbClr val="00B050"/>
                </a:solidFill>
                <a:latin typeface="Arial"/>
                <a:cs typeface="Arial"/>
              </a:rPr>
              <a:t> </a:t>
            </a:r>
            <a:r>
              <a:rPr lang="en-US" sz="1800" b="1" i="1">
                <a:solidFill>
                  <a:srgbClr val="00B050"/>
                </a:solidFill>
                <a:latin typeface="Arial"/>
                <a:cs typeface="Arial"/>
              </a:rPr>
              <a:t>and</a:t>
            </a:r>
            <a:br>
              <a:rPr lang="en-US" sz="1800" b="1" i="1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1800" b="1" i="1">
                <a:solidFill>
                  <a:srgbClr val="00B050"/>
                </a:solidFill>
                <a:latin typeface="Arial"/>
                <a:cs typeface="Arial"/>
              </a:rPr>
              <a:t>  some  mindful considerations</a:t>
            </a:r>
          </a:p>
        </p:txBody>
      </p:sp>
      <p:pic>
        <p:nvPicPr>
          <p:cNvPr id="10" name="Content Placeholder 9" descr="Icon&#10;&#10;Description automatically generated">
            <a:extLst>
              <a:ext uri="{FF2B5EF4-FFF2-40B4-BE49-F238E27FC236}">
                <a16:creationId xmlns:a16="http://schemas.microsoft.com/office/drawing/2014/main" id="{65A8FF21-6162-E667-425D-6EC4BF311C2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rcRect l="9153" t="17986"/>
          <a:stretch/>
        </p:blipFill>
        <p:spPr>
          <a:xfrm rot="-540000">
            <a:off x="1108854" y="792006"/>
            <a:ext cx="2151758" cy="115772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3" name="Picture 12" descr="Logo, company name&#10;&#10;Description automatically generated">
            <a:extLst>
              <a:ext uri="{FF2B5EF4-FFF2-40B4-BE49-F238E27FC236}">
                <a16:creationId xmlns:a16="http://schemas.microsoft.com/office/drawing/2014/main" id="{939C1EE5-A5EB-5D48-79FD-5916D302513B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5"/>
              </a:ext>
            </a:extLst>
          </a:blip>
          <a:srcRect l="5262" t="9274" r="8513" b="5763"/>
          <a:stretch/>
        </p:blipFill>
        <p:spPr>
          <a:xfrm rot="600000">
            <a:off x="8621351" y="906082"/>
            <a:ext cx="2406649" cy="111446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6" name="TextBox 15">
            <a:extLst>
              <a:ext uri="{FF2B5EF4-FFF2-40B4-BE49-F238E27FC236}">
                <a16:creationId xmlns:a16="http://schemas.microsoft.com/office/drawing/2014/main" id="{D0DF73A6-9204-8B69-9328-DCC5611DBCCB}"/>
              </a:ext>
            </a:extLst>
          </p:cNvPr>
          <p:cNvSpPr txBox="1"/>
          <p:nvPr/>
        </p:nvSpPr>
        <p:spPr>
          <a:xfrm>
            <a:off x="2360930" y="2223056"/>
            <a:ext cx="7579343" cy="830997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285750" indent="-285750">
              <a:buFont typeface="Courier New" panose="02070309020205020404" pitchFamily="49" charset="0"/>
              <a:buChar char="o"/>
            </a:pPr>
            <a:r>
              <a:rPr lang="en-GB" sz="1600" b="1" i="1">
                <a:latin typeface="Arial"/>
                <a:cs typeface="Arial"/>
              </a:rPr>
              <a:t>Protect Research participant’s </a:t>
            </a:r>
            <a:r>
              <a:rPr lang="en-GB" sz="1600" b="1" i="1">
                <a:solidFill>
                  <a:srgbClr val="00B050"/>
                </a:solidFill>
                <a:latin typeface="Arial"/>
                <a:cs typeface="Arial"/>
              </a:rPr>
              <a:t>Privacy</a:t>
            </a:r>
            <a:r>
              <a:rPr lang="en-GB" sz="1600" b="1" i="1">
                <a:latin typeface="Arial"/>
                <a:cs typeface="Arial"/>
              </a:rPr>
              <a:t>, assure their  identity stays anonymous  throughout  the study, the result must </a:t>
            </a:r>
            <a:r>
              <a:rPr lang="en-GB" sz="1600" b="1" i="1">
                <a:solidFill>
                  <a:srgbClr val="00B050"/>
                </a:solidFill>
                <a:latin typeface="Arial"/>
                <a:cs typeface="Arial"/>
              </a:rPr>
              <a:t>not</a:t>
            </a:r>
            <a:r>
              <a:rPr lang="en-GB" sz="1600" b="1" i="1">
                <a:latin typeface="Arial"/>
                <a:cs typeface="Arial"/>
              </a:rPr>
              <a:t> be </a:t>
            </a:r>
            <a:r>
              <a:rPr lang="en-GB" sz="1600" b="1" i="1">
                <a:solidFill>
                  <a:srgbClr val="00B050"/>
                </a:solidFill>
                <a:latin typeface="Arial"/>
                <a:cs typeface="Arial"/>
              </a:rPr>
              <a:t>communicated, confidentiality </a:t>
            </a:r>
            <a:r>
              <a:rPr lang="en-GB" sz="1600" b="1" i="1">
                <a:latin typeface="Arial"/>
                <a:cs typeface="Arial"/>
              </a:rPr>
              <a:t>is a must</a:t>
            </a:r>
            <a:endParaRPr lang="en-GB">
              <a:cs typeface="Calibri" panose="020F0502020204030204"/>
            </a:endParaRP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32BC1BED-A863-C498-E73F-EBEDBB7FB398}"/>
              </a:ext>
            </a:extLst>
          </p:cNvPr>
          <p:cNvSpPr txBox="1"/>
          <p:nvPr/>
        </p:nvSpPr>
        <p:spPr>
          <a:xfrm>
            <a:off x="2299970" y="3215253"/>
            <a:ext cx="8343900" cy="861774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285750" indent="-285750">
              <a:buFont typeface="Courier New" panose="02070309020205020404" pitchFamily="49" charset="0"/>
              <a:buChar char="o"/>
            </a:pPr>
            <a:r>
              <a:rPr lang="en-GB" sz="1600" b="1" i="1">
                <a:latin typeface="Arial"/>
                <a:cs typeface="Arial"/>
              </a:rPr>
              <a:t>Prior to the research </a:t>
            </a:r>
            <a:r>
              <a:rPr lang="en-GB" sz="1600" b="1" i="1">
                <a:solidFill>
                  <a:srgbClr val="FFFFFF"/>
                </a:solidFill>
                <a:latin typeface="Arial"/>
                <a:cs typeface="Arial"/>
              </a:rPr>
              <a:t>obtain </a:t>
            </a:r>
            <a:r>
              <a:rPr lang="en-GB" sz="1600" b="1" i="1">
                <a:solidFill>
                  <a:srgbClr val="00B050"/>
                </a:solidFill>
                <a:latin typeface="Arial"/>
                <a:cs typeface="Arial"/>
              </a:rPr>
              <a:t>Formal Consent </a:t>
            </a:r>
            <a:r>
              <a:rPr lang="en-GB" sz="1600" b="1" i="1">
                <a:latin typeface="Arial"/>
                <a:cs typeface="Arial"/>
              </a:rPr>
              <a:t> from participants, and give a clear explanation of the research they’re taking part </a:t>
            </a:r>
            <a:endParaRPr lang="en-GB">
              <a:cs typeface="Calibri" panose="020F0502020204030204"/>
            </a:endParaRPr>
          </a:p>
          <a:p>
            <a:endParaRPr lang="en-GB"/>
          </a:p>
        </p:txBody>
      </p:sp>
      <mc:AlternateContent xmlns:mc="http://schemas.openxmlformats.org/markup-compatibility/2006">
        <mc:Choice xmlns:am3d="http://schemas.microsoft.com/office/drawing/2017/model3d" Requires="am3d">
          <p:graphicFrame>
            <p:nvGraphicFramePr>
              <p:cNvPr id="21" name="3D Model 20" descr="Pointing hand">
                <a:extLst>
                  <a:ext uri="{FF2B5EF4-FFF2-40B4-BE49-F238E27FC236}">
                    <a16:creationId xmlns:a16="http://schemas.microsoft.com/office/drawing/2014/main" id="{FB854581-D372-1B97-0F38-362F3AB0D23C}"/>
                  </a:ext>
                </a:extLst>
              </p:cNvPr>
              <p:cNvGraphicFramePr>
                <a:graphicFrameLocks noChangeAspect="1"/>
              </p:cNvGraphicFramePr>
              <p:nvPr>
                <p:extLst>
                  <p:ext uri="{D42A27DB-BD31-4B8C-83A1-F6EECF244321}">
                    <p14:modId xmlns:p14="http://schemas.microsoft.com/office/powerpoint/2010/main" val="2789017983"/>
                  </p:ext>
                </p:extLst>
              </p:nvPr>
            </p:nvGraphicFramePr>
            <p:xfrm rot="1467225">
              <a:off x="807147" y="2551886"/>
              <a:ext cx="1158108" cy="661694"/>
            </p:xfrm>
            <a:graphic>
              <a:graphicData uri="http://schemas.microsoft.com/office/drawing/2017/model3d">
                <am3d:model3d r:embed="rId6">
                  <am3d:spPr>
                    <a:xfrm rot="1467225">
                      <a:off x="0" y="0"/>
                      <a:ext cx="1158108" cy="661694"/>
                    </a:xfrm>
                    <a:prstGeom prst="rect">
                      <a:avLst/>
                    </a:prstGeom>
                  </am3d:spPr>
                  <am3d:camera>
                    <am3d:pos x="0" y="0" z="54581005"/>
                    <am3d:up dx="0" dy="36000000" dz="0"/>
                    <am3d:lookAt x="0" y="0" z="0"/>
                    <am3d:perspective fov="2700000"/>
                  </am3d:camera>
                  <am3d:trans>
                    <am3d:meterPerModelUnit n="33395195" d="1000000"/>
                    <am3d:preTrans dx="-2591932" dy="-10496220" dz="0"/>
                    <am3d:scale>
                      <am3d:sx n="1000000" d="1000000"/>
                      <am3d:sy n="1000000" d="1000000"/>
                      <am3d:sz n="1000000" d="1000000"/>
                    </am3d:scale>
                    <am3d:rot ax="-488649" ay="262039" az="-37463"/>
                    <am3d:postTrans dx="0" dy="0" dz="0"/>
                  </am3d:trans>
                  <am3d:raster rName="Office3DRenderer" rVer="16.0.8326">
                    <am3d:blip r:embed="rId7"/>
                  </am3d:raster>
                  <am3d:objViewport viewportSz="1352775"/>
                  <am3d:ambientLight>
                    <am3d:clr>
                      <a:scrgbClr r="50000" g="50000" b="50000"/>
                    </am3d:clr>
                    <am3d:illuminance n="500000" d="1000000"/>
                  </am3d:ambientLight>
                  <am3d:ptLight rad="0">
                    <am3d:clr>
                      <a:scrgbClr r="100000" g="75000" b="50000"/>
                    </am3d:clr>
                    <am3d:intensity n="9765625" d="1000000"/>
                    <am3d:pos x="21959998" y="70920001" z="16344003"/>
                  </am3d:ptLight>
                  <am3d:ptLight rad="0">
                    <am3d:clr>
                      <a:scrgbClr r="40000" g="60000" b="95000"/>
                    </am3d:clr>
                    <am3d:intensity n="12250000" d="1000000"/>
                    <am3d:pos x="-37964106" y="51130435" z="57631972"/>
                  </am3d:ptLight>
                  <am3d:ptLight rad="0">
                    <am3d:clr>
                      <a:scrgbClr r="86837" g="72700" b="100000"/>
                    </am3d:clr>
                    <am3d:intensity n="3125000" d="1000000"/>
                    <am3d:pos x="-37739122" y="58056624" z="-34769649"/>
                  </am3d:ptLight>
                </am3d:model3d>
              </a:graphicData>
            </a:graphic>
          </p:graphicFrame>
        </mc:Choice>
        <mc:Fallback>
          <p:pic>
            <p:nvPicPr>
              <p:cNvPr id="21" name="3D Model 20" descr="Pointing hand">
                <a:extLst>
                  <a:ext uri="{FF2B5EF4-FFF2-40B4-BE49-F238E27FC236}">
                    <a16:creationId xmlns:a16="http://schemas.microsoft.com/office/drawing/2014/main" id="{FB854581-D372-1B97-0F38-362F3AB0D23C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 noCrop="1"/>
              </p:cNvPicPr>
              <p:nvPr/>
            </p:nvPicPr>
            <p:blipFill>
              <a:blip r:embed="rId7"/>
              <a:stretch>
                <a:fillRect/>
              </a:stretch>
            </p:blipFill>
            <p:spPr>
              <a:xfrm rot="1467225">
                <a:off x="807147" y="2551886"/>
                <a:ext cx="1158108" cy="661694"/>
              </a:xfrm>
              <a:prstGeom prst="rect">
                <a:avLst/>
              </a:prstGeom>
            </p:spPr>
          </p:pic>
        </mc:Fallback>
      </mc:AlternateContent>
      <p:sp>
        <p:nvSpPr>
          <p:cNvPr id="23" name="TextBox 22">
            <a:extLst>
              <a:ext uri="{FF2B5EF4-FFF2-40B4-BE49-F238E27FC236}">
                <a16:creationId xmlns:a16="http://schemas.microsoft.com/office/drawing/2014/main" id="{407F1892-FAA1-D5DE-E0CE-D6F15BB6764B}"/>
              </a:ext>
            </a:extLst>
          </p:cNvPr>
          <p:cNvSpPr txBox="1"/>
          <p:nvPr/>
        </p:nvSpPr>
        <p:spPr>
          <a:xfrm>
            <a:off x="2299970" y="4726235"/>
            <a:ext cx="9105488" cy="1323439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285750" indent="-285750">
              <a:buFont typeface="Courier New"/>
              <a:buChar char="o"/>
            </a:pPr>
            <a:r>
              <a:rPr lang="en-GB" sz="1600" b="1" i="1">
                <a:solidFill>
                  <a:srgbClr val="00B050"/>
                </a:solidFill>
                <a:latin typeface="Arial"/>
                <a:cs typeface="Arial"/>
              </a:rPr>
              <a:t>Ethical guidelines </a:t>
            </a:r>
            <a:r>
              <a:rPr lang="en-GB" sz="1600" b="1" i="1">
                <a:latin typeface="Arial"/>
                <a:cs typeface="Arial"/>
              </a:rPr>
              <a:t>were created to protect participants and keep them out of harm's way, safeguarding their emotional, mental, and physical health </a:t>
            </a:r>
            <a:endParaRPr lang="en-US">
              <a:solidFill>
                <a:srgbClr val="FFFFFF"/>
              </a:solidFill>
              <a:latin typeface="Calibri" panose="020F0502020204030204"/>
              <a:cs typeface="Calibri" panose="020F0502020204030204"/>
            </a:endParaRPr>
          </a:p>
          <a:p>
            <a:r>
              <a:rPr lang="en-GB" sz="1600" b="1" i="1">
                <a:solidFill>
                  <a:srgbClr val="FFFFFF"/>
                </a:solidFill>
                <a:latin typeface="Arial"/>
                <a:cs typeface="Arial"/>
              </a:rPr>
              <a:t>   </a:t>
            </a:r>
            <a:r>
              <a:rPr lang="en-GB" sz="1600" b="1" i="1">
                <a:solidFill>
                  <a:srgbClr val="00B050"/>
                </a:solidFill>
                <a:latin typeface="Arial"/>
                <a:cs typeface="Arial"/>
              </a:rPr>
              <a:t>  Ensure </a:t>
            </a:r>
            <a:r>
              <a:rPr lang="en-GB" sz="1600" b="1" i="1">
                <a:latin typeface="Arial"/>
                <a:cs typeface="Arial"/>
              </a:rPr>
              <a:t>researchers abide by the laws of Data Protection, show fairness, integrity,</a:t>
            </a:r>
          </a:p>
          <a:p>
            <a:r>
              <a:rPr lang="en-GB" sz="1600" b="1" i="1">
                <a:latin typeface="Arial"/>
                <a:cs typeface="Arial"/>
              </a:rPr>
              <a:t>     trustworthiness, and are always respectful </a:t>
            </a:r>
            <a:endParaRPr lang="en-US">
              <a:latin typeface="Calibri" panose="020F0502020204030204"/>
              <a:cs typeface="Calibri" panose="020F0502020204030204"/>
            </a:endParaRPr>
          </a:p>
          <a:p>
            <a:endParaRPr lang="en-GB" sz="1600" b="1" i="1">
              <a:latin typeface="Arial"/>
              <a:cs typeface="Calibri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9A266AE4-56CC-98B6-30E4-BB3E07921968}"/>
              </a:ext>
            </a:extLst>
          </p:cNvPr>
          <p:cNvSpPr txBox="1"/>
          <p:nvPr/>
        </p:nvSpPr>
        <p:spPr>
          <a:xfrm>
            <a:off x="2302522" y="3986747"/>
            <a:ext cx="8271748" cy="861774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marL="285750" indent="-285750">
              <a:buFont typeface="Courier New,monospace"/>
              <a:buChar char="o"/>
            </a:pPr>
            <a:r>
              <a:rPr lang="en-GB" sz="1600" b="1" i="1">
                <a:solidFill>
                  <a:srgbClr val="00B050"/>
                </a:solidFill>
                <a:latin typeface="Arial"/>
                <a:ea typeface="+mn-lt"/>
                <a:cs typeface="+mn-lt"/>
              </a:rPr>
              <a:t>If Minors </a:t>
            </a:r>
            <a:r>
              <a:rPr lang="en-GB" sz="1600" b="1" i="1">
                <a:latin typeface="Arial"/>
                <a:ea typeface="+mn-lt"/>
                <a:cs typeface="+mn-lt"/>
              </a:rPr>
              <a:t>are involved a family member or an appointed legal guardian must give their consent </a:t>
            </a:r>
            <a:endParaRPr lang="en-US" sz="1600" b="1" i="1">
              <a:latin typeface="Arial"/>
              <a:ea typeface="+mn-lt"/>
              <a:cs typeface="+mn-lt"/>
            </a:endParaRPr>
          </a:p>
          <a:p>
            <a:pPr marL="285750" indent="-285750" algn="l">
              <a:buFont typeface="Courier New"/>
              <a:buChar char="o"/>
            </a:pPr>
            <a:endParaRPr lang="en-US"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40777398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9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sum">
                                        <p:cTn id="21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3d.object.rotation.y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120">
                                          <p:val>
                                            <p:fltVal val="-0.0012"/>
                                          </p:val>
                                        </p:tav>
                                        <p:tav tm="2250">
                                          <p:val>
                                            <p:fltVal val="-0.0098"/>
                                          </p:val>
                                        </p:tav>
                                        <p:tav tm="3370">
                                          <p:val>
                                            <p:fltVal val="-0.033"/>
                                          </p:val>
                                        </p:tav>
                                        <p:tav tm="4490">
                                          <p:val>
                                            <p:fltVal val="-0.0789"/>
                                          </p:val>
                                        </p:tav>
                                        <p:tav tm="5620">
                                          <p:val>
                                            <p:fltVal val="-0.1548"/>
                                          </p:val>
                                        </p:tav>
                                        <p:tav tm="6740">
                                          <p:val>
                                            <p:fltVal val="-0.267"/>
                                          </p:val>
                                        </p:tav>
                                        <p:tav tm="7870">
                                          <p:val>
                                            <p:fltVal val="-0.4235"/>
                                          </p:val>
                                        </p:tav>
                                        <p:tav tm="8990">
                                          <p:val>
                                            <p:fltVal val="-0.6337"/>
                                          </p:val>
                                        </p:tav>
                                        <p:tav tm="10110">
                                          <p:val>
                                            <p:fltVal val="-0.9013"/>
                                          </p:val>
                                        </p:tav>
                                        <p:tav tm="11240">
                                          <p:val>
                                            <p:fltVal val="-1.2353"/>
                                          </p:val>
                                        </p:tav>
                                        <p:tav tm="12360">
                                          <p:val>
                                            <p:fltVal val="-1.647"/>
                                          </p:val>
                                        </p:tav>
                                        <p:tav tm="13480">
                                          <p:val>
                                            <p:fltVal val="-2.0869"/>
                                          </p:val>
                                        </p:tav>
                                        <p:tav tm="14610">
                                          <p:val>
                                            <p:fltVal val="-2.4538"/>
                                          </p:val>
                                        </p:tav>
                                        <p:tav tm="15730">
                                          <p:val>
                                            <p:fltVal val="-2.7534"/>
                                          </p:val>
                                        </p:tav>
                                        <p:tav tm="16850">
                                          <p:val>
                                            <p:fltVal val="-2.9876"/>
                                          </p:val>
                                        </p:tav>
                                        <p:tav tm="17980">
                                          <p:val>
                                            <p:fltVal val="-3.1669"/>
                                          </p:val>
                                        </p:tav>
                                        <p:tav tm="19100">
                                          <p:val>
                                            <p:fltVal val="-3.2996"/>
                                          </p:val>
                                        </p:tav>
                                        <p:tav tm="20220">
                                          <p:val>
                                            <p:fltVal val="-3.3906"/>
                                          </p:val>
                                        </p:tav>
                                        <p:tav tm="21350">
                                          <p:val>
                                            <p:fltVal val="-3.4488"/>
                                          </p:val>
                                        </p:tav>
                                        <p:tav tm="22470">
                                          <p:val>
                                            <p:fltVal val="-3.4815"/>
                                          </p:val>
                                        </p:tav>
                                        <p:tav tm="23600">
                                          <p:val>
                                            <p:fltVal val="-3.4961"/>
                                          </p:val>
                                        </p:tav>
                                        <p:tav tm="24720">
                                          <p:val>
                                            <p:fltVal val="-3.4998"/>
                                          </p:val>
                                        </p:tav>
                                        <p:tav tm="25840">
                                          <p:val>
                                            <p:fltVal val="-3.0301"/>
                                          </p:val>
                                        </p:tav>
                                        <p:tav tm="26970">
                                          <p:val>
                                            <p:fltVal val="-0.9661"/>
                                          </p:val>
                                        </p:tav>
                                        <p:tav tm="28090">
                                          <p:val>
                                            <p:fltVal val="2.1525"/>
                                          </p:val>
                                        </p:tav>
                                        <p:tav tm="29210">
                                          <p:val>
                                            <p:fltVal val="6.1215"/>
                                          </p:val>
                                        </p:tav>
                                        <p:tav tm="30340">
                                          <p:val>
                                            <p:fltVal val="10.8322"/>
                                          </p:val>
                                        </p:tav>
                                        <p:tav tm="31460">
                                          <p:val>
                                            <p:fltVal val="16.2132"/>
                                          </p:val>
                                        </p:tav>
                                        <p:tav tm="32580">
                                          <p:val>
                                            <p:fltVal val="22.2128"/>
                                          </p:val>
                                        </p:tav>
                                        <p:tav tm="33710">
                                          <p:val>
                                            <p:fltVal val="28.7297"/>
                                          </p:val>
                                        </p:tav>
                                        <p:tav tm="34830">
                                          <p:val>
                                            <p:fltVal val="35.8493"/>
                                          </p:val>
                                        </p:tav>
                                        <p:tav tm="35960">
                                          <p:val>
                                            <p:fltVal val="43.4888"/>
                                          </p:val>
                                        </p:tav>
                                        <p:tav tm="37080">
                                          <p:val>
                                            <p:fltVal val="51.6257"/>
                                          </p:val>
                                        </p:tav>
                                        <p:tav tm="38200">
                                          <p:val>
                                            <p:fltVal val="60.2402"/>
                                          </p:val>
                                        </p:tav>
                                        <p:tav tm="39330">
                                          <p:val>
                                            <p:fltVal val="69.3155"/>
                                          </p:val>
                                        </p:tav>
                                        <p:tav tm="40450">
                                          <p:val>
                                            <p:fltVal val="78.8364"/>
                                          </p:val>
                                        </p:tav>
                                        <p:tav tm="41570">
                                          <p:val>
                                            <p:fltVal val="88.6987"/>
                                          </p:val>
                                        </p:tav>
                                        <p:tav tm="42700">
                                          <p:val>
                                            <p:fltVal val="99.0679"/>
                                          </p:val>
                                        </p:tav>
                                        <p:tav tm="43820">
                                          <p:val>
                                            <p:fltVal val="109.8461"/>
                                          </p:val>
                                        </p:tav>
                                        <p:tav tm="44940">
                                          <p:val>
                                            <p:fltVal val="121.0232"/>
                                          </p:val>
                                        </p:tav>
                                        <p:tav tm="46070">
                                          <p:val>
                                            <p:fltVal val="132.5899"/>
                                          </p:val>
                                        </p:tav>
                                        <p:tav tm="47190">
                                          <p:val>
                                            <p:fltVal val="144.5376"/>
                                          </p:val>
                                        </p:tav>
                                        <p:tav tm="48310">
                                          <p:val>
                                            <p:fltVal val="156.85851"/>
                                          </p:val>
                                        </p:tav>
                                        <p:tav tm="49440">
                                          <p:val>
                                            <p:fltVal val="169.43021"/>
                                          </p:val>
                                        </p:tav>
                                        <p:tav tm="50560">
                                          <p:val>
                                            <p:fltVal val="182.34309"/>
                                          </p:val>
                                        </p:tav>
                                        <p:tav tm="51690">
                                          <p:val>
                                            <p:fltVal val="195.1411"/>
                                          </p:val>
                                        </p:tav>
                                        <p:tav tm="52810">
                                          <p:val>
                                            <p:fltVal val="207.6945"/>
                                          </p:val>
                                        </p:tav>
                                        <p:tav tm="53930">
                                          <p:val>
                                            <p:fltVal val="219.77251"/>
                                          </p:val>
                                        </p:tav>
                                        <p:tav tm="55060">
                                          <p:val>
                                            <p:fltVal val="231.4814"/>
                                          </p:val>
                                        </p:tav>
                                        <p:tav tm="56180">
                                          <p:val>
                                            <p:fltVal val="242.91341"/>
                                          </p:val>
                                        </p:tav>
                                        <p:tav tm="57300">
                                          <p:val>
                                            <p:fltVal val="253.8558"/>
                                          </p:val>
                                        </p:tav>
                                        <p:tav tm="58430">
                                          <p:val>
                                            <p:fltVal val="264.40329"/>
                                          </p:val>
                                        </p:tav>
                                        <p:tav tm="59550">
                                          <p:val>
                                            <p:fltVal val="274.63501"/>
                                          </p:val>
                                        </p:tav>
                                        <p:tav tm="60670">
                                          <p:val>
                                            <p:fltVal val="284.35721"/>
                                          </p:val>
                                        </p:tav>
                                        <p:tav tm="61800">
                                          <p:val>
                                            <p:fltVal val="293.6507"/>
                                          </p:val>
                                        </p:tav>
                                        <p:tav tm="62920">
                                          <p:val>
                                            <p:fltVal val="302.57959"/>
                                          </p:val>
                                        </p:tav>
                                        <p:tav tm="64040">
                                          <p:val>
                                            <p:fltVal val="310.96921"/>
                                          </p:val>
                                        </p:tav>
                                        <p:tav tm="65170">
                                          <p:val>
                                            <p:fltVal val="318.88379"/>
                                          </p:val>
                                        </p:tav>
                                        <p:tav tm="66290">
                                          <p:val>
                                            <p:fltVal val="326.36801"/>
                                          </p:val>
                                        </p:tav>
                                        <p:tav tm="67420">
                                          <p:val>
                                            <p:fltVal val="333.26511"/>
                                          </p:val>
                                        </p:tav>
                                        <p:tav tm="68540">
                                          <p:val>
                                            <p:fltVal val="339.6712"/>
                                          </p:val>
                                        </p:tav>
                                        <p:tav tm="69660">
                                          <p:val>
                                            <p:fltVal val="345.43851"/>
                                          </p:val>
                                        </p:tav>
                                        <p:tav tm="70790">
                                          <p:val>
                                            <p:fltVal val="350.58469"/>
                                          </p:val>
                                        </p:tav>
                                        <p:tav tm="71910">
                                          <p:val>
                                            <p:fltVal val="355.09189"/>
                                          </p:val>
                                        </p:tav>
                                        <p:tav tm="73030">
                                          <p:val>
                                            <p:fltVal val="358.80179"/>
                                          </p:val>
                                        </p:tav>
                                        <p:tav tm="74160">
                                          <p:val>
                                            <p:fltVal val="361.63531"/>
                                          </p:val>
                                        </p:tav>
                                        <p:tav tm="75280">
                                          <p:val>
                                            <p:fltVal val="363.345"/>
                                          </p:val>
                                        </p:tav>
                                        <p:tav tm="76400">
                                          <p:val>
                                            <p:fltVal val="363.4978"/>
                                          </p:val>
                                        </p:tav>
                                        <p:tav tm="77530">
                                          <p:val>
                                            <p:fltVal val="363.47061"/>
                                          </p:val>
                                        </p:tav>
                                        <p:tav tm="78650">
                                          <p:val>
                                            <p:fltVal val="363.38339"/>
                                          </p:val>
                                        </p:tav>
                                        <p:tav tm="79780">
                                          <p:val>
                                            <p:fltVal val="363.20349"/>
                                          </p:val>
                                        </p:tav>
                                        <p:tav tm="80900">
                                          <p:val>
                                            <p:fltVal val="362.8963"/>
                                          </p:val>
                                        </p:tav>
                                        <p:tav tm="82020">
                                          <p:val>
                                            <p:fltVal val="362.4227"/>
                                          </p:val>
                                        </p:tav>
                                        <p:tav tm="83150">
                                          <p:val>
                                            <p:fltVal val="361.7569"/>
                                          </p:val>
                                        </p:tav>
                                        <p:tav tm="84270">
                                          <p:val>
                                            <p:fltVal val="361.0874"/>
                                          </p:val>
                                        </p:tav>
                                        <p:tav tm="85390">
                                          <p:val>
                                            <p:fltVal val="360.6105"/>
                                          </p:val>
                                        </p:tav>
                                        <p:tav tm="86520">
                                          <p:val>
                                            <p:fltVal val="360.30069"/>
                                          </p:val>
                                        </p:tav>
                                        <p:tav tm="87640">
                                          <p:val>
                                            <p:fltVal val="360.1188"/>
                                          </p:val>
                                        </p:tav>
                                        <p:tav tm="88760">
                                          <p:val>
                                            <p:fltVal val="360.03021"/>
                                          </p:val>
                                        </p:tav>
                                        <p:tav tm="89890">
                                          <p:val>
                                            <p:fltVal val="360.00229"/>
                                          </p:val>
                                        </p:tav>
                                        <p:tav tm="91010">
                                          <p:val>
                                            <p:fltVal val="360"/>
                                          </p:val>
                                        </p:tav>
                                        <p:tav tm="92130">
                                          <p:val>
                                            <p:fltVal val="360"/>
                                          </p:val>
                                        </p:tav>
                                        <p:tav tm="93260">
                                          <p:val>
                                            <p:fltVal val="360"/>
                                          </p:val>
                                        </p:tav>
                                        <p:tav tm="94380">
                                          <p:val>
                                            <p:fltVal val="360"/>
                                          </p:val>
                                        </p:tav>
                                        <p:tav tm="95510">
                                          <p:val>
                                            <p:fltVal val="360"/>
                                          </p:val>
                                        </p:tav>
                                        <p:tav tm="96630">
                                          <p:val>
                                            <p:fltVal val="360"/>
                                          </p:val>
                                        </p:tav>
                                        <p:tav tm="97750">
                                          <p:val>
                                            <p:fltVal val="360"/>
                                          </p:val>
                                        </p:tav>
                                        <p:tav tm="9888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sum">
                                        <p:cTn id="22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3d.object.translation.y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120">
                                          <p:val>
                                            <p:fltVal val="0"/>
                                          </p:val>
                                        </p:tav>
                                        <p:tav tm="2250">
                                          <p:val>
                                            <p:fltVal val="-10E-5"/>
                                          </p:val>
                                        </p:tav>
                                        <p:tav tm="3370">
                                          <p:val>
                                            <p:fltVal val="-0.0004"/>
                                          </p:val>
                                        </p:tav>
                                        <p:tav tm="4490">
                                          <p:val>
                                            <p:fltVal val="-0.0011"/>
                                          </p:val>
                                        </p:tav>
                                        <p:tav tm="5620">
                                          <p:val>
                                            <p:fltVal val="-0.0021"/>
                                          </p:val>
                                        </p:tav>
                                        <p:tav tm="6740">
                                          <p:val>
                                            <p:fltVal val="-0.0037"/>
                                          </p:val>
                                        </p:tav>
                                        <p:tav tm="7870">
                                          <p:val>
                                            <p:fltVal val="-0.0059"/>
                                          </p:val>
                                        </p:tav>
                                        <p:tav tm="8990">
                                          <p:val>
                                            <p:fltVal val="-0.0088"/>
                                          </p:val>
                                        </p:tav>
                                        <p:tav tm="10110">
                                          <p:val>
                                            <p:fltVal val="-0.0125"/>
                                          </p:val>
                                        </p:tav>
                                        <p:tav tm="11240">
                                          <p:val>
                                            <p:fltVal val="-0.0162"/>
                                          </p:val>
                                        </p:tav>
                                        <p:tav tm="12360">
                                          <p:val>
                                            <p:fltVal val="-0.0191"/>
                                          </p:val>
                                        </p:tav>
                                        <p:tav tm="13480">
                                          <p:val>
                                            <p:fltVal val="-0.0213"/>
                                          </p:val>
                                        </p:tav>
                                        <p:tav tm="14610">
                                          <p:val>
                                            <p:fltVal val="-0.0228"/>
                                          </p:val>
                                        </p:tav>
                                        <p:tav tm="15730">
                                          <p:val>
                                            <p:fltVal val="-0.0239"/>
                                          </p:val>
                                        </p:tav>
                                        <p:tav tm="16850">
                                          <p:val>
                                            <p:fltVal val="-0.0245"/>
                                          </p:val>
                                        </p:tav>
                                        <p:tav tm="17980">
                                          <p:val>
                                            <p:fltVal val="-0.0248"/>
                                          </p:val>
                                        </p:tav>
                                        <p:tav tm="19100">
                                          <p:val>
                                            <p:fltVal val="-0.0249"/>
                                          </p:val>
                                        </p:tav>
                                        <p:tav tm="20220">
                                          <p:val>
                                            <p:fltVal val="-0.0249"/>
                                          </p:val>
                                        </p:tav>
                                        <p:tav tm="21350">
                                          <p:val>
                                            <p:fltVal val="-0.0248"/>
                                          </p:val>
                                        </p:tav>
                                        <p:tav tm="22470">
                                          <p:val>
                                            <p:fltVal val="-0.0241"/>
                                          </p:val>
                                        </p:tav>
                                        <p:tav tm="23600">
                                          <p:val>
                                            <p:fltVal val="-0.022"/>
                                          </p:val>
                                        </p:tav>
                                        <p:tav tm="24720">
                                          <p:val>
                                            <p:fltVal val="-0.0179"/>
                                          </p:val>
                                        </p:tav>
                                        <p:tav tm="25840">
                                          <p:val>
                                            <p:fltVal val="-0.0113"/>
                                          </p:val>
                                        </p:tav>
                                        <p:tav tm="26970">
                                          <p:val>
                                            <p:fltVal val="-0.0013"/>
                                          </p:val>
                                        </p:tav>
                                        <p:tav tm="28090">
                                          <p:val>
                                            <p:fltVal val="0.0124"/>
                                          </p:val>
                                        </p:tav>
                                        <p:tav tm="29210">
                                          <p:val>
                                            <p:fltVal val="0.0309"/>
                                          </p:val>
                                        </p:tav>
                                        <p:tav tm="30340">
                                          <p:val>
                                            <p:fltVal val="0.0546"/>
                                          </p:val>
                                        </p:tav>
                                        <p:tav tm="31460">
                                          <p:val>
                                            <p:fltVal val="0.0842"/>
                                          </p:val>
                                        </p:tav>
                                        <p:tav tm="32580">
                                          <p:val>
                                            <p:fltVal val="0.1204"/>
                                          </p:val>
                                        </p:tav>
                                        <p:tav tm="33710">
                                          <p:val>
                                            <p:fltVal val="0.1634"/>
                                          </p:val>
                                        </p:tav>
                                        <p:tav tm="34830">
                                          <p:val>
                                            <p:fltVal val="0.2145"/>
                                          </p:val>
                                        </p:tav>
                                        <p:tav tm="35960">
                                          <p:val>
                                            <p:fltVal val="0.2711"/>
                                          </p:val>
                                        </p:tav>
                                        <p:tav tm="37080">
                                          <p:val>
                                            <p:fltVal val="0.3207"/>
                                          </p:val>
                                        </p:tav>
                                        <p:tav tm="38200">
                                          <p:val>
                                            <p:fltVal val="0.3625"/>
                                          </p:val>
                                        </p:tav>
                                        <p:tav tm="39330">
                                          <p:val>
                                            <p:fltVal val="0.3973"/>
                                          </p:val>
                                        </p:tav>
                                        <p:tav tm="40450">
                                          <p:val>
                                            <p:fltVal val="0.4256"/>
                                          </p:val>
                                        </p:tav>
                                        <p:tav tm="41570">
                                          <p:val>
                                            <p:fltVal val="0.448"/>
                                          </p:val>
                                        </p:tav>
                                        <p:tav tm="42700">
                                          <p:val>
                                            <p:fltVal val="0.4655"/>
                                          </p:val>
                                        </p:tav>
                                        <p:tav tm="43820">
                                          <p:val>
                                            <p:fltVal val="0.4786"/>
                                          </p:val>
                                        </p:tav>
                                        <p:tav tm="44940">
                                          <p:val>
                                            <p:fltVal val="0.4878"/>
                                          </p:val>
                                        </p:tav>
                                        <p:tav tm="46070">
                                          <p:val>
                                            <p:fltVal val="0.4939"/>
                                          </p:val>
                                        </p:tav>
                                        <p:tav tm="47190">
                                          <p:val>
                                            <p:fltVal val="0.4975"/>
                                          </p:val>
                                        </p:tav>
                                        <p:tav tm="48310">
                                          <p:val>
                                            <p:fltVal val="0.4993"/>
                                          </p:val>
                                        </p:tav>
                                        <p:tav tm="49440">
                                          <p:val>
                                            <p:fltVal val="0.4999"/>
                                          </p:val>
                                        </p:tav>
                                        <p:tav tm="50560">
                                          <p:val>
                                            <p:fltVal val="0.4999"/>
                                          </p:val>
                                        </p:tav>
                                        <p:tav tm="51690">
                                          <p:val>
                                            <p:fltVal val="0.4998"/>
                                          </p:val>
                                        </p:tav>
                                        <p:tav tm="52810">
                                          <p:val>
                                            <p:fltVal val="0.4988"/>
                                          </p:val>
                                        </p:tav>
                                        <p:tav tm="53930">
                                          <p:val>
                                            <p:fltVal val="0.4965"/>
                                          </p:val>
                                        </p:tav>
                                        <p:tav tm="55060">
                                          <p:val>
                                            <p:fltVal val="0.4921"/>
                                          </p:val>
                                        </p:tav>
                                        <p:tav tm="56180">
                                          <p:val>
                                            <p:fltVal val="0.485"/>
                                          </p:val>
                                        </p:tav>
                                        <p:tav tm="57300">
                                          <p:val>
                                            <p:fltVal val="0.4746"/>
                                          </p:val>
                                        </p:tav>
                                        <p:tav tm="58430">
                                          <p:val>
                                            <p:fltVal val="0.4603"/>
                                          </p:val>
                                        </p:tav>
                                        <p:tav tm="59550">
                                          <p:val>
                                            <p:fltVal val="0.4411"/>
                                          </p:val>
                                        </p:tav>
                                        <p:tav tm="60670">
                                          <p:val>
                                            <p:fltVal val="0.4169"/>
                                          </p:val>
                                        </p:tav>
                                        <p:tav tm="61800">
                                          <p:val>
                                            <p:fltVal val="0.3868"/>
                                          </p:val>
                                        </p:tav>
                                        <p:tav tm="62920">
                                          <p:val>
                                            <p:fltVal val="0.3499"/>
                                          </p:val>
                                        </p:tav>
                                        <p:tav tm="64040">
                                          <p:val>
                                            <p:fltVal val="0.306"/>
                                          </p:val>
                                        </p:tav>
                                        <p:tav tm="65170">
                                          <p:val>
                                            <p:fltVal val="0.2544"/>
                                          </p:val>
                                        </p:tav>
                                        <p:tav tm="66290">
                                          <p:val>
                                            <p:fltVal val="0.1981"/>
                                          </p:val>
                                        </p:tav>
                                        <p:tav tm="67420">
                                          <p:val>
                                            <p:fltVal val="0.1498"/>
                                          </p:val>
                                        </p:tav>
                                        <p:tav tm="68540">
                                          <p:val>
                                            <p:fltVal val="0.1087"/>
                                          </p:val>
                                        </p:tav>
                                        <p:tav tm="69660">
                                          <p:val>
                                            <p:fltVal val="0.0748"/>
                                          </p:val>
                                        </p:tav>
                                        <p:tav tm="70790">
                                          <p:val>
                                            <p:fltVal val="0.0473"/>
                                          </p:val>
                                        </p:tav>
                                        <p:tav tm="71910">
                                          <p:val>
                                            <p:fltVal val="0.0251"/>
                                          </p:val>
                                        </p:tav>
                                        <p:tav tm="73030">
                                          <p:val>
                                            <p:fltVal val="0.0082"/>
                                          </p:val>
                                        </p:tav>
                                        <p:tav tm="74160">
                                          <p:val>
                                            <p:fltVal val="-0.0044"/>
                                          </p:val>
                                        </p:tav>
                                        <p:tav tm="75280">
                                          <p:val>
                                            <p:fltVal val="-0.0134"/>
                                          </p:val>
                                        </p:tav>
                                        <p:tav tm="76400">
                                          <p:val>
                                            <p:fltVal val="-0.0192"/>
                                          </p:val>
                                        </p:tav>
                                        <p:tav tm="77530">
                                          <p:val>
                                            <p:fltVal val="-0.0227"/>
                                          </p:val>
                                        </p:tav>
                                        <p:tav tm="78650">
                                          <p:val>
                                            <p:fltVal val="-0.0244"/>
                                          </p:val>
                                        </p:tav>
                                        <p:tav tm="79780">
                                          <p:val>
                                            <p:fltVal val="-0.0249"/>
                                          </p:val>
                                        </p:tav>
                                        <p:tav tm="80900">
                                          <p:val>
                                            <p:fltVal val="-0.0249"/>
                                          </p:val>
                                        </p:tav>
                                        <p:tav tm="82020">
                                          <p:val>
                                            <p:fltVal val="-0.0244"/>
                                          </p:val>
                                        </p:tav>
                                        <p:tav tm="83150">
                                          <p:val>
                                            <p:fltVal val="-0.0219"/>
                                          </p:val>
                                        </p:tav>
                                        <p:tav tm="84270">
                                          <p:val>
                                            <p:fltVal val="-0.0156"/>
                                          </p:val>
                                        </p:tav>
                                        <p:tav tm="85390">
                                          <p:val>
                                            <p:fltVal val="-0.0039"/>
                                          </p:val>
                                        </p:tav>
                                        <p:tav tm="86520">
                                          <p:val>
                                            <p:fltVal val="0.0104"/>
                                          </p:val>
                                        </p:tav>
                                        <p:tav tm="87640">
                                          <p:val>
                                            <p:fltVal val="0.0192"/>
                                          </p:val>
                                        </p:tav>
                                        <p:tav tm="88760">
                                          <p:val>
                                            <p:fltVal val="0.0235"/>
                                          </p:val>
                                        </p:tav>
                                        <p:tav tm="89890">
                                          <p:val>
                                            <p:fltVal val="0.0248"/>
                                          </p:val>
                                        </p:tav>
                                        <p:tav tm="91010">
                                          <p:val>
                                            <p:fltVal val="0.0249"/>
                                          </p:val>
                                        </p:tav>
                                        <p:tav tm="92130">
                                          <p:val>
                                            <p:fltVal val="0.0247"/>
                                          </p:val>
                                        </p:tav>
                                        <p:tav tm="93260">
                                          <p:val>
                                            <p:fltVal val="0.0234"/>
                                          </p:val>
                                        </p:tav>
                                        <p:tav tm="94380">
                                          <p:val>
                                            <p:fltVal val="0.0202"/>
                                          </p:val>
                                        </p:tav>
                                        <p:tav tm="95510">
                                          <p:val>
                                            <p:fltVal val="0.0143"/>
                                          </p:val>
                                        </p:tav>
                                        <p:tav tm="96630">
                                          <p:val>
                                            <p:fltVal val="0.0071"/>
                                          </p:val>
                                        </p:tav>
                                        <p:tav tm="97750">
                                          <p:val>
                                            <p:fltVal val="0.0027"/>
                                          </p:val>
                                        </p:tav>
                                        <p:tav tm="98880">
                                          <p:val>
                                            <p:fltVal val="0.0007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mult">
                                        <p:cTn id="23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3d.object.scale.x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1"/>
                                          </p:val>
                                        </p:tav>
                                        <p:tav tm="1120">
                                          <p:val>
                                            <p:fltVal val="1"/>
                                          </p:val>
                                        </p:tav>
                                        <p:tav tm="2250">
                                          <p:val>
                                            <p:fltVal val="1.0002"/>
                                          </p:val>
                                        </p:tav>
                                        <p:tav tm="3370">
                                          <p:val>
                                            <p:fltVal val="1.0009"/>
                                          </p:val>
                                        </p:tav>
                                        <p:tav tm="4490">
                                          <p:val>
                                            <p:fltVal val="1.0023"/>
                                          </p:val>
                                        </p:tav>
                                        <p:tav tm="5620">
                                          <p:val>
                                            <p:fltVal val="1.0046"/>
                                          </p:val>
                                        </p:tav>
                                        <p:tav tm="6740">
                                          <p:val>
                                            <p:fltVal val="1.008"/>
                                          </p:val>
                                        </p:tav>
                                        <p:tav tm="7870">
                                          <p:val>
                                            <p:fltVal val="1.0127"/>
                                          </p:val>
                                        </p:tav>
                                        <p:tav tm="8990">
                                          <p:val>
                                            <p:fltVal val="1.019"/>
                                          </p:val>
                                        </p:tav>
                                        <p:tav tm="10110">
                                          <p:val>
                                            <p:fltVal val="1.0271"/>
                                          </p:val>
                                        </p:tav>
                                        <p:tav tm="11240">
                                          <p:val>
                                            <p:fltVal val="1.0351"/>
                                          </p:val>
                                        </p:tav>
                                        <p:tav tm="12360">
                                          <p:val>
                                            <p:fltVal val="1.0414"/>
                                          </p:val>
                                        </p:tav>
                                        <p:tav tm="13480">
                                          <p:val>
                                            <p:fltVal val="1.046"/>
                                          </p:val>
                                        </p:tav>
                                        <p:tav tm="14610">
                                          <p:val>
                                            <p:fltVal val="1.0494"/>
                                          </p:val>
                                        </p:tav>
                                        <p:tav tm="15730">
                                          <p:val>
                                            <p:fltVal val="1.0516"/>
                                          </p:val>
                                        </p:tav>
                                        <p:tav tm="16850">
                                          <p:val>
                                            <p:fltVal val="1.053"/>
                                          </p:val>
                                        </p:tav>
                                        <p:tav tm="17980">
                                          <p:val>
                                            <p:fltVal val="1.0537"/>
                                          </p:val>
                                        </p:tav>
                                        <p:tav tm="19100">
                                          <p:val>
                                            <p:fltVal val="1.0539"/>
                                          </p:val>
                                        </p:tav>
                                        <p:tav tm="20220">
                                          <p:val>
                                            <p:fltVal val="1.054"/>
                                          </p:val>
                                        </p:tav>
                                        <p:tav tm="21350">
                                          <p:val>
                                            <p:fltVal val="1.0536"/>
                                          </p:val>
                                        </p:tav>
                                        <p:tav tm="22470">
                                          <p:val>
                                            <p:fltVal val="1.0515"/>
                                          </p:val>
                                        </p:tav>
                                        <p:tav tm="23600">
                                          <p:val>
                                            <p:fltVal val="1.0457"/>
                                          </p:val>
                                        </p:tav>
                                        <p:tav tm="24720">
                                          <p:val>
                                            <p:fltVal val="1.0344"/>
                                          </p:val>
                                        </p:tav>
                                        <p:tav tm="25840">
                                          <p:val>
                                            <p:fltVal val="1.0183"/>
                                          </p:val>
                                        </p:tav>
                                        <p:tav tm="26970">
                                          <p:val>
                                            <p:fltVal val="1.0076"/>
                                          </p:val>
                                        </p:tav>
                                        <p:tav tm="28090">
                                          <p:val>
                                            <p:fltVal val="1.0021"/>
                                          </p:val>
                                        </p:tav>
                                        <p:tav tm="29210">
                                          <p:val>
                                            <p:fltVal val="1.0002"/>
                                          </p:val>
                                        </p:tav>
                                        <p:tav tm="30340">
                                          <p:val>
                                            <p:fltVal val="1"/>
                                          </p:val>
                                        </p:tav>
                                        <p:tav tm="31460">
                                          <p:val>
                                            <p:fltVal val="1"/>
                                          </p:val>
                                        </p:tav>
                                        <p:tav tm="32580">
                                          <p:val>
                                            <p:fltVal val="1"/>
                                          </p:val>
                                        </p:tav>
                                        <p:tav tm="33710">
                                          <p:val>
                                            <p:fltVal val="1"/>
                                          </p:val>
                                        </p:tav>
                                        <p:tav tm="34830">
                                          <p:val>
                                            <p:fltVal val="1"/>
                                          </p:val>
                                        </p:tav>
                                        <p:tav tm="35960">
                                          <p:val>
                                            <p:fltVal val="1"/>
                                          </p:val>
                                        </p:tav>
                                        <p:tav tm="37080">
                                          <p:val>
                                            <p:fltVal val="1"/>
                                          </p:val>
                                        </p:tav>
                                        <p:tav tm="38200">
                                          <p:val>
                                            <p:fltVal val="1"/>
                                          </p:val>
                                        </p:tav>
                                        <p:tav tm="39330">
                                          <p:val>
                                            <p:fltVal val="1"/>
                                          </p:val>
                                        </p:tav>
                                        <p:tav tm="40450">
                                          <p:val>
                                            <p:fltVal val="1"/>
                                          </p:val>
                                        </p:tav>
                                        <p:tav tm="41570">
                                          <p:val>
                                            <p:fltVal val="1"/>
                                          </p:val>
                                        </p:tav>
                                        <p:tav tm="42700">
                                          <p:val>
                                            <p:fltVal val="1"/>
                                          </p:val>
                                        </p:tav>
                                        <p:tav tm="43820">
                                          <p:val>
                                            <p:fltVal val="1"/>
                                          </p:val>
                                        </p:tav>
                                        <p:tav tm="44940">
                                          <p:val>
                                            <p:fltVal val="1"/>
                                          </p:val>
                                        </p:tav>
                                        <p:tav tm="46070">
                                          <p:val>
                                            <p:fltVal val="1"/>
                                          </p:val>
                                        </p:tav>
                                        <p:tav tm="47190">
                                          <p:val>
                                            <p:fltVal val="1"/>
                                          </p:val>
                                        </p:tav>
                                        <p:tav tm="48310">
                                          <p:val>
                                            <p:fltVal val="1"/>
                                          </p:val>
                                        </p:tav>
                                        <p:tav tm="49440">
                                          <p:val>
                                            <p:fltVal val="1"/>
                                          </p:val>
                                        </p:tav>
                                        <p:tav tm="50560">
                                          <p:val>
                                            <p:fltVal val="1"/>
                                          </p:val>
                                        </p:tav>
                                        <p:tav tm="51690">
                                          <p:val>
                                            <p:fltVal val="1"/>
                                          </p:val>
                                        </p:tav>
                                        <p:tav tm="52810">
                                          <p:val>
                                            <p:fltVal val="1"/>
                                          </p:val>
                                        </p:tav>
                                        <p:tav tm="53930">
                                          <p:val>
                                            <p:fltVal val="1"/>
                                          </p:val>
                                        </p:tav>
                                        <p:tav tm="55060">
                                          <p:val>
                                            <p:fltVal val="1"/>
                                          </p:val>
                                        </p:tav>
                                        <p:tav tm="56180">
                                          <p:val>
                                            <p:fltVal val="1"/>
                                          </p:val>
                                        </p:tav>
                                        <p:tav tm="57300">
                                          <p:val>
                                            <p:fltVal val="1"/>
                                          </p:val>
                                        </p:tav>
                                        <p:tav tm="58430">
                                          <p:val>
                                            <p:fltVal val="1"/>
                                          </p:val>
                                        </p:tav>
                                        <p:tav tm="59550">
                                          <p:val>
                                            <p:fltVal val="1"/>
                                          </p:val>
                                        </p:tav>
                                        <p:tav tm="60670">
                                          <p:val>
                                            <p:fltVal val="1"/>
                                          </p:val>
                                        </p:tav>
                                        <p:tav tm="61800">
                                          <p:val>
                                            <p:fltVal val="1"/>
                                          </p:val>
                                        </p:tav>
                                        <p:tav tm="62920">
                                          <p:val>
                                            <p:fltVal val="1"/>
                                          </p:val>
                                        </p:tav>
                                        <p:tav tm="64040">
                                          <p:val>
                                            <p:fltVal val="1"/>
                                          </p:val>
                                        </p:tav>
                                        <p:tav tm="65170">
                                          <p:val>
                                            <p:fltVal val="1"/>
                                          </p:val>
                                        </p:tav>
                                        <p:tav tm="66290">
                                          <p:val>
                                            <p:fltVal val="1"/>
                                          </p:val>
                                        </p:tav>
                                        <p:tav tm="67420">
                                          <p:val>
                                            <p:fltVal val="1"/>
                                          </p:val>
                                        </p:tav>
                                        <p:tav tm="68540">
                                          <p:val>
                                            <p:fltVal val="1.0006"/>
                                          </p:val>
                                        </p:tav>
                                        <p:tav tm="69660">
                                          <p:val>
                                            <p:fltVal val="1.0024"/>
                                          </p:val>
                                        </p:tav>
                                        <p:tav tm="70790">
                                          <p:val>
                                            <p:fltVal val="1.006"/>
                                          </p:val>
                                        </p:tav>
                                        <p:tav tm="71910">
                                          <p:val>
                                            <p:fltVal val="1.0121"/>
                                          </p:val>
                                        </p:tav>
                                        <p:tav tm="73030">
                                          <p:val>
                                            <p:fltVal val="1.0213"/>
                                          </p:val>
                                        </p:tav>
                                        <p:tav tm="74160">
                                          <p:val>
                                            <p:fltVal val="1.0331"/>
                                          </p:val>
                                        </p:tav>
                                        <p:tav tm="75280">
                                          <p:val>
                                            <p:fltVal val="1.0422"/>
                                          </p:val>
                                        </p:tav>
                                        <p:tav tm="76400">
                                          <p:val>
                                            <p:fltVal val="1.0482"/>
                                          </p:val>
                                        </p:tav>
                                        <p:tav tm="77530">
                                          <p:val>
                                            <p:fltVal val="1.0516"/>
                                          </p:val>
                                        </p:tav>
                                        <p:tav tm="78650">
                                          <p:val>
                                            <p:fltVal val="1.0534"/>
                                          </p:val>
                                        </p:tav>
                                        <p:tav tm="79780">
                                          <p:val>
                                            <p:fltVal val="1.0539"/>
                                          </p:val>
                                        </p:tav>
                                        <p:tav tm="80900">
                                          <p:val>
                                            <p:fltVal val="1.0539"/>
                                          </p:val>
                                        </p:tav>
                                        <p:tav tm="82020">
                                          <p:val>
                                            <p:fltVal val="1.0534"/>
                                          </p:val>
                                        </p:tav>
                                        <p:tav tm="83150">
                                          <p:val>
                                            <p:fltVal val="1.0506"/>
                                          </p:val>
                                        </p:tav>
                                        <p:tav tm="84270">
                                          <p:val>
                                            <p:fltVal val="1.0439"/>
                                          </p:val>
                                        </p:tav>
                                        <p:tav tm="85390">
                                          <p:val>
                                            <p:fltVal val="1.0312"/>
                                          </p:val>
                                        </p:tav>
                                        <p:tav tm="86520">
                                          <p:val>
                                            <p:fltVal val="1.0156"/>
                                          </p:val>
                                        </p:tav>
                                        <p:tav tm="87640">
                                          <p:val>
                                            <p:fltVal val="1.0061"/>
                                          </p:val>
                                        </p:tav>
                                        <p:tav tm="88760">
                                          <p:val>
                                            <p:fltVal val="1.0015"/>
                                          </p:val>
                                        </p:tav>
                                        <p:tav tm="89890">
                                          <p:val>
                                            <p:fltVal val="1.0001"/>
                                          </p:val>
                                        </p:tav>
                                        <p:tav tm="91010">
                                          <p:val>
                                            <p:fltVal val="1"/>
                                          </p:val>
                                        </p:tav>
                                        <p:tav tm="92130">
                                          <p:val>
                                            <p:fltVal val="1"/>
                                          </p:val>
                                        </p:tav>
                                        <p:tav tm="93260">
                                          <p:val>
                                            <p:fltVal val="1"/>
                                          </p:val>
                                        </p:tav>
                                        <p:tav tm="94380">
                                          <p:val>
                                            <p:fltVal val="1"/>
                                          </p:val>
                                        </p:tav>
                                        <p:tav tm="95510">
                                          <p:val>
                                            <p:fltVal val="1"/>
                                          </p:val>
                                        </p:tav>
                                        <p:tav tm="96630">
                                          <p:val>
                                            <p:fltVal val="1"/>
                                          </p:val>
                                        </p:tav>
                                        <p:tav tm="97750">
                                          <p:val>
                                            <p:fltVal val="1"/>
                                          </p:val>
                                        </p:tav>
                                        <p:tav tm="98880">
                                          <p:val>
                                            <p:fltVal val="1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mult">
                                        <p:cTn id="24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3d.object.scale.y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1"/>
                                          </p:val>
                                        </p:tav>
                                        <p:tav tm="1120">
                                          <p:val>
                                            <p:fltVal val="0.9999"/>
                                          </p:val>
                                        </p:tav>
                                        <p:tav tm="2250">
                                          <p:val>
                                            <p:fltVal val="0.9994"/>
                                          </p:val>
                                        </p:tav>
                                        <p:tav tm="3370">
                                          <p:val>
                                            <p:fltVal val="0.9981"/>
                                          </p:val>
                                        </p:tav>
                                        <p:tav tm="4490">
                                          <p:val>
                                            <p:fltVal val="0.9955"/>
                                          </p:val>
                                        </p:tav>
                                        <p:tav tm="5620">
                                          <p:val>
                                            <p:fltVal val="0.9913"/>
                                          </p:val>
                                        </p:tav>
                                        <p:tav tm="6740">
                                          <p:val>
                                            <p:fltVal val="0.985"/>
                                          </p:val>
                                        </p:tav>
                                        <p:tav tm="7870">
                                          <p:val>
                                            <p:fltVal val="0.9763"/>
                                          </p:val>
                                        </p:tav>
                                        <p:tav tm="8990">
                                          <p:val>
                                            <p:fltVal val="0.9646"/>
                                          </p:val>
                                        </p:tav>
                                        <p:tav tm="10110">
                                          <p:val>
                                            <p:fltVal val="0.9497"/>
                                          </p:val>
                                        </p:tav>
                                        <p:tav tm="11240">
                                          <p:val>
                                            <p:fltVal val="0.9348"/>
                                          </p:val>
                                        </p:tav>
                                        <p:tav tm="12360">
                                          <p:val>
                                            <p:fltVal val="0.9232"/>
                                          </p:val>
                                        </p:tav>
                                        <p:tav tm="13480">
                                          <p:val>
                                            <p:fltVal val="0.9146"/>
                                          </p:val>
                                        </p:tav>
                                        <p:tav tm="14610">
                                          <p:val>
                                            <p:fltVal val="0.9084"/>
                                          </p:val>
                                        </p:tav>
                                        <p:tav tm="15730">
                                          <p:val>
                                            <p:fltVal val="0.9042"/>
                                          </p:val>
                                        </p:tav>
                                        <p:tav tm="16850">
                                          <p:val>
                                            <p:fltVal val="0.9017"/>
                                          </p:val>
                                        </p:tav>
                                        <p:tav tm="17980">
                                          <p:val>
                                            <p:fltVal val="0.9005"/>
                                          </p:val>
                                        </p:tav>
                                        <p:tav tm="19100">
                                          <p:val>
                                            <p:fltVal val="0.9"/>
                                          </p:val>
                                        </p:tav>
                                        <p:tav tm="20220">
                                          <p:val>
                                            <p:fltVal val="0.8999"/>
                                          </p:val>
                                        </p:tav>
                                        <p:tav tm="21350">
                                          <p:val>
                                            <p:fltVal val="0.9006"/>
                                          </p:val>
                                        </p:tav>
                                        <p:tav tm="22470">
                                          <p:val>
                                            <p:fltVal val="0.9046"/>
                                          </p:val>
                                        </p:tav>
                                        <p:tav tm="23600">
                                          <p:val>
                                            <p:fltVal val="0.9153"/>
                                          </p:val>
                                        </p:tav>
                                        <p:tav tm="24720">
                                          <p:val>
                                            <p:fltVal val="0.9362"/>
                                          </p:val>
                                        </p:tav>
                                        <p:tav tm="25840">
                                          <p:val>
                                            <p:fltVal val="0.9659"/>
                                          </p:val>
                                        </p:tav>
                                        <p:tav tm="26970">
                                          <p:val>
                                            <p:fltVal val="0.9858"/>
                                          </p:val>
                                        </p:tav>
                                        <p:tav tm="28090">
                                          <p:val>
                                            <p:fltVal val="0.9959"/>
                                          </p:val>
                                        </p:tav>
                                        <p:tav tm="29210">
                                          <p:val>
                                            <p:fltVal val="0.9995"/>
                                          </p:val>
                                        </p:tav>
                                        <p:tav tm="30340">
                                          <p:val>
                                            <p:fltVal val="1"/>
                                          </p:val>
                                        </p:tav>
                                        <p:tav tm="31460">
                                          <p:val>
                                            <p:fltVal val="1"/>
                                          </p:val>
                                        </p:tav>
                                        <p:tav tm="32580">
                                          <p:val>
                                            <p:fltVal val="1"/>
                                          </p:val>
                                        </p:tav>
                                        <p:tav tm="33710">
                                          <p:val>
                                            <p:fltVal val="1"/>
                                          </p:val>
                                        </p:tav>
                                        <p:tav tm="34830">
                                          <p:val>
                                            <p:fltVal val="1"/>
                                          </p:val>
                                        </p:tav>
                                        <p:tav tm="35960">
                                          <p:val>
                                            <p:fltVal val="1"/>
                                          </p:val>
                                        </p:tav>
                                        <p:tav tm="37080">
                                          <p:val>
                                            <p:fltVal val="1"/>
                                          </p:val>
                                        </p:tav>
                                        <p:tav tm="38200">
                                          <p:val>
                                            <p:fltVal val="1"/>
                                          </p:val>
                                        </p:tav>
                                        <p:tav tm="39330">
                                          <p:val>
                                            <p:fltVal val="1"/>
                                          </p:val>
                                        </p:tav>
                                        <p:tav tm="40450">
                                          <p:val>
                                            <p:fltVal val="1"/>
                                          </p:val>
                                        </p:tav>
                                        <p:tav tm="41570">
                                          <p:val>
                                            <p:fltVal val="1"/>
                                          </p:val>
                                        </p:tav>
                                        <p:tav tm="42700">
                                          <p:val>
                                            <p:fltVal val="1"/>
                                          </p:val>
                                        </p:tav>
                                        <p:tav tm="43820">
                                          <p:val>
                                            <p:fltVal val="1"/>
                                          </p:val>
                                        </p:tav>
                                        <p:tav tm="44940">
                                          <p:val>
                                            <p:fltVal val="1"/>
                                          </p:val>
                                        </p:tav>
                                        <p:tav tm="46070">
                                          <p:val>
                                            <p:fltVal val="1"/>
                                          </p:val>
                                        </p:tav>
                                        <p:tav tm="47190">
                                          <p:val>
                                            <p:fltVal val="1"/>
                                          </p:val>
                                        </p:tav>
                                        <p:tav tm="48310">
                                          <p:val>
                                            <p:fltVal val="1"/>
                                          </p:val>
                                        </p:tav>
                                        <p:tav tm="49440">
                                          <p:val>
                                            <p:fltVal val="1"/>
                                          </p:val>
                                        </p:tav>
                                        <p:tav tm="50560">
                                          <p:val>
                                            <p:fltVal val="1"/>
                                          </p:val>
                                        </p:tav>
                                        <p:tav tm="51690">
                                          <p:val>
                                            <p:fltVal val="1"/>
                                          </p:val>
                                        </p:tav>
                                        <p:tav tm="52810">
                                          <p:val>
                                            <p:fltVal val="1"/>
                                          </p:val>
                                        </p:tav>
                                        <p:tav tm="53930">
                                          <p:val>
                                            <p:fltVal val="1"/>
                                          </p:val>
                                        </p:tav>
                                        <p:tav tm="55060">
                                          <p:val>
                                            <p:fltVal val="1"/>
                                          </p:val>
                                        </p:tav>
                                        <p:tav tm="56180">
                                          <p:val>
                                            <p:fltVal val="1"/>
                                          </p:val>
                                        </p:tav>
                                        <p:tav tm="57300">
                                          <p:val>
                                            <p:fltVal val="1"/>
                                          </p:val>
                                        </p:tav>
                                        <p:tav tm="58430">
                                          <p:val>
                                            <p:fltVal val="1"/>
                                          </p:val>
                                        </p:tav>
                                        <p:tav tm="59550">
                                          <p:val>
                                            <p:fltVal val="1"/>
                                          </p:val>
                                        </p:tav>
                                        <p:tav tm="60670">
                                          <p:val>
                                            <p:fltVal val="1"/>
                                          </p:val>
                                        </p:tav>
                                        <p:tav tm="61800">
                                          <p:val>
                                            <p:fltVal val="1"/>
                                          </p:val>
                                        </p:tav>
                                        <p:tav tm="62920">
                                          <p:val>
                                            <p:fltVal val="1"/>
                                          </p:val>
                                        </p:tav>
                                        <p:tav tm="64040">
                                          <p:val>
                                            <p:fltVal val="1"/>
                                          </p:val>
                                        </p:tav>
                                        <p:tav tm="65170">
                                          <p:val>
                                            <p:fltVal val="1"/>
                                          </p:val>
                                        </p:tav>
                                        <p:tav tm="66290">
                                          <p:val>
                                            <p:fltVal val="1"/>
                                          </p:val>
                                        </p:tav>
                                        <p:tav tm="67420">
                                          <p:val>
                                            <p:fltVal val="0.9998"/>
                                          </p:val>
                                        </p:tav>
                                        <p:tav tm="68540">
                                          <p:val>
                                            <p:fltVal val="0.9987"/>
                                          </p:val>
                                        </p:tav>
                                        <p:tav tm="69660">
                                          <p:val>
                                            <p:fltVal val="0.9955"/>
                                          </p:val>
                                        </p:tav>
                                        <p:tav tm="70790">
                                          <p:val>
                                            <p:fltVal val="0.9888"/>
                                          </p:val>
                                        </p:tav>
                                        <p:tav tm="71910">
                                          <p:val>
                                            <p:fltVal val="0.9775"/>
                                          </p:val>
                                        </p:tav>
                                        <p:tav tm="73030">
                                          <p:val>
                                            <p:fltVal val="0.9605"/>
                                          </p:val>
                                        </p:tav>
                                        <p:tav tm="74160">
                                          <p:val>
                                            <p:fltVal val="0.9385"/>
                                          </p:val>
                                        </p:tav>
                                        <p:tav tm="75280">
                                          <p:val>
                                            <p:fltVal val="0.9217"/>
                                          </p:val>
                                        </p:tav>
                                        <p:tav tm="76400">
                                          <p:val>
                                            <p:fltVal val="0.9107"/>
                                          </p:val>
                                        </p:tav>
                                        <p:tav tm="77530">
                                          <p:val>
                                            <p:fltVal val="0.9042"/>
                                          </p:val>
                                        </p:tav>
                                        <p:tav tm="78650">
                                          <p:val>
                                            <p:fltVal val="0.901"/>
                                          </p:val>
                                        </p:tav>
                                        <p:tav tm="79780">
                                          <p:val>
                                            <p:fltVal val="0.9"/>
                                          </p:val>
                                        </p:tav>
                                        <p:tav tm="80900">
                                          <p:val>
                                            <p:fltVal val="0.9"/>
                                          </p:val>
                                        </p:tav>
                                        <p:tav tm="82020">
                                          <p:val>
                                            <p:fltVal val="0.901"/>
                                          </p:val>
                                        </p:tav>
                                        <p:tav tm="83150">
                                          <p:val>
                                            <p:fltVal val="0.9061"/>
                                          </p:val>
                                        </p:tav>
                                        <p:tav tm="84270">
                                          <p:val>
                                            <p:fltVal val="0.9186"/>
                                          </p:val>
                                        </p:tav>
                                        <p:tav tm="85390">
                                          <p:val>
                                            <p:fltVal val="0.942"/>
                                          </p:val>
                                        </p:tav>
                                        <p:tav tm="86520">
                                          <p:val>
                                            <p:fltVal val="0.9709"/>
                                          </p:val>
                                        </p:tav>
                                        <p:tav tm="87640">
                                          <p:val>
                                            <p:fltVal val="0.9885"/>
                                          </p:val>
                                        </p:tav>
                                        <p:tav tm="88760">
                                          <p:val>
                                            <p:fltVal val="0.997"/>
                                          </p:val>
                                        </p:tav>
                                        <p:tav tm="89890">
                                          <p:val>
                                            <p:fltVal val="0.9997"/>
                                          </p:val>
                                        </p:tav>
                                        <p:tav tm="91010">
                                          <p:val>
                                            <p:fltVal val="1"/>
                                          </p:val>
                                        </p:tav>
                                        <p:tav tm="92130">
                                          <p:val>
                                            <p:fltVal val="1"/>
                                          </p:val>
                                        </p:tav>
                                        <p:tav tm="93260">
                                          <p:val>
                                            <p:fltVal val="1"/>
                                          </p:val>
                                        </p:tav>
                                        <p:tav tm="94380">
                                          <p:val>
                                            <p:fltVal val="1"/>
                                          </p:val>
                                        </p:tav>
                                        <p:tav tm="95510">
                                          <p:val>
                                            <p:fltVal val="1"/>
                                          </p:val>
                                        </p:tav>
                                        <p:tav tm="96630">
                                          <p:val>
                                            <p:fltVal val="1"/>
                                          </p:val>
                                        </p:tav>
                                        <p:tav tm="97750">
                                          <p:val>
                                            <p:fltVal val="1"/>
                                          </p:val>
                                        </p:tav>
                                        <p:tav tm="98880">
                                          <p:val>
                                            <p:fltVal val="1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mult">
                                        <p:cTn id="25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3d.object.scale.z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1"/>
                                          </p:val>
                                        </p:tav>
                                        <p:tav tm="1120">
                                          <p:val>
                                            <p:fltVal val="1"/>
                                          </p:val>
                                        </p:tav>
                                        <p:tav tm="2250">
                                          <p:val>
                                            <p:fltVal val="1.0002"/>
                                          </p:val>
                                        </p:tav>
                                        <p:tav tm="3370">
                                          <p:val>
                                            <p:fltVal val="1.0009"/>
                                          </p:val>
                                        </p:tav>
                                        <p:tav tm="4490">
                                          <p:val>
                                            <p:fltVal val="1.0023"/>
                                          </p:val>
                                        </p:tav>
                                        <p:tav tm="5620">
                                          <p:val>
                                            <p:fltVal val="1.0046"/>
                                          </p:val>
                                        </p:tav>
                                        <p:tav tm="6740">
                                          <p:val>
                                            <p:fltVal val="1.008"/>
                                          </p:val>
                                        </p:tav>
                                        <p:tav tm="7870">
                                          <p:val>
                                            <p:fltVal val="1.0127"/>
                                          </p:val>
                                        </p:tav>
                                        <p:tav tm="8990">
                                          <p:val>
                                            <p:fltVal val="1.019"/>
                                          </p:val>
                                        </p:tav>
                                        <p:tav tm="10110">
                                          <p:val>
                                            <p:fltVal val="1.0271"/>
                                          </p:val>
                                        </p:tav>
                                        <p:tav tm="11240">
                                          <p:val>
                                            <p:fltVal val="1.0351"/>
                                          </p:val>
                                        </p:tav>
                                        <p:tav tm="12360">
                                          <p:val>
                                            <p:fltVal val="1.0414"/>
                                          </p:val>
                                        </p:tav>
                                        <p:tav tm="13480">
                                          <p:val>
                                            <p:fltVal val="1.046"/>
                                          </p:val>
                                        </p:tav>
                                        <p:tav tm="14610">
                                          <p:val>
                                            <p:fltVal val="1.0494"/>
                                          </p:val>
                                        </p:tav>
                                        <p:tav tm="15730">
                                          <p:val>
                                            <p:fltVal val="1.0516"/>
                                          </p:val>
                                        </p:tav>
                                        <p:tav tm="16850">
                                          <p:val>
                                            <p:fltVal val="1.053"/>
                                          </p:val>
                                        </p:tav>
                                        <p:tav tm="17980">
                                          <p:val>
                                            <p:fltVal val="1.0537"/>
                                          </p:val>
                                        </p:tav>
                                        <p:tav tm="19100">
                                          <p:val>
                                            <p:fltVal val="1.0539"/>
                                          </p:val>
                                        </p:tav>
                                        <p:tav tm="20220">
                                          <p:val>
                                            <p:fltVal val="1.054"/>
                                          </p:val>
                                        </p:tav>
                                        <p:tav tm="21350">
                                          <p:val>
                                            <p:fltVal val="1.0536"/>
                                          </p:val>
                                        </p:tav>
                                        <p:tav tm="22470">
                                          <p:val>
                                            <p:fltVal val="1.0515"/>
                                          </p:val>
                                        </p:tav>
                                        <p:tav tm="23600">
                                          <p:val>
                                            <p:fltVal val="1.0457"/>
                                          </p:val>
                                        </p:tav>
                                        <p:tav tm="24720">
                                          <p:val>
                                            <p:fltVal val="1.0344"/>
                                          </p:val>
                                        </p:tav>
                                        <p:tav tm="25840">
                                          <p:val>
                                            <p:fltVal val="1.0183"/>
                                          </p:val>
                                        </p:tav>
                                        <p:tav tm="26970">
                                          <p:val>
                                            <p:fltVal val="1.0076"/>
                                          </p:val>
                                        </p:tav>
                                        <p:tav tm="28090">
                                          <p:val>
                                            <p:fltVal val="1.0021"/>
                                          </p:val>
                                        </p:tav>
                                        <p:tav tm="29210">
                                          <p:val>
                                            <p:fltVal val="1.0002"/>
                                          </p:val>
                                        </p:tav>
                                        <p:tav tm="30340">
                                          <p:val>
                                            <p:fltVal val="1"/>
                                          </p:val>
                                        </p:tav>
                                        <p:tav tm="31460">
                                          <p:val>
                                            <p:fltVal val="1"/>
                                          </p:val>
                                        </p:tav>
                                        <p:tav tm="32580">
                                          <p:val>
                                            <p:fltVal val="1"/>
                                          </p:val>
                                        </p:tav>
                                        <p:tav tm="33710">
                                          <p:val>
                                            <p:fltVal val="1"/>
                                          </p:val>
                                        </p:tav>
                                        <p:tav tm="34830">
                                          <p:val>
                                            <p:fltVal val="1"/>
                                          </p:val>
                                        </p:tav>
                                        <p:tav tm="35960">
                                          <p:val>
                                            <p:fltVal val="1"/>
                                          </p:val>
                                        </p:tav>
                                        <p:tav tm="37080">
                                          <p:val>
                                            <p:fltVal val="1"/>
                                          </p:val>
                                        </p:tav>
                                        <p:tav tm="38200">
                                          <p:val>
                                            <p:fltVal val="1"/>
                                          </p:val>
                                        </p:tav>
                                        <p:tav tm="39330">
                                          <p:val>
                                            <p:fltVal val="1"/>
                                          </p:val>
                                        </p:tav>
                                        <p:tav tm="40450">
                                          <p:val>
                                            <p:fltVal val="1"/>
                                          </p:val>
                                        </p:tav>
                                        <p:tav tm="41570">
                                          <p:val>
                                            <p:fltVal val="1"/>
                                          </p:val>
                                        </p:tav>
                                        <p:tav tm="42700">
                                          <p:val>
                                            <p:fltVal val="1"/>
                                          </p:val>
                                        </p:tav>
                                        <p:tav tm="43820">
                                          <p:val>
                                            <p:fltVal val="1"/>
                                          </p:val>
                                        </p:tav>
                                        <p:tav tm="44940">
                                          <p:val>
                                            <p:fltVal val="1"/>
                                          </p:val>
                                        </p:tav>
                                        <p:tav tm="46070">
                                          <p:val>
                                            <p:fltVal val="1"/>
                                          </p:val>
                                        </p:tav>
                                        <p:tav tm="47190">
                                          <p:val>
                                            <p:fltVal val="1"/>
                                          </p:val>
                                        </p:tav>
                                        <p:tav tm="48310">
                                          <p:val>
                                            <p:fltVal val="1"/>
                                          </p:val>
                                        </p:tav>
                                        <p:tav tm="49440">
                                          <p:val>
                                            <p:fltVal val="1"/>
                                          </p:val>
                                        </p:tav>
                                        <p:tav tm="50560">
                                          <p:val>
                                            <p:fltVal val="1"/>
                                          </p:val>
                                        </p:tav>
                                        <p:tav tm="51690">
                                          <p:val>
                                            <p:fltVal val="1"/>
                                          </p:val>
                                        </p:tav>
                                        <p:tav tm="52810">
                                          <p:val>
                                            <p:fltVal val="1"/>
                                          </p:val>
                                        </p:tav>
                                        <p:tav tm="53930">
                                          <p:val>
                                            <p:fltVal val="1"/>
                                          </p:val>
                                        </p:tav>
                                        <p:tav tm="55060">
                                          <p:val>
                                            <p:fltVal val="1"/>
                                          </p:val>
                                        </p:tav>
                                        <p:tav tm="56180">
                                          <p:val>
                                            <p:fltVal val="1"/>
                                          </p:val>
                                        </p:tav>
                                        <p:tav tm="57300">
                                          <p:val>
                                            <p:fltVal val="1"/>
                                          </p:val>
                                        </p:tav>
                                        <p:tav tm="58430">
                                          <p:val>
                                            <p:fltVal val="1"/>
                                          </p:val>
                                        </p:tav>
                                        <p:tav tm="59550">
                                          <p:val>
                                            <p:fltVal val="1"/>
                                          </p:val>
                                        </p:tav>
                                        <p:tav tm="60670">
                                          <p:val>
                                            <p:fltVal val="1"/>
                                          </p:val>
                                        </p:tav>
                                        <p:tav tm="61800">
                                          <p:val>
                                            <p:fltVal val="1"/>
                                          </p:val>
                                        </p:tav>
                                        <p:tav tm="62920">
                                          <p:val>
                                            <p:fltVal val="1"/>
                                          </p:val>
                                        </p:tav>
                                        <p:tav tm="64040">
                                          <p:val>
                                            <p:fltVal val="1"/>
                                          </p:val>
                                        </p:tav>
                                        <p:tav tm="65170">
                                          <p:val>
                                            <p:fltVal val="1"/>
                                          </p:val>
                                        </p:tav>
                                        <p:tav tm="66290">
                                          <p:val>
                                            <p:fltVal val="1"/>
                                          </p:val>
                                        </p:tav>
                                        <p:tav tm="67420">
                                          <p:val>
                                            <p:fltVal val="1"/>
                                          </p:val>
                                        </p:tav>
                                        <p:tav tm="68540">
                                          <p:val>
                                            <p:fltVal val="1.0006"/>
                                          </p:val>
                                        </p:tav>
                                        <p:tav tm="69660">
                                          <p:val>
                                            <p:fltVal val="1.0024"/>
                                          </p:val>
                                        </p:tav>
                                        <p:tav tm="70790">
                                          <p:val>
                                            <p:fltVal val="1.006"/>
                                          </p:val>
                                        </p:tav>
                                        <p:tav tm="71910">
                                          <p:val>
                                            <p:fltVal val="1.0121"/>
                                          </p:val>
                                        </p:tav>
                                        <p:tav tm="73030">
                                          <p:val>
                                            <p:fltVal val="1.0213"/>
                                          </p:val>
                                        </p:tav>
                                        <p:tav tm="74160">
                                          <p:val>
                                            <p:fltVal val="1.0331"/>
                                          </p:val>
                                        </p:tav>
                                        <p:tav tm="75280">
                                          <p:val>
                                            <p:fltVal val="1.0422"/>
                                          </p:val>
                                        </p:tav>
                                        <p:tav tm="76400">
                                          <p:val>
                                            <p:fltVal val="1.0482"/>
                                          </p:val>
                                        </p:tav>
                                        <p:tav tm="77530">
                                          <p:val>
                                            <p:fltVal val="1.0516"/>
                                          </p:val>
                                        </p:tav>
                                        <p:tav tm="78650">
                                          <p:val>
                                            <p:fltVal val="1.0534"/>
                                          </p:val>
                                        </p:tav>
                                        <p:tav tm="79780">
                                          <p:val>
                                            <p:fltVal val="1.0539"/>
                                          </p:val>
                                        </p:tav>
                                        <p:tav tm="80900">
                                          <p:val>
                                            <p:fltVal val="1.0539"/>
                                          </p:val>
                                        </p:tav>
                                        <p:tav tm="82020">
                                          <p:val>
                                            <p:fltVal val="1.0534"/>
                                          </p:val>
                                        </p:tav>
                                        <p:tav tm="83150">
                                          <p:val>
                                            <p:fltVal val="1.0506"/>
                                          </p:val>
                                        </p:tav>
                                        <p:tav tm="84270">
                                          <p:val>
                                            <p:fltVal val="1.0439"/>
                                          </p:val>
                                        </p:tav>
                                        <p:tav tm="85390">
                                          <p:val>
                                            <p:fltVal val="1.0312"/>
                                          </p:val>
                                        </p:tav>
                                        <p:tav tm="86520">
                                          <p:val>
                                            <p:fltVal val="1.0156"/>
                                          </p:val>
                                        </p:tav>
                                        <p:tav tm="87640">
                                          <p:val>
                                            <p:fltVal val="1.0061"/>
                                          </p:val>
                                        </p:tav>
                                        <p:tav tm="88760">
                                          <p:val>
                                            <p:fltVal val="1.0015"/>
                                          </p:val>
                                        </p:tav>
                                        <p:tav tm="89890">
                                          <p:val>
                                            <p:fltVal val="1.0001"/>
                                          </p:val>
                                        </p:tav>
                                        <p:tav tm="91010">
                                          <p:val>
                                            <p:fltVal val="1"/>
                                          </p:val>
                                        </p:tav>
                                        <p:tav tm="92130">
                                          <p:val>
                                            <p:fltVal val="1"/>
                                          </p:val>
                                        </p:tav>
                                        <p:tav tm="93260">
                                          <p:val>
                                            <p:fltVal val="1"/>
                                          </p:val>
                                        </p:tav>
                                        <p:tav tm="94380">
                                          <p:val>
                                            <p:fltVal val="1"/>
                                          </p:val>
                                        </p:tav>
                                        <p:tav tm="95510">
                                          <p:val>
                                            <p:fltVal val="1"/>
                                          </p:val>
                                        </p:tav>
                                        <p:tav tm="96630">
                                          <p:val>
                                            <p:fltVal val="1"/>
                                          </p:val>
                                        </p:tav>
                                        <p:tav tm="97750">
                                          <p:val>
                                            <p:fltVal val="1"/>
                                          </p:val>
                                        </p:tav>
                                        <p:tav tm="98880">
                                          <p:val>
                                            <p:fltVal val="1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0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5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16" grpId="0"/>
      <p:bldP spid="18" grpId="0"/>
      <p:bldP spid="23" grpId="0"/>
      <p:bldP spid="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AEE8CC92-5BFC-D59E-3339-AE2B51DEF17E}"/>
              </a:ext>
            </a:extLst>
          </p:cNvPr>
          <p:cNvSpPr txBox="1"/>
          <p:nvPr/>
        </p:nvSpPr>
        <p:spPr>
          <a:xfrm>
            <a:off x="491799" y="40502"/>
            <a:ext cx="6851819" cy="1600438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/>
              <a:t>References: </a:t>
            </a:r>
            <a:endParaRPr lang="en-US">
              <a:cs typeface="Calibri" panose="020F0502020204030204"/>
            </a:endParaRPr>
          </a:p>
          <a:p>
            <a:endParaRPr lang="en-US">
              <a:cs typeface="Calibri" panose="020F0502020204030204"/>
            </a:endParaRPr>
          </a:p>
          <a:p>
            <a:pPr marL="171450" indent="-171450">
              <a:buFont typeface="Courier New"/>
              <a:buChar char="o"/>
            </a:pPr>
            <a:r>
              <a:rPr lang="en-US" sz="1100">
                <a:cs typeface="Calibri" panose="020F0502020204030204"/>
              </a:rPr>
              <a:t>Moodle Week 4 – BMSW4003 </a:t>
            </a:r>
            <a:r>
              <a:rPr lang="en-US" sz="1100" i="1">
                <a:cs typeface="Calibri" panose="020F0502020204030204"/>
              </a:rPr>
              <a:t>Digital Skills and Research</a:t>
            </a:r>
            <a:r>
              <a:rPr lang="en-US" sz="1100">
                <a:cs typeface="Calibri" panose="020F0502020204030204"/>
              </a:rPr>
              <a:t> </a:t>
            </a:r>
            <a:r>
              <a:rPr lang="en-US" sz="1100" i="1">
                <a:cs typeface="Calibri" panose="020F0502020204030204"/>
              </a:rPr>
              <a:t>Methods</a:t>
            </a:r>
          </a:p>
          <a:p>
            <a:endParaRPr lang="en-US" sz="1100" i="1">
              <a:cs typeface="Calibri" panose="020F0502020204030204"/>
            </a:endParaRPr>
          </a:p>
          <a:p>
            <a:pPr marL="171450" indent="-171450">
              <a:buFont typeface="Courier New"/>
              <a:buChar char="o"/>
            </a:pPr>
            <a:r>
              <a:rPr lang="en-US" sz="1100" i="1">
                <a:cs typeface="Calibri" panose="020F0502020204030204"/>
              </a:rPr>
              <a:t>Dictionary</a:t>
            </a:r>
          </a:p>
          <a:p>
            <a:endParaRPr lang="en-US" sz="1100" i="1">
              <a:cs typeface="Calibri" panose="020F0502020204030204"/>
            </a:endParaRPr>
          </a:p>
          <a:p>
            <a:pPr marL="285750" indent="-285750">
              <a:buFont typeface="Courier New"/>
              <a:buChar char="o"/>
            </a:pPr>
            <a:endParaRPr lang="en-US" i="1">
              <a:cs typeface="Calibri" panose="020F0502020204030204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B63F1523-F35A-E18F-9856-3603088CBB53}"/>
              </a:ext>
            </a:extLst>
          </p:cNvPr>
          <p:cNvSpPr txBox="1"/>
          <p:nvPr/>
        </p:nvSpPr>
        <p:spPr>
          <a:xfrm>
            <a:off x="1841157" y="6063049"/>
            <a:ext cx="5873578" cy="3693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endParaRPr lang="en-US">
              <a:cs typeface="Segoe UI"/>
            </a:endParaRPr>
          </a:p>
        </p:txBody>
      </p:sp>
      <p:pic>
        <p:nvPicPr>
          <p:cNvPr id="7" name="Picture 7">
            <a:extLst>
              <a:ext uri="{FF2B5EF4-FFF2-40B4-BE49-F238E27FC236}">
                <a16:creationId xmlns:a16="http://schemas.microsoft.com/office/drawing/2014/main" id="{7A47A252-8D68-14FF-53CB-9C05E84AFB4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23354" y="3929429"/>
            <a:ext cx="611917" cy="310721"/>
          </a:xfrm>
          <a:prstGeom prst="rect">
            <a:avLst/>
          </a:prstGeom>
        </p:spPr>
      </p:pic>
      <p:sp>
        <p:nvSpPr>
          <p:cNvPr id="8" name="TextBox 1">
            <a:extLst>
              <a:ext uri="{FF2B5EF4-FFF2-40B4-BE49-F238E27FC236}">
                <a16:creationId xmlns:a16="http://schemas.microsoft.com/office/drawing/2014/main" id="{6C73A19C-A228-1F21-26DB-70CF1297E7FB}"/>
              </a:ext>
            </a:extLst>
          </p:cNvPr>
          <p:cNvSpPr txBox="1"/>
          <p:nvPr/>
        </p:nvSpPr>
        <p:spPr>
          <a:xfrm>
            <a:off x="1354224" y="3931942"/>
            <a:ext cx="1277146" cy="276999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600">
                <a:hlinkClick r:id="rId3" tooltip="https://www.flickr.com/photos/creativegem_designs/8051648061/"/>
              </a:rPr>
              <a:t>This Photo</a:t>
            </a:r>
            <a:r>
              <a:rPr lang="en-GB" sz="600"/>
              <a:t> by Unknown Author is licensed under </a:t>
            </a:r>
            <a:r>
              <a:rPr lang="en-GB" sz="600">
                <a:hlinkClick r:id="rId4" tooltip="https://creativecommons.org/licenses/by-nc-nd/3.0/"/>
              </a:rPr>
              <a:t>CC BY-NC-ND</a:t>
            </a:r>
            <a:endParaRPr lang="en-GB" sz="600">
              <a:cs typeface="Calibri"/>
            </a:endParaRPr>
          </a:p>
        </p:txBody>
      </p:sp>
      <p:pic>
        <p:nvPicPr>
          <p:cNvPr id="9" name="Picture 9">
            <a:extLst>
              <a:ext uri="{FF2B5EF4-FFF2-40B4-BE49-F238E27FC236}">
                <a16:creationId xmlns:a16="http://schemas.microsoft.com/office/drawing/2014/main" id="{A9067F58-E887-F9D1-9353-C4F7293873B0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67674" y="5135537"/>
            <a:ext cx="534522" cy="22978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10" name="TextBox 1">
            <a:extLst>
              <a:ext uri="{FF2B5EF4-FFF2-40B4-BE49-F238E27FC236}">
                <a16:creationId xmlns:a16="http://schemas.microsoft.com/office/drawing/2014/main" id="{78BEBF6E-064A-442E-E856-070A1FCB4D3E}"/>
              </a:ext>
            </a:extLst>
          </p:cNvPr>
          <p:cNvSpPr txBox="1"/>
          <p:nvPr/>
        </p:nvSpPr>
        <p:spPr>
          <a:xfrm>
            <a:off x="1409844" y="5179298"/>
            <a:ext cx="637443" cy="184666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600">
                <a:cs typeface="Calibri"/>
              </a:rPr>
              <a:t>Google</a:t>
            </a:r>
          </a:p>
        </p:txBody>
      </p:sp>
      <p:pic>
        <p:nvPicPr>
          <p:cNvPr id="12" name="Picture 17" descr="A picture containing watch&#10;&#10;Description automatically generated">
            <a:extLst>
              <a:ext uri="{FF2B5EF4-FFF2-40B4-BE49-F238E27FC236}">
                <a16:creationId xmlns:a16="http://schemas.microsoft.com/office/drawing/2014/main" id="{49B25B7C-079F-32E2-D6C0-D6EB9CD4552B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837473B0-CC2E-450A-ABE3-18F120FF3D39}">
                <a1611:picAttrSrcUrl xmlns:a1611="http://schemas.microsoft.com/office/drawing/2016/11/main" r:id="rId7"/>
              </a:ext>
            </a:extLst>
          </a:blip>
          <a:stretch>
            <a:fillRect/>
          </a:stretch>
        </p:blipFill>
        <p:spPr>
          <a:xfrm flipH="1">
            <a:off x="795730" y="4472070"/>
            <a:ext cx="368336" cy="344248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13" name="TextBox 1">
            <a:extLst>
              <a:ext uri="{FF2B5EF4-FFF2-40B4-BE49-F238E27FC236}">
                <a16:creationId xmlns:a16="http://schemas.microsoft.com/office/drawing/2014/main" id="{C8EED5B6-85F5-24F0-58B1-843489867B51}"/>
              </a:ext>
            </a:extLst>
          </p:cNvPr>
          <p:cNvSpPr txBox="1"/>
          <p:nvPr/>
        </p:nvSpPr>
        <p:spPr>
          <a:xfrm>
            <a:off x="1275063" y="4551326"/>
            <a:ext cx="449295" cy="184666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600">
                <a:cs typeface="Calibri"/>
              </a:rPr>
              <a:t>Bing</a:t>
            </a:r>
          </a:p>
        </p:txBody>
      </p:sp>
      <p:sp>
        <p:nvSpPr>
          <p:cNvPr id="14" name="TextBox 1">
            <a:extLst>
              <a:ext uri="{FF2B5EF4-FFF2-40B4-BE49-F238E27FC236}">
                <a16:creationId xmlns:a16="http://schemas.microsoft.com/office/drawing/2014/main" id="{71BB3D38-599A-55F8-B7BA-D8750F525432}"/>
              </a:ext>
            </a:extLst>
          </p:cNvPr>
          <p:cNvSpPr txBox="1"/>
          <p:nvPr/>
        </p:nvSpPr>
        <p:spPr>
          <a:xfrm>
            <a:off x="2633632" y="3981236"/>
            <a:ext cx="586643" cy="184666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600">
                <a:cs typeface="Calibri"/>
              </a:rPr>
              <a:t>Google</a:t>
            </a:r>
          </a:p>
        </p:txBody>
      </p:sp>
      <p:pic>
        <p:nvPicPr>
          <p:cNvPr id="16" name="Picture 26" descr="A picture containing tool, hammer&#10;&#10;Description automatically generated">
            <a:extLst>
              <a:ext uri="{FF2B5EF4-FFF2-40B4-BE49-F238E27FC236}">
                <a16:creationId xmlns:a16="http://schemas.microsoft.com/office/drawing/2014/main" id="{17AB4EAD-E611-D4F0-8A6C-1D9CD5720DF3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916199" y="5612415"/>
            <a:ext cx="289274" cy="282254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17" name="TextBox 1">
            <a:extLst>
              <a:ext uri="{FF2B5EF4-FFF2-40B4-BE49-F238E27FC236}">
                <a16:creationId xmlns:a16="http://schemas.microsoft.com/office/drawing/2014/main" id="{C089B63C-8E53-30A2-2FED-C6B7448EAFB2}"/>
              </a:ext>
            </a:extLst>
          </p:cNvPr>
          <p:cNvSpPr txBox="1"/>
          <p:nvPr/>
        </p:nvSpPr>
        <p:spPr>
          <a:xfrm>
            <a:off x="1248377" y="5810299"/>
            <a:ext cx="637443" cy="184666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600">
                <a:cs typeface="Calibri"/>
              </a:rPr>
              <a:t>Google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EBDE0ABC-46BC-5D26-BE32-2895EC0BB9DA}"/>
              </a:ext>
            </a:extLst>
          </p:cNvPr>
          <p:cNvSpPr txBox="1"/>
          <p:nvPr/>
        </p:nvSpPr>
        <p:spPr>
          <a:xfrm>
            <a:off x="664982" y="1939628"/>
            <a:ext cx="2621163" cy="461665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>
              <a:buChar char="•"/>
            </a:pPr>
            <a:r>
              <a:rPr lang="en-US" sz="800">
                <a:latin typeface="Arial"/>
                <a:cs typeface="Arial"/>
              </a:rPr>
              <a:t>ProQuest ​​</a:t>
            </a:r>
          </a:p>
          <a:p>
            <a:pPr>
              <a:buChar char="•"/>
            </a:pPr>
            <a:r>
              <a:rPr lang="en-US" sz="800">
                <a:latin typeface="Arial"/>
                <a:cs typeface="Arial"/>
              </a:rPr>
              <a:t>Access provided by​​</a:t>
            </a:r>
            <a:br>
              <a:rPr lang="en-US" sz="800">
                <a:latin typeface="Arial"/>
                <a:cs typeface="Arial"/>
              </a:rPr>
            </a:br>
            <a:r>
              <a:rPr lang="en-US" sz="800">
                <a:latin typeface="Arial"/>
                <a:cs typeface="Arial"/>
              </a:rPr>
              <a:t>University of Wales Trinity St. David​​</a:t>
            </a:r>
          </a:p>
        </p:txBody>
      </p:sp>
      <p:pic>
        <p:nvPicPr>
          <p:cNvPr id="3" name="Picture 5" descr="A picture containing text, device, meter, gauge&#10;&#10;Description automatically generated">
            <a:extLst>
              <a:ext uri="{FF2B5EF4-FFF2-40B4-BE49-F238E27FC236}">
                <a16:creationId xmlns:a16="http://schemas.microsoft.com/office/drawing/2014/main" id="{ADE99923-8268-A30A-372C-EFBAE9C8513E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786001" y="3352494"/>
            <a:ext cx="383234" cy="35395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6" name="TextBox 1">
            <a:extLst>
              <a:ext uri="{FF2B5EF4-FFF2-40B4-BE49-F238E27FC236}">
                <a16:creationId xmlns:a16="http://schemas.microsoft.com/office/drawing/2014/main" id="{3D9529F7-38BC-2948-0920-8300F6F7BCDF}"/>
              </a:ext>
            </a:extLst>
          </p:cNvPr>
          <p:cNvSpPr txBox="1"/>
          <p:nvPr/>
        </p:nvSpPr>
        <p:spPr>
          <a:xfrm flipH="1">
            <a:off x="1251456" y="3478738"/>
            <a:ext cx="944882" cy="184666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600">
                <a:cs typeface="Calibri"/>
              </a:rPr>
              <a:t>Google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5B0FBD77-DE48-6523-5596-24A06B92BBD6}"/>
              </a:ext>
            </a:extLst>
          </p:cNvPr>
          <p:cNvSpPr txBox="1"/>
          <p:nvPr/>
        </p:nvSpPr>
        <p:spPr>
          <a:xfrm>
            <a:off x="486428" y="2459277"/>
            <a:ext cx="3818350" cy="830997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marL="171450" indent="-171450">
              <a:buFont typeface="Courier New"/>
              <a:buChar char="o"/>
            </a:pPr>
            <a:r>
              <a:rPr lang="en-US" sz="1200" i="1">
                <a:latin typeface="Arial"/>
                <a:cs typeface="Arial"/>
              </a:rPr>
              <a:t>Collaboration</a:t>
            </a:r>
            <a:r>
              <a:rPr lang="en-US" sz="1200">
                <a:latin typeface="Arial"/>
                <a:cs typeface="Arial"/>
              </a:rPr>
              <a:t>​</a:t>
            </a:r>
            <a:endParaRPr lang="en-US"/>
          </a:p>
          <a:p>
            <a:pPr marL="171450" indent="-171450">
              <a:buFont typeface="Courier New"/>
              <a:buChar char="o"/>
            </a:pPr>
            <a:r>
              <a:rPr lang="en-US" sz="1200" u="sng">
                <a:solidFill>
                  <a:srgbClr val="C573D2"/>
                </a:solidFill>
                <a:latin typeface="Roboto"/>
                <a:cs typeface="Segoe UI"/>
                <a:hlinkClick r:id="rId10"/>
              </a:rPr>
              <a:t> Stewart, Judy</a:t>
            </a:r>
            <a:r>
              <a:rPr lang="en-US" sz="1200">
                <a:latin typeface="Roboto"/>
                <a:cs typeface="Segoe UI"/>
              </a:rPr>
              <a:t>. </a:t>
            </a:r>
            <a:r>
              <a:rPr lang="en-US" sz="1200" b="1" u="sng">
                <a:solidFill>
                  <a:srgbClr val="C573D2"/>
                </a:solidFill>
                <a:latin typeface="Roboto"/>
                <a:cs typeface="Segoe UI"/>
                <a:hlinkClick r:id="rId11"/>
              </a:rPr>
              <a:t>Cochrane Times</a:t>
            </a:r>
            <a:r>
              <a:rPr lang="en-US" sz="1200" b="1">
                <a:latin typeface="Roboto"/>
                <a:cs typeface="Segoe UI"/>
              </a:rPr>
              <a:t>; Cochrane</a:t>
            </a:r>
            <a:r>
              <a:rPr lang="en-US" sz="1200">
                <a:latin typeface="Roboto"/>
                <a:cs typeface="Segoe UI"/>
              </a:rPr>
              <a:t> [Cochrane]. 26 Aug 2020: A.6. newspaper​</a:t>
            </a:r>
            <a:endParaRPr lang="en-US" sz="1200">
              <a:latin typeface="Roboto"/>
              <a:ea typeface="Roboto"/>
              <a:cs typeface="Segoe UI"/>
            </a:endParaRP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4C704938-7E6A-84A4-1EC2-1618CE8560C7}"/>
              </a:ext>
            </a:extLst>
          </p:cNvPr>
          <p:cNvSpPr txBox="1"/>
          <p:nvPr/>
        </p:nvSpPr>
        <p:spPr>
          <a:xfrm>
            <a:off x="475989" y="1248429"/>
            <a:ext cx="4768241" cy="646331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marL="171450" indent="-171450">
              <a:buFont typeface="Courier New"/>
              <a:buChar char="o"/>
            </a:pPr>
            <a:r>
              <a:rPr lang="en-US" sz="1200" i="1">
                <a:cs typeface="Arial"/>
              </a:rPr>
              <a:t>8 Ways Leaders Build Collaboration</a:t>
            </a:r>
            <a:r>
              <a:rPr lang="en-US" sz="1200">
                <a:cs typeface="Arial"/>
              </a:rPr>
              <a:t>​</a:t>
            </a:r>
            <a:endParaRPr lang="en-US"/>
          </a:p>
          <a:p>
            <a:pPr marL="171450" indent="-171450">
              <a:buFont typeface="Courier New"/>
              <a:buChar char="o"/>
            </a:pPr>
            <a:r>
              <a:rPr lang="en-US" sz="1200" i="1" u="sng">
                <a:solidFill>
                  <a:srgbClr val="C573D2"/>
                </a:solidFill>
                <a:cs typeface="Segoe UI"/>
                <a:hlinkClick r:id="rId12"/>
              </a:rPr>
              <a:t>Goman, Carol Kinsey</a:t>
            </a:r>
            <a:r>
              <a:rPr lang="en-US" sz="1200" i="1">
                <a:cs typeface="Segoe UI"/>
              </a:rPr>
              <a:t>. </a:t>
            </a:r>
            <a:r>
              <a:rPr lang="en-US" sz="1200">
                <a:cs typeface="Segoe UI"/>
              </a:rPr>
              <a:t>​</a:t>
            </a:r>
          </a:p>
          <a:p>
            <a:pPr marL="171450" indent="-171450">
              <a:buFont typeface="Courier New"/>
              <a:buChar char="o"/>
            </a:pPr>
            <a:r>
              <a:rPr lang="en-US" sz="1200" b="1" u="sng">
                <a:solidFill>
                  <a:srgbClr val="C573D2"/>
                </a:solidFill>
                <a:cs typeface="Segoe UI"/>
                <a:hlinkClick r:id="rId13"/>
              </a:rPr>
              <a:t>Leadership Excellence</a:t>
            </a:r>
            <a:r>
              <a:rPr lang="en-US" sz="1200" b="1">
                <a:cs typeface="Segoe UI"/>
              </a:rPr>
              <a:t>; Aurora</a:t>
            </a:r>
            <a:r>
              <a:rPr lang="en-US" sz="1200" u="sng">
                <a:solidFill>
                  <a:srgbClr val="C573D2"/>
                </a:solidFill>
                <a:cs typeface="Segoe UI"/>
                <a:hlinkClick r:id="rId14"/>
              </a:rPr>
              <a:t> Vol. 36, Iss. 6, </a:t>
            </a:r>
            <a:r>
              <a:rPr lang="en-US" sz="1200">
                <a:cs typeface="Segoe UI"/>
              </a:rPr>
              <a:t> (Jun 2019): 21-22.​</a:t>
            </a:r>
          </a:p>
        </p:txBody>
      </p:sp>
      <p:pic>
        <p:nvPicPr>
          <p:cNvPr id="18" name="Picture 23" descr="A picture containing person, toy&#10;&#10;Description automatically generated">
            <a:extLst>
              <a:ext uri="{FF2B5EF4-FFF2-40B4-BE49-F238E27FC236}">
                <a16:creationId xmlns:a16="http://schemas.microsoft.com/office/drawing/2014/main" id="{F4A997D2-2B64-E60C-3868-E650D647B6B3}"/>
              </a:ext>
            </a:extLst>
          </p:cNvPr>
          <p:cNvPicPr>
            <a:picLocks noChangeAspect="1"/>
          </p:cNvPicPr>
          <p:nvPr/>
        </p:nvPicPr>
        <p:blipFill rotWithShape="1">
          <a:blip r:embed="rId15"/>
          <a:srcRect l="1891" t="-4613" r="-1840" b="14971"/>
          <a:stretch/>
        </p:blipFill>
        <p:spPr>
          <a:xfrm>
            <a:off x="3283514" y="3363719"/>
            <a:ext cx="1213118" cy="445605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19" name="TextBox 1">
            <a:extLst>
              <a:ext uri="{FF2B5EF4-FFF2-40B4-BE49-F238E27FC236}">
                <a16:creationId xmlns:a16="http://schemas.microsoft.com/office/drawing/2014/main" id="{0EB31A99-89A7-2FAB-B160-815831C1627C}"/>
              </a:ext>
            </a:extLst>
          </p:cNvPr>
          <p:cNvSpPr txBox="1"/>
          <p:nvPr/>
        </p:nvSpPr>
        <p:spPr>
          <a:xfrm>
            <a:off x="4773896" y="3493818"/>
            <a:ext cx="637443" cy="184666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600">
                <a:cs typeface="Calibri"/>
              </a:rPr>
              <a:t>Google</a:t>
            </a:r>
          </a:p>
        </p:txBody>
      </p:sp>
      <p:pic>
        <p:nvPicPr>
          <p:cNvPr id="22" name="Content Placeholder 9" descr="Icon&#10;&#10;Description automatically generated">
            <a:extLst>
              <a:ext uri="{FF2B5EF4-FFF2-40B4-BE49-F238E27FC236}">
                <a16:creationId xmlns:a16="http://schemas.microsoft.com/office/drawing/2014/main" id="{98D44C5A-3E99-0A8C-0D0B-E591A85771F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16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17"/>
              </a:ext>
            </a:extLst>
          </a:blip>
          <a:srcRect l="9153" t="17986"/>
          <a:stretch/>
        </p:blipFill>
        <p:spPr>
          <a:xfrm>
            <a:off x="3791094" y="4236246"/>
            <a:ext cx="637918" cy="44652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23" name="TextBox 1">
            <a:extLst>
              <a:ext uri="{FF2B5EF4-FFF2-40B4-BE49-F238E27FC236}">
                <a16:creationId xmlns:a16="http://schemas.microsoft.com/office/drawing/2014/main" id="{B577BA39-FA05-46FE-838B-A69D1F90E8EC}"/>
              </a:ext>
            </a:extLst>
          </p:cNvPr>
          <p:cNvSpPr txBox="1"/>
          <p:nvPr/>
        </p:nvSpPr>
        <p:spPr>
          <a:xfrm>
            <a:off x="4672295" y="4459017"/>
            <a:ext cx="637443" cy="184666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600">
                <a:cs typeface="Calibri"/>
              </a:rPr>
              <a:t>Google</a:t>
            </a:r>
          </a:p>
        </p:txBody>
      </p:sp>
    </p:spTree>
    <p:extLst>
      <p:ext uri="{BB962C8B-B14F-4D97-AF65-F5344CB8AC3E}">
        <p14:creationId xmlns:p14="http://schemas.microsoft.com/office/powerpoint/2010/main" val="258107813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3476366-0CEC-8F51-3C2A-C5D64F7E384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12615" y="1461477"/>
            <a:ext cx="11539977" cy="2937454"/>
          </a:xfrm>
        </p:spPr>
        <p:txBody>
          <a:bodyPr/>
          <a:lstStyle/>
          <a:p>
            <a:pPr algn="ctr"/>
            <a:r>
              <a:rPr lang="en-GB" sz="3200">
                <a:effectLst>
                  <a:glow rad="63500">
                    <a:schemeClr val="accent2">
                      <a:satMod val="175000"/>
                      <a:alpha val="40000"/>
                    </a:schemeClr>
                  </a:glow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</a:rPr>
              <a:t>Which digital tool is the most used by students at UWTSD</a:t>
            </a:r>
            <a:br>
              <a:rPr lang="en-GB" sz="3200">
                <a:effectLst>
                  <a:glow rad="63500">
                    <a:schemeClr val="accent2">
                      <a:satMod val="175000"/>
                      <a:alpha val="40000"/>
                    </a:schemeClr>
                  </a:glow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</a:rPr>
            </a:br>
            <a:r>
              <a:rPr lang="en-GB" sz="3200">
                <a:effectLst>
                  <a:glow rad="63500">
                    <a:schemeClr val="accent2">
                      <a:satMod val="175000"/>
                      <a:alpha val="40000"/>
                    </a:schemeClr>
                  </a:glow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</a:rPr>
              <a:t>to collaborate together?</a:t>
            </a:r>
            <a:br>
              <a:rPr lang="en-GB" sz="3200"/>
            </a:br>
            <a:r>
              <a:rPr lang="en-GB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2676325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9AC5595-8E34-9963-7674-A85698FDBFE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10000" y="447188"/>
            <a:ext cx="5933700" cy="970450"/>
          </a:xfrm>
        </p:spPr>
        <p:txBody>
          <a:bodyPr>
            <a:normAutofit/>
          </a:bodyPr>
          <a:lstStyle/>
          <a:p>
            <a:r>
              <a:rPr lang="en-US"/>
              <a:t>Rationale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881EDA8-8128-7F36-4043-A4CBA208648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18711" y="2352372"/>
            <a:ext cx="5999531" cy="3506426"/>
          </a:xfrm>
        </p:spPr>
        <p:txBody>
          <a:bodyPr vert="horz" lIns="91440" tIns="45720" rIns="91440" bIns="45720" rtlCol="0">
            <a:normAutofit fontScale="92500" lnSpcReduction="20000"/>
          </a:bodyPr>
          <a:lstStyle/>
          <a:p>
            <a:pPr marL="0" indent="0">
              <a:lnSpc>
                <a:spcPct val="90000"/>
              </a:lnSpc>
              <a:buNone/>
            </a:pPr>
            <a:endParaRPr lang="en-US" sz="1300"/>
          </a:p>
          <a:p>
            <a:pPr marL="0" indent="0">
              <a:lnSpc>
                <a:spcPct val="90000"/>
              </a:lnSpc>
              <a:buNone/>
            </a:pPr>
            <a:r>
              <a:rPr lang="en-US" sz="1300"/>
              <a:t>Students use a collaboration of technology in UWTSD for example we have done secondary research on Padlet.</a:t>
            </a:r>
          </a:p>
          <a:p>
            <a:pPr marL="0" indent="0">
              <a:lnSpc>
                <a:spcPct val="90000"/>
              </a:lnSpc>
              <a:buNone/>
            </a:pPr>
            <a:endParaRPr lang="en-US" sz="1300"/>
          </a:p>
          <a:p>
            <a:pPr marL="0" indent="0">
              <a:lnSpc>
                <a:spcPct val="90000"/>
              </a:lnSpc>
              <a:buNone/>
            </a:pPr>
            <a:r>
              <a:rPr lang="en-US" sz="1300"/>
              <a:t>Padlet is an educational technology that gives students/teachers the ability to express their ideas as well as collaborate as a group. This collaboration with this online technology is great for groups as well as it being free to use and creating up to three Padlets at a time also copy it as an image. This is a very common technology that you see in a lot of teaching and learning contexts.</a:t>
            </a:r>
          </a:p>
          <a:p>
            <a:pPr marL="0" indent="0">
              <a:lnSpc>
                <a:spcPct val="90000"/>
              </a:lnSpc>
              <a:buNone/>
            </a:pPr>
            <a:r>
              <a:rPr lang="en-US" sz="1300" u="sng"/>
              <a:t>Website:</a:t>
            </a:r>
          </a:p>
          <a:p>
            <a:pPr marL="0" indent="0">
              <a:lnSpc>
                <a:spcPct val="90000"/>
              </a:lnSpc>
              <a:buNone/>
            </a:pPr>
            <a:r>
              <a:rPr lang="en-US" sz="1300">
                <a:hlinkClick r:id="rId3"/>
              </a:rPr>
              <a:t>https://en-gb-padlet.com/dashboard.</a:t>
            </a:r>
            <a:endParaRPr lang="en-US" sz="1300"/>
          </a:p>
          <a:p>
            <a:pPr marL="0" indent="0">
              <a:lnSpc>
                <a:spcPct val="90000"/>
              </a:lnSpc>
              <a:buNone/>
            </a:pPr>
            <a:endParaRPr lang="en-US" sz="1300"/>
          </a:p>
          <a:p>
            <a:pPr marL="0" indent="0">
              <a:lnSpc>
                <a:spcPct val="90000"/>
              </a:lnSpc>
              <a:buNone/>
            </a:pPr>
            <a:r>
              <a:rPr lang="en-US" sz="1300" u="sng"/>
              <a:t>Other Examples</a:t>
            </a:r>
          </a:p>
          <a:p>
            <a:pPr marL="0" indent="0">
              <a:lnSpc>
                <a:spcPct val="90000"/>
              </a:lnSpc>
              <a:buNone/>
            </a:pPr>
            <a:r>
              <a:rPr lang="en-US" sz="1300"/>
              <a:t>Zoom: </a:t>
            </a:r>
            <a:r>
              <a:rPr lang="en-GB" sz="1300"/>
              <a:t>lets students voice their ideas to each other, not just them but also the </a:t>
            </a:r>
            <a:r>
              <a:rPr lang="en-US" sz="1300"/>
              <a:t>teacher.</a:t>
            </a:r>
          </a:p>
          <a:p>
            <a:pPr marL="0" indent="0">
              <a:lnSpc>
                <a:spcPct val="90000"/>
              </a:lnSpc>
              <a:buNone/>
            </a:pPr>
            <a:endParaRPr lang="en-US" sz="1300"/>
          </a:p>
          <a:p>
            <a:pPr marL="0" indent="0">
              <a:lnSpc>
                <a:spcPct val="90000"/>
              </a:lnSpc>
              <a:buNone/>
            </a:pPr>
            <a:r>
              <a:rPr lang="en-US" sz="1300"/>
              <a:t>Google Drive: allows you to share documents with any other student. </a:t>
            </a:r>
          </a:p>
          <a:p>
            <a:pPr marL="0" indent="0">
              <a:lnSpc>
                <a:spcPct val="90000"/>
              </a:lnSpc>
              <a:buNone/>
            </a:pPr>
            <a:endParaRPr lang="en-US" sz="1300"/>
          </a:p>
        </p:txBody>
      </p:sp>
      <p:sp>
        <p:nvSpPr>
          <p:cNvPr id="31" name="Rectangle 30">
            <a:extLst>
              <a:ext uri="{FF2B5EF4-FFF2-40B4-BE49-F238E27FC236}">
                <a16:creationId xmlns:a16="http://schemas.microsoft.com/office/drawing/2014/main" id="{1D996364-1340-4EE4-B174-E33542A33B3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543800" y="0"/>
            <a:ext cx="4645151" cy="68580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3" name="Rounded Rectangle 17">
            <a:extLst>
              <a:ext uri="{FF2B5EF4-FFF2-40B4-BE49-F238E27FC236}">
                <a16:creationId xmlns:a16="http://schemas.microsoft.com/office/drawing/2014/main" id="{8965892C-BF50-41A2-844F-64C2E1346BB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865533" y="321733"/>
            <a:ext cx="4001685" cy="6214533"/>
          </a:xfrm>
          <a:prstGeom prst="roundRect">
            <a:avLst>
              <a:gd name="adj" fmla="val 3513"/>
            </a:avLst>
          </a:prstGeom>
          <a:solidFill>
            <a:schemeClr val="tx1"/>
          </a:solidFill>
          <a:ln>
            <a:solidFill>
              <a:schemeClr val="accent1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7" name="Picture 14" descr="Here's what that Google Drive “security update” message means | Ars Technica">
            <a:extLst>
              <a:ext uri="{FF2B5EF4-FFF2-40B4-BE49-F238E27FC236}">
                <a16:creationId xmlns:a16="http://schemas.microsoft.com/office/drawing/2014/main" id="{8EE8EE7E-B099-9E10-805E-C8B9A553B3D9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5" r="2" b="2"/>
          <a:stretch/>
        </p:blipFill>
        <p:spPr bwMode="auto">
          <a:xfrm>
            <a:off x="8173040" y="569292"/>
            <a:ext cx="3386671" cy="17830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12" descr="Zoom Unveils Slew of New Features at Zoomtopia 2020 - eWEEK">
            <a:extLst>
              <a:ext uri="{FF2B5EF4-FFF2-40B4-BE49-F238E27FC236}">
                <a16:creationId xmlns:a16="http://schemas.microsoft.com/office/drawing/2014/main" id="{2186CEA1-7A6C-94A0-D335-8B0E7AF34CF2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3812" r="-1" b="7296"/>
          <a:stretch/>
        </p:blipFill>
        <p:spPr bwMode="auto">
          <a:xfrm>
            <a:off x="8173367" y="2517024"/>
            <a:ext cx="3386017" cy="17830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10" descr="Padlet Raises $1.2 Million For Its Easy-To-Use, Collaborative Website  Builder | TechCrunch">
            <a:extLst>
              <a:ext uri="{FF2B5EF4-FFF2-40B4-BE49-F238E27FC236}">
                <a16:creationId xmlns:a16="http://schemas.microsoft.com/office/drawing/2014/main" id="{74EC1B63-F5C5-8A35-F7C9-61CBE404D52B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295" r="3" b="3"/>
          <a:stretch/>
        </p:blipFill>
        <p:spPr bwMode="auto">
          <a:xfrm>
            <a:off x="8173039" y="4464756"/>
            <a:ext cx="3386672" cy="17830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532648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7DF106-EFDE-D7EA-6134-CC5335D1B24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Timeline</a:t>
            </a:r>
          </a:p>
        </p:txBody>
      </p:sp>
      <p:pic>
        <p:nvPicPr>
          <p:cNvPr id="8" name="Picture 8" descr="Shape&#10;&#10;Description automatically generated">
            <a:extLst>
              <a:ext uri="{FF2B5EF4-FFF2-40B4-BE49-F238E27FC236}">
                <a16:creationId xmlns:a16="http://schemas.microsoft.com/office/drawing/2014/main" id="{8639E8FB-0547-022D-538C-FD7EB6FD5D0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837473B0-CC2E-450A-ABE3-18F120FF3D39}">
                <a1611:picAttrSrcUrl xmlns:a1611="http://schemas.microsoft.com/office/drawing/2016/11/main" r:id="rId4"/>
              </a:ext>
            </a:extLst>
          </a:blip>
          <a:stretch>
            <a:fillRect/>
          </a:stretch>
        </p:blipFill>
        <p:spPr>
          <a:xfrm>
            <a:off x="5998366" y="447188"/>
            <a:ext cx="1296499" cy="1085441"/>
          </a:xfr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EC8C39FC-E770-90AA-C3E8-1115AC93BCD6}"/>
              </a:ext>
            </a:extLst>
          </p:cNvPr>
          <p:cNvSpPr txBox="1"/>
          <p:nvPr/>
        </p:nvSpPr>
        <p:spPr>
          <a:xfrm>
            <a:off x="365759" y="1816765"/>
            <a:ext cx="11736125" cy="59093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/>
          </a:p>
          <a:p>
            <a:r>
              <a:rPr lang="en-GB" u="sng"/>
              <a:t>On Monday 13</a:t>
            </a:r>
            <a:r>
              <a:rPr lang="en-GB" u="sng" baseline="30000"/>
              <a:t>th </a:t>
            </a:r>
            <a:r>
              <a:rPr lang="en-GB" u="sng"/>
              <a:t>June</a:t>
            </a:r>
            <a:endParaRPr lang="en-GB"/>
          </a:p>
          <a:p>
            <a:r>
              <a:rPr lang="en-GB"/>
              <a:t>I looked at the question I will be using also for my introduction that is which technology is the most used by students at UWTSD to collaborate online together?</a:t>
            </a:r>
          </a:p>
          <a:p>
            <a:endParaRPr lang="en-GB"/>
          </a:p>
          <a:p>
            <a:r>
              <a:rPr lang="en-GB" u="sng"/>
              <a:t>On Thursday 16</a:t>
            </a:r>
            <a:r>
              <a:rPr lang="en-GB" u="sng" baseline="30000"/>
              <a:t>th</a:t>
            </a:r>
            <a:r>
              <a:rPr lang="en-GB" u="sng"/>
              <a:t> June</a:t>
            </a:r>
            <a:r>
              <a:rPr lang="en-GB"/>
              <a:t> </a:t>
            </a:r>
          </a:p>
          <a:p>
            <a:r>
              <a:rPr lang="en-GB"/>
              <a:t>I started to research online on google scholar also the library to find relevant research that relates to the question.</a:t>
            </a:r>
          </a:p>
          <a:p>
            <a:endParaRPr lang="en-GB"/>
          </a:p>
          <a:p>
            <a:r>
              <a:rPr lang="en-GB" u="sng"/>
              <a:t>On Monday 20</a:t>
            </a:r>
            <a:r>
              <a:rPr lang="en-GB" u="sng" baseline="30000"/>
              <a:t>th</a:t>
            </a:r>
            <a:r>
              <a:rPr lang="en-GB" u="sng"/>
              <a:t> June </a:t>
            </a:r>
          </a:p>
          <a:p>
            <a:r>
              <a:rPr lang="en-GB"/>
              <a:t>I looked at the possible proposal method that I will be using as well as the questions I will be asking.</a:t>
            </a:r>
          </a:p>
          <a:p>
            <a:endParaRPr lang="en-GB"/>
          </a:p>
          <a:p>
            <a:r>
              <a:rPr lang="en-GB" u="sng"/>
              <a:t>On Wednesday 22</a:t>
            </a:r>
            <a:r>
              <a:rPr lang="en-GB" u="sng" baseline="30000"/>
              <a:t>sec</a:t>
            </a:r>
            <a:r>
              <a:rPr lang="en-GB" u="sng"/>
              <a:t> June </a:t>
            </a:r>
          </a:p>
          <a:p>
            <a:r>
              <a:rPr lang="en-GB"/>
              <a:t>I looked at my hypothesis and what I believe I will find out</a:t>
            </a:r>
          </a:p>
          <a:p>
            <a:endParaRPr lang="en-GB"/>
          </a:p>
          <a:p>
            <a:r>
              <a:rPr lang="en-GB" u="sng"/>
              <a:t>On Saturday 25</a:t>
            </a:r>
            <a:r>
              <a:rPr lang="en-GB" u="sng" baseline="30000"/>
              <a:t>th</a:t>
            </a:r>
            <a:r>
              <a:rPr lang="en-GB" u="sng"/>
              <a:t> June</a:t>
            </a:r>
          </a:p>
          <a:p>
            <a:r>
              <a:rPr lang="en-GB"/>
              <a:t> doing the final check-up and submission </a:t>
            </a:r>
          </a:p>
          <a:p>
            <a:endParaRPr lang="en-GB" u="sng"/>
          </a:p>
          <a:p>
            <a:endParaRPr lang="en-GB" u="sng"/>
          </a:p>
          <a:p>
            <a:endParaRPr lang="en-GB"/>
          </a:p>
          <a:p>
            <a:endParaRPr lang="en-GB"/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4C298AB0-510A-A130-B422-B86CB79F8614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042773" y="-1816766"/>
            <a:ext cx="10559187" cy="36335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57706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8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9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0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1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2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3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4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5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7" name="Rectangle 8">
            <a:extLst>
              <a:ext uri="{FF2B5EF4-FFF2-40B4-BE49-F238E27FC236}">
                <a16:creationId xmlns:a16="http://schemas.microsoft.com/office/drawing/2014/main" id="{D0D45553-91A4-480A-9577-0E0FC0D919B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573" y="0"/>
            <a:ext cx="12187427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Freeform 23">
            <a:extLst>
              <a:ext uri="{FF2B5EF4-FFF2-40B4-BE49-F238E27FC236}">
                <a16:creationId xmlns:a16="http://schemas.microsoft.com/office/drawing/2014/main" id="{D240F8A8-FEA1-42C2-B259-27A9351279B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0" y="0"/>
            <a:ext cx="4637005" cy="6858000"/>
          </a:xfrm>
          <a:custGeom>
            <a:avLst/>
            <a:gdLst>
              <a:gd name="connsiteX0" fmla="*/ 0 w 4637005"/>
              <a:gd name="connsiteY0" fmla="*/ 0 h 6858000"/>
              <a:gd name="connsiteX1" fmla="*/ 4637005 w 4637005"/>
              <a:gd name="connsiteY1" fmla="*/ 0 h 6858000"/>
              <a:gd name="connsiteX2" fmla="*/ 4637005 w 4637005"/>
              <a:gd name="connsiteY2" fmla="*/ 1900238 h 6858000"/>
              <a:gd name="connsiteX3" fmla="*/ 4266589 w 4637005"/>
              <a:gd name="connsiteY3" fmla="*/ 2178050 h 6858000"/>
              <a:gd name="connsiteX4" fmla="*/ 4262355 w 4637005"/>
              <a:gd name="connsiteY4" fmla="*/ 2184400 h 6858000"/>
              <a:gd name="connsiteX5" fmla="*/ 4256005 w 4637005"/>
              <a:gd name="connsiteY5" fmla="*/ 2193925 h 6858000"/>
              <a:gd name="connsiteX6" fmla="*/ 4249655 w 4637005"/>
              <a:gd name="connsiteY6" fmla="*/ 2201863 h 6858000"/>
              <a:gd name="connsiteX7" fmla="*/ 4249655 w 4637005"/>
              <a:gd name="connsiteY7" fmla="*/ 2211388 h 6858000"/>
              <a:gd name="connsiteX8" fmla="*/ 4249655 w 4637005"/>
              <a:gd name="connsiteY8" fmla="*/ 2220913 h 6858000"/>
              <a:gd name="connsiteX9" fmla="*/ 4256005 w 4637005"/>
              <a:gd name="connsiteY9" fmla="*/ 2228850 h 6858000"/>
              <a:gd name="connsiteX10" fmla="*/ 4262355 w 4637005"/>
              <a:gd name="connsiteY10" fmla="*/ 2238375 h 6858000"/>
              <a:gd name="connsiteX11" fmla="*/ 4266589 w 4637005"/>
              <a:gd name="connsiteY11" fmla="*/ 2244725 h 6858000"/>
              <a:gd name="connsiteX12" fmla="*/ 4637005 w 4637005"/>
              <a:gd name="connsiteY12" fmla="*/ 2522538 h 6858000"/>
              <a:gd name="connsiteX13" fmla="*/ 4637005 w 4637005"/>
              <a:gd name="connsiteY13" fmla="*/ 6858000 h 6858000"/>
              <a:gd name="connsiteX14" fmla="*/ 0 w 4637005"/>
              <a:gd name="connsiteY14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</a:cxnLst>
            <a:rect l="l" t="t" r="r" b="b"/>
            <a:pathLst>
              <a:path w="4637005" h="6858000">
                <a:moveTo>
                  <a:pt x="0" y="0"/>
                </a:moveTo>
                <a:lnTo>
                  <a:pt x="4637005" y="0"/>
                </a:lnTo>
                <a:lnTo>
                  <a:pt x="4637005" y="1900238"/>
                </a:lnTo>
                <a:lnTo>
                  <a:pt x="4266589" y="2178050"/>
                </a:lnTo>
                <a:lnTo>
                  <a:pt x="4262355" y="2184400"/>
                </a:lnTo>
                <a:lnTo>
                  <a:pt x="4256005" y="2193925"/>
                </a:lnTo>
                <a:lnTo>
                  <a:pt x="4249655" y="2201863"/>
                </a:lnTo>
                <a:lnTo>
                  <a:pt x="4249655" y="2211388"/>
                </a:lnTo>
                <a:lnTo>
                  <a:pt x="4249655" y="2220913"/>
                </a:lnTo>
                <a:lnTo>
                  <a:pt x="4256005" y="2228850"/>
                </a:lnTo>
                <a:lnTo>
                  <a:pt x="4262355" y="2238375"/>
                </a:lnTo>
                <a:lnTo>
                  <a:pt x="4266589" y="2244725"/>
                </a:lnTo>
                <a:lnTo>
                  <a:pt x="4637005" y="2522538"/>
                </a:lnTo>
                <a:lnTo>
                  <a:pt x="4637005" y="6858000"/>
                </a:lnTo>
                <a:lnTo>
                  <a:pt x="0" y="6858000"/>
                </a:lnTo>
                <a:close/>
              </a:path>
            </a:pathLst>
          </a:custGeom>
          <a:blipFill>
            <a:blip r:embed="rId3">
              <a:duotone>
                <a:schemeClr val="accent1">
                  <a:tint val="98000"/>
                  <a:lumMod val="102000"/>
                </a:schemeClr>
                <a:schemeClr val="accent1">
                  <a:shade val="98000"/>
                  <a:lumMod val="98000"/>
                </a:schemeClr>
              </a:duotone>
            </a:blip>
            <a:tile tx="0" ty="0" sx="100000" sy="100000" flip="none" algn="tl"/>
          </a:blipFill>
          <a:ln>
            <a:headEnd/>
            <a:tailEnd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1C15357F-E83A-FD3E-8930-62926A8A7CE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56591" y="1741714"/>
            <a:ext cx="3518452" cy="4117749"/>
          </a:xfrm>
        </p:spPr>
        <p:txBody>
          <a:bodyPr anchor="t">
            <a:normAutofit/>
          </a:bodyPr>
          <a:lstStyle/>
          <a:p>
            <a:r>
              <a:rPr lang="en-US"/>
              <a:t>The proposed method</a:t>
            </a:r>
          </a:p>
        </p:txBody>
      </p:sp>
      <p:graphicFrame>
        <p:nvGraphicFramePr>
          <p:cNvPr id="14" name="Content Placeholder 2">
            <a:extLst>
              <a:ext uri="{FF2B5EF4-FFF2-40B4-BE49-F238E27FC236}">
                <a16:creationId xmlns:a16="http://schemas.microsoft.com/office/drawing/2014/main" id="{E2905E1A-FB87-A0CF-8032-83E60FFBC494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387381054"/>
              </p:ext>
            </p:extLst>
          </p:nvPr>
        </p:nvGraphicFramePr>
        <p:xfrm>
          <a:off x="5466523" y="1172818"/>
          <a:ext cx="5906328" cy="468664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val="1151867067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D29BAEB-53BC-DC5E-8CA2-630C9B9E278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Hypothesis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2C3B650-24F0-988C-812E-265EE0B5C83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/>
              <a:t>I believe from the date that I have collected a higher number of students will prefer to use Zoom as a tool for online collaboration due to its ease of use and ability to voice with other students and teacher within any location for help and support which is why it’s a great tool for collaboration in UWTSD.</a:t>
            </a:r>
          </a:p>
        </p:txBody>
      </p:sp>
    </p:spTree>
    <p:extLst>
      <p:ext uri="{BB962C8B-B14F-4D97-AF65-F5344CB8AC3E}">
        <p14:creationId xmlns:p14="http://schemas.microsoft.com/office/powerpoint/2010/main" val="34414869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9D26896-AD60-95D4-6391-EA5F33C6A97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10000" y="447188"/>
            <a:ext cx="10571998" cy="970450"/>
          </a:xfrm>
        </p:spPr>
        <p:txBody>
          <a:bodyPr>
            <a:normAutofit/>
          </a:bodyPr>
          <a:lstStyle/>
          <a:p>
            <a:r>
              <a:rPr lang="en-US"/>
              <a:t>Reference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F6CEAFB-A94D-ABF8-7636-9B6B8E332D4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18713" y="2413000"/>
            <a:ext cx="3835583" cy="3632200"/>
          </a:xfrm>
        </p:spPr>
        <p:txBody>
          <a:bodyPr vert="horz" lIns="91440" tIns="45720" rIns="91440" bIns="45720" rtlCol="0">
            <a:normAutofit/>
          </a:bodyPr>
          <a:lstStyle/>
          <a:p>
            <a:pPr marL="0" indent="0">
              <a:buNone/>
            </a:pPr>
            <a:r>
              <a:rPr lang="en-US" sz="1600"/>
              <a:t>Padlet: Google Scholar/ Library Article</a:t>
            </a:r>
          </a:p>
          <a:p>
            <a:pPr marL="0" indent="0">
              <a:buNone/>
            </a:pPr>
            <a:r>
              <a:rPr lang="en-US" sz="1600"/>
              <a:t>Lucas, M.(2019) Padlet. 17</a:t>
            </a:r>
            <a:r>
              <a:rPr lang="en-US" sz="1600" baseline="30000"/>
              <a:t>th</a:t>
            </a:r>
            <a:r>
              <a:rPr lang="en-US" sz="1600"/>
              <a:t> edn. Wanborough: the school library association.</a:t>
            </a:r>
          </a:p>
          <a:p>
            <a:pPr marL="0" indent="0">
              <a:buNone/>
            </a:pPr>
            <a:endParaRPr lang="en-US" sz="1600"/>
          </a:p>
          <a:p>
            <a:pPr marL="0" indent="0">
              <a:buNone/>
            </a:pPr>
            <a:r>
              <a:rPr lang="en-US" sz="1600"/>
              <a:t>Citation</a:t>
            </a:r>
          </a:p>
          <a:p>
            <a:pPr marL="0" indent="0">
              <a:buNone/>
            </a:pPr>
            <a:r>
              <a:rPr lang="en-US" sz="1600"/>
              <a:t>Lucas Maxwell. (2019). Padlet. School librarian, 67(2), 83-83.</a:t>
            </a:r>
          </a:p>
        </p:txBody>
      </p:sp>
      <p:pic>
        <p:nvPicPr>
          <p:cNvPr id="1028" name="Picture 4" descr="Padlet Raises $1.2 Million For Its Easy-To-Use, Collaborative Website  Builder | TechCrunch">
            <a:extLst>
              <a:ext uri="{FF2B5EF4-FFF2-40B4-BE49-F238E27FC236}">
                <a16:creationId xmlns:a16="http://schemas.microsoft.com/office/drawing/2014/main" id="{61FA4311-8443-0FBE-2735-F56999154AC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5101851" y="2505665"/>
            <a:ext cx="6277349" cy="353100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221708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_rels/theme2.xml.rels><?xml version="1.0" encoding="UTF-8" standalone="yes"?>
<Relationships xmlns="http://schemas.openxmlformats.org/package/2006/relationships"><Relationship Id="rId1" Type="http://schemas.openxmlformats.org/officeDocument/2006/relationships/image" Target="../media/image2.jpeg"/></Relationships>
</file>

<file path=ppt/theme/theme1.xml><?xml version="1.0" encoding="utf-8"?>
<a:theme xmlns:a="http://schemas.openxmlformats.org/drawingml/2006/main" name="Quotable">
  <a:themeElements>
    <a:clrScheme name="Quotable">
      <a:dk1>
        <a:sysClr val="windowText" lastClr="000000"/>
      </a:dk1>
      <a:lt1>
        <a:sysClr val="window" lastClr="FFFFFF"/>
      </a:lt1>
      <a:dk2>
        <a:srgbClr val="212121"/>
      </a:dk2>
      <a:lt2>
        <a:srgbClr val="636363"/>
      </a:lt2>
      <a:accent1>
        <a:srgbClr val="00C6BB"/>
      </a:accent1>
      <a:accent2>
        <a:srgbClr val="6FEBA0"/>
      </a:accent2>
      <a:accent3>
        <a:srgbClr val="B6DF5E"/>
      </a:accent3>
      <a:accent4>
        <a:srgbClr val="EFB251"/>
      </a:accent4>
      <a:accent5>
        <a:srgbClr val="EF755F"/>
      </a:accent5>
      <a:accent6>
        <a:srgbClr val="ED515C"/>
      </a:accent6>
      <a:hlink>
        <a:srgbClr val="8F8F8F"/>
      </a:hlink>
      <a:folHlink>
        <a:srgbClr val="A5A5A5"/>
      </a:folHlink>
    </a:clrScheme>
    <a:fontScheme name="Quotable">
      <a:majorFont>
        <a:latin typeface="Century Gothic" panose="020B0502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Quotable">
      <a:fillStyleLst>
        <a:solidFill>
          <a:schemeClr val="phClr"/>
        </a:solidFill>
        <a:gradFill rotWithShape="1">
          <a:gsLst>
            <a:gs pos="0">
              <a:schemeClr val="phClr">
                <a:tint val="80000"/>
                <a:lumMod val="105000"/>
              </a:schemeClr>
            </a:gs>
            <a:gs pos="100000">
              <a:schemeClr val="phClr">
                <a:tint val="90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tint val="98000"/>
                <a:lumMod val="102000"/>
              </a:schemeClr>
              <a:schemeClr val="phClr">
                <a:shade val="98000"/>
                <a:lumMod val="98000"/>
              </a:schemeClr>
            </a:duotone>
          </a:blip>
          <a:tile tx="0" ty="0" sx="100000" sy="100000" flip="none" algn="tl"/>
        </a:blipFill>
      </a:fillStyleLst>
      <a:lnStyleLst>
        <a:ln w="9525" cap="rnd" cmpd="sng" algn="ctr">
          <a:solidFill>
            <a:schemeClr val="phClr"/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innerShdw blurRad="63500" dist="25400" dir="13500000">
              <a:srgbClr val="000000">
                <a:alpha val="75000"/>
              </a:srgbClr>
            </a:inn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100000"/>
              </a:schemeClr>
            </a:gs>
            <a:gs pos="100000">
              <a:schemeClr val="phClr">
                <a:tint val="84000"/>
                <a:shade val="84000"/>
                <a:lumMod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84000"/>
                <a:shade val="90000"/>
                <a:satMod val="120000"/>
                <a:lumMod val="90000"/>
              </a:schemeClr>
            </a:gs>
            <a:gs pos="100000">
              <a:schemeClr val="phClr"/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Quotable" id="{39EC5628-30ED-4578-ACD8-9820EDB8E15A}" vid="{6F3559E9-1A4C-49D8-94D4-F41003531C49}"/>
    </a:ext>
  </a:extLst>
</a:theme>
</file>

<file path=ppt/theme/theme2.xml><?xml version="1.0" encoding="utf-8"?>
<a:theme xmlns:a="http://schemas.openxmlformats.org/drawingml/2006/main" name="Celestial">
  <a:themeElements>
    <a:clrScheme name="Celestial">
      <a:dk1>
        <a:sysClr val="windowText" lastClr="000000"/>
      </a:dk1>
      <a:lt1>
        <a:sysClr val="window" lastClr="FFFFFF"/>
      </a:lt1>
      <a:dk2>
        <a:srgbClr val="18276C"/>
      </a:dk2>
      <a:lt2>
        <a:srgbClr val="EBEBEB"/>
      </a:lt2>
      <a:accent1>
        <a:srgbClr val="AC3EC1"/>
      </a:accent1>
      <a:accent2>
        <a:srgbClr val="477BD1"/>
      </a:accent2>
      <a:accent3>
        <a:srgbClr val="46B298"/>
      </a:accent3>
      <a:accent4>
        <a:srgbClr val="90BA4C"/>
      </a:accent4>
      <a:accent5>
        <a:srgbClr val="DD9D31"/>
      </a:accent5>
      <a:accent6>
        <a:srgbClr val="E25247"/>
      </a:accent6>
      <a:hlink>
        <a:srgbClr val="C573D2"/>
      </a:hlink>
      <a:folHlink>
        <a:srgbClr val="CCAEE8"/>
      </a:folHlink>
    </a:clrScheme>
    <a:fontScheme name="Celestial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Celestial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lumMod val="110000"/>
              </a:schemeClr>
            </a:gs>
            <a:gs pos="100000">
              <a:schemeClr val="phClr">
                <a:tint val="82000"/>
                <a:alpha val="74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00000"/>
              </a:schemeClr>
            </a:gs>
            <a:gs pos="100000">
              <a:schemeClr val="phClr">
                <a:shade val="88000"/>
                <a:lumMod val="88000"/>
              </a:schemeClr>
            </a:gs>
          </a:gsLst>
          <a:lin ang="5400000" scaled="1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5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1200000"/>
            </a:lightRig>
          </a:scene3d>
          <a:sp3d>
            <a:bevelT w="38100" h="127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shade val="96000"/>
                <a:hueMod val="100000"/>
                <a:satMod val="180000"/>
                <a:lumMod val="110000"/>
              </a:schemeClr>
            </a:gs>
            <a:gs pos="100000">
              <a:schemeClr val="phClr">
                <a:shade val="96000"/>
                <a:satMod val="160000"/>
                <a:lumMod val="100000"/>
              </a:schemeClr>
            </a:gs>
          </a:gsLst>
          <a:lin ang="4740000" scaled="1"/>
        </a:gradFill>
        <a:blipFill>
          <a:blip xmlns:r="http://schemas.openxmlformats.org/officeDocument/2006/relationships" r:embed="rId1"/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Celestial" id="{C4BB2A3D-0E93-4C5F-B0D2-9D3FCE089CC5}" vid="{42E5908D-19A2-46FD-89FA-638B126129EF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46B040A4C94EAC46BE1B9499E5F0E36C" ma:contentTypeVersion="7" ma:contentTypeDescription="Create a new document." ma:contentTypeScope="" ma:versionID="3c97a84c202764961f0e92650dbbf193">
  <xsd:schema xmlns:xsd="http://www.w3.org/2001/XMLSchema" xmlns:xs="http://www.w3.org/2001/XMLSchema" xmlns:p="http://schemas.microsoft.com/office/2006/metadata/properties" xmlns:ns3="8ecffad1-7cd6-4418-bee0-2d8591d139cb" xmlns:ns4="ac030f0c-32f4-4761-8968-de7f208a415f" targetNamespace="http://schemas.microsoft.com/office/2006/metadata/properties" ma:root="true" ma:fieldsID="dd04c1275e3b2093a45c13c98f4bc9df" ns3:_="" ns4:_="">
    <xsd:import namespace="8ecffad1-7cd6-4418-bee0-2d8591d139cb"/>
    <xsd:import namespace="ac030f0c-32f4-4761-8968-de7f208a415f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4:SharedWithUsers" minOccurs="0"/>
                <xsd:element ref="ns4:SharedWithDetails" minOccurs="0"/>
                <xsd:element ref="ns4:SharingHintHash" minOccurs="0"/>
                <xsd:element ref="ns3:MediaServiceAutoKeyPoints" minOccurs="0"/>
                <xsd:element ref="ns3:MediaServiceKeyPoint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ecffad1-7cd6-4418-bee0-2d8591d139cb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3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4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c030f0c-32f4-4761-8968-de7f208a415f" elementFormDefault="qualified">
    <xsd:import namespace="http://schemas.microsoft.com/office/2006/documentManagement/types"/>
    <xsd:import namespace="http://schemas.microsoft.com/office/infopath/2007/PartnerControls"/>
    <xsd:element name="SharedWithUsers" ma:index="1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2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EA659D6C-F571-4470-B3D7-A33642758787}">
  <ds:schemaRefs>
    <ds:schemaRef ds:uri="8ecffad1-7cd6-4418-bee0-2d8591d139cb"/>
    <ds:schemaRef ds:uri="ac030f0c-32f4-4761-8968-de7f208a415f"/>
    <ds:schemaRef ds:uri="http://purl.org/dc/elements/1.1/"/>
    <ds:schemaRef ds:uri="http://purl.org/dc/terms/"/>
    <ds:schemaRef ds:uri="http://schemas.microsoft.com/internal/obd"/>
    <ds:schemaRef ds:uri="http://schemas.microsoft.com/office/2006/documentManagement/types"/>
    <ds:schemaRef ds:uri="http://schemas.microsoft.com/office/2006/metadata/contentType"/>
    <ds:schemaRef ds:uri="http://schemas.microsoft.com/office/2006/metadata/properties"/>
    <ds:schemaRef ds:uri="http://schemas.microsoft.com/office/2006/metadata/properties/metaAttributes"/>
    <ds:schemaRef ds:uri="http://schemas.microsoft.com/office/infopath/2007/PartnerControls"/>
    <ds:schemaRef ds:uri="http://schemas.openxmlformats.org/package/2006/metadata/core-properties"/>
    <ds:schemaRef ds:uri="http://www.w3.org/2001/XMLSchema"/>
  </ds:schemaRefs>
</ds:datastoreItem>
</file>

<file path=customXml/itemProps2.xml><?xml version="1.0" encoding="utf-8"?>
<ds:datastoreItem xmlns:ds="http://schemas.openxmlformats.org/officeDocument/2006/customXml" ds:itemID="{CB2248F6-58DE-4831-BB2C-9AF91B36BFB0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4F16762F-C78A-4511-89AB-4D3A604CAE57}">
  <ds:schemaRefs>
    <ds:schemaRef ds:uri="8ecffad1-7cd6-4418-bee0-2d8591d139cb"/>
    <ds:schemaRef ds:uri="ac030f0c-32f4-4761-8968-de7f208a415f"/>
    <ds:schemaRef ds:uri="http://purl.org/dc/dcmitype/"/>
    <ds:schemaRef ds:uri="http://purl.org/dc/elements/1.1/"/>
    <ds:schemaRef ds:uri="http://purl.org/dc/terms/"/>
    <ds:schemaRef ds:uri="http://schemas.microsoft.com/office/2006/documentManagement/types"/>
    <ds:schemaRef ds:uri="http://schemas.microsoft.com/office/2006/metadata/properties"/>
    <ds:schemaRef ds:uri="http://schemas.microsoft.com/office/infopath/2007/PartnerControls"/>
    <ds:schemaRef ds:uri="http://schemas.openxmlformats.org/package/2006/metadata/core-properties"/>
    <ds:schemaRef ds:uri="http://www.w3.org/XML/1998/namespace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TM03457503[[fn=Quotable]]</Template>
  <Application>Microsoft Office PowerPoint</Application>
  <PresentationFormat>Widescreen</PresentationFormat>
  <Slides>11</Slides>
  <Notes>5</Notes>
  <HiddenSlides>0</HiddenSlides>
  <ScaleCrop>false</ScaleCrop>
  <HeadingPairs>
    <vt:vector size="4" baseType="variant">
      <vt:variant>
        <vt:lpstr>Theme</vt:lpstr>
      </vt:variant>
      <vt:variant>
        <vt:i4>2</vt:i4>
      </vt:variant>
      <vt:variant>
        <vt:lpstr>Slide Titles</vt:lpstr>
      </vt:variant>
      <vt:variant>
        <vt:i4>11</vt:i4>
      </vt:variant>
    </vt:vector>
  </HeadingPairs>
  <TitlesOfParts>
    <vt:vector size="13" baseType="lpstr">
      <vt:lpstr>Quotable</vt:lpstr>
      <vt:lpstr>Celestial</vt:lpstr>
      <vt:lpstr>How do students use technology to collaborate at UWTSD?</vt:lpstr>
      <vt:lpstr>PowerPoint Presentation</vt:lpstr>
      <vt:lpstr>PowerPoint Presentation</vt:lpstr>
      <vt:lpstr>   Research Ethics   and   some  mindful considerations</vt:lpstr>
      <vt:lpstr>PowerPoint Presentation</vt:lpstr>
      <vt:lpstr>Which digital tool is the most used by students at UWTSD to collaborate together?  </vt:lpstr>
      <vt:lpstr>Rationale </vt:lpstr>
      <vt:lpstr>Timeline</vt:lpstr>
      <vt:lpstr>The proposed method</vt:lpstr>
      <vt:lpstr>Hypothesis </vt:lpstr>
      <vt:lpstr>Reference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at UWTSD?</dc:title>
  <dc:creator>Maria Elizabeth Duarte D' Abreu Albuquerque Marques (2126372)</dc:creator>
  <cp:revision>1</cp:revision>
  <dcterms:created xsi:type="dcterms:W3CDTF">2022-06-13T08:35:27Z</dcterms:created>
  <dcterms:modified xsi:type="dcterms:W3CDTF">2022-06-26T08:49:45Z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0x01010046B040A4C94EAC46BE1B9499E5F0E36C</vt:lpwstr>
  </property>
</Properties>
</file>