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333" r:id="rId2"/>
    <p:sldId id="334" r:id="rId3"/>
    <p:sldId id="335" r:id="rId4"/>
    <p:sldId id="336" r:id="rId5"/>
    <p:sldId id="337" r:id="rId6"/>
    <p:sldId id="338" r:id="rId7"/>
    <p:sldId id="339" r:id="rId8"/>
    <p:sldId id="340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8C1B39-D4FB-4FBA-BE64-D45492414B4A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9BF4AE-291B-45C1-BB29-E0E64D944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355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cs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EFBACDF-CE05-4A52-A659-87A3CA653BE8}" type="slidenum">
              <a:rPr lang="en-GB" altLang="en-US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3087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004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117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890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10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334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409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316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392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580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17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73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505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179512" y="908720"/>
            <a:ext cx="8784976" cy="195356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and </a:t>
            </a: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  <a:b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Lecture Six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251520" y="3717032"/>
            <a:ext cx="8640960" cy="7200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The Development of 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5576" y="566124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 Paul Hutchings					Miss Katie Sullivan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73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268760"/>
            <a:ext cx="8263830" cy="4908203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Basic building block for human social cognition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Explicit and implicit awareness</a:t>
            </a:r>
          </a:p>
          <a:p>
            <a:pPr lvl="1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2 – 6 years old – show development of explicit categorisation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Linked in to overextension etc.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Implicit categorisation found much earlier</a:t>
            </a:r>
          </a:p>
          <a:p>
            <a:pPr lvl="1">
              <a:lnSpc>
                <a:spcPct val="150000"/>
              </a:lnSpc>
            </a:pP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Langlois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al;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Fantz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Awareness of Social Categories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4633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Doll studies (Clark &amp; Clark, 1947)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Methodology still used in contemporary research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Implicit preference for race – White doll preferred (even by Black children)</a:t>
            </a:r>
          </a:p>
          <a:p>
            <a:pPr lvl="2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Similar findings for disability/obesity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4199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err="1" smtClean="0"/>
              <a:t>Raabe</a:t>
            </a:r>
            <a:r>
              <a:rPr lang="en-GB" sz="2400" dirty="0" smtClean="0"/>
              <a:t> &amp; </a:t>
            </a:r>
            <a:r>
              <a:rPr lang="en-GB" sz="2400" dirty="0" err="1" smtClean="0"/>
              <a:t>Beelmann</a:t>
            </a:r>
            <a:r>
              <a:rPr lang="en-GB" sz="2400" dirty="0" smtClean="0"/>
              <a:t> (2011)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/>
              <a:t>Maj group low contact = </a:t>
            </a:r>
            <a:r>
              <a:rPr lang="en-GB" sz="2000" dirty="0" err="1" smtClean="0"/>
              <a:t>prej</a:t>
            </a:r>
            <a:r>
              <a:rPr lang="en-GB" sz="2000" dirty="0" smtClean="0"/>
              <a:t> gets worse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/>
              <a:t>Maj group high contact = </a:t>
            </a:r>
            <a:r>
              <a:rPr lang="en-GB" sz="2000" dirty="0" err="1" smtClean="0"/>
              <a:t>prej</a:t>
            </a:r>
            <a:r>
              <a:rPr lang="en-GB" sz="2000" dirty="0" smtClean="0"/>
              <a:t> gets better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/>
              <a:t>Min group = </a:t>
            </a:r>
            <a:r>
              <a:rPr lang="en-GB" sz="2000" dirty="0" err="1" smtClean="0"/>
              <a:t>pos</a:t>
            </a:r>
            <a:r>
              <a:rPr lang="en-GB" sz="2000" dirty="0" smtClean="0"/>
              <a:t> </a:t>
            </a:r>
            <a:r>
              <a:rPr lang="en-GB" sz="2000" dirty="0" err="1" smtClean="0"/>
              <a:t>prej</a:t>
            </a:r>
            <a:r>
              <a:rPr lang="en-GB" sz="2000" dirty="0" smtClean="0"/>
              <a:t> gets worse</a:t>
            </a: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Patterns of Prejudice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915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School/Peer groups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Time of high identity choices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Conformity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Self-segregation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Intergroup Behaviour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3967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Autofit/>
          </a:bodyPr>
          <a:lstStyle/>
          <a:p>
            <a:pPr algn="ctr" eaLnBrk="1" hangingPunct="1">
              <a:lnSpc>
                <a:spcPct val="150000"/>
              </a:lnSpc>
            </a:pPr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Why So Aversive To Overweight People?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862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 rtlCol="0">
            <a:normAutofit fontScale="77500" lnSpcReduction="20000"/>
          </a:bodyPr>
          <a:lstStyle/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Appears to start in childhood (Penny &amp; Haddock, 2007)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show prejudice from an early age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Towards many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out-groups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; race, age… and overweight people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 participants presented with drawings of children and asked which of them they would like to be friends with</a:t>
            </a:r>
          </a:p>
          <a:p>
            <a:pPr marL="996696" lvl="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Children preferred thin figures over fat figures</a:t>
            </a:r>
          </a:p>
          <a:p>
            <a:pPr marL="996696" lvl="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Even preferred other races over same-race fat figures</a:t>
            </a:r>
          </a:p>
          <a:p>
            <a:pPr marL="996696" lvl="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Stronger prejudice in individualist cultures than collectivist cultures (Crandall et al., 2001)</a:t>
            </a: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negative attitudes in Caucasian women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Hebl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&amp; Heatherton, 1998)</a:t>
            </a:r>
          </a:p>
        </p:txBody>
      </p:sp>
    </p:spTree>
    <p:extLst>
      <p:ext uri="{BB962C8B-B14F-4D97-AF65-F5344CB8AC3E}">
        <p14:creationId xmlns:p14="http://schemas.microsoft.com/office/powerpoint/2010/main" val="204633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Learning Theory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Similarities in RWA attitudes (Fraley et al., 2012)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Studies of KKK 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Blee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2002)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Duckitt’s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models of RWA/SDO &amp; application to children 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Duckitt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2001;  Perry et al., 2013)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47158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Parental Influence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5634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/>
              <a:t>Little correlation between friends on attitudes toward stigmatised groups</a:t>
            </a:r>
            <a:endParaRPr lang="en-GB" sz="2000" dirty="0" smtClean="0"/>
          </a:p>
          <a:p>
            <a:pPr>
              <a:lnSpc>
                <a:spcPct val="150000"/>
              </a:lnSpc>
            </a:pPr>
            <a:endParaRPr lang="en-GB" sz="2000" dirty="0"/>
          </a:p>
          <a:p>
            <a:pPr>
              <a:lnSpc>
                <a:spcPct val="150000"/>
              </a:lnSpc>
            </a:pPr>
            <a:r>
              <a:rPr lang="en-GB" sz="2400" dirty="0" smtClean="0"/>
              <a:t>Media – general principles appear to apply to media influence upon prejudice</a:t>
            </a:r>
          </a:p>
          <a:p>
            <a:pPr>
              <a:lnSpc>
                <a:spcPct val="150000"/>
              </a:lnSpc>
            </a:pP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 smtClean="0"/>
              <a:t>Certain types of media exposure may lead to higher prejudice (e.g., Burgess et al., 2011)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Peer &amp; Media Influence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4287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520</TotalTime>
  <Words>312</Words>
  <Application>Microsoft Office PowerPoint</Application>
  <PresentationFormat>On-screen Show (4:3)</PresentationFormat>
  <Paragraphs>52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Wingdings 2</vt:lpstr>
      <vt:lpstr>Office Theme</vt:lpstr>
      <vt:lpstr>     Prejudice and Discrimination   Lecture Six</vt:lpstr>
      <vt:lpstr>Awareness of Social Categories</vt:lpstr>
      <vt:lpstr>PowerPoint Presentation</vt:lpstr>
      <vt:lpstr>Patterns of Prejudice</vt:lpstr>
      <vt:lpstr>Intergroup Behaviour</vt:lpstr>
      <vt:lpstr>Why So Aversive To Overweight People?</vt:lpstr>
      <vt:lpstr>Parental Influence</vt:lpstr>
      <vt:lpstr>Peer &amp; Media Influence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Prejudice and Discrimination 1</dc:title>
  <dc:creator>edu-ph1</dc:creator>
  <cp:lastModifiedBy>Paul Hutchings</cp:lastModifiedBy>
  <cp:revision>67</cp:revision>
  <dcterms:created xsi:type="dcterms:W3CDTF">2015-01-23T19:04:55Z</dcterms:created>
  <dcterms:modified xsi:type="dcterms:W3CDTF">2019-11-11T07:36:23Z</dcterms:modified>
</cp:coreProperties>
</file>