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68" r:id="rId5"/>
    <p:sldId id="398" r:id="rId6"/>
    <p:sldId id="397" r:id="rId7"/>
    <p:sldId id="381" r:id="rId8"/>
    <p:sldId id="347" r:id="rId9"/>
    <p:sldId id="345" r:id="rId10"/>
    <p:sldId id="343" r:id="rId11"/>
    <p:sldId id="344" r:id="rId12"/>
    <p:sldId id="346" r:id="rId13"/>
    <p:sldId id="390" r:id="rId14"/>
    <p:sldId id="391" r:id="rId15"/>
    <p:sldId id="392" r:id="rId16"/>
    <p:sldId id="393" r:id="rId17"/>
    <p:sldId id="394" r:id="rId18"/>
    <p:sldId id="395" r:id="rId19"/>
    <p:sldId id="396" r:id="rId20"/>
    <p:sldId id="399" r:id="rId21"/>
    <p:sldId id="400" r:id="rId22"/>
    <p:sldId id="402" r:id="rId23"/>
    <p:sldId id="401" r:id="rId2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E6EE"/>
    <a:srgbClr val="684850"/>
    <a:srgbClr val="A50021"/>
    <a:srgbClr val="009900"/>
    <a:srgbClr val="FFFFFF"/>
    <a:srgbClr val="72AF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85155" autoAdjust="0"/>
  </p:normalViewPr>
  <p:slideViewPr>
    <p:cSldViewPr>
      <p:cViewPr varScale="1">
        <p:scale>
          <a:sx n="97" d="100"/>
          <a:sy n="97" d="100"/>
        </p:scale>
        <p:origin x="40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E54891-0807-443F-89A3-1AA23AF36C86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6D50275A-E223-4D90-8221-1F09753C93C1}">
      <dgm:prSet phldrT="[Text]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Organisational</a:t>
          </a:r>
          <a:endParaRPr lang="en-US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F6AC68F-B1BE-41A9-B41F-FCEABF31A7A0}" type="parTrans" cxnId="{146DF0E0-70D8-4CE7-9B7F-0A8B640CDC70}">
      <dgm:prSet/>
      <dgm:spPr/>
      <dgm:t>
        <a:bodyPr/>
        <a:lstStyle/>
        <a:p>
          <a:endParaRPr lang="en-US"/>
        </a:p>
      </dgm:t>
    </dgm:pt>
    <dgm:pt modelId="{4A279CD1-A0C3-498F-8387-DDDE1B437D3E}" type="sibTrans" cxnId="{146DF0E0-70D8-4CE7-9B7F-0A8B640CDC70}">
      <dgm:prSet/>
      <dgm:spPr/>
      <dgm:t>
        <a:bodyPr/>
        <a:lstStyle/>
        <a:p>
          <a:endParaRPr lang="en-US"/>
        </a:p>
      </dgm:t>
    </dgm:pt>
    <dgm:pt modelId="{B1697528-5239-4D37-B469-143ADC091D19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Team</a:t>
          </a:r>
          <a:endParaRPr lang="en-US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CEBB875-52F7-4EB8-A3D1-F4237B0845C4}" type="parTrans" cxnId="{AAC177EF-59DB-442F-8169-E8FE59915B07}">
      <dgm:prSet/>
      <dgm:spPr/>
      <dgm:t>
        <a:bodyPr/>
        <a:lstStyle/>
        <a:p>
          <a:endParaRPr lang="en-US"/>
        </a:p>
      </dgm:t>
    </dgm:pt>
    <dgm:pt modelId="{F1BF2F40-5984-4DF2-864F-28D45A14817E}" type="sibTrans" cxnId="{AAC177EF-59DB-442F-8169-E8FE59915B07}">
      <dgm:prSet/>
      <dgm:spPr/>
      <dgm:t>
        <a:bodyPr/>
        <a:lstStyle/>
        <a:p>
          <a:endParaRPr lang="en-US"/>
        </a:p>
      </dgm:t>
    </dgm:pt>
    <dgm:pt modelId="{55F01373-A5D3-4531-9A89-952F0D7D61AD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Individual</a:t>
          </a:r>
          <a:endParaRPr lang="en-US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441C1EF-F6C8-47BE-8C49-12BBB0C1D4F5}" type="parTrans" cxnId="{02E91542-4F9C-4BF9-BC27-D6FD64CAB2B9}">
      <dgm:prSet/>
      <dgm:spPr/>
      <dgm:t>
        <a:bodyPr/>
        <a:lstStyle/>
        <a:p>
          <a:endParaRPr lang="en-US"/>
        </a:p>
      </dgm:t>
    </dgm:pt>
    <dgm:pt modelId="{E7211EAA-D7CB-4C2B-97D5-0A60F7195EF1}" type="sibTrans" cxnId="{02E91542-4F9C-4BF9-BC27-D6FD64CAB2B9}">
      <dgm:prSet/>
      <dgm:spPr/>
      <dgm:t>
        <a:bodyPr/>
        <a:lstStyle/>
        <a:p>
          <a:endParaRPr lang="en-US"/>
        </a:p>
      </dgm:t>
    </dgm:pt>
    <dgm:pt modelId="{6FBC496D-46E0-4DDD-94FB-822D7EB90F67}" type="pres">
      <dgm:prSet presAssocID="{4EE54891-0807-443F-89A3-1AA23AF36C86}" presName="linearFlow" presStyleCnt="0">
        <dgm:presLayoutVars>
          <dgm:dir/>
          <dgm:resizeHandles val="exact"/>
        </dgm:presLayoutVars>
      </dgm:prSet>
      <dgm:spPr/>
    </dgm:pt>
    <dgm:pt modelId="{62BC444F-03D0-4649-92E0-28DE8C4EB582}" type="pres">
      <dgm:prSet presAssocID="{6D50275A-E223-4D90-8221-1F09753C93C1}" presName="composite" presStyleCnt="0"/>
      <dgm:spPr/>
    </dgm:pt>
    <dgm:pt modelId="{3AEDC22D-308C-4853-9255-B139D4D995B9}" type="pres">
      <dgm:prSet presAssocID="{6D50275A-E223-4D90-8221-1F09753C93C1}" presName="imgShp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A3AF5037-2847-4107-8448-C8F4EEB97642}" type="pres">
      <dgm:prSet presAssocID="{6D50275A-E223-4D90-8221-1F09753C93C1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AFC337-D6CB-478A-84FD-2D99933B6695}" type="pres">
      <dgm:prSet presAssocID="{4A279CD1-A0C3-498F-8387-DDDE1B437D3E}" presName="spacing" presStyleCnt="0"/>
      <dgm:spPr/>
    </dgm:pt>
    <dgm:pt modelId="{6816CBEF-1FAB-4D50-9D11-959EDAECE630}" type="pres">
      <dgm:prSet presAssocID="{B1697528-5239-4D37-B469-143ADC091D19}" presName="composite" presStyleCnt="0"/>
      <dgm:spPr/>
    </dgm:pt>
    <dgm:pt modelId="{CBA673FE-8362-45B9-8A3B-35FB9F51A957}" type="pres">
      <dgm:prSet presAssocID="{B1697528-5239-4D37-B469-143ADC091D19}" presName="imgShp" presStyleLbl="fgImgPlace1" presStyleIdx="1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</dgm:pt>
    <dgm:pt modelId="{E9FE0F12-A9B8-495F-B889-F88C441734B4}" type="pres">
      <dgm:prSet presAssocID="{B1697528-5239-4D37-B469-143ADC091D19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E58A3C-2862-4931-8C8D-F2D4D60B7177}" type="pres">
      <dgm:prSet presAssocID="{F1BF2F40-5984-4DF2-864F-28D45A14817E}" presName="spacing" presStyleCnt="0"/>
      <dgm:spPr/>
    </dgm:pt>
    <dgm:pt modelId="{97CA6524-C7AB-4374-894A-358B87190514}" type="pres">
      <dgm:prSet presAssocID="{55F01373-A5D3-4531-9A89-952F0D7D61AD}" presName="composite" presStyleCnt="0"/>
      <dgm:spPr/>
    </dgm:pt>
    <dgm:pt modelId="{16B44F1E-C56B-4948-A71C-AAFF1FAD9532}" type="pres">
      <dgm:prSet presAssocID="{55F01373-A5D3-4531-9A89-952F0D7D61AD}" presName="imgShp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</dgm:spPr>
    </dgm:pt>
    <dgm:pt modelId="{D934F0F1-C394-452A-AAD1-8D3D42D3B79C}" type="pres">
      <dgm:prSet presAssocID="{55F01373-A5D3-4531-9A89-952F0D7D61AD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DC3CB87-1B7A-415E-8857-D5CD9043D617}" type="presOf" srcId="{55F01373-A5D3-4531-9A89-952F0D7D61AD}" destId="{D934F0F1-C394-452A-AAD1-8D3D42D3B79C}" srcOrd="0" destOrd="0" presId="urn:microsoft.com/office/officeart/2005/8/layout/vList3"/>
    <dgm:cxn modelId="{146DF0E0-70D8-4CE7-9B7F-0A8B640CDC70}" srcId="{4EE54891-0807-443F-89A3-1AA23AF36C86}" destId="{6D50275A-E223-4D90-8221-1F09753C93C1}" srcOrd="0" destOrd="0" parTransId="{8F6AC68F-B1BE-41A9-B41F-FCEABF31A7A0}" sibTransId="{4A279CD1-A0C3-498F-8387-DDDE1B437D3E}"/>
    <dgm:cxn modelId="{AAC177EF-59DB-442F-8169-E8FE59915B07}" srcId="{4EE54891-0807-443F-89A3-1AA23AF36C86}" destId="{B1697528-5239-4D37-B469-143ADC091D19}" srcOrd="1" destOrd="0" parTransId="{3CEBB875-52F7-4EB8-A3D1-F4237B0845C4}" sibTransId="{F1BF2F40-5984-4DF2-864F-28D45A14817E}"/>
    <dgm:cxn modelId="{02E91542-4F9C-4BF9-BC27-D6FD64CAB2B9}" srcId="{4EE54891-0807-443F-89A3-1AA23AF36C86}" destId="{55F01373-A5D3-4531-9A89-952F0D7D61AD}" srcOrd="2" destOrd="0" parTransId="{7441C1EF-F6C8-47BE-8C49-12BBB0C1D4F5}" sibTransId="{E7211EAA-D7CB-4C2B-97D5-0A60F7195EF1}"/>
    <dgm:cxn modelId="{86D13FED-6878-40A7-8426-C86DCB09E0E0}" type="presOf" srcId="{B1697528-5239-4D37-B469-143ADC091D19}" destId="{E9FE0F12-A9B8-495F-B889-F88C441734B4}" srcOrd="0" destOrd="0" presId="urn:microsoft.com/office/officeart/2005/8/layout/vList3"/>
    <dgm:cxn modelId="{1BA582BC-1077-4E62-A10E-9189DA9AF9D4}" type="presOf" srcId="{4EE54891-0807-443F-89A3-1AA23AF36C86}" destId="{6FBC496D-46E0-4DDD-94FB-822D7EB90F67}" srcOrd="0" destOrd="0" presId="urn:microsoft.com/office/officeart/2005/8/layout/vList3"/>
    <dgm:cxn modelId="{F901783B-8F21-4E01-9AD1-18DBC06D5BC2}" type="presOf" srcId="{6D50275A-E223-4D90-8221-1F09753C93C1}" destId="{A3AF5037-2847-4107-8448-C8F4EEB97642}" srcOrd="0" destOrd="0" presId="urn:microsoft.com/office/officeart/2005/8/layout/vList3"/>
    <dgm:cxn modelId="{2906A75C-928E-4BE8-9BBF-9EDDCB4214B2}" type="presParOf" srcId="{6FBC496D-46E0-4DDD-94FB-822D7EB90F67}" destId="{62BC444F-03D0-4649-92E0-28DE8C4EB582}" srcOrd="0" destOrd="0" presId="urn:microsoft.com/office/officeart/2005/8/layout/vList3"/>
    <dgm:cxn modelId="{1A18AB74-D784-445F-90F5-5E76F4C19322}" type="presParOf" srcId="{62BC444F-03D0-4649-92E0-28DE8C4EB582}" destId="{3AEDC22D-308C-4853-9255-B139D4D995B9}" srcOrd="0" destOrd="0" presId="urn:microsoft.com/office/officeart/2005/8/layout/vList3"/>
    <dgm:cxn modelId="{F4695A7F-40B9-44C4-88CD-EE685F981FDF}" type="presParOf" srcId="{62BC444F-03D0-4649-92E0-28DE8C4EB582}" destId="{A3AF5037-2847-4107-8448-C8F4EEB97642}" srcOrd="1" destOrd="0" presId="urn:microsoft.com/office/officeart/2005/8/layout/vList3"/>
    <dgm:cxn modelId="{3E98C10F-F2F9-487B-9CDC-4FEED9E01E0E}" type="presParOf" srcId="{6FBC496D-46E0-4DDD-94FB-822D7EB90F67}" destId="{C8AFC337-D6CB-478A-84FD-2D99933B6695}" srcOrd="1" destOrd="0" presId="urn:microsoft.com/office/officeart/2005/8/layout/vList3"/>
    <dgm:cxn modelId="{8DDD4669-FB5F-4FC1-8829-3CACEF0C732D}" type="presParOf" srcId="{6FBC496D-46E0-4DDD-94FB-822D7EB90F67}" destId="{6816CBEF-1FAB-4D50-9D11-959EDAECE630}" srcOrd="2" destOrd="0" presId="urn:microsoft.com/office/officeart/2005/8/layout/vList3"/>
    <dgm:cxn modelId="{74072DD5-BF43-4CE5-8967-7ED5486B6C00}" type="presParOf" srcId="{6816CBEF-1FAB-4D50-9D11-959EDAECE630}" destId="{CBA673FE-8362-45B9-8A3B-35FB9F51A957}" srcOrd="0" destOrd="0" presId="urn:microsoft.com/office/officeart/2005/8/layout/vList3"/>
    <dgm:cxn modelId="{195A8333-2A27-49E5-A010-33B09B03044C}" type="presParOf" srcId="{6816CBEF-1FAB-4D50-9D11-959EDAECE630}" destId="{E9FE0F12-A9B8-495F-B889-F88C441734B4}" srcOrd="1" destOrd="0" presId="urn:microsoft.com/office/officeart/2005/8/layout/vList3"/>
    <dgm:cxn modelId="{9630A41C-B215-4815-89FA-DE1C18302CE0}" type="presParOf" srcId="{6FBC496D-46E0-4DDD-94FB-822D7EB90F67}" destId="{8AE58A3C-2862-4931-8C8D-F2D4D60B7177}" srcOrd="3" destOrd="0" presId="urn:microsoft.com/office/officeart/2005/8/layout/vList3"/>
    <dgm:cxn modelId="{E620975D-E46B-439D-A741-B011FA337247}" type="presParOf" srcId="{6FBC496D-46E0-4DDD-94FB-822D7EB90F67}" destId="{97CA6524-C7AB-4374-894A-358B87190514}" srcOrd="4" destOrd="0" presId="urn:microsoft.com/office/officeart/2005/8/layout/vList3"/>
    <dgm:cxn modelId="{96D65688-B315-46AF-9405-BF07F055B80D}" type="presParOf" srcId="{97CA6524-C7AB-4374-894A-358B87190514}" destId="{16B44F1E-C56B-4948-A71C-AAFF1FAD9532}" srcOrd="0" destOrd="0" presId="urn:microsoft.com/office/officeart/2005/8/layout/vList3"/>
    <dgm:cxn modelId="{7171A97B-6B56-4580-A5E6-85F379D9F25C}" type="presParOf" srcId="{97CA6524-C7AB-4374-894A-358B87190514}" destId="{D934F0F1-C394-452A-AAD1-8D3D42D3B79C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AF5037-2847-4107-8448-C8F4EEB97642}">
      <dsp:nvSpPr>
        <dsp:cNvPr id="0" name=""/>
        <dsp:cNvSpPr/>
      </dsp:nvSpPr>
      <dsp:spPr>
        <a:xfrm rot="10800000">
          <a:off x="1650380" y="1963"/>
          <a:ext cx="5472684" cy="1087689"/>
        </a:xfrm>
        <a:prstGeom prst="homePlate">
          <a:avLst/>
        </a:prstGeom>
        <a:solidFill>
          <a:schemeClr val="accent5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9641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Organisational</a:t>
          </a:r>
          <a:endParaRPr lang="en-US" sz="37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922302" y="1963"/>
        <a:ext cx="5200762" cy="1087689"/>
      </dsp:txXfrm>
    </dsp:sp>
    <dsp:sp modelId="{3AEDC22D-308C-4853-9255-B139D4D995B9}">
      <dsp:nvSpPr>
        <dsp:cNvPr id="0" name=""/>
        <dsp:cNvSpPr/>
      </dsp:nvSpPr>
      <dsp:spPr>
        <a:xfrm>
          <a:off x="1106535" y="1963"/>
          <a:ext cx="1087689" cy="1087689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FE0F12-A9B8-495F-B889-F88C441734B4}">
      <dsp:nvSpPr>
        <dsp:cNvPr id="0" name=""/>
        <dsp:cNvSpPr/>
      </dsp:nvSpPr>
      <dsp:spPr>
        <a:xfrm rot="10800000">
          <a:off x="1650380" y="1414336"/>
          <a:ext cx="5472684" cy="1087689"/>
        </a:xfrm>
        <a:prstGeom prst="homePlate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9641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Team</a:t>
          </a:r>
          <a:endParaRPr lang="en-US" sz="37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922302" y="1414336"/>
        <a:ext cx="5200762" cy="1087689"/>
      </dsp:txXfrm>
    </dsp:sp>
    <dsp:sp modelId="{CBA673FE-8362-45B9-8A3B-35FB9F51A957}">
      <dsp:nvSpPr>
        <dsp:cNvPr id="0" name=""/>
        <dsp:cNvSpPr/>
      </dsp:nvSpPr>
      <dsp:spPr>
        <a:xfrm>
          <a:off x="1106535" y="1414336"/>
          <a:ext cx="1087689" cy="1087689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34F0F1-C394-452A-AAD1-8D3D42D3B79C}">
      <dsp:nvSpPr>
        <dsp:cNvPr id="0" name=""/>
        <dsp:cNvSpPr/>
      </dsp:nvSpPr>
      <dsp:spPr>
        <a:xfrm rot="10800000">
          <a:off x="1650380" y="2826709"/>
          <a:ext cx="5472684" cy="1087689"/>
        </a:xfrm>
        <a:prstGeom prst="homePlate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9641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Individual</a:t>
          </a:r>
          <a:endParaRPr lang="en-US" sz="37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10800000">
        <a:off x="1922302" y="2826709"/>
        <a:ext cx="5200762" cy="1087689"/>
      </dsp:txXfrm>
    </dsp:sp>
    <dsp:sp modelId="{16B44F1E-C56B-4948-A71C-AAFF1FAD9532}">
      <dsp:nvSpPr>
        <dsp:cNvPr id="0" name=""/>
        <dsp:cNvSpPr/>
      </dsp:nvSpPr>
      <dsp:spPr>
        <a:xfrm>
          <a:off x="1106535" y="2826709"/>
          <a:ext cx="1087689" cy="1087689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6" tIns="44888" rIns="89776" bIns="4488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6" tIns="44888" rIns="89776" bIns="44888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7680"/>
          </a:xfrm>
          <a:prstGeom prst="rect">
            <a:avLst/>
          </a:prstGeom>
        </p:spPr>
        <p:txBody>
          <a:bodyPr vert="horz" lIns="89776" tIns="44888" rIns="89776" bIns="4488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89776" tIns="44888" rIns="89776" bIns="44888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889938" cy="489373"/>
          </a:xfrm>
          <a:prstGeom prst="rect">
            <a:avLst/>
          </a:prstGeom>
        </p:spPr>
        <p:txBody>
          <a:bodyPr vert="horz" lIns="89776" tIns="44888" rIns="89776" bIns="4488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1"/>
            <a:ext cx="2889938" cy="489373"/>
          </a:xfrm>
          <a:prstGeom prst="rect">
            <a:avLst/>
          </a:prstGeom>
        </p:spPr>
        <p:txBody>
          <a:bodyPr vert="horz" lIns="89776" tIns="44888" rIns="89776" bIns="44888" rtlCol="0"/>
          <a:lstStyle>
            <a:lvl1pPr algn="r">
              <a:defRPr sz="1200"/>
            </a:lvl1pPr>
          </a:lstStyle>
          <a:p>
            <a:fld id="{D7494226-496A-4EA1-95DA-2C4C7D30ADD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1413" y="1219200"/>
            <a:ext cx="4386262" cy="32908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6" tIns="44888" rIns="89776" bIns="4488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76" tIns="44888" rIns="89776" bIns="44888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2"/>
          </a:xfrm>
          <a:prstGeom prst="rect">
            <a:avLst/>
          </a:prstGeom>
        </p:spPr>
        <p:txBody>
          <a:bodyPr vert="horz" lIns="89776" tIns="44888" rIns="89776" bIns="4488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2"/>
          </a:xfrm>
          <a:prstGeom prst="rect">
            <a:avLst/>
          </a:prstGeom>
        </p:spPr>
        <p:txBody>
          <a:bodyPr vert="horz" lIns="89776" tIns="44888" rIns="89776" bIns="44888" rtlCol="0" anchor="b"/>
          <a:lstStyle>
            <a:lvl1pPr algn="r">
              <a:defRPr sz="1200"/>
            </a:lvl1pPr>
          </a:lstStyle>
          <a:p>
            <a:fld id="{4388A03F-A921-411A-AF2A-67D5AB867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57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8A03F-A921-411A-AF2A-67D5AB8676D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26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ublichealthnetwork.cymru/en/social-determinants/environment/housing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3691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BMPF7086/4086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 3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Analysis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627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Outcomes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Establish </a:t>
            </a:r>
            <a:r>
              <a:rPr lang="en-GB" dirty="0"/>
              <a:t>and implement an 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impact assessment</a:t>
            </a:r>
            <a:r>
              <a:rPr lang="en-GB" dirty="0"/>
              <a:t> that critically evaluates and reconciles the effectiveness of the organisation’s activities on a range of 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stakeholders</a:t>
            </a:r>
          </a:p>
        </p:txBody>
      </p:sp>
    </p:spTree>
    <p:extLst>
      <p:ext uri="{BB962C8B-B14F-4D97-AF65-F5344CB8AC3E}">
        <p14:creationId xmlns:p14="http://schemas.microsoft.com/office/powerpoint/2010/main" val="3449037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16633"/>
            <a:ext cx="6370872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409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Organisational culture and change</a:t>
            </a:r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819" y="1196752"/>
            <a:ext cx="5338936" cy="416458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148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How various elements may affect organisational change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i="1" dirty="0" smtClean="0"/>
              <a:t>Senior and Fleming (2006:173)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15294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720" y="1412776"/>
            <a:ext cx="5019675" cy="4248472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Before you start…analyse the need for change</a:t>
            </a:r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067944" y="2348880"/>
            <a:ext cx="1224136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What are the…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30645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“…lists of triggers makes organizational change sound like a reactive process. Clearly this is not always the case. In many instances, organizations anticipate events and trends, and are proactive in implementing appropriate changes.”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400" dirty="0" smtClean="0"/>
              <a:t>Buchanan and </a:t>
            </a:r>
            <a:r>
              <a:rPr lang="en-GB" sz="2400" dirty="0" err="1" smtClean="0"/>
              <a:t>Huczynski</a:t>
            </a:r>
            <a:r>
              <a:rPr lang="en-GB" sz="2400" dirty="0" smtClean="0"/>
              <a:t> (2010: 564)</a:t>
            </a:r>
            <a:endParaRPr lang="en-GB" sz="24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Understand the internal and external triggers</a:t>
            </a:r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08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Change should be assessed on three levels</a:t>
            </a:r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9267962"/>
              </p:ext>
            </p:extLst>
          </p:nvPr>
        </p:nvGraphicFramePr>
        <p:xfrm>
          <a:off x="467544" y="1345824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152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9712" y="908720"/>
            <a:ext cx="4956812" cy="4682282"/>
          </a:xfrm>
          <a:prstGeom prst="rect">
            <a:avLst/>
          </a:prstGeom>
        </p:spPr>
      </p:pic>
      <p:sp>
        <p:nvSpPr>
          <p:cNvPr id="5" name="Title 1"/>
          <p:cNvSpPr txBox="1"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Internal and external drivers</a:t>
            </a:r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256" y="2529274"/>
            <a:ext cx="2017951" cy="9571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200" y="2564904"/>
            <a:ext cx="2426418" cy="97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94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472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Internal and external triggers – drivers of change at 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C</a:t>
            </a:r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oastal Housing?</a:t>
            </a:r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762374" y="-7524750"/>
            <a:ext cx="2087217" cy="2743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5880" y="2492896"/>
            <a:ext cx="1689133" cy="2220004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19672" y="1844824"/>
            <a:ext cx="7010400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6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Stakeholders 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728" y="1556792"/>
            <a:ext cx="5308459" cy="3890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358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2264" y="43907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rgbClr val="4BACC6">
                    <a:lumMod val="50000"/>
                  </a:srgbClr>
                </a:solidFill>
              </a:rPr>
              <a:t>Stakeholders </a:t>
            </a:r>
            <a:endParaRPr lang="en-GB" b="1" dirty="0">
              <a:solidFill>
                <a:srgbClr val="4BACC6">
                  <a:lumMod val="50000"/>
                </a:srgbClr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34616" y="1700808"/>
            <a:ext cx="8064896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800" kern="0" dirty="0">
                <a:solidFill>
                  <a:srgbClr val="000000"/>
                </a:solidFill>
                <a:cs typeface="ＭＳ Ｐゴシック"/>
              </a:rPr>
              <a:t>A </a:t>
            </a:r>
            <a:r>
              <a:rPr lang="en-US" sz="3200" b="1" kern="0" dirty="0">
                <a:solidFill>
                  <a:srgbClr val="000000"/>
                </a:solidFill>
                <a:cs typeface="ＭＳ Ｐゴシック"/>
              </a:rPr>
              <a:t>stakeholder</a:t>
            </a:r>
            <a:r>
              <a:rPr lang="en-US" sz="2800" kern="0" dirty="0">
                <a:solidFill>
                  <a:srgbClr val="000000"/>
                </a:solidFill>
                <a:cs typeface="ＭＳ Ｐゴシック"/>
              </a:rPr>
              <a:t> is an individual or a group </a:t>
            </a:r>
            <a:r>
              <a:rPr lang="en-US" sz="2800" b="1" kern="0" dirty="0">
                <a:solidFill>
                  <a:srgbClr val="000000"/>
                </a:solidFill>
                <a:cs typeface="ＭＳ Ｐゴシック"/>
              </a:rPr>
              <a:t>affected by</a:t>
            </a:r>
            <a:r>
              <a:rPr lang="en-US" sz="2800" kern="0" dirty="0">
                <a:solidFill>
                  <a:srgbClr val="000000"/>
                </a:solidFill>
                <a:cs typeface="ＭＳ Ｐゴシック"/>
              </a:rPr>
              <a:t>, or </a:t>
            </a:r>
            <a:r>
              <a:rPr lang="en-US" sz="2800" b="1" kern="0" dirty="0">
                <a:solidFill>
                  <a:srgbClr val="000000"/>
                </a:solidFill>
                <a:cs typeface="ＭＳ Ｐゴシック"/>
              </a:rPr>
              <a:t>has an effect on,</a:t>
            </a:r>
            <a:r>
              <a:rPr lang="en-US" sz="2800" kern="0" dirty="0">
                <a:solidFill>
                  <a:srgbClr val="000000"/>
                </a:solidFill>
                <a:cs typeface="ＭＳ Ｐゴシック"/>
              </a:rPr>
              <a:t> an </a:t>
            </a:r>
            <a:r>
              <a:rPr lang="en-US" sz="2800" kern="0" dirty="0" err="1">
                <a:solidFill>
                  <a:srgbClr val="000000"/>
                </a:solidFill>
                <a:cs typeface="ＭＳ Ｐゴシック"/>
              </a:rPr>
              <a:t>organisation</a:t>
            </a:r>
            <a:r>
              <a:rPr lang="en-US" sz="2800" kern="0" dirty="0">
                <a:solidFill>
                  <a:srgbClr val="000000"/>
                </a:solidFill>
                <a:cs typeface="ＭＳ Ｐゴシック"/>
              </a:rPr>
              <a:t>. So, the stakeholders in a business aren't just its owners, or its shareholders, or its employees. They're its customers, suppliers, local authority and </a:t>
            </a:r>
            <a:r>
              <a:rPr lang="en-US" sz="2800" kern="0" dirty="0" smtClean="0">
                <a:solidFill>
                  <a:srgbClr val="000000"/>
                </a:solidFill>
                <a:cs typeface="ＭＳ Ｐゴシック"/>
              </a:rPr>
              <a:t>national </a:t>
            </a:r>
            <a:r>
              <a:rPr lang="en-US" sz="2800" kern="0" dirty="0">
                <a:solidFill>
                  <a:srgbClr val="000000"/>
                </a:solidFill>
                <a:cs typeface="ＭＳ Ｐゴシック"/>
              </a:rPr>
              <a:t>government</a:t>
            </a:r>
            <a:r>
              <a:rPr lang="en-US" sz="2800" kern="0" dirty="0" smtClean="0">
                <a:solidFill>
                  <a:srgbClr val="000000"/>
                </a:solidFill>
                <a:cs typeface="ＭＳ Ｐゴシック"/>
              </a:rPr>
              <a:t>.</a:t>
            </a: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US" sz="2800" kern="0" dirty="0">
              <a:solidFill>
                <a:srgbClr val="000000"/>
              </a:solidFill>
              <a:cs typeface="ＭＳ Ｐゴシック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800" kern="0" dirty="0" smtClean="0">
                <a:solidFill>
                  <a:srgbClr val="000000"/>
                </a:solidFill>
                <a:cs typeface="ＭＳ Ｐゴシック"/>
              </a:rPr>
              <a:t>They can be internal, external or sometimes both!</a:t>
            </a:r>
            <a:endParaRPr lang="en-US" sz="2800" kern="0" dirty="0">
              <a:solidFill>
                <a:srgbClr val="000000"/>
              </a:solidFill>
              <a:cs typeface="ＭＳ Ｐゴシック"/>
            </a:endParaRPr>
          </a:p>
          <a:p>
            <a:pPr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2800" kern="0" dirty="0">
              <a:solidFill>
                <a:srgbClr val="FF1622"/>
              </a:solidFill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925228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69106" y="276226"/>
            <a:ext cx="8143875" cy="1323975"/>
          </a:xfrm>
          <a:prstGeom prst="rect">
            <a:avLst/>
          </a:prstGeom>
          <a:solidFill>
            <a:schemeClr val="accent5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b="1" dirty="0">
                <a:solidFill>
                  <a:srgbClr val="FFFFFF"/>
                </a:solidFill>
                <a:cs typeface="ＭＳ Ｐゴシック"/>
              </a:rPr>
              <a:t>Here is an example of how different stakeholders can interact with a business. In this case, the business is a factory in a residential area who decides to start operating on a continuous production cycle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940" y="1536028"/>
            <a:ext cx="8218120" cy="3785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566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457200" y="404664"/>
            <a:ext cx="8229600" cy="1008111"/>
          </a:xfrm>
          <a:prstGeom prst="rect">
            <a:avLst/>
          </a:prstGeom>
          <a:solidFill>
            <a:schemeClr val="accent5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000" b="1" kern="0" dirty="0">
                <a:solidFill>
                  <a:srgbClr val="FFFFFF"/>
                </a:solidFill>
                <a:latin typeface="Verdana"/>
                <a:ea typeface="ＭＳ Ｐゴシック"/>
                <a:cs typeface="ＭＳ Ｐゴシック"/>
              </a:rPr>
              <a:t>Importance of stakeholders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28625" y="1643063"/>
            <a:ext cx="8358188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  <a:latin typeface="Verdana"/>
                <a:ea typeface="ＭＳ Ｐゴシック"/>
                <a:cs typeface="ＭＳ Ｐゴシック"/>
              </a:rPr>
              <a:t>Once a business has identified its stakeholders, managers must ask themselves some key questions about each. </a:t>
            </a:r>
          </a:p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  <a:latin typeface="Verdana"/>
                <a:ea typeface="ＭＳ Ｐゴシック"/>
                <a:cs typeface="ＭＳ Ｐゴシック"/>
              </a:rPr>
              <a:t>   First, they need to determine:</a:t>
            </a:r>
          </a:p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  <a:latin typeface="Verdana"/>
                <a:ea typeface="ＭＳ Ｐゴシック"/>
                <a:cs typeface="ＭＳ Ｐゴシック"/>
              </a:rPr>
              <a:t>Are they increasing or decreasing in importance and </a:t>
            </a:r>
            <a:r>
              <a:rPr lang="en-GB" sz="2800" b="1" kern="0" dirty="0">
                <a:solidFill>
                  <a:srgbClr val="000000"/>
                </a:solidFill>
                <a:latin typeface="Verdana"/>
                <a:ea typeface="ＭＳ Ｐゴシック"/>
                <a:cs typeface="ＭＳ Ｐゴシック"/>
              </a:rPr>
              <a:t>power</a:t>
            </a:r>
            <a:r>
              <a:rPr lang="en-GB" sz="2800" kern="0" dirty="0">
                <a:solidFill>
                  <a:srgbClr val="000000"/>
                </a:solidFill>
                <a:latin typeface="Verdana"/>
                <a:ea typeface="ＭＳ Ｐゴシック"/>
                <a:cs typeface="ＭＳ Ｐゴシック"/>
              </a:rPr>
              <a:t>? </a:t>
            </a:r>
          </a:p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  <a:latin typeface="Verdana"/>
                <a:ea typeface="ＭＳ Ｐゴシック"/>
                <a:cs typeface="ＭＳ Ｐゴシック"/>
              </a:rPr>
              <a:t>What are their </a:t>
            </a:r>
            <a:r>
              <a:rPr lang="en-GB" sz="2800" b="1" kern="0" dirty="0">
                <a:solidFill>
                  <a:srgbClr val="000000"/>
                </a:solidFill>
                <a:latin typeface="Verdana"/>
                <a:ea typeface="ＭＳ Ｐゴシック"/>
                <a:cs typeface="ＭＳ Ｐゴシック"/>
              </a:rPr>
              <a:t>interests</a:t>
            </a:r>
            <a:r>
              <a:rPr lang="en-GB" sz="2800" kern="0" dirty="0">
                <a:solidFill>
                  <a:srgbClr val="000000"/>
                </a:solidFill>
                <a:latin typeface="Verdana"/>
                <a:ea typeface="ＭＳ Ｐゴシック"/>
                <a:cs typeface="ＭＳ Ｐゴシック"/>
              </a:rPr>
              <a:t>?</a:t>
            </a:r>
          </a:p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2800" kern="0" dirty="0">
              <a:solidFill>
                <a:srgbClr val="000000"/>
              </a:solidFill>
              <a:latin typeface="Verdana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831826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539552" y="285750"/>
            <a:ext cx="7947223" cy="98301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000" b="1" kern="0">
                <a:solidFill>
                  <a:srgbClr val="FFFFFF"/>
                </a:solidFill>
                <a:latin typeface="Verdana"/>
                <a:ea typeface="ＭＳ Ｐゴシック"/>
                <a:cs typeface="ＭＳ Ｐゴシック"/>
              </a:rPr>
              <a:t>Mapping Stakeholders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57201" y="1284894"/>
            <a:ext cx="8472488" cy="78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kern="0" dirty="0">
                <a:solidFill>
                  <a:srgbClr val="000000"/>
                </a:solidFill>
                <a:cs typeface="ＭＳ Ｐゴシック"/>
              </a:rPr>
              <a:t>Stakeholder interest and power can be mapped. The following example was produced by a private bus company.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kern="0" dirty="0">
                <a:solidFill>
                  <a:srgbClr val="000000"/>
                </a:solidFill>
                <a:cs typeface="ＭＳ Ｐゴシック"/>
              </a:rPr>
              <a:t/>
            </a:r>
            <a:br>
              <a:rPr lang="en-GB" sz="2400" kern="0" dirty="0">
                <a:solidFill>
                  <a:srgbClr val="000000"/>
                </a:solidFill>
                <a:cs typeface="ＭＳ Ｐゴシック"/>
              </a:rPr>
            </a:br>
            <a:endParaRPr lang="en-GB" sz="2400" kern="0" dirty="0">
              <a:solidFill>
                <a:srgbClr val="000000"/>
              </a:solidFill>
              <a:cs typeface="ＭＳ Ｐゴシック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3432" y="2307681"/>
            <a:ext cx="4035902" cy="26215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 bwMode="auto">
          <a:xfrm>
            <a:off x="3794283" y="2114218"/>
            <a:ext cx="984885" cy="2571768"/>
          </a:xfrm>
          <a:prstGeom prst="rect">
            <a:avLst/>
          </a:prstGeom>
          <a:noFill/>
        </p:spPr>
        <p:txBody>
          <a:bodyPr vert="vert270">
            <a:sp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0000"/>
                </a:solidFill>
                <a:cs typeface="ＭＳ Ｐゴシック"/>
              </a:rPr>
              <a:t>Power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ＭＳ Ｐゴシック"/>
              </a:rPr>
              <a:t>Low    Some   High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4929188" y="4929188"/>
            <a:ext cx="40005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solidFill>
                  <a:srgbClr val="000000"/>
                </a:solidFill>
                <a:latin typeface="Calibri" panose="020F0502020204030204" pitchFamily="34" charset="0"/>
              </a:rPr>
              <a:t>Low               Some          High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 dirty="0" smtClean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6143625" y="5214938"/>
            <a:ext cx="15033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en-US" sz="3200" b="1" dirty="0" smtClean="0">
                <a:solidFill>
                  <a:srgbClr val="000000"/>
                </a:solidFill>
                <a:latin typeface="Calibri" panose="020F0502020204030204" pitchFamily="34" charset="0"/>
              </a:rPr>
              <a:t>Interest</a:t>
            </a:r>
          </a:p>
        </p:txBody>
      </p:sp>
    </p:spTree>
    <p:extLst>
      <p:ext uri="{BB962C8B-B14F-4D97-AF65-F5344CB8AC3E}">
        <p14:creationId xmlns:p14="http://schemas.microsoft.com/office/powerpoint/2010/main" val="1536920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539552" y="285750"/>
            <a:ext cx="7947223" cy="98301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000" b="1" kern="0" dirty="0">
                <a:solidFill>
                  <a:srgbClr val="FFFFFF"/>
                </a:solidFill>
                <a:latin typeface="Verdana"/>
                <a:ea typeface="ＭＳ Ｐゴシック"/>
                <a:cs typeface="ＭＳ Ｐゴシック"/>
              </a:rPr>
              <a:t>Mapping Stakeholders</a:t>
            </a:r>
          </a:p>
        </p:txBody>
      </p:sp>
      <p:graphicFrame>
        <p:nvGraphicFramePr>
          <p:cNvPr id="5" name="Content Placeholder 5"/>
          <p:cNvGraphicFramePr>
            <a:graphicFrameLocks/>
          </p:cNvGraphicFramePr>
          <p:nvPr/>
        </p:nvGraphicFramePr>
        <p:xfrm>
          <a:off x="4929188" y="2357438"/>
          <a:ext cx="4000500" cy="2571750"/>
        </p:xfrm>
        <a:graphic>
          <a:graphicData uri="http://schemas.openxmlformats.org/drawingml/2006/table">
            <a:tbl>
              <a:tblPr firstRow="1" bandRow="1"/>
              <a:tblGrid>
                <a:gridCol w="1333500"/>
                <a:gridCol w="1333500"/>
                <a:gridCol w="1333500"/>
              </a:tblGrid>
              <a:tr h="8572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</a:tr>
              <a:tr h="88106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</a:tr>
              <a:tr h="8334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322" y="2564904"/>
            <a:ext cx="646232" cy="4633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5674" y="3452902"/>
            <a:ext cx="646232" cy="46333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322" y="4272615"/>
            <a:ext cx="646232" cy="4633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0568" y="2564904"/>
            <a:ext cx="646232" cy="46333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0568" y="3452902"/>
            <a:ext cx="646232" cy="46333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 bwMode="auto">
          <a:xfrm>
            <a:off x="3857620" y="2428868"/>
            <a:ext cx="984885" cy="2571768"/>
          </a:xfrm>
          <a:prstGeom prst="rect">
            <a:avLst/>
          </a:prstGeom>
          <a:noFill/>
        </p:spPr>
        <p:txBody>
          <a:bodyPr vert="vert270">
            <a:sp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0000"/>
                </a:solidFill>
                <a:cs typeface="ＭＳ Ｐゴシック"/>
              </a:rPr>
              <a:t>Power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ＭＳ Ｐゴシック"/>
              </a:rPr>
              <a:t>Low    Some   High</a:t>
            </a: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6143625" y="5214938"/>
            <a:ext cx="15033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en-US" sz="3200" b="1" dirty="0" smtClean="0">
                <a:solidFill>
                  <a:srgbClr val="000000"/>
                </a:solidFill>
                <a:latin typeface="Calibri" panose="020F0502020204030204" pitchFamily="34" charset="0"/>
              </a:rPr>
              <a:t>Interest</a:t>
            </a:r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4929188" y="4929188"/>
            <a:ext cx="40005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solidFill>
                  <a:srgbClr val="000000"/>
                </a:solidFill>
                <a:latin typeface="Calibri" panose="020F0502020204030204" pitchFamily="34" charset="0"/>
              </a:rPr>
              <a:t>Low               Some          High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 dirty="0" smtClean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Rectangle 3"/>
          <p:cNvSpPr>
            <a:spLocks noChangeArrowheads="1"/>
          </p:cNvSpPr>
          <p:nvPr/>
        </p:nvSpPr>
        <p:spPr bwMode="auto">
          <a:xfrm>
            <a:off x="500063" y="1285875"/>
            <a:ext cx="8001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000000"/>
                </a:solidFill>
              </a:rPr>
              <a:t>Try this example from a college. The stakeholders have been identified but you need to agree where they should be plotted:</a:t>
            </a:r>
          </a:p>
        </p:txBody>
      </p:sp>
      <p:sp>
        <p:nvSpPr>
          <p:cNvPr id="15" name="TextBox 6"/>
          <p:cNvSpPr txBox="1">
            <a:spLocks noChangeArrowheads="1"/>
          </p:cNvSpPr>
          <p:nvPr/>
        </p:nvSpPr>
        <p:spPr bwMode="auto">
          <a:xfrm>
            <a:off x="425698" y="2428500"/>
            <a:ext cx="3143250" cy="277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solidFill>
                  <a:srgbClr val="000000"/>
                </a:solidFill>
              </a:rPr>
              <a:t>Central Government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solidFill>
                  <a:srgbClr val="000000"/>
                </a:solidFill>
              </a:rPr>
              <a:t>Local residents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solidFill>
                  <a:srgbClr val="000000"/>
                </a:solidFill>
              </a:rPr>
              <a:t>Funding body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solidFill>
                  <a:srgbClr val="000000"/>
                </a:solidFill>
              </a:rPr>
              <a:t>Students and teachers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sz="2000" dirty="0" smtClean="0">
                <a:solidFill>
                  <a:srgbClr val="000000"/>
                </a:solidFill>
              </a:rPr>
              <a:t>Local government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406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457200" y="285750"/>
            <a:ext cx="8029575" cy="1127026"/>
          </a:xfrm>
          <a:prstGeom prst="rect">
            <a:avLst/>
          </a:prstGeom>
          <a:solidFill>
            <a:schemeClr val="accent5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000" b="1" kern="0" dirty="0" smtClean="0">
                <a:solidFill>
                  <a:srgbClr val="FFFFFF"/>
                </a:solidFill>
                <a:latin typeface="Verdana"/>
                <a:ea typeface="ＭＳ Ｐゴシック"/>
                <a:cs typeface="ＭＳ Ｐゴシック"/>
              </a:rPr>
              <a:t>Importance of stakeholders</a:t>
            </a:r>
            <a:endParaRPr lang="en-GB" sz="4000" b="1" kern="0" dirty="0">
              <a:solidFill>
                <a:srgbClr val="FFFFFF"/>
              </a:solidFill>
              <a:latin typeface="Verdana"/>
              <a:ea typeface="ＭＳ Ｐゴシック"/>
              <a:cs typeface="ＭＳ Ｐゴシック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85787" y="1700808"/>
            <a:ext cx="77724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  <a:cs typeface="ＭＳ Ｐゴシック"/>
              </a:rPr>
              <a:t>Having established the importance/power and interests of the stakeholders, managers need to estimate the strength of the relationship, in terms of: </a:t>
            </a:r>
          </a:p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  <a:cs typeface="ＭＳ Ｐゴシック"/>
              </a:rPr>
              <a:t>What impact do we have on them? </a:t>
            </a:r>
          </a:p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  <a:cs typeface="ＭＳ Ｐゴシック"/>
              </a:rPr>
              <a:t>What impact can they have on us?</a:t>
            </a:r>
          </a:p>
          <a:p>
            <a:pPr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2800" kern="0" dirty="0">
              <a:solidFill>
                <a:srgbClr val="000000"/>
              </a:solidFill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76466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SWOT and PESTLE analysis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601" y="1417638"/>
            <a:ext cx="6832798" cy="3904456"/>
          </a:xfrm>
        </p:spPr>
      </p:pic>
    </p:spTree>
    <p:extLst>
      <p:ext uri="{BB962C8B-B14F-4D97-AF65-F5344CB8AC3E}">
        <p14:creationId xmlns:p14="http://schemas.microsoft.com/office/powerpoint/2010/main" val="397856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Impact Assessments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4221088"/>
            <a:ext cx="8229600" cy="12943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Renting Homes (Wales) Act</a:t>
            </a:r>
            <a:endParaRPr lang="en-GB" dirty="0" smtClean="0">
              <a:hlinkClick r:id="rId2"/>
            </a:endParaRP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Health and housing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340768"/>
            <a:ext cx="77152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Based upon the outcome from your analysis of your work environment  </a:t>
            </a:r>
          </a:p>
          <a:p>
            <a:r>
              <a:rPr lang="en-GB" sz="2800" dirty="0" smtClean="0"/>
              <a:t>(stakeholder mapping/analysis, SWOT and PESTLE analyses), what s he potential impact </a:t>
            </a:r>
          </a:p>
          <a:p>
            <a:endParaRPr lang="en-GB" sz="2800" dirty="0"/>
          </a:p>
          <a:p>
            <a:r>
              <a:rPr lang="en-GB" sz="2800" dirty="0" smtClean="0"/>
              <a:t>of legislation. For example: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78096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Recap on outcomes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Establish </a:t>
            </a:r>
            <a:r>
              <a:rPr lang="en-GB" dirty="0"/>
              <a:t>and implement an 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impact assessment</a:t>
            </a:r>
            <a:r>
              <a:rPr lang="en-GB" dirty="0"/>
              <a:t> that critically evaluates and reconciles the effectiveness of the organisation’s activities on a range of 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stakeholders</a:t>
            </a:r>
          </a:p>
        </p:txBody>
      </p:sp>
    </p:spTree>
    <p:extLst>
      <p:ext uri="{BB962C8B-B14F-4D97-AF65-F5344CB8AC3E}">
        <p14:creationId xmlns:p14="http://schemas.microsoft.com/office/powerpoint/2010/main" val="18490704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0" cy="5733257"/>
          </a:xfrm>
        </p:spPr>
      </p:pic>
    </p:spTree>
    <p:extLst>
      <p:ext uri="{BB962C8B-B14F-4D97-AF65-F5344CB8AC3E}">
        <p14:creationId xmlns:p14="http://schemas.microsoft.com/office/powerpoint/2010/main" val="12114090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  <ds:schemaRef ds:uri="http://purl.org/dc/elements/1.1/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2976</TotalTime>
  <Words>464</Words>
  <Application>Microsoft Office PowerPoint</Application>
  <PresentationFormat>On-screen Show (4:3)</PresentationFormat>
  <Paragraphs>64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ＭＳ Ｐゴシック</vt:lpstr>
      <vt:lpstr>Arial</vt:lpstr>
      <vt:lpstr>Calibri</vt:lpstr>
      <vt:lpstr>Myriad Pro</vt:lpstr>
      <vt:lpstr>Verdana</vt:lpstr>
      <vt:lpstr>20140311PresentationUWTSDTemplate</vt:lpstr>
      <vt:lpstr>BMPF7086/4086  Day 3 Organisational Analysis</vt:lpstr>
      <vt:lpstr>Outcomes</vt:lpstr>
      <vt:lpstr>PowerPoint Presentation</vt:lpstr>
      <vt:lpstr>Organisational culture and change</vt:lpstr>
      <vt:lpstr>Before you start…analyse the need for change</vt:lpstr>
      <vt:lpstr>PowerPoint Presentation</vt:lpstr>
      <vt:lpstr>Change should be assessed on three levels</vt:lpstr>
      <vt:lpstr>Internal and external drivers</vt:lpstr>
      <vt:lpstr>Internal and external triggers – drivers of change at Coastal Housing?</vt:lpstr>
      <vt:lpstr>Stakeholders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SWOT and PESTLE analysis</vt:lpstr>
      <vt:lpstr>Impact Assessments</vt:lpstr>
      <vt:lpstr>Recap on outcomes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Crossman</cp:lastModifiedBy>
  <cp:revision>230</cp:revision>
  <cp:lastPrinted>2018-02-12T15:20:34Z</cp:lastPrinted>
  <dcterms:created xsi:type="dcterms:W3CDTF">2015-04-14T15:21:28Z</dcterms:created>
  <dcterms:modified xsi:type="dcterms:W3CDTF">2018-02-12T15:25:21Z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