
<file path=[Content_Types].xml><?xml version="1.0" encoding="utf-8"?>
<Types xmlns="http://schemas.openxmlformats.org/package/2006/content-types">
  <Default Extension="gif" ContentType="image/gif"/>
  <Default Extension="jfif" ContentType="image/jpeg"/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321" r:id="rId3"/>
    <p:sldId id="264" r:id="rId4"/>
    <p:sldId id="266" r:id="rId5"/>
    <p:sldId id="317" r:id="rId6"/>
    <p:sldId id="318" r:id="rId7"/>
    <p:sldId id="290" r:id="rId8"/>
    <p:sldId id="291" r:id="rId9"/>
    <p:sldId id="292" r:id="rId10"/>
    <p:sldId id="285" r:id="rId11"/>
    <p:sldId id="323" r:id="rId12"/>
    <p:sldId id="322" r:id="rId13"/>
    <p:sldId id="265" r:id="rId14"/>
    <p:sldId id="267" r:id="rId15"/>
    <p:sldId id="294" r:id="rId16"/>
    <p:sldId id="296" r:id="rId17"/>
    <p:sldId id="268" r:id="rId18"/>
    <p:sldId id="273" r:id="rId19"/>
    <p:sldId id="316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0" autoAdjust="0"/>
    <p:restoredTop sz="94660"/>
  </p:normalViewPr>
  <p:slideViewPr>
    <p:cSldViewPr>
      <p:cViewPr varScale="1">
        <p:scale>
          <a:sx n="73" d="100"/>
          <a:sy n="73" d="100"/>
        </p:scale>
        <p:origin x="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0FC89C-6331-43BE-93A6-A2B191F86E0B}" type="datetimeFigureOut">
              <a:rPr lang="en-US" smtClean="0"/>
              <a:pPr/>
              <a:t>9/19/2023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8E7B9D-ECD7-4101-BFAD-100CB20F435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8E7B9D-ECD7-4101-BFAD-100CB20F4357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21AD05-FE2F-4E93-8BBE-8C7867AF38DB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509881-0423-4267-855A-4EF075CFB7B2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fif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Materialities</a:t>
            </a:r>
            <a:br>
              <a:rPr lang="en-GB" dirty="0"/>
            </a:br>
            <a:r>
              <a:rPr lang="en-GB" dirty="0"/>
              <a:t>space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Case study: Botswana</a:t>
            </a:r>
          </a:p>
          <a:p>
            <a:r>
              <a:rPr lang="en-GB" dirty="0"/>
              <a:t>PhD Sheffield University 1993-1996: </a:t>
            </a:r>
            <a:r>
              <a:rPr lang="en-GB" i="1" dirty="0"/>
              <a:t>Interaction between </a:t>
            </a:r>
            <a:r>
              <a:rPr lang="en-GB" i="1" dirty="0" err="1"/>
              <a:t>Basarwa</a:t>
            </a:r>
            <a:r>
              <a:rPr lang="en-GB" i="1" dirty="0"/>
              <a:t> and </a:t>
            </a:r>
            <a:r>
              <a:rPr lang="en-GB" i="1" dirty="0" err="1"/>
              <a:t>Bamangwato</a:t>
            </a:r>
            <a:r>
              <a:rPr lang="en-GB" i="1" dirty="0"/>
              <a:t> in Botswana: An ethnoarchaeological approach to the study of the transition to agriculture in prehistoric Europe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910DF-837C-27C6-0FB5-6F5EA4B73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0BB91-A51F-71CA-1EEF-A5FF3597600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Bamangwato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 err="1"/>
              <a:t>Descendents</a:t>
            </a:r>
            <a:r>
              <a:rPr lang="en-GB" dirty="0"/>
              <a:t> of the Bantu migration?</a:t>
            </a:r>
          </a:p>
          <a:p>
            <a:pPr marL="0" indent="0">
              <a:buNone/>
            </a:pPr>
            <a:r>
              <a:rPr lang="en-GB" dirty="0"/>
              <a:t>One of 8 Setswana-speaking tribes in Botswana</a:t>
            </a:r>
          </a:p>
          <a:p>
            <a:r>
              <a:rPr lang="en-GB" dirty="0"/>
              <a:t>They live in the village of </a:t>
            </a:r>
            <a:r>
              <a:rPr lang="en-GB" dirty="0" err="1"/>
              <a:t>Serowe</a:t>
            </a:r>
            <a:r>
              <a:rPr lang="en-GB" dirty="0"/>
              <a:t> (tribal capital) </a:t>
            </a:r>
          </a:p>
          <a:p>
            <a:r>
              <a:rPr lang="en-GB" dirty="0"/>
              <a:t>about 30 000 (plus) people live there</a:t>
            </a:r>
          </a:p>
          <a:p>
            <a:r>
              <a:rPr lang="en-GB" dirty="0" err="1"/>
              <a:t>Agropastoralists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F7C756-9F86-893A-285D-BD77D46E34F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Basarwa</a:t>
            </a:r>
            <a:r>
              <a:rPr lang="en-GB" dirty="0"/>
              <a:t>:</a:t>
            </a:r>
          </a:p>
          <a:p>
            <a:r>
              <a:rPr lang="en-GB" dirty="0"/>
              <a:t>San </a:t>
            </a:r>
          </a:p>
          <a:p>
            <a:r>
              <a:rPr lang="en-GB" dirty="0"/>
              <a:t>“click” language (Setswana and English)</a:t>
            </a:r>
          </a:p>
          <a:p>
            <a:r>
              <a:rPr lang="en-GB" dirty="0"/>
              <a:t>They live at </a:t>
            </a:r>
            <a:r>
              <a:rPr lang="en-GB" dirty="0" err="1"/>
              <a:t>Marulamantsi</a:t>
            </a:r>
            <a:r>
              <a:rPr lang="en-GB" dirty="0"/>
              <a:t> on the outskirts of </a:t>
            </a:r>
            <a:r>
              <a:rPr lang="en-GB" dirty="0" err="1"/>
              <a:t>Serowe</a:t>
            </a:r>
            <a:endParaRPr lang="en-GB" dirty="0"/>
          </a:p>
          <a:p>
            <a:r>
              <a:rPr lang="en-GB" dirty="0" err="1"/>
              <a:t>Marulamantsi</a:t>
            </a:r>
            <a:r>
              <a:rPr lang="en-GB" dirty="0"/>
              <a:t> about 100-200 people?</a:t>
            </a:r>
          </a:p>
          <a:p>
            <a:r>
              <a:rPr lang="en-GB" dirty="0"/>
              <a:t>Hunter-gatherers (formerly)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5159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Serowe</a:t>
            </a:r>
            <a:r>
              <a:rPr lang="en-GB" dirty="0"/>
              <a:t>, Botswana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 descr="Botswana-map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05137" y="2182019"/>
            <a:ext cx="3133725" cy="336232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Tripartite system of settlement: </a:t>
            </a:r>
            <a:r>
              <a:rPr lang="en-GB" sz="2800" dirty="0" err="1"/>
              <a:t>Bamangwato</a:t>
            </a:r>
            <a:r>
              <a:rPr lang="en-GB" sz="2800" dirty="0"/>
              <a:t> house, </a:t>
            </a:r>
            <a:r>
              <a:rPr lang="en-GB" sz="2800" dirty="0" err="1"/>
              <a:t>Serowe</a:t>
            </a:r>
            <a:r>
              <a:rPr lang="en-GB" sz="2800" dirty="0"/>
              <a:t> </a:t>
            </a:r>
            <a:r>
              <a:rPr lang="en-GB" sz="2800" b="1" dirty="0"/>
              <a:t>village</a:t>
            </a:r>
            <a:endParaRPr lang="en-GB" sz="2800" dirty="0"/>
          </a:p>
        </p:txBody>
      </p:sp>
      <p:pic>
        <p:nvPicPr>
          <p:cNvPr id="6" name="Content Placeholder 3" descr="Bothoka ward lolwap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59643" y="1600200"/>
            <a:ext cx="6424713" cy="4525963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DFF95-E8EB-B878-144E-6F5978F98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/>
              <a:t>Tripartite system of settlement: </a:t>
            </a:r>
            <a:r>
              <a:rPr lang="en-GB" dirty="0"/>
              <a:t>The </a:t>
            </a:r>
            <a:r>
              <a:rPr lang="en-GB" dirty="0" err="1"/>
              <a:t>Bamangwato</a:t>
            </a:r>
            <a:r>
              <a:rPr lang="en-GB" dirty="0"/>
              <a:t> cattle post</a:t>
            </a:r>
          </a:p>
        </p:txBody>
      </p:sp>
      <p:pic>
        <p:nvPicPr>
          <p:cNvPr id="2050" name="Picture 2" descr="Should Batswana ‘graduate' from the cattlepost? | Sunday Standard">
            <a:extLst>
              <a:ext uri="{FF2B5EF4-FFF2-40B4-BE49-F238E27FC236}">
                <a16:creationId xmlns:a16="http://schemas.microsoft.com/office/drawing/2014/main" id="{5C29EA1F-62E5-5316-C783-CEDAE769E20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3826" y="1600200"/>
            <a:ext cx="657634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32704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B5091-6A0D-3E40-E717-5A0347A88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/>
              <a:t>Tripartite system of settlement: </a:t>
            </a:r>
            <a:r>
              <a:rPr lang="en-GB" dirty="0"/>
              <a:t>The </a:t>
            </a:r>
            <a:r>
              <a:rPr lang="en-GB" dirty="0" err="1"/>
              <a:t>Bamangwato</a:t>
            </a:r>
            <a:r>
              <a:rPr lang="en-GB" dirty="0"/>
              <a:t> lands </a:t>
            </a:r>
          </a:p>
        </p:txBody>
      </p:sp>
      <p:pic>
        <p:nvPicPr>
          <p:cNvPr id="1026" name="Picture 2" descr="Mealie Field">
            <a:extLst>
              <a:ext uri="{FF2B5EF4-FFF2-40B4-BE49-F238E27FC236}">
                <a16:creationId xmlns:a16="http://schemas.microsoft.com/office/drawing/2014/main" id="{87FDB26B-739E-7086-8E27-A98448CECDB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819364"/>
            <a:ext cx="5486400" cy="41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BBE7E9A-C0E0-3D8A-7530-59FF5923895E}"/>
              </a:ext>
            </a:extLst>
          </p:cNvPr>
          <p:cNvSpPr txBox="1"/>
          <p:nvPr/>
        </p:nvSpPr>
        <p:spPr>
          <a:xfrm>
            <a:off x="6400800" y="3276600"/>
            <a:ext cx="15563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 that the </a:t>
            </a:r>
            <a:r>
              <a:rPr lang="en-GB" dirty="0" err="1"/>
              <a:t>Bamangwato</a:t>
            </a:r>
            <a:r>
              <a:rPr lang="en-GB" dirty="0"/>
              <a:t> do </a:t>
            </a:r>
            <a:r>
              <a:rPr lang="en-GB" b="1" dirty="0"/>
              <a:t>not</a:t>
            </a:r>
            <a:r>
              <a:rPr lang="en-GB" dirty="0"/>
              <a:t> live on hills </a:t>
            </a:r>
          </a:p>
        </p:txBody>
      </p:sp>
    </p:spTree>
    <p:extLst>
      <p:ext uri="{BB962C8B-B14F-4D97-AF65-F5344CB8AC3E}">
        <p14:creationId xmlns:p14="http://schemas.microsoft.com/office/powerpoint/2010/main" val="3596008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Plan of </a:t>
            </a:r>
            <a:r>
              <a:rPr lang="en-GB" sz="2800" dirty="0" err="1"/>
              <a:t>Bamangwato</a:t>
            </a:r>
            <a:r>
              <a:rPr lang="en-GB" sz="2800" dirty="0"/>
              <a:t> compound in </a:t>
            </a:r>
            <a:r>
              <a:rPr lang="en-GB" sz="2800" dirty="0" err="1"/>
              <a:t>Serowe</a:t>
            </a:r>
            <a:r>
              <a:rPr lang="en-GB" sz="2800" dirty="0"/>
              <a:t>, </a:t>
            </a:r>
            <a:br>
              <a:rPr lang="en-GB" sz="2800" dirty="0"/>
            </a:br>
            <a:r>
              <a:rPr lang="en-GB" sz="2800" dirty="0"/>
              <a:t>note its position in the ward “terrace”</a:t>
            </a:r>
          </a:p>
        </p:txBody>
      </p:sp>
      <p:pic>
        <p:nvPicPr>
          <p:cNvPr id="4" name="Content Placeholder 3" descr="plan of Serowe compound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094879" y="1600200"/>
            <a:ext cx="4954242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Ward structure, </a:t>
            </a:r>
            <a:r>
              <a:rPr lang="en-GB" dirty="0" err="1"/>
              <a:t>Serowe</a:t>
            </a:r>
            <a:r>
              <a:rPr lang="en-GB" dirty="0"/>
              <a:t> (</a:t>
            </a:r>
            <a:r>
              <a:rPr lang="en-GB" dirty="0" err="1"/>
              <a:t>Basimane</a:t>
            </a:r>
            <a:r>
              <a:rPr lang="en-GB"/>
              <a:t>)</a:t>
            </a:r>
            <a:endParaRPr lang="en-GB" dirty="0"/>
          </a:p>
        </p:txBody>
      </p:sp>
      <p:pic>
        <p:nvPicPr>
          <p:cNvPr id="4" name="Content Placeholder 3" descr="Fig 5 TIF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964125" y="1600200"/>
            <a:ext cx="5215749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Basimane</a:t>
            </a:r>
            <a:r>
              <a:rPr lang="en-GB" dirty="0"/>
              <a:t> ward, </a:t>
            </a:r>
            <a:r>
              <a:rPr lang="en-GB" dirty="0" err="1"/>
              <a:t>Serowe</a:t>
            </a:r>
            <a:r>
              <a:rPr lang="en-GB" dirty="0"/>
              <a:t>, kinship</a:t>
            </a:r>
          </a:p>
        </p:txBody>
      </p:sp>
      <p:pic>
        <p:nvPicPr>
          <p:cNvPr id="4" name="Content Placeholder 3" descr="Fig 14 TIF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85133" y="1600200"/>
            <a:ext cx="6773734" cy="4525963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Headman at </a:t>
            </a:r>
            <a:r>
              <a:rPr lang="en-GB" sz="2800" dirty="0" err="1"/>
              <a:t>Basimane</a:t>
            </a:r>
            <a:r>
              <a:rPr lang="en-GB" sz="2800" dirty="0"/>
              <a:t> ward </a:t>
            </a:r>
            <a:r>
              <a:rPr lang="en-GB" sz="2800" i="1" dirty="0" err="1"/>
              <a:t>kgotla</a:t>
            </a:r>
            <a:r>
              <a:rPr lang="en-GB" sz="2800" dirty="0"/>
              <a:t> 2001</a:t>
            </a:r>
          </a:p>
        </p:txBody>
      </p:sp>
      <p:pic>
        <p:nvPicPr>
          <p:cNvPr id="4" name="Content Placeholder 3" descr="FIG_10_TIFF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41215" y="1600200"/>
            <a:ext cx="6861569" cy="4525963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i="1" dirty="0" err="1"/>
              <a:t>Kgotla</a:t>
            </a:r>
            <a:r>
              <a:rPr lang="en-GB" sz="2800" dirty="0"/>
              <a:t> stool, made in </a:t>
            </a:r>
            <a:r>
              <a:rPr lang="en-GB" sz="2800" dirty="0" err="1"/>
              <a:t>Marulamantsi</a:t>
            </a:r>
            <a:r>
              <a:rPr lang="en-GB" sz="2800" dirty="0"/>
              <a:t> for people in </a:t>
            </a:r>
            <a:r>
              <a:rPr lang="en-GB" sz="2800" dirty="0" err="1"/>
              <a:t>Serowe</a:t>
            </a:r>
            <a:r>
              <a:rPr lang="en-GB" sz="2800" dirty="0"/>
              <a:t>, for whom it is a political symbol</a:t>
            </a:r>
          </a:p>
        </p:txBody>
      </p:sp>
      <p:pic>
        <p:nvPicPr>
          <p:cNvPr id="4" name="Content Placeholder 3" descr="kgotla stool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24439" y="1600200"/>
            <a:ext cx="6495122" cy="452596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910DF-837C-27C6-0FB5-6F5EA4B73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0BB91-A51F-71CA-1EEF-A5FF3597600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Bamangwato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 err="1"/>
              <a:t>Descendents</a:t>
            </a:r>
            <a:r>
              <a:rPr lang="en-GB" dirty="0"/>
              <a:t> of the Bantu migration?</a:t>
            </a:r>
          </a:p>
          <a:p>
            <a:pPr marL="0" indent="0">
              <a:buNone/>
            </a:pPr>
            <a:r>
              <a:rPr lang="en-GB" dirty="0"/>
              <a:t>One of 8 Setswana-speaking tribes in Botswana</a:t>
            </a:r>
          </a:p>
          <a:p>
            <a:r>
              <a:rPr lang="en-GB" dirty="0"/>
              <a:t>They live in the village of </a:t>
            </a:r>
            <a:r>
              <a:rPr lang="en-GB" dirty="0" err="1"/>
              <a:t>Serowe</a:t>
            </a:r>
            <a:r>
              <a:rPr lang="en-GB" dirty="0"/>
              <a:t> (tribal capital) </a:t>
            </a:r>
          </a:p>
          <a:p>
            <a:r>
              <a:rPr lang="en-GB" dirty="0"/>
              <a:t>about 30 000 (plus) people live there</a:t>
            </a:r>
          </a:p>
          <a:p>
            <a:r>
              <a:rPr lang="en-GB" dirty="0" err="1"/>
              <a:t>Agropastoralists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F7C756-9F86-893A-285D-BD77D46E34F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Basarwa</a:t>
            </a:r>
            <a:r>
              <a:rPr lang="en-GB" dirty="0"/>
              <a:t>:</a:t>
            </a:r>
          </a:p>
          <a:p>
            <a:r>
              <a:rPr lang="en-GB" dirty="0"/>
              <a:t>San </a:t>
            </a:r>
          </a:p>
          <a:p>
            <a:r>
              <a:rPr lang="en-GB" dirty="0"/>
              <a:t>“click” language (Setswana and English)</a:t>
            </a:r>
          </a:p>
          <a:p>
            <a:r>
              <a:rPr lang="en-GB" dirty="0"/>
              <a:t>They live at </a:t>
            </a:r>
            <a:r>
              <a:rPr lang="en-GB" dirty="0" err="1"/>
              <a:t>Marulamantsi</a:t>
            </a:r>
            <a:r>
              <a:rPr lang="en-GB" dirty="0"/>
              <a:t> on the outskirts of </a:t>
            </a:r>
            <a:r>
              <a:rPr lang="en-GB" dirty="0" err="1"/>
              <a:t>Serowe</a:t>
            </a:r>
            <a:endParaRPr lang="en-GB" dirty="0"/>
          </a:p>
          <a:p>
            <a:r>
              <a:rPr lang="en-GB" dirty="0" err="1"/>
              <a:t>Marulamantsi</a:t>
            </a:r>
            <a:r>
              <a:rPr lang="en-GB" dirty="0"/>
              <a:t> about 100-200 people?</a:t>
            </a:r>
          </a:p>
          <a:p>
            <a:r>
              <a:rPr lang="en-GB" dirty="0"/>
              <a:t>Hunter-gatherers (formerly)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24910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i="1" dirty="0"/>
              <a:t>Interaction</a:t>
            </a:r>
            <a:r>
              <a:rPr lang="en-GB" sz="2800" dirty="0"/>
              <a:t> </a:t>
            </a:r>
            <a:r>
              <a:rPr lang="en-GB" sz="2800" dirty="0" err="1"/>
              <a:t>Serowe</a:t>
            </a:r>
            <a:r>
              <a:rPr lang="en-GB" sz="2800" dirty="0"/>
              <a:t> (</a:t>
            </a:r>
            <a:r>
              <a:rPr lang="en-GB" sz="2800" dirty="0" err="1"/>
              <a:t>Bamangwato</a:t>
            </a:r>
            <a:r>
              <a:rPr lang="en-GB" sz="2800" dirty="0"/>
              <a:t>, farmers),</a:t>
            </a:r>
            <a:br>
              <a:rPr lang="en-GB" sz="2800" dirty="0"/>
            </a:br>
            <a:r>
              <a:rPr lang="en-GB" sz="2800" dirty="0"/>
              <a:t> and </a:t>
            </a:r>
            <a:r>
              <a:rPr lang="en-GB" sz="2800" dirty="0" err="1"/>
              <a:t>Marulamantsi</a:t>
            </a:r>
            <a:r>
              <a:rPr lang="en-GB" sz="2800" dirty="0"/>
              <a:t> (</a:t>
            </a:r>
            <a:r>
              <a:rPr lang="en-GB" sz="2800" dirty="0" err="1"/>
              <a:t>Basarwa</a:t>
            </a:r>
            <a:r>
              <a:rPr lang="en-GB" sz="2800" dirty="0"/>
              <a:t> – San – hunter-gatherers)</a:t>
            </a:r>
          </a:p>
        </p:txBody>
      </p:sp>
      <p:pic>
        <p:nvPicPr>
          <p:cNvPr id="4" name="Content Placeholder 3" descr="map MM to Serowe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121903" y="1600200"/>
            <a:ext cx="2900194" cy="4525963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Basarwa</a:t>
            </a:r>
            <a:r>
              <a:rPr lang="en-GB" sz="2800" dirty="0"/>
              <a:t> (hunter-gatherer) house at </a:t>
            </a:r>
            <a:r>
              <a:rPr lang="en-GB" sz="2800" dirty="0" err="1"/>
              <a:t>Marulamantsi</a:t>
            </a:r>
            <a:r>
              <a:rPr lang="en-GB" sz="2800" dirty="0"/>
              <a:t> 1993</a:t>
            </a:r>
          </a:p>
        </p:txBody>
      </p:sp>
      <p:pic>
        <p:nvPicPr>
          <p:cNvPr id="4" name="Content Placeholder 3" descr="Lemogang Ketahuletswe's house, 199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19200" y="1475698"/>
            <a:ext cx="6530758" cy="4650466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/>
              <a:t>Lemogang</a:t>
            </a:r>
            <a:r>
              <a:rPr lang="en-GB" sz="2800" dirty="0"/>
              <a:t> </a:t>
            </a:r>
            <a:r>
              <a:rPr lang="en-GB" sz="2800" dirty="0" err="1"/>
              <a:t>Ketahuletswe’s</a:t>
            </a:r>
            <a:r>
              <a:rPr lang="en-GB" sz="2800" dirty="0"/>
              <a:t> </a:t>
            </a:r>
            <a:r>
              <a:rPr lang="en-GB" sz="2800" dirty="0" err="1"/>
              <a:t>childrens</a:t>
            </a:r>
            <a:r>
              <a:rPr lang="en-GB" sz="2800" dirty="0"/>
              <a:t>’ house, </a:t>
            </a:r>
            <a:r>
              <a:rPr lang="en-GB" sz="2800" dirty="0" err="1"/>
              <a:t>Marulamantsi</a:t>
            </a:r>
            <a:r>
              <a:rPr lang="en-GB" sz="2800" dirty="0"/>
              <a:t> 1993</a:t>
            </a:r>
          </a:p>
        </p:txBody>
      </p:sp>
      <p:pic>
        <p:nvPicPr>
          <p:cNvPr id="4" name="Content Placeholder 3" descr="MM grass and branch house, 199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59643" y="1600200"/>
            <a:ext cx="6424713" cy="4525963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 of </a:t>
            </a:r>
            <a:r>
              <a:rPr lang="en-GB" dirty="0" err="1"/>
              <a:t>Marulamantsi</a:t>
            </a:r>
            <a:r>
              <a:rPr lang="en-GB" dirty="0"/>
              <a:t> compound</a:t>
            </a:r>
          </a:p>
        </p:txBody>
      </p:sp>
      <p:pic>
        <p:nvPicPr>
          <p:cNvPr id="4" name="Content Placeholder 3" descr="plan of MM compound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998512" y="1600200"/>
            <a:ext cx="5146975" cy="4525963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 Cattle kraal built at </a:t>
            </a:r>
            <a:r>
              <a:rPr lang="en-GB" sz="2800" dirty="0" err="1"/>
              <a:t>Marulamantsi</a:t>
            </a:r>
            <a:r>
              <a:rPr lang="en-GB" sz="2800" dirty="0"/>
              <a:t>  to  look after </a:t>
            </a:r>
            <a:r>
              <a:rPr lang="en-GB" sz="2800" dirty="0" err="1"/>
              <a:t>Bamangwato</a:t>
            </a:r>
            <a:r>
              <a:rPr lang="en-GB" sz="2800" dirty="0"/>
              <a:t> cattle</a:t>
            </a:r>
            <a:endParaRPr lang="en-GB" sz="2800" i="1" dirty="0"/>
          </a:p>
        </p:txBody>
      </p:sp>
      <p:pic>
        <p:nvPicPr>
          <p:cNvPr id="4" name="Content Placeholder 3" descr="Fig 2.tif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971800" y="1447800"/>
            <a:ext cx="3495146" cy="5242719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Fewster (2005) argued that despite these close relationships of trade, labour and political ideas, the </a:t>
            </a:r>
            <a:r>
              <a:rPr lang="en-GB" dirty="0" err="1"/>
              <a:t>Basarwa</a:t>
            </a:r>
            <a:r>
              <a:rPr lang="en-GB" dirty="0"/>
              <a:t> at </a:t>
            </a:r>
            <a:r>
              <a:rPr lang="en-GB" dirty="0" err="1"/>
              <a:t>Marulamantsi</a:t>
            </a:r>
            <a:r>
              <a:rPr lang="en-GB" dirty="0"/>
              <a:t> do not farm...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9" name="Rectangle 3108">
            <a:extLst>
              <a:ext uri="{FF2B5EF4-FFF2-40B4-BE49-F238E27FC236}">
                <a16:creationId xmlns:a16="http://schemas.microsoft.com/office/drawing/2014/main" id="{70A48D59-8581-41F7-B529-F4617FE0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917" y="474906"/>
            <a:ext cx="3388600" cy="2127455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Good to read/watch: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917" y="2777880"/>
            <a:ext cx="3388600" cy="2457511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bg1"/>
                </a:solidFill>
              </a:rPr>
              <a:t>Fewster, K.J. (2005) </a:t>
            </a:r>
            <a:r>
              <a:rPr lang="en-GB" sz="1800" dirty="0" err="1">
                <a:solidFill>
                  <a:schemeClr val="bg1"/>
                </a:solidFill>
              </a:rPr>
              <a:t>Petso’s</a:t>
            </a:r>
            <a:r>
              <a:rPr lang="en-GB" sz="1800" dirty="0">
                <a:solidFill>
                  <a:schemeClr val="bg1"/>
                </a:solidFill>
              </a:rPr>
              <a:t> Field: ethnoarchaeology and agency” In N. Milner and P. Woodman (eds.) </a:t>
            </a:r>
            <a:r>
              <a:rPr lang="en-GB" sz="1800" b="1" dirty="0">
                <a:solidFill>
                  <a:schemeClr val="bg1"/>
                </a:solidFill>
              </a:rPr>
              <a:t>Mesolithic Studies at the beginning of the 21st Century</a:t>
            </a:r>
            <a:r>
              <a:rPr lang="en-GB" sz="1800" dirty="0">
                <a:solidFill>
                  <a:schemeClr val="bg1"/>
                </a:solidFill>
              </a:rPr>
              <a:t> Oxbow: Oxford pp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bg1"/>
                </a:solidFill>
              </a:rPr>
              <a:t> 106-125</a:t>
            </a:r>
          </a:p>
          <a:p>
            <a:pPr>
              <a:lnSpc>
                <a:spcPct val="90000"/>
              </a:lnSpc>
            </a:pPr>
            <a:r>
              <a:rPr lang="en-GB" altLang="en-US" sz="1800" dirty="0">
                <a:solidFill>
                  <a:schemeClr val="bg1"/>
                </a:solidFill>
                <a:latin typeface="Comic Sans MS" panose="030F0702030302020204" pitchFamily="66" charset="0"/>
                <a:ea typeface="Times New Roman" panose="02020603050405020304" pitchFamily="18" charset="0"/>
              </a:rPr>
              <a:t>Giddens, A. (1984) </a:t>
            </a:r>
            <a:r>
              <a:rPr lang="en-GB" altLang="en-US" sz="1800" b="1" dirty="0">
                <a:solidFill>
                  <a:schemeClr val="bg1"/>
                </a:solidFill>
                <a:latin typeface="Comic Sans MS" panose="030F0702030302020204" pitchFamily="66" charset="0"/>
                <a:ea typeface="Times New Roman" panose="02020603050405020304" pitchFamily="18" charset="0"/>
              </a:rPr>
              <a:t>The Constitution of Society: Outline of the Theory of Structuration </a:t>
            </a:r>
            <a:r>
              <a:rPr lang="en-GB" altLang="en-US" sz="1800" dirty="0">
                <a:solidFill>
                  <a:schemeClr val="bg1"/>
                </a:solidFill>
                <a:latin typeface="Comic Sans MS" panose="030F0702030302020204" pitchFamily="66" charset="0"/>
                <a:ea typeface="Times New Roman" panose="02020603050405020304" pitchFamily="18" charset="0"/>
              </a:rPr>
              <a:t>Cambridge: Polity Press</a:t>
            </a:r>
            <a:endParaRPr lang="en-GB" altLang="en-US" sz="18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400" dirty="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400" dirty="0">
              <a:solidFill>
                <a:schemeClr val="bg1"/>
              </a:solidFill>
            </a:endParaRPr>
          </a:p>
        </p:txBody>
      </p:sp>
      <p:pic>
        <p:nvPicPr>
          <p:cNvPr id="3074" name="Picture 2" descr="No. 1 Ladies&amp;#39; Detective Agency - The Complete Series (2009)">
            <a:extLst>
              <a:ext uri="{FF2B5EF4-FFF2-40B4-BE49-F238E27FC236}">
                <a16:creationId xmlns:a16="http://schemas.microsoft.com/office/drawing/2014/main" id="{3283B426-D77D-DE54-0BFC-19469AE9FBD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18" r="1" b="7295"/>
          <a:stretch/>
        </p:blipFill>
        <p:spPr bwMode="auto">
          <a:xfrm>
            <a:off x="4479634" y="3724534"/>
            <a:ext cx="2388045" cy="3089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person and person looking at each other&#10;&#10;Description automatically generated">
            <a:extLst>
              <a:ext uri="{FF2B5EF4-FFF2-40B4-BE49-F238E27FC236}">
                <a16:creationId xmlns:a16="http://schemas.microsoft.com/office/drawing/2014/main" id="{B287F07D-2584-9A3E-984B-8DBAE2BE4D6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93" r="25334" b="-5"/>
          <a:stretch/>
        </p:blipFill>
        <p:spPr>
          <a:xfrm>
            <a:off x="6755955" y="3"/>
            <a:ext cx="2388046" cy="3089543"/>
          </a:xfrm>
          <a:prstGeom prst="rect">
            <a:avLst/>
          </a:prstGeom>
        </p:spPr>
      </p:pic>
      <p:pic>
        <p:nvPicPr>
          <p:cNvPr id="12" name="Picture 11" descr="A book on a table&#10;&#10;Description automatically generated">
            <a:extLst>
              <a:ext uri="{FF2B5EF4-FFF2-40B4-BE49-F238E27FC236}">
                <a16:creationId xmlns:a16="http://schemas.microsoft.com/office/drawing/2014/main" id="{284FF1CA-6663-A2B2-2031-453804C15723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60" r="17869" b="-2"/>
          <a:stretch/>
        </p:blipFill>
        <p:spPr>
          <a:xfrm>
            <a:off x="6755955" y="3089540"/>
            <a:ext cx="2388045" cy="3768460"/>
          </a:xfrm>
          <a:prstGeom prst="rect">
            <a:avLst/>
          </a:prstGeom>
        </p:spPr>
      </p:pic>
      <p:pic>
        <p:nvPicPr>
          <p:cNvPr id="10" name="Picture 9" descr="A person and person walking together&#10;&#10;Description automatically generated">
            <a:extLst>
              <a:ext uri="{FF2B5EF4-FFF2-40B4-BE49-F238E27FC236}">
                <a16:creationId xmlns:a16="http://schemas.microsoft.com/office/drawing/2014/main" id="{64E37CB8-3397-9A72-F062-2135B0449C81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01" r="18639" b="-1"/>
          <a:stretch/>
        </p:blipFill>
        <p:spPr>
          <a:xfrm>
            <a:off x="4479633" y="120426"/>
            <a:ext cx="2276322" cy="3604107"/>
          </a:xfrm>
          <a:prstGeom prst="rect">
            <a:avLst/>
          </a:prstGeom>
        </p:spPr>
      </p:pic>
      <p:cxnSp>
        <p:nvCxnSpPr>
          <p:cNvPr id="3111" name="Straight Connector 3110">
            <a:extLst>
              <a:ext uri="{FF2B5EF4-FFF2-40B4-BE49-F238E27FC236}">
                <a16:creationId xmlns:a16="http://schemas.microsoft.com/office/drawing/2014/main" id="{69F8E77D-EF61-4552-BF91-E9050C9B9C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55961" y="0"/>
            <a:ext cx="0" cy="685800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3" name="Straight Connector 3112">
            <a:extLst>
              <a:ext uri="{FF2B5EF4-FFF2-40B4-BE49-F238E27FC236}">
                <a16:creationId xmlns:a16="http://schemas.microsoft.com/office/drawing/2014/main" id="{967F2066-0253-4771-A5F6-68111E1FE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374000" y="3077010"/>
            <a:ext cx="477000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9">
            <a:extLst>
              <a:ext uri="{FF2B5EF4-FFF2-40B4-BE49-F238E27FC236}">
                <a16:creationId xmlns:a16="http://schemas.microsoft.com/office/drawing/2014/main" id="{7BCB1D5E-54FF-7B43-6226-9F2F195C9D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79634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3C0AEF0-4F3F-E9DA-48CE-93278A4871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32025" y="1963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65F804A1-4FDA-7BE4-8B9C-9A9CFB5493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84434" y="3487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420</Words>
  <Application>Microsoft Office PowerPoint</Application>
  <PresentationFormat>On-screen Show (4:3)</PresentationFormat>
  <Paragraphs>62</Paragraphs>
  <Slides>19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Comic Sans MS</vt:lpstr>
      <vt:lpstr>Office Theme</vt:lpstr>
      <vt:lpstr>Materialities space</vt:lpstr>
      <vt:lpstr>PowerPoint Presentation</vt:lpstr>
      <vt:lpstr>Serowe, Botswana</vt:lpstr>
      <vt:lpstr>Tripartite system of settlement: Bamangwato house, Serowe village</vt:lpstr>
      <vt:lpstr>Tripartite system of settlement: The Bamangwato cattle post</vt:lpstr>
      <vt:lpstr>Tripartite system of settlement: The Bamangwato lands </vt:lpstr>
      <vt:lpstr>Plan of Bamangwato compound in Serowe,  note its position in the ward “terrace”</vt:lpstr>
      <vt:lpstr>Ward structure, Serowe (Basimane)</vt:lpstr>
      <vt:lpstr>Basimane ward, Serowe, kinship</vt:lpstr>
      <vt:lpstr>Headman at Basimane ward kgotla 2001</vt:lpstr>
      <vt:lpstr>Kgotla stool, made in Marulamantsi for people in Serowe, for whom it is a political symbol</vt:lpstr>
      <vt:lpstr>PowerPoint Presentation</vt:lpstr>
      <vt:lpstr>Interaction Serowe (Bamangwato, farmers),  and Marulamantsi (Basarwa – San – hunter-gatherers)</vt:lpstr>
      <vt:lpstr>Basarwa (hunter-gatherer) house at Marulamantsi 1993</vt:lpstr>
      <vt:lpstr>Lemogang Ketahuletswe’s childrens’ house, Marulamantsi 1993</vt:lpstr>
      <vt:lpstr>Plan of Marulamantsi compound</vt:lpstr>
      <vt:lpstr> Cattle kraal built at Marulamantsi  to  look after Bamangwato cattle</vt:lpstr>
      <vt:lpstr>PowerPoint Presentation</vt:lpstr>
      <vt:lpstr>Good to read/watch: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Ethnoarchaeology</dc:title>
  <dc:creator>Kathy</dc:creator>
  <cp:lastModifiedBy>Kathryn Fewster</cp:lastModifiedBy>
  <cp:revision>13</cp:revision>
  <dcterms:created xsi:type="dcterms:W3CDTF">2006-08-16T00:00:00Z</dcterms:created>
  <dcterms:modified xsi:type="dcterms:W3CDTF">2023-09-19T12:05:34Z</dcterms:modified>
</cp:coreProperties>
</file>