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6"/>
  </p:notesMasterIdLst>
  <p:handoutMasterIdLst>
    <p:handoutMasterId r:id="rId17"/>
  </p:handoutMasterIdLst>
  <p:sldIdLst>
    <p:sldId id="256" r:id="rId2"/>
    <p:sldId id="269" r:id="rId3"/>
    <p:sldId id="260" r:id="rId4"/>
    <p:sldId id="266" r:id="rId5"/>
    <p:sldId id="265" r:id="rId6"/>
    <p:sldId id="258" r:id="rId7"/>
    <p:sldId id="257" r:id="rId8"/>
    <p:sldId id="270" r:id="rId9"/>
    <p:sldId id="267" r:id="rId10"/>
    <p:sldId id="261" r:id="rId11"/>
    <p:sldId id="263" r:id="rId12"/>
    <p:sldId id="264" r:id="rId13"/>
    <p:sldId id="271" r:id="rId14"/>
    <p:sldId id="272" r:id="rId15"/>
  </p:sldIdLst>
  <p:sldSz cx="9144000" cy="6858000" type="screen4x3"/>
  <p:notesSz cx="6669088" cy="97536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FCA21"/>
    <a:srgbClr val="0A2C56"/>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987" autoAdjust="0"/>
    <p:restoredTop sz="94660"/>
  </p:normalViewPr>
  <p:slideViewPr>
    <p:cSldViewPr>
      <p:cViewPr varScale="1">
        <p:scale>
          <a:sx n="71" d="100"/>
          <a:sy n="71" d="100"/>
        </p:scale>
        <p:origin x="396" y="120"/>
      </p:cViewPr>
      <p:guideLst>
        <p:guide orient="horz" pos="2160"/>
        <p:guide pos="2880"/>
      </p:guideLst>
    </p:cSldViewPr>
  </p:slideViewPr>
  <p:notesTextViewPr>
    <p:cViewPr>
      <p:scale>
        <a:sx n="1" d="1"/>
        <a:sy n="1" d="1"/>
      </p:scale>
      <p:origin x="0" y="0"/>
    </p:cViewPr>
  </p:notesTextViewPr>
  <p:sorterViewPr>
    <p:cViewPr>
      <p:scale>
        <a:sx n="200" d="100"/>
        <a:sy n="200" d="100"/>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handoutMaster" Target="handoutMasters/handoutMaster1.xml"/><Relationship Id="rId2" Type="http://schemas.openxmlformats.org/officeDocument/2006/relationships/slide" Target="slides/slide1.xml"/><Relationship Id="rId16" Type="http://schemas.openxmlformats.org/officeDocument/2006/relationships/notesMaster" Target="notesMasters/notesMaster1.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9374"/>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777607" y="0"/>
            <a:ext cx="2889938" cy="489374"/>
          </a:xfrm>
          <a:prstGeom prst="rect">
            <a:avLst/>
          </a:prstGeom>
        </p:spPr>
        <p:txBody>
          <a:bodyPr vert="horz" lIns="91440" tIns="45720" rIns="91440" bIns="45720" rtlCol="0"/>
          <a:lstStyle>
            <a:lvl1pPr algn="r">
              <a:defRPr sz="1200"/>
            </a:lvl1pPr>
          </a:lstStyle>
          <a:p>
            <a:fld id="{527F5597-BCFC-422B-AFDD-4AD0DD4C1D31}" type="datetimeFigureOut">
              <a:rPr lang="en-GB" smtClean="0"/>
              <a:t>20/09/2018</a:t>
            </a:fld>
            <a:endParaRPr lang="en-GB"/>
          </a:p>
        </p:txBody>
      </p:sp>
      <p:sp>
        <p:nvSpPr>
          <p:cNvPr id="4" name="Footer Placeholder 3"/>
          <p:cNvSpPr>
            <a:spLocks noGrp="1"/>
          </p:cNvSpPr>
          <p:nvPr>
            <p:ph type="ftr" sz="quarter" idx="2"/>
          </p:nvPr>
        </p:nvSpPr>
        <p:spPr>
          <a:xfrm>
            <a:off x="0" y="9264228"/>
            <a:ext cx="2889938" cy="489373"/>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777607" y="9264228"/>
            <a:ext cx="2889938" cy="489373"/>
          </a:xfrm>
          <a:prstGeom prst="rect">
            <a:avLst/>
          </a:prstGeom>
        </p:spPr>
        <p:txBody>
          <a:bodyPr vert="horz" lIns="91440" tIns="45720" rIns="91440" bIns="45720" rtlCol="0" anchor="b"/>
          <a:lstStyle>
            <a:lvl1pPr algn="r">
              <a:defRPr sz="1200"/>
            </a:lvl1pPr>
          </a:lstStyle>
          <a:p>
            <a:fld id="{CB39E9A4-F708-49E6-B3E4-569300ADF308}" type="slidenum">
              <a:rPr lang="en-GB" smtClean="0"/>
              <a:t>‹#›</a:t>
            </a:fld>
            <a:endParaRPr lang="en-GB"/>
          </a:p>
        </p:txBody>
      </p:sp>
    </p:spTree>
    <p:extLst>
      <p:ext uri="{BB962C8B-B14F-4D97-AF65-F5344CB8AC3E}">
        <p14:creationId xmlns:p14="http://schemas.microsoft.com/office/powerpoint/2010/main" val="2930510264"/>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9374"/>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777607" y="0"/>
            <a:ext cx="2889938" cy="489374"/>
          </a:xfrm>
          <a:prstGeom prst="rect">
            <a:avLst/>
          </a:prstGeom>
        </p:spPr>
        <p:txBody>
          <a:bodyPr vert="horz" lIns="91440" tIns="45720" rIns="91440" bIns="45720" rtlCol="0"/>
          <a:lstStyle>
            <a:lvl1pPr algn="r">
              <a:defRPr sz="1200"/>
            </a:lvl1pPr>
          </a:lstStyle>
          <a:p>
            <a:fld id="{D1182926-F3AF-43C7-85DE-B4A49BCB9C60}" type="datetimeFigureOut">
              <a:rPr lang="en-GB" smtClean="0"/>
              <a:t>20/09/2018</a:t>
            </a:fld>
            <a:endParaRPr lang="en-GB"/>
          </a:p>
        </p:txBody>
      </p:sp>
      <p:sp>
        <p:nvSpPr>
          <p:cNvPr id="4" name="Slide Image Placeholder 3"/>
          <p:cNvSpPr>
            <a:spLocks noGrp="1" noRot="1" noChangeAspect="1"/>
          </p:cNvSpPr>
          <p:nvPr>
            <p:ph type="sldImg" idx="2"/>
          </p:nvPr>
        </p:nvSpPr>
        <p:spPr>
          <a:xfrm>
            <a:off x="1139825" y="1219200"/>
            <a:ext cx="4389438" cy="3292475"/>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66909" y="4693920"/>
            <a:ext cx="5335270" cy="384048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264228"/>
            <a:ext cx="2889938" cy="489373"/>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777607" y="9264228"/>
            <a:ext cx="2889938" cy="489373"/>
          </a:xfrm>
          <a:prstGeom prst="rect">
            <a:avLst/>
          </a:prstGeom>
        </p:spPr>
        <p:txBody>
          <a:bodyPr vert="horz" lIns="91440" tIns="45720" rIns="91440" bIns="45720" rtlCol="0" anchor="b"/>
          <a:lstStyle>
            <a:lvl1pPr algn="r">
              <a:defRPr sz="1200"/>
            </a:lvl1pPr>
          </a:lstStyle>
          <a:p>
            <a:fld id="{A80CE3EE-A734-4BA2-A679-A3D5D99906DB}" type="slidenum">
              <a:rPr lang="en-GB" smtClean="0"/>
              <a:t>‹#›</a:t>
            </a:fld>
            <a:endParaRPr lang="en-GB"/>
          </a:p>
        </p:txBody>
      </p:sp>
    </p:spTree>
    <p:extLst>
      <p:ext uri="{BB962C8B-B14F-4D97-AF65-F5344CB8AC3E}">
        <p14:creationId xmlns:p14="http://schemas.microsoft.com/office/powerpoint/2010/main" val="63852281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A80CE3EE-A734-4BA2-A679-A3D5D99906DB}" type="slidenum">
              <a:rPr lang="en-GB" smtClean="0"/>
              <a:t>2</a:t>
            </a:fld>
            <a:endParaRPr lang="en-GB"/>
          </a:p>
        </p:txBody>
      </p:sp>
    </p:spTree>
    <p:extLst>
      <p:ext uri="{BB962C8B-B14F-4D97-AF65-F5344CB8AC3E}">
        <p14:creationId xmlns:p14="http://schemas.microsoft.com/office/powerpoint/2010/main" val="24719404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8" name="TextBox 7"/>
          <p:cNvSpPr txBox="1"/>
          <p:nvPr/>
        </p:nvSpPr>
        <p:spPr>
          <a:xfrm>
            <a:off x="1828800" y="3159760"/>
            <a:ext cx="457200" cy="1034129"/>
          </a:xfrm>
          <a:prstGeom prst="rect">
            <a:avLst/>
          </a:prstGeom>
          <a:noFill/>
        </p:spPr>
        <p:txBody>
          <a:bodyPr wrap="square" lIns="0" tIns="9144" rIns="0" bIns="9144" rtlCol="0" anchor="ctr" anchorCtr="0">
            <a:spAutoFit/>
          </a:bodyPr>
          <a:lstStyle/>
          <a:p>
            <a:r>
              <a:rPr lang="en-US" sz="6600" dirty="0">
                <a:effectLst>
                  <a:outerShdw blurRad="38100" dist="38100" dir="2700000" algn="tl">
                    <a:srgbClr val="000000">
                      <a:alpha val="43137"/>
                    </a:srgbClr>
                  </a:outerShdw>
                </a:effectLst>
                <a:latin typeface="+mn-lt"/>
              </a:rPr>
              <a:t>{</a:t>
            </a:r>
          </a:p>
        </p:txBody>
      </p:sp>
      <p:sp>
        <p:nvSpPr>
          <p:cNvPr id="2" name="Title 1"/>
          <p:cNvSpPr>
            <a:spLocks noGrp="1"/>
          </p:cNvSpPr>
          <p:nvPr>
            <p:ph type="ctrTitle"/>
          </p:nvPr>
        </p:nvSpPr>
        <p:spPr>
          <a:xfrm>
            <a:off x="777240" y="1219200"/>
            <a:ext cx="7543800" cy="2152650"/>
          </a:xfrm>
        </p:spPr>
        <p:txBody>
          <a:bodyPr>
            <a:noAutofit/>
          </a:bodyPr>
          <a:lstStyle>
            <a:lvl1pPr>
              <a:defRPr sz="6000">
                <a:solidFill>
                  <a:schemeClr val="tx1"/>
                </a:solidFill>
              </a:defRPr>
            </a:lvl1pPr>
          </a:lstStyle>
          <a:p>
            <a:r>
              <a:rPr lang="en-US"/>
              <a:t>Click to edit Master title style</a:t>
            </a:r>
            <a:endParaRPr lang="en-US" dirty="0"/>
          </a:p>
        </p:txBody>
      </p:sp>
      <p:sp>
        <p:nvSpPr>
          <p:cNvPr id="3" name="Subtitle 2"/>
          <p:cNvSpPr>
            <a:spLocks noGrp="1"/>
          </p:cNvSpPr>
          <p:nvPr>
            <p:ph type="subTitle" idx="1"/>
          </p:nvPr>
        </p:nvSpPr>
        <p:spPr>
          <a:xfrm>
            <a:off x="2133600" y="3375491"/>
            <a:ext cx="6172200" cy="685800"/>
          </a:xfrm>
        </p:spPr>
        <p:txBody>
          <a:bodyPr anchor="ctr"/>
          <a:lstStyle>
            <a:lvl1pPr marL="0" indent="0" algn="l">
              <a:buNone/>
              <a:defRPr>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15" name="Date Placeholder 14"/>
          <p:cNvSpPr>
            <a:spLocks noGrp="1"/>
          </p:cNvSpPr>
          <p:nvPr>
            <p:ph type="dt" sz="half" idx="10"/>
          </p:nvPr>
        </p:nvSpPr>
        <p:spPr/>
        <p:txBody>
          <a:bodyPr/>
          <a:lstStyle/>
          <a:p>
            <a:fld id="{0C614D0B-4ADD-4807-9147-50D9D88A7DC9}" type="datetimeFigureOut">
              <a:rPr lang="en-GB" smtClean="0"/>
              <a:pPr/>
              <a:t>20/09/2018</a:t>
            </a:fld>
            <a:endParaRPr lang="en-GB" dirty="0"/>
          </a:p>
        </p:txBody>
      </p:sp>
      <p:sp>
        <p:nvSpPr>
          <p:cNvPr id="16" name="Slide Number Placeholder 15"/>
          <p:cNvSpPr>
            <a:spLocks noGrp="1"/>
          </p:cNvSpPr>
          <p:nvPr>
            <p:ph type="sldNum" sz="quarter" idx="11"/>
          </p:nvPr>
        </p:nvSpPr>
        <p:spPr/>
        <p:txBody>
          <a:bodyPr/>
          <a:lstStyle/>
          <a:p>
            <a:fld id="{7195FB21-764D-4B7A-A3F6-5CD29D01967D}" type="slidenum">
              <a:rPr lang="en-GB" smtClean="0"/>
              <a:pPr/>
              <a:t>‹#›</a:t>
            </a:fld>
            <a:endParaRPr lang="en-GB" dirty="0"/>
          </a:p>
        </p:txBody>
      </p:sp>
      <p:sp>
        <p:nvSpPr>
          <p:cNvPr id="17" name="Footer Placeholder 16"/>
          <p:cNvSpPr>
            <a:spLocks noGrp="1"/>
          </p:cNvSpPr>
          <p:nvPr>
            <p:ph type="ftr" sz="quarter" idx="12"/>
          </p:nvPr>
        </p:nvSpPr>
        <p:spPr/>
        <p:txBody>
          <a:bodyPr/>
          <a:lstStyle/>
          <a:p>
            <a:endParaRPr lang="en-GB"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3" name="Title 12"/>
          <p:cNvSpPr>
            <a:spLocks noGrp="1"/>
          </p:cNvSpPr>
          <p:nvPr>
            <p:ph type="title"/>
          </p:nvPr>
        </p:nvSpPr>
        <p:spPr/>
        <p:txBody>
          <a:bodyPr/>
          <a:lstStyle/>
          <a:p>
            <a:r>
              <a:rPr lang="en-US"/>
              <a:t>Click to edit Master title style</a:t>
            </a:r>
          </a:p>
        </p:txBody>
      </p:sp>
      <p:sp>
        <p:nvSpPr>
          <p:cNvPr id="14" name="Date Placeholder 13"/>
          <p:cNvSpPr>
            <a:spLocks noGrp="1"/>
          </p:cNvSpPr>
          <p:nvPr>
            <p:ph type="dt" sz="half" idx="10"/>
          </p:nvPr>
        </p:nvSpPr>
        <p:spPr/>
        <p:txBody>
          <a:bodyPr/>
          <a:lstStyle/>
          <a:p>
            <a:fld id="{0C614D0B-4ADD-4807-9147-50D9D88A7DC9}" type="datetimeFigureOut">
              <a:rPr lang="en-GB" smtClean="0"/>
              <a:pPr/>
              <a:t>20/09/2018</a:t>
            </a:fld>
            <a:endParaRPr lang="en-GB" dirty="0"/>
          </a:p>
        </p:txBody>
      </p:sp>
      <p:sp>
        <p:nvSpPr>
          <p:cNvPr id="15" name="Slide Number Placeholder 14"/>
          <p:cNvSpPr>
            <a:spLocks noGrp="1"/>
          </p:cNvSpPr>
          <p:nvPr>
            <p:ph type="sldNum" sz="quarter" idx="11"/>
          </p:nvPr>
        </p:nvSpPr>
        <p:spPr/>
        <p:txBody>
          <a:bodyPr/>
          <a:lstStyle/>
          <a:p>
            <a:fld id="{7195FB21-764D-4B7A-A3F6-5CD29D01967D}" type="slidenum">
              <a:rPr lang="en-GB" smtClean="0"/>
              <a:pPr/>
              <a:t>‹#›</a:t>
            </a:fld>
            <a:endParaRPr lang="en-GB" dirty="0"/>
          </a:p>
        </p:txBody>
      </p:sp>
      <p:sp>
        <p:nvSpPr>
          <p:cNvPr id="16" name="Footer Placeholder 15"/>
          <p:cNvSpPr>
            <a:spLocks noGrp="1"/>
          </p:cNvSpPr>
          <p:nvPr>
            <p:ph type="ftr" sz="quarter" idx="12"/>
          </p:nvPr>
        </p:nvSpPr>
        <p:spPr/>
        <p:txBody>
          <a:bodyPr/>
          <a:lstStyle/>
          <a:p>
            <a:endParaRPr lang="en-GB"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8" name="TextBox 7"/>
          <p:cNvSpPr txBox="1"/>
          <p:nvPr/>
        </p:nvSpPr>
        <p:spPr>
          <a:xfrm>
            <a:off x="4267200" y="4074497"/>
            <a:ext cx="457200" cy="1015663"/>
          </a:xfrm>
          <a:prstGeom prst="rect">
            <a:avLst/>
          </a:prstGeom>
          <a:noFill/>
        </p:spPr>
        <p:txBody>
          <a:bodyPr wrap="square" lIns="0" tIns="0" rIns="0" bIns="0" rtlCol="0" anchor="t" anchorCtr="0">
            <a:spAutoFit/>
          </a:bodyPr>
          <a:lstStyle/>
          <a:p>
            <a:r>
              <a:rPr lang="en-US" sz="6600" dirty="0">
                <a:effectLst>
                  <a:outerShdw blurRad="38100" dist="38100" dir="2700000" algn="tl">
                    <a:srgbClr val="000000">
                      <a:alpha val="43137"/>
                    </a:srgbClr>
                  </a:outerShdw>
                </a:effectLst>
                <a:latin typeface="+mn-lt"/>
              </a:rPr>
              <a:t>{</a:t>
            </a:r>
          </a:p>
        </p:txBody>
      </p:sp>
      <p:sp>
        <p:nvSpPr>
          <p:cNvPr id="3" name="Text Placeholder 2"/>
          <p:cNvSpPr>
            <a:spLocks noGrp="1"/>
          </p:cNvSpPr>
          <p:nvPr>
            <p:ph type="body" idx="1"/>
          </p:nvPr>
        </p:nvSpPr>
        <p:spPr>
          <a:xfrm>
            <a:off x="4572000" y="4267368"/>
            <a:ext cx="3733800" cy="731520"/>
          </a:xfrm>
        </p:spPr>
        <p:txBody>
          <a:bodyPr anchor="ctr">
            <a:normAutofit/>
          </a:bodyPr>
          <a:lstStyle>
            <a:lvl1pPr marL="0" indent="0">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12" name="Date Placeholder 11"/>
          <p:cNvSpPr>
            <a:spLocks noGrp="1"/>
          </p:cNvSpPr>
          <p:nvPr>
            <p:ph type="dt" sz="half" idx="10"/>
          </p:nvPr>
        </p:nvSpPr>
        <p:spPr/>
        <p:txBody>
          <a:bodyPr/>
          <a:lstStyle/>
          <a:p>
            <a:fld id="{0C614D0B-4ADD-4807-9147-50D9D88A7DC9}" type="datetimeFigureOut">
              <a:rPr lang="en-GB" smtClean="0"/>
              <a:pPr/>
              <a:t>20/09/2018</a:t>
            </a:fld>
            <a:endParaRPr lang="en-GB" dirty="0"/>
          </a:p>
        </p:txBody>
      </p:sp>
      <p:sp>
        <p:nvSpPr>
          <p:cNvPr id="13" name="Slide Number Placeholder 12"/>
          <p:cNvSpPr>
            <a:spLocks noGrp="1"/>
          </p:cNvSpPr>
          <p:nvPr>
            <p:ph type="sldNum" sz="quarter" idx="11"/>
          </p:nvPr>
        </p:nvSpPr>
        <p:spPr/>
        <p:txBody>
          <a:bodyPr/>
          <a:lstStyle/>
          <a:p>
            <a:fld id="{7195FB21-764D-4B7A-A3F6-5CD29D01967D}" type="slidenum">
              <a:rPr lang="en-GB" smtClean="0"/>
              <a:pPr/>
              <a:t>‹#›</a:t>
            </a:fld>
            <a:endParaRPr lang="en-GB" dirty="0"/>
          </a:p>
        </p:txBody>
      </p:sp>
      <p:sp>
        <p:nvSpPr>
          <p:cNvPr id="14" name="Footer Placeholder 13"/>
          <p:cNvSpPr>
            <a:spLocks noGrp="1"/>
          </p:cNvSpPr>
          <p:nvPr>
            <p:ph type="ftr" sz="quarter" idx="12"/>
          </p:nvPr>
        </p:nvSpPr>
        <p:spPr/>
        <p:txBody>
          <a:bodyPr/>
          <a:lstStyle/>
          <a:p>
            <a:endParaRPr lang="en-GB" dirty="0"/>
          </a:p>
        </p:txBody>
      </p:sp>
      <p:sp>
        <p:nvSpPr>
          <p:cNvPr id="4" name="Title 3"/>
          <p:cNvSpPr>
            <a:spLocks noGrp="1"/>
          </p:cNvSpPr>
          <p:nvPr>
            <p:ph type="title"/>
          </p:nvPr>
        </p:nvSpPr>
        <p:spPr>
          <a:xfrm>
            <a:off x="2286000" y="1905000"/>
            <a:ext cx="6035040" cy="2350008"/>
          </a:xfrm>
        </p:spPr>
        <p:txBody>
          <a:bodyPr/>
          <a:lstStyle>
            <a:lvl1pPr marL="0" algn="l" defTabSz="914400" rtl="0" eaLnBrk="1" latinLnBrk="0" hangingPunct="1">
              <a:spcBef>
                <a:spcPct val="0"/>
              </a:spcBef>
              <a:buNone/>
              <a:defRPr lang="en-US" sz="5400" b="0" kern="1200" cap="none" dirty="0" smtClean="0">
                <a:solidFill>
                  <a:schemeClr val="tx1"/>
                </a:solidFill>
                <a:effectLst>
                  <a:outerShdw blurRad="38100" dist="38100" dir="2700000" algn="tl">
                    <a:srgbClr val="000000">
                      <a:alpha val="43137"/>
                    </a:srgbClr>
                  </a:outerShdw>
                </a:effectLst>
                <a:latin typeface="+mj-lt"/>
                <a:ea typeface="+mj-ea"/>
                <a:cs typeface="+mj-cs"/>
              </a:defRPr>
            </a:lvl1pPr>
          </a:lstStyle>
          <a:p>
            <a:r>
              <a:rPr lang="en-US"/>
              <a:t>Click to edit Master title style</a:t>
            </a:r>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Date Placeholder 7"/>
          <p:cNvSpPr>
            <a:spLocks noGrp="1"/>
          </p:cNvSpPr>
          <p:nvPr>
            <p:ph type="dt" sz="half" idx="10"/>
          </p:nvPr>
        </p:nvSpPr>
        <p:spPr/>
        <p:txBody>
          <a:bodyPr/>
          <a:lstStyle/>
          <a:p>
            <a:fld id="{0C614D0B-4ADD-4807-9147-50D9D88A7DC9}" type="datetimeFigureOut">
              <a:rPr lang="en-GB" smtClean="0"/>
              <a:pPr/>
              <a:t>20/09/2018</a:t>
            </a:fld>
            <a:endParaRPr lang="en-GB" dirty="0"/>
          </a:p>
        </p:txBody>
      </p:sp>
      <p:sp>
        <p:nvSpPr>
          <p:cNvPr id="9" name="Slide Number Placeholder 8"/>
          <p:cNvSpPr>
            <a:spLocks noGrp="1"/>
          </p:cNvSpPr>
          <p:nvPr>
            <p:ph type="sldNum" sz="quarter" idx="11"/>
          </p:nvPr>
        </p:nvSpPr>
        <p:spPr/>
        <p:txBody>
          <a:bodyPr/>
          <a:lstStyle/>
          <a:p>
            <a:fld id="{7195FB21-764D-4B7A-A3F6-5CD29D01967D}" type="slidenum">
              <a:rPr lang="en-GB" smtClean="0"/>
              <a:pPr/>
              <a:t>‹#›</a:t>
            </a:fld>
            <a:endParaRPr lang="en-GB" dirty="0"/>
          </a:p>
        </p:txBody>
      </p:sp>
      <p:sp>
        <p:nvSpPr>
          <p:cNvPr id="10" name="Footer Placeholder 9"/>
          <p:cNvSpPr>
            <a:spLocks noGrp="1"/>
          </p:cNvSpPr>
          <p:nvPr>
            <p:ph type="ftr" sz="quarter" idx="12"/>
          </p:nvPr>
        </p:nvSpPr>
        <p:spPr/>
        <p:txBody>
          <a:bodyPr/>
          <a:lstStyle/>
          <a:p>
            <a:endParaRPr lang="en-GB" dirty="0"/>
          </a:p>
        </p:txBody>
      </p:sp>
      <p:sp>
        <p:nvSpPr>
          <p:cNvPr id="11" name="Title 10"/>
          <p:cNvSpPr>
            <a:spLocks noGrp="1"/>
          </p:cNvSpPr>
          <p:nvPr>
            <p:ph type="title"/>
          </p:nvPr>
        </p:nvSpPr>
        <p:spPr/>
        <p:txBody>
          <a:bodyPr/>
          <a:lstStyle/>
          <a:p>
            <a:r>
              <a:rPr lang="en-US"/>
              <a:t>Click to edit Master title style</a:t>
            </a:r>
            <a:endParaRPr lang="en-US" dirty="0"/>
          </a:p>
        </p:txBody>
      </p:sp>
      <p:sp>
        <p:nvSpPr>
          <p:cNvPr id="5" name="Content Placeholder 4"/>
          <p:cNvSpPr>
            <a:spLocks noGrp="1"/>
          </p:cNvSpPr>
          <p:nvPr>
            <p:ph sz="quarter" idx="13"/>
          </p:nvPr>
        </p:nvSpPr>
        <p:spPr>
          <a:xfrm>
            <a:off x="1344168" y="658368"/>
            <a:ext cx="3273552" cy="34290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Content Placeholder 6"/>
          <p:cNvSpPr>
            <a:spLocks noGrp="1"/>
          </p:cNvSpPr>
          <p:nvPr>
            <p:ph sz="quarter" idx="14"/>
          </p:nvPr>
        </p:nvSpPr>
        <p:spPr>
          <a:xfrm>
            <a:off x="5029200" y="658368"/>
            <a:ext cx="3273552" cy="343217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1341120" y="661976"/>
            <a:ext cx="3273552" cy="639762"/>
          </a:xfrm>
        </p:spPr>
        <p:txBody>
          <a:bodyPr anchor="ctr">
            <a:noAutofit/>
          </a:bodyPr>
          <a:lstStyle>
            <a:lvl1pPr marL="0" indent="0">
              <a:buNone/>
              <a:defRPr sz="22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344168" y="1371600"/>
            <a:ext cx="3276600" cy="2743200"/>
          </a:xfrm>
        </p:spPr>
        <p:txBody>
          <a:bodyPr anchor="t"/>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29200" y="661976"/>
            <a:ext cx="3273552" cy="639762"/>
          </a:xfrm>
        </p:spPr>
        <p:txBody>
          <a:bodyPr anchor="ctr">
            <a:noAutofit/>
          </a:bodyPr>
          <a:lstStyle>
            <a:lvl1pPr marL="0" indent="0">
              <a:buNone/>
              <a:defRPr sz="22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29200" y="1371600"/>
            <a:ext cx="3273552" cy="2743200"/>
          </a:xfrm>
        </p:spPr>
        <p:txBody>
          <a:bodyPr anchor="t"/>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3" name="TextBox 12"/>
          <p:cNvSpPr txBox="1"/>
          <p:nvPr/>
        </p:nvSpPr>
        <p:spPr>
          <a:xfrm>
            <a:off x="1056640" y="520192"/>
            <a:ext cx="457200" cy="923330"/>
          </a:xfrm>
          <a:prstGeom prst="rect">
            <a:avLst/>
          </a:prstGeom>
          <a:noFill/>
        </p:spPr>
        <p:txBody>
          <a:bodyPr wrap="square" lIns="0" tIns="0" rIns="0" bIns="0" rtlCol="0" anchor="t" anchorCtr="0">
            <a:spAutoFit/>
          </a:bodyPr>
          <a:lstStyle/>
          <a:p>
            <a:r>
              <a:rPr lang="en-US" sz="6000" dirty="0">
                <a:effectLst>
                  <a:outerShdw blurRad="38100" dist="38100" dir="2700000" algn="tl">
                    <a:srgbClr val="000000">
                      <a:alpha val="43137"/>
                    </a:srgbClr>
                  </a:outerShdw>
                </a:effectLst>
                <a:latin typeface="+mn-lt"/>
              </a:rPr>
              <a:t>{</a:t>
            </a:r>
          </a:p>
        </p:txBody>
      </p:sp>
      <p:sp>
        <p:nvSpPr>
          <p:cNvPr id="18" name="TextBox 17"/>
          <p:cNvSpPr txBox="1"/>
          <p:nvPr/>
        </p:nvSpPr>
        <p:spPr>
          <a:xfrm>
            <a:off x="4780280" y="520192"/>
            <a:ext cx="457200" cy="923330"/>
          </a:xfrm>
          <a:prstGeom prst="rect">
            <a:avLst/>
          </a:prstGeom>
          <a:noFill/>
        </p:spPr>
        <p:txBody>
          <a:bodyPr wrap="square" lIns="0" tIns="0" rIns="0" bIns="0" rtlCol="0" anchor="t" anchorCtr="0">
            <a:spAutoFit/>
          </a:bodyPr>
          <a:lstStyle/>
          <a:p>
            <a:r>
              <a:rPr lang="en-US" sz="6000" dirty="0">
                <a:effectLst>
                  <a:outerShdw blurRad="38100" dist="38100" dir="2700000" algn="tl">
                    <a:srgbClr val="000000">
                      <a:alpha val="43137"/>
                    </a:srgbClr>
                  </a:outerShdw>
                </a:effectLst>
                <a:latin typeface="+mn-lt"/>
              </a:rPr>
              <a:t>{</a:t>
            </a:r>
          </a:p>
        </p:txBody>
      </p:sp>
      <p:sp>
        <p:nvSpPr>
          <p:cNvPr id="12" name="Title 11"/>
          <p:cNvSpPr>
            <a:spLocks noGrp="1"/>
          </p:cNvSpPr>
          <p:nvPr>
            <p:ph type="title"/>
          </p:nvPr>
        </p:nvSpPr>
        <p:spPr/>
        <p:txBody>
          <a:bodyPr/>
          <a:lstStyle/>
          <a:p>
            <a:r>
              <a:rPr lang="en-US"/>
              <a:t>Click to edit Master title style</a:t>
            </a:r>
            <a:endParaRPr lang="en-US" dirty="0"/>
          </a:p>
        </p:txBody>
      </p:sp>
      <p:sp>
        <p:nvSpPr>
          <p:cNvPr id="14" name="Date Placeholder 13"/>
          <p:cNvSpPr>
            <a:spLocks noGrp="1"/>
          </p:cNvSpPr>
          <p:nvPr>
            <p:ph type="dt" sz="half" idx="10"/>
          </p:nvPr>
        </p:nvSpPr>
        <p:spPr/>
        <p:txBody>
          <a:bodyPr/>
          <a:lstStyle/>
          <a:p>
            <a:fld id="{0C614D0B-4ADD-4807-9147-50D9D88A7DC9}" type="datetimeFigureOut">
              <a:rPr lang="en-GB" smtClean="0"/>
              <a:pPr/>
              <a:t>20/09/2018</a:t>
            </a:fld>
            <a:endParaRPr lang="en-GB" dirty="0"/>
          </a:p>
        </p:txBody>
      </p:sp>
      <p:sp>
        <p:nvSpPr>
          <p:cNvPr id="15" name="Slide Number Placeholder 14"/>
          <p:cNvSpPr>
            <a:spLocks noGrp="1"/>
          </p:cNvSpPr>
          <p:nvPr>
            <p:ph type="sldNum" sz="quarter" idx="11"/>
          </p:nvPr>
        </p:nvSpPr>
        <p:spPr/>
        <p:txBody>
          <a:bodyPr/>
          <a:lstStyle/>
          <a:p>
            <a:fld id="{7195FB21-764D-4B7A-A3F6-5CD29D01967D}" type="slidenum">
              <a:rPr lang="en-GB" smtClean="0"/>
              <a:pPr/>
              <a:t>‹#›</a:t>
            </a:fld>
            <a:endParaRPr lang="en-GB" dirty="0"/>
          </a:p>
        </p:txBody>
      </p:sp>
      <p:sp>
        <p:nvSpPr>
          <p:cNvPr id="16" name="Footer Placeholder 15"/>
          <p:cNvSpPr>
            <a:spLocks noGrp="1"/>
          </p:cNvSpPr>
          <p:nvPr>
            <p:ph type="ftr" sz="quarter" idx="12"/>
          </p:nvPr>
        </p:nvSpPr>
        <p:spPr/>
        <p:txBody>
          <a:bodyPr/>
          <a:lstStyle/>
          <a:p>
            <a:endParaRPr lang="en-GB"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US"/>
              <a:t>Click to edit Master title style</a:t>
            </a:r>
          </a:p>
        </p:txBody>
      </p:sp>
      <p:sp>
        <p:nvSpPr>
          <p:cNvPr id="7" name="Date Placeholder 6"/>
          <p:cNvSpPr>
            <a:spLocks noGrp="1"/>
          </p:cNvSpPr>
          <p:nvPr>
            <p:ph type="dt" sz="half" idx="10"/>
          </p:nvPr>
        </p:nvSpPr>
        <p:spPr/>
        <p:txBody>
          <a:bodyPr/>
          <a:lstStyle/>
          <a:p>
            <a:fld id="{0C614D0B-4ADD-4807-9147-50D9D88A7DC9}" type="datetimeFigureOut">
              <a:rPr lang="en-GB" smtClean="0"/>
              <a:pPr/>
              <a:t>20/09/2018</a:t>
            </a:fld>
            <a:endParaRPr lang="en-GB" dirty="0"/>
          </a:p>
        </p:txBody>
      </p:sp>
      <p:sp>
        <p:nvSpPr>
          <p:cNvPr id="8" name="Slide Number Placeholder 7"/>
          <p:cNvSpPr>
            <a:spLocks noGrp="1"/>
          </p:cNvSpPr>
          <p:nvPr>
            <p:ph type="sldNum" sz="quarter" idx="11"/>
          </p:nvPr>
        </p:nvSpPr>
        <p:spPr/>
        <p:txBody>
          <a:bodyPr/>
          <a:lstStyle/>
          <a:p>
            <a:fld id="{7195FB21-764D-4B7A-A3F6-5CD29D01967D}" type="slidenum">
              <a:rPr lang="en-GB" smtClean="0"/>
              <a:pPr/>
              <a:t>‹#›</a:t>
            </a:fld>
            <a:endParaRPr lang="en-GB" dirty="0"/>
          </a:p>
        </p:txBody>
      </p:sp>
      <p:sp>
        <p:nvSpPr>
          <p:cNvPr id="9" name="Footer Placeholder 8"/>
          <p:cNvSpPr>
            <a:spLocks noGrp="1"/>
          </p:cNvSpPr>
          <p:nvPr>
            <p:ph type="ftr" sz="quarter" idx="12"/>
          </p:nvPr>
        </p:nvSpPr>
        <p:spPr/>
        <p:txBody>
          <a:bodyPr/>
          <a:lstStyle/>
          <a:p>
            <a:endParaRPr lang="en-GB"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5" name="Date Placeholder 4"/>
          <p:cNvSpPr>
            <a:spLocks noGrp="1"/>
          </p:cNvSpPr>
          <p:nvPr>
            <p:ph type="dt" sz="half" idx="10"/>
          </p:nvPr>
        </p:nvSpPr>
        <p:spPr/>
        <p:txBody>
          <a:bodyPr/>
          <a:lstStyle/>
          <a:p>
            <a:fld id="{0C614D0B-4ADD-4807-9147-50D9D88A7DC9}" type="datetimeFigureOut">
              <a:rPr lang="en-GB" smtClean="0"/>
              <a:pPr/>
              <a:t>20/09/2018</a:t>
            </a:fld>
            <a:endParaRPr lang="en-GB" dirty="0"/>
          </a:p>
        </p:txBody>
      </p:sp>
      <p:sp>
        <p:nvSpPr>
          <p:cNvPr id="6" name="Slide Number Placeholder 5"/>
          <p:cNvSpPr>
            <a:spLocks noGrp="1"/>
          </p:cNvSpPr>
          <p:nvPr>
            <p:ph type="sldNum" sz="quarter" idx="11"/>
          </p:nvPr>
        </p:nvSpPr>
        <p:spPr/>
        <p:txBody>
          <a:bodyPr/>
          <a:lstStyle/>
          <a:p>
            <a:fld id="{7195FB21-764D-4B7A-A3F6-5CD29D01967D}" type="slidenum">
              <a:rPr lang="en-GB" smtClean="0"/>
              <a:pPr/>
              <a:t>‹#›</a:t>
            </a:fld>
            <a:endParaRPr lang="en-GB" dirty="0"/>
          </a:p>
        </p:txBody>
      </p:sp>
      <p:sp>
        <p:nvSpPr>
          <p:cNvPr id="7" name="Footer Placeholder 6"/>
          <p:cNvSpPr>
            <a:spLocks noGrp="1"/>
          </p:cNvSpPr>
          <p:nvPr>
            <p:ph type="ftr" sz="quarter" idx="12"/>
          </p:nvPr>
        </p:nvSpPr>
        <p:spPr/>
        <p:txBody>
          <a:bodyPr/>
          <a:lstStyle/>
          <a:p>
            <a:endParaRPr lang="en-GB"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9" name="TextBox 8"/>
          <p:cNvSpPr txBox="1"/>
          <p:nvPr/>
        </p:nvSpPr>
        <p:spPr>
          <a:xfrm>
            <a:off x="5328920" y="1774588"/>
            <a:ext cx="457200" cy="1231106"/>
          </a:xfrm>
          <a:prstGeom prst="rect">
            <a:avLst/>
          </a:prstGeom>
          <a:noFill/>
        </p:spPr>
        <p:txBody>
          <a:bodyPr wrap="square" lIns="0" tIns="0" rIns="0" bIns="0" rtlCol="0" anchor="t" anchorCtr="0">
            <a:spAutoFit/>
          </a:bodyPr>
          <a:lstStyle/>
          <a:p>
            <a:r>
              <a:rPr lang="en-US" sz="8000" dirty="0">
                <a:effectLst>
                  <a:outerShdw blurRad="38100" dist="38100" dir="2700000" algn="tl">
                    <a:srgbClr val="000000">
                      <a:alpha val="43137"/>
                    </a:srgbClr>
                  </a:outerShdw>
                </a:effectLst>
                <a:latin typeface="+mn-lt"/>
              </a:rPr>
              <a:t>{</a:t>
            </a:r>
          </a:p>
        </p:txBody>
      </p:sp>
      <p:sp>
        <p:nvSpPr>
          <p:cNvPr id="3" name="Content Placeholder 2"/>
          <p:cNvSpPr>
            <a:spLocks noGrp="1"/>
          </p:cNvSpPr>
          <p:nvPr>
            <p:ph idx="1"/>
          </p:nvPr>
        </p:nvSpPr>
        <p:spPr>
          <a:xfrm>
            <a:off x="838200" y="685801"/>
            <a:ext cx="4343400" cy="3429000"/>
          </a:xfrm>
        </p:spPr>
        <p:txBody>
          <a:bodyPr anchor="ctr"/>
          <a:lstStyle>
            <a:lvl1pPr>
              <a:defRPr sz="2400"/>
            </a:lvl1pPr>
            <a:lvl2pPr>
              <a:defRPr sz="2200"/>
            </a:lvl2pPr>
            <a:lvl3pPr>
              <a:defRPr sz="2000"/>
            </a:lvl3pPr>
            <a:lvl4pPr>
              <a:defRPr sz="1800"/>
            </a:lvl4pPr>
            <a:lvl5pPr>
              <a:defRPr sz="18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5715000" y="685801"/>
            <a:ext cx="2590800" cy="3429000"/>
          </a:xfrm>
        </p:spPr>
        <p:txBody>
          <a:bodyPr anchor="ctr">
            <a:normAutofit/>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5" name="Date Placeholder 14"/>
          <p:cNvSpPr>
            <a:spLocks noGrp="1"/>
          </p:cNvSpPr>
          <p:nvPr>
            <p:ph type="dt" sz="half" idx="10"/>
          </p:nvPr>
        </p:nvSpPr>
        <p:spPr/>
        <p:txBody>
          <a:bodyPr/>
          <a:lstStyle/>
          <a:p>
            <a:fld id="{0C614D0B-4ADD-4807-9147-50D9D88A7DC9}" type="datetimeFigureOut">
              <a:rPr lang="en-GB" smtClean="0"/>
              <a:pPr/>
              <a:t>20/09/2018</a:t>
            </a:fld>
            <a:endParaRPr lang="en-GB" dirty="0"/>
          </a:p>
        </p:txBody>
      </p:sp>
      <p:sp>
        <p:nvSpPr>
          <p:cNvPr id="16" name="Slide Number Placeholder 15"/>
          <p:cNvSpPr>
            <a:spLocks noGrp="1"/>
          </p:cNvSpPr>
          <p:nvPr>
            <p:ph type="sldNum" sz="quarter" idx="11"/>
          </p:nvPr>
        </p:nvSpPr>
        <p:spPr/>
        <p:txBody>
          <a:bodyPr/>
          <a:lstStyle/>
          <a:p>
            <a:fld id="{7195FB21-764D-4B7A-A3F6-5CD29D01967D}" type="slidenum">
              <a:rPr lang="en-GB" smtClean="0"/>
              <a:pPr/>
              <a:t>‹#›</a:t>
            </a:fld>
            <a:endParaRPr lang="en-GB" dirty="0"/>
          </a:p>
        </p:txBody>
      </p:sp>
      <p:sp>
        <p:nvSpPr>
          <p:cNvPr id="17" name="Footer Placeholder 16"/>
          <p:cNvSpPr>
            <a:spLocks noGrp="1"/>
          </p:cNvSpPr>
          <p:nvPr>
            <p:ph type="ftr" sz="quarter" idx="12"/>
          </p:nvPr>
        </p:nvSpPr>
        <p:spPr/>
        <p:txBody>
          <a:bodyPr/>
          <a:lstStyle/>
          <a:p>
            <a:endParaRPr lang="en-GB" dirty="0"/>
          </a:p>
        </p:txBody>
      </p:sp>
      <p:sp>
        <p:nvSpPr>
          <p:cNvPr id="18" name="Title 17"/>
          <p:cNvSpPr>
            <a:spLocks noGrp="1"/>
          </p:cNvSpPr>
          <p:nvPr>
            <p:ph type="title"/>
          </p:nvPr>
        </p:nvSpPr>
        <p:spPr/>
        <p:txBody>
          <a:bodyPr/>
          <a:lstStyle/>
          <a:p>
            <a:r>
              <a:rPr lang="en-US"/>
              <a:t>Click to edit Master title style</a:t>
            </a:r>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3" name="Picture Placeholder 2"/>
          <p:cNvSpPr>
            <a:spLocks noGrp="1"/>
          </p:cNvSpPr>
          <p:nvPr>
            <p:ph type="pic" idx="1"/>
          </p:nvPr>
        </p:nvSpPr>
        <p:spPr>
          <a:xfrm>
            <a:off x="1219200" y="612775"/>
            <a:ext cx="6705600" cy="2546985"/>
          </a:xfrm>
          <a:effectLst>
            <a:outerShdw blurRad="152400" dist="317500" dir="5400000" sx="90000" sy="-19000" rotWithShape="0">
              <a:prstClr val="black">
                <a:alpha val="15000"/>
              </a:prstClr>
            </a:outerShdw>
          </a:effectLst>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a:t>Click icon to add picture</a:t>
            </a:r>
          </a:p>
        </p:txBody>
      </p:sp>
      <p:sp>
        <p:nvSpPr>
          <p:cNvPr id="4" name="Text Placeholder 3"/>
          <p:cNvSpPr>
            <a:spLocks noGrp="1"/>
          </p:cNvSpPr>
          <p:nvPr>
            <p:ph type="body" sz="half" idx="2"/>
          </p:nvPr>
        </p:nvSpPr>
        <p:spPr>
          <a:xfrm>
            <a:off x="2743200" y="3453047"/>
            <a:ext cx="5029200" cy="720804"/>
          </a:xfrm>
        </p:spPr>
        <p:txBody>
          <a:bodyPr anchor="ctr">
            <a:normAutofit/>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9" name="TextBox 8"/>
          <p:cNvSpPr txBox="1"/>
          <p:nvPr/>
        </p:nvSpPr>
        <p:spPr>
          <a:xfrm>
            <a:off x="2435352" y="3331464"/>
            <a:ext cx="457200" cy="923330"/>
          </a:xfrm>
          <a:prstGeom prst="rect">
            <a:avLst/>
          </a:prstGeom>
          <a:noFill/>
        </p:spPr>
        <p:txBody>
          <a:bodyPr wrap="square" lIns="0" tIns="0" rIns="0" bIns="0" rtlCol="0" anchor="t" anchorCtr="0">
            <a:spAutoFit/>
          </a:bodyPr>
          <a:lstStyle/>
          <a:p>
            <a:r>
              <a:rPr lang="en-US" sz="6000" dirty="0">
                <a:effectLst>
                  <a:outerShdw blurRad="38100" dist="38100" dir="2700000" algn="tl">
                    <a:srgbClr val="000000">
                      <a:alpha val="43137"/>
                    </a:srgbClr>
                  </a:outerShdw>
                </a:effectLst>
                <a:latin typeface="+mn-lt"/>
              </a:rPr>
              <a:t>{</a:t>
            </a:r>
          </a:p>
        </p:txBody>
      </p:sp>
      <p:sp>
        <p:nvSpPr>
          <p:cNvPr id="11" name="Title 10"/>
          <p:cNvSpPr>
            <a:spLocks noGrp="1"/>
          </p:cNvSpPr>
          <p:nvPr>
            <p:ph type="title"/>
          </p:nvPr>
        </p:nvSpPr>
        <p:spPr/>
        <p:txBody>
          <a:bodyPr/>
          <a:lstStyle/>
          <a:p>
            <a:r>
              <a:rPr lang="en-US"/>
              <a:t>Click to edit Master title style</a:t>
            </a:r>
          </a:p>
        </p:txBody>
      </p:sp>
      <p:sp>
        <p:nvSpPr>
          <p:cNvPr id="13" name="Date Placeholder 12"/>
          <p:cNvSpPr>
            <a:spLocks noGrp="1"/>
          </p:cNvSpPr>
          <p:nvPr>
            <p:ph type="dt" sz="half" idx="10"/>
          </p:nvPr>
        </p:nvSpPr>
        <p:spPr/>
        <p:txBody>
          <a:bodyPr/>
          <a:lstStyle/>
          <a:p>
            <a:fld id="{0C614D0B-4ADD-4807-9147-50D9D88A7DC9}" type="datetimeFigureOut">
              <a:rPr lang="en-GB" smtClean="0"/>
              <a:pPr/>
              <a:t>20/09/2018</a:t>
            </a:fld>
            <a:endParaRPr lang="en-GB" dirty="0"/>
          </a:p>
        </p:txBody>
      </p:sp>
      <p:sp>
        <p:nvSpPr>
          <p:cNvPr id="14" name="Slide Number Placeholder 13"/>
          <p:cNvSpPr>
            <a:spLocks noGrp="1"/>
          </p:cNvSpPr>
          <p:nvPr>
            <p:ph type="sldNum" sz="quarter" idx="11"/>
          </p:nvPr>
        </p:nvSpPr>
        <p:spPr/>
        <p:txBody>
          <a:bodyPr/>
          <a:lstStyle/>
          <a:p>
            <a:fld id="{7195FB21-764D-4B7A-A3F6-5CD29D01967D}" type="slidenum">
              <a:rPr lang="en-GB" smtClean="0"/>
              <a:pPr/>
              <a:t>‹#›</a:t>
            </a:fld>
            <a:endParaRPr lang="en-GB" dirty="0"/>
          </a:p>
        </p:txBody>
      </p:sp>
      <p:sp>
        <p:nvSpPr>
          <p:cNvPr id="15" name="Footer Placeholder 14"/>
          <p:cNvSpPr>
            <a:spLocks noGrp="1"/>
          </p:cNvSpPr>
          <p:nvPr>
            <p:ph type="ftr" sz="quarter" idx="12"/>
          </p:nvPr>
        </p:nvSpPr>
        <p:spPr/>
        <p:txBody>
          <a:bodyPr/>
          <a:lstStyle/>
          <a:p>
            <a:endParaRPr lang="en-GB"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a:xfrm>
            <a:off x="2133600" y="685801"/>
            <a:ext cx="5791200" cy="3505199"/>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0C614D0B-4ADD-4807-9147-50D9D88A7DC9}" type="datetimeFigureOut">
              <a:rPr lang="en-GB" smtClean="0"/>
              <a:pPr/>
              <a:t>20/09/2018</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7195FB21-764D-4B7A-A3F6-5CD29D01967D}" type="slidenum">
              <a:rPr lang="en-GB" smtClean="0"/>
              <a:pPr/>
              <a:t>‹#›</a:t>
            </a:fld>
            <a:endParaRPr lang="en-GB"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09600" y="609601"/>
            <a:ext cx="2133600" cy="518160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2895600" y="685801"/>
            <a:ext cx="5029200" cy="4572000"/>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C614D0B-4ADD-4807-9147-50D9D88A7DC9}" type="datetimeFigureOut">
              <a:rPr lang="en-GB" smtClean="0"/>
              <a:pPr/>
              <a:t>20/09/2018</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7195FB21-764D-4B7A-A3F6-5CD29D01967D}" type="slidenum">
              <a:rPr lang="en-GB" smtClean="0"/>
              <a:pPr/>
              <a:t>‹#›</a:t>
            </a:fld>
            <a:endParaRPr lang="en-GB"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0A2C56"/>
        </a:solidFill>
        <a:effectLst/>
      </p:bgPr>
    </p:bg>
    <p:spTree>
      <p:nvGrpSpPr>
        <p:cNvPr id="1" name=""/>
        <p:cNvGrpSpPr/>
        <p:nvPr/>
      </p:nvGrpSpPr>
      <p:grpSpPr>
        <a:xfrm>
          <a:off x="0" y="0"/>
          <a:ext cx="0" cy="0"/>
          <a:chOff x="0" y="0"/>
          <a:chExt cx="0" cy="0"/>
        </a:xfrm>
      </p:grpSpPr>
      <p:sp>
        <p:nvSpPr>
          <p:cNvPr id="7" name="Rectangle 6"/>
          <p:cNvSpPr/>
          <p:nvPr/>
        </p:nvSpPr>
        <p:spPr>
          <a:xfrm>
            <a:off x="0" y="0"/>
            <a:ext cx="9144000" cy="6858000"/>
          </a:xfrm>
          <a:prstGeom prst="rect">
            <a:avLst/>
          </a:prstGeom>
          <a:gradFill>
            <a:gsLst>
              <a:gs pos="0">
                <a:schemeClr val="accent6">
                  <a:lumMod val="50000"/>
                  <a:alpha val="36000"/>
                </a:schemeClr>
              </a:gs>
              <a:gs pos="100000">
                <a:schemeClr val="bg2">
                  <a:alpha val="10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8" name="Oval 7"/>
          <p:cNvSpPr/>
          <p:nvPr/>
        </p:nvSpPr>
        <p:spPr>
          <a:xfrm rot="19724275">
            <a:off x="1373221" y="1038440"/>
            <a:ext cx="7240620" cy="5706987"/>
          </a:xfrm>
          <a:prstGeom prst="ellipse">
            <a:avLst/>
          </a:prstGeom>
          <a:gradFill flip="none" rotWithShape="1">
            <a:gsLst>
              <a:gs pos="0">
                <a:schemeClr val="accent6">
                  <a:lumMod val="60000"/>
                  <a:lumOff val="40000"/>
                  <a:alpha val="7000"/>
                </a:schemeClr>
              </a:gs>
              <a:gs pos="58000">
                <a:schemeClr val="bg2">
                  <a:alpha val="0"/>
                </a:schemeClr>
              </a:gs>
            </a:gsLst>
            <a:path path="circle">
              <a:fillToRect l="50000" t="50000" r="50000" b="50000"/>
            </a:path>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9" name="Oval 8"/>
          <p:cNvSpPr/>
          <p:nvPr/>
        </p:nvSpPr>
        <p:spPr>
          <a:xfrm rot="17656910">
            <a:off x="-274211" y="1165875"/>
            <a:ext cx="5538472" cy="4480459"/>
          </a:xfrm>
          <a:prstGeom prst="ellipse">
            <a:avLst/>
          </a:prstGeom>
          <a:gradFill flip="none" rotWithShape="1">
            <a:gsLst>
              <a:gs pos="0">
                <a:schemeClr val="accent6">
                  <a:lumMod val="60000"/>
                  <a:lumOff val="40000"/>
                  <a:alpha val="8000"/>
                </a:schemeClr>
              </a:gs>
              <a:gs pos="58000">
                <a:schemeClr val="bg2">
                  <a:alpha val="0"/>
                </a:schemeClr>
              </a:gs>
            </a:gsLst>
            <a:path path="circle">
              <a:fillToRect l="50000" t="50000" r="50000" b="50000"/>
            </a:path>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Oval 9"/>
          <p:cNvSpPr/>
          <p:nvPr/>
        </p:nvSpPr>
        <p:spPr>
          <a:xfrm rot="19724275">
            <a:off x="3277955" y="116854"/>
            <a:ext cx="6479362" cy="4754757"/>
          </a:xfrm>
          <a:prstGeom prst="ellipse">
            <a:avLst/>
          </a:prstGeom>
          <a:gradFill flip="none" rotWithShape="1">
            <a:gsLst>
              <a:gs pos="0">
                <a:schemeClr val="accent6">
                  <a:lumMod val="60000"/>
                  <a:lumOff val="40000"/>
                  <a:alpha val="8000"/>
                </a:schemeClr>
              </a:gs>
              <a:gs pos="58000">
                <a:schemeClr val="bg2">
                  <a:alpha val="0"/>
                </a:schemeClr>
              </a:gs>
            </a:gsLst>
            <a:path path="circle">
              <a:fillToRect l="50000" t="50000" r="50000" b="50000"/>
            </a:path>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Placeholder 1"/>
          <p:cNvSpPr>
            <a:spLocks noGrp="1"/>
          </p:cNvSpPr>
          <p:nvPr>
            <p:ph type="title"/>
          </p:nvPr>
        </p:nvSpPr>
        <p:spPr>
          <a:xfrm>
            <a:off x="777240" y="4876800"/>
            <a:ext cx="7543800" cy="914400"/>
          </a:xfrm>
          <a:prstGeom prst="rect">
            <a:avLst/>
          </a:prstGeom>
        </p:spPr>
        <p:txBody>
          <a:bodyPr vert="horz" lIns="91440" tIns="45720" rIns="91440" bIns="45720" rtlCol="0" anchor="b">
            <a:noAutofit/>
          </a:bodyPr>
          <a:lstStyle/>
          <a:p>
            <a:r>
              <a:rPr lang="en-US"/>
              <a:t>Click to edit Master title style</a:t>
            </a:r>
            <a:endParaRPr lang="en-US" dirty="0"/>
          </a:p>
        </p:txBody>
      </p:sp>
      <p:sp>
        <p:nvSpPr>
          <p:cNvPr id="3" name="Text Placeholder 2"/>
          <p:cNvSpPr>
            <a:spLocks noGrp="1"/>
          </p:cNvSpPr>
          <p:nvPr>
            <p:ph type="body" idx="1"/>
          </p:nvPr>
        </p:nvSpPr>
        <p:spPr>
          <a:xfrm>
            <a:off x="2133600" y="685801"/>
            <a:ext cx="6096000" cy="3657599"/>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6172200" y="6154738"/>
            <a:ext cx="2133600" cy="365125"/>
          </a:xfrm>
          <a:prstGeom prst="rect">
            <a:avLst/>
          </a:prstGeom>
        </p:spPr>
        <p:txBody>
          <a:bodyPr vert="horz" lIns="91440" tIns="45720" rIns="91440" bIns="45720" rtlCol="0" anchor="t"/>
          <a:lstStyle>
            <a:lvl1pPr algn="r">
              <a:defRPr sz="1100">
                <a:solidFill>
                  <a:schemeClr val="tx1">
                    <a:alpha val="60000"/>
                  </a:schemeClr>
                </a:solidFill>
                <a:effectLst/>
              </a:defRPr>
            </a:lvl1pPr>
          </a:lstStyle>
          <a:p>
            <a:fld id="{0C614D0B-4ADD-4807-9147-50D9D88A7DC9}" type="datetimeFigureOut">
              <a:rPr lang="en-GB" smtClean="0"/>
              <a:pPr/>
              <a:t>20/09/2018</a:t>
            </a:fld>
            <a:endParaRPr lang="en-GB" dirty="0"/>
          </a:p>
        </p:txBody>
      </p:sp>
      <p:sp>
        <p:nvSpPr>
          <p:cNvPr id="5" name="Footer Placeholder 4"/>
          <p:cNvSpPr>
            <a:spLocks noGrp="1"/>
          </p:cNvSpPr>
          <p:nvPr>
            <p:ph type="ftr" sz="quarter" idx="3"/>
          </p:nvPr>
        </p:nvSpPr>
        <p:spPr>
          <a:xfrm>
            <a:off x="822960" y="6154738"/>
            <a:ext cx="4572000" cy="365125"/>
          </a:xfrm>
          <a:prstGeom prst="rect">
            <a:avLst/>
          </a:prstGeom>
        </p:spPr>
        <p:txBody>
          <a:bodyPr vert="horz" lIns="91440" tIns="45720" rIns="91440" bIns="45720" rtlCol="0" anchor="t"/>
          <a:lstStyle>
            <a:lvl1pPr algn="l">
              <a:defRPr sz="1100">
                <a:solidFill>
                  <a:schemeClr val="tx1">
                    <a:alpha val="60000"/>
                  </a:schemeClr>
                </a:solidFill>
                <a:effectLst/>
              </a:defRPr>
            </a:lvl1pPr>
          </a:lstStyle>
          <a:p>
            <a:endParaRPr lang="en-GB" dirty="0"/>
          </a:p>
        </p:txBody>
      </p:sp>
      <p:sp>
        <p:nvSpPr>
          <p:cNvPr id="6" name="Slide Number Placeholder 5"/>
          <p:cNvSpPr>
            <a:spLocks noGrp="1"/>
          </p:cNvSpPr>
          <p:nvPr>
            <p:ph type="sldNum" sz="quarter" idx="4"/>
          </p:nvPr>
        </p:nvSpPr>
        <p:spPr>
          <a:xfrm>
            <a:off x="822960" y="5842000"/>
            <a:ext cx="2133600" cy="304800"/>
          </a:xfrm>
          <a:prstGeom prst="rect">
            <a:avLst/>
          </a:prstGeom>
        </p:spPr>
        <p:txBody>
          <a:bodyPr vert="horz" lIns="91440" tIns="45720" rIns="91440" bIns="9144" rtlCol="0" anchor="b"/>
          <a:lstStyle>
            <a:lvl1pPr algn="l">
              <a:defRPr sz="1600">
                <a:solidFill>
                  <a:schemeClr val="tx1">
                    <a:alpha val="60000"/>
                  </a:schemeClr>
                </a:solidFill>
                <a:effectLst/>
              </a:defRPr>
            </a:lvl1pPr>
          </a:lstStyle>
          <a:p>
            <a:fld id="{7195FB21-764D-4B7A-A3F6-5CD29D01967D}" type="slidenum">
              <a:rPr lang="en-GB" smtClean="0"/>
              <a:pPr/>
              <a:t>‹#›</a:t>
            </a:fld>
            <a:endParaRPr lang="en-GB" dirty="0"/>
          </a:p>
        </p:txBody>
      </p:sp>
    </p:spTree>
  </p:cSld>
  <p:clrMap bg1="dk1" tx1="lt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spcBef>
          <a:spcPct val="0"/>
        </a:spcBef>
        <a:buNone/>
        <a:defRPr sz="4900" kern="1200">
          <a:solidFill>
            <a:schemeClr val="tx1"/>
          </a:solidFill>
          <a:effectLst>
            <a:outerShdw blurRad="38100" dist="38100" dir="2700000" algn="tl">
              <a:srgbClr val="000000">
                <a:alpha val="43137"/>
              </a:srgbClr>
            </a:outerShdw>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74320" indent="-256032" algn="l" defTabSz="914400" rtl="0" eaLnBrk="1" latinLnBrk="0" hangingPunct="1">
        <a:spcBef>
          <a:spcPct val="20000"/>
        </a:spcBef>
        <a:spcAft>
          <a:spcPts val="0"/>
        </a:spcAft>
        <a:buSzPct val="60000"/>
        <a:buFont typeface="Wingdings" pitchFamily="2" charset="2"/>
        <a:buChar char=""/>
        <a:defRPr sz="2100" kern="1200">
          <a:solidFill>
            <a:schemeClr val="tx1"/>
          </a:solidFill>
          <a:effectLst>
            <a:outerShdw blurRad="38100" dist="38100" dir="2700000" algn="tl">
              <a:srgbClr val="000000">
                <a:alpha val="43137"/>
              </a:srgbClr>
            </a:outerShdw>
          </a:effectLst>
          <a:latin typeface="+mn-lt"/>
          <a:ea typeface="+mn-ea"/>
          <a:cs typeface="+mn-cs"/>
        </a:defRPr>
      </a:lvl1pPr>
      <a:lvl2pPr marL="640080" indent="-256032" algn="l" defTabSz="914400" rtl="0" eaLnBrk="1" latinLnBrk="0" hangingPunct="1">
        <a:spcBef>
          <a:spcPct val="20000"/>
        </a:spcBef>
        <a:buSzPct val="60000"/>
        <a:buFont typeface="Wingdings" pitchFamily="2" charset="2"/>
        <a:buChar char=""/>
        <a:defRPr sz="1900" kern="1200">
          <a:solidFill>
            <a:schemeClr val="tx1"/>
          </a:solidFill>
          <a:effectLst>
            <a:outerShdw blurRad="38100" dist="38100" dir="2700000" algn="tl">
              <a:srgbClr val="000000">
                <a:alpha val="43137"/>
              </a:srgbClr>
            </a:outerShdw>
          </a:effectLst>
          <a:latin typeface="+mn-lt"/>
          <a:ea typeface="+mn-ea"/>
          <a:cs typeface="+mn-cs"/>
        </a:defRPr>
      </a:lvl2pPr>
      <a:lvl3pPr marL="1005840" indent="-256032" algn="l" defTabSz="914400" rtl="0" eaLnBrk="1" latinLnBrk="0" hangingPunct="1">
        <a:spcBef>
          <a:spcPct val="20000"/>
        </a:spcBef>
        <a:buSzPct val="60000"/>
        <a:buFont typeface="Wingdings" pitchFamily="2" charset="2"/>
        <a:buChar char=""/>
        <a:defRPr sz="1700" kern="1200">
          <a:solidFill>
            <a:schemeClr val="tx1"/>
          </a:solidFill>
          <a:effectLst>
            <a:outerShdw blurRad="38100" dist="38100" dir="2700000" algn="tl">
              <a:srgbClr val="000000">
                <a:alpha val="43137"/>
              </a:srgbClr>
            </a:outerShdw>
          </a:effectLst>
          <a:latin typeface="+mn-lt"/>
          <a:ea typeface="+mn-ea"/>
          <a:cs typeface="+mn-cs"/>
        </a:defRPr>
      </a:lvl3pPr>
      <a:lvl4pPr marL="1371600" indent="-256032" algn="l" defTabSz="914400" rtl="0" eaLnBrk="1" latinLnBrk="0" hangingPunct="1">
        <a:spcBef>
          <a:spcPct val="20000"/>
        </a:spcBef>
        <a:buSzPct val="60000"/>
        <a:buFont typeface="Wingdings" pitchFamily="2" charset="2"/>
        <a:buChar char=""/>
        <a:defRPr sz="1600" kern="1200">
          <a:solidFill>
            <a:schemeClr val="tx1"/>
          </a:solidFill>
          <a:effectLst>
            <a:outerShdw blurRad="38100" dist="38100" dir="2700000" algn="tl">
              <a:srgbClr val="000000">
                <a:alpha val="43137"/>
              </a:srgbClr>
            </a:outerShdw>
          </a:effectLst>
          <a:latin typeface="+mn-lt"/>
          <a:ea typeface="+mn-ea"/>
          <a:cs typeface="+mn-cs"/>
        </a:defRPr>
      </a:lvl4pPr>
      <a:lvl5pPr marL="1645920" indent="-256032" algn="l" defTabSz="914400" rtl="0" eaLnBrk="1" latinLnBrk="0" hangingPunct="1">
        <a:spcBef>
          <a:spcPct val="20000"/>
        </a:spcBef>
        <a:buSzPct val="60000"/>
        <a:buFont typeface="Wingdings" pitchFamily="2" charset="2"/>
        <a:buChar char=""/>
        <a:defRPr sz="1500" kern="1200">
          <a:solidFill>
            <a:schemeClr val="tx1"/>
          </a:solidFill>
          <a:effectLst>
            <a:outerShdw blurRad="38100" dist="38100" dir="2700000" algn="tl">
              <a:srgbClr val="000000">
                <a:alpha val="43137"/>
              </a:srgbClr>
            </a:outerShdw>
          </a:effectLst>
          <a:latin typeface="+mn-lt"/>
          <a:ea typeface="+mn-ea"/>
          <a:cs typeface="+mn-cs"/>
        </a:defRPr>
      </a:lvl5pPr>
      <a:lvl6pPr marL="1965960" indent="-256032" algn="l" defTabSz="914400" rtl="0" eaLnBrk="1" latinLnBrk="0" hangingPunct="1">
        <a:spcBef>
          <a:spcPct val="20000"/>
        </a:spcBef>
        <a:buSzPct val="60000"/>
        <a:buFont typeface="Wingdings" pitchFamily="2" charset="2"/>
        <a:buChar char=""/>
        <a:defRPr sz="1400" kern="1200">
          <a:solidFill>
            <a:schemeClr val="tx1"/>
          </a:solidFill>
          <a:effectLst>
            <a:outerShdw blurRad="38100" dist="38100" dir="2700000" algn="ctr" rotWithShape="0">
              <a:srgbClr val="000000">
                <a:alpha val="43000"/>
              </a:srgbClr>
            </a:outerShdw>
          </a:effectLst>
          <a:latin typeface="+mn-lt"/>
          <a:ea typeface="+mn-ea"/>
          <a:cs typeface="+mn-cs"/>
        </a:defRPr>
      </a:lvl6pPr>
      <a:lvl7pPr marL="2240280" indent="-256032" algn="l" defTabSz="914400" rtl="0" eaLnBrk="1" latinLnBrk="0" hangingPunct="1">
        <a:spcBef>
          <a:spcPct val="20000"/>
        </a:spcBef>
        <a:buSzPct val="60000"/>
        <a:buFont typeface="Wingdings" pitchFamily="2" charset="2"/>
        <a:buChar char=""/>
        <a:defRPr sz="1400" kern="1200">
          <a:solidFill>
            <a:schemeClr val="tx1"/>
          </a:solidFill>
          <a:effectLst>
            <a:outerShdw blurRad="38100" dist="38100" dir="2700000" algn="ctr" rotWithShape="0">
              <a:srgbClr val="000000">
                <a:alpha val="43000"/>
              </a:srgbClr>
            </a:outerShdw>
          </a:effectLst>
          <a:latin typeface="+mn-lt"/>
          <a:ea typeface="+mn-ea"/>
          <a:cs typeface="+mn-cs"/>
        </a:defRPr>
      </a:lvl7pPr>
      <a:lvl8pPr marL="2514600" indent="-256032" algn="l" defTabSz="914400" rtl="0" eaLnBrk="1" latinLnBrk="0" hangingPunct="1">
        <a:spcBef>
          <a:spcPct val="20000"/>
        </a:spcBef>
        <a:buSzPct val="60000"/>
        <a:buFont typeface="Wingdings" pitchFamily="2" charset="2"/>
        <a:buChar char=""/>
        <a:defRPr sz="1400" kern="1200">
          <a:solidFill>
            <a:schemeClr val="tx1"/>
          </a:solidFill>
          <a:effectLst>
            <a:outerShdw blurRad="38100" dist="38100" dir="2700000" algn="ctr" rotWithShape="0">
              <a:srgbClr val="000000">
                <a:alpha val="43000"/>
              </a:srgbClr>
            </a:outerShdw>
          </a:effectLst>
          <a:latin typeface="+mn-lt"/>
          <a:ea typeface="+mn-ea"/>
          <a:cs typeface="+mn-cs"/>
        </a:defRPr>
      </a:lvl8pPr>
      <a:lvl9pPr marL="2834640" indent="-256032" algn="l" defTabSz="914400" rtl="0" eaLnBrk="1" latinLnBrk="0" hangingPunct="1">
        <a:spcBef>
          <a:spcPct val="20000"/>
        </a:spcBef>
        <a:buSzPct val="60000"/>
        <a:buFont typeface="Wingdings" pitchFamily="2" charset="2"/>
        <a:buChar char=""/>
        <a:defRPr sz="1400" kern="1200">
          <a:solidFill>
            <a:schemeClr val="tx1"/>
          </a:solidFill>
          <a:effectLst>
            <a:outerShdw blurRad="38100" dist="38100" dir="2700000" algn="ctr" rotWithShape="0">
              <a:srgbClr val="000000">
                <a:alpha val="43000"/>
              </a:srgbClr>
            </a:outerShdw>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420873" y="266260"/>
            <a:ext cx="7344816" cy="1860984"/>
          </a:xfrm>
        </p:spPr>
        <p:txBody>
          <a:bodyPr/>
          <a:lstStyle/>
          <a:p>
            <a:pPr algn="r"/>
            <a:r>
              <a:rPr lang="en-GB" sz="3600" dirty="0">
                <a:solidFill>
                  <a:srgbClr val="FFC000"/>
                </a:solidFill>
                <a:effectLst/>
              </a:rPr>
              <a:t>HPEN5001/6001</a:t>
            </a:r>
            <a:br>
              <a:rPr lang="en-GB" sz="3600" dirty="0">
                <a:solidFill>
                  <a:srgbClr val="FFC000"/>
                </a:solidFill>
                <a:effectLst/>
              </a:rPr>
            </a:br>
            <a:r>
              <a:rPr lang="en-GB" sz="3600" dirty="0">
                <a:solidFill>
                  <a:srgbClr val="FFC000"/>
                </a:solidFill>
                <a:effectLst/>
              </a:rPr>
              <a:t> DEBATING MEDIEVAL IDENTITY</a:t>
            </a:r>
          </a:p>
        </p:txBody>
      </p:sp>
      <p:sp>
        <p:nvSpPr>
          <p:cNvPr id="3" name="Subtitle 2"/>
          <p:cNvSpPr>
            <a:spLocks noGrp="1"/>
          </p:cNvSpPr>
          <p:nvPr>
            <p:ph type="subTitle" idx="1"/>
          </p:nvPr>
        </p:nvSpPr>
        <p:spPr>
          <a:xfrm>
            <a:off x="4844008" y="3501008"/>
            <a:ext cx="3904456" cy="1512168"/>
          </a:xfrm>
        </p:spPr>
        <p:txBody>
          <a:bodyPr>
            <a:normAutofit lnSpcReduction="10000"/>
          </a:bodyPr>
          <a:lstStyle/>
          <a:p>
            <a:pPr algn="r"/>
            <a:r>
              <a:rPr lang="en-GB" sz="2400" dirty="0">
                <a:effectLst/>
              </a:rPr>
              <a:t>Stereotypes and caricatures: realism &amp; ‘The Wife of </a:t>
            </a:r>
          </a:p>
          <a:p>
            <a:pPr algn="r"/>
            <a:r>
              <a:rPr lang="en-GB" sz="2400" dirty="0">
                <a:effectLst/>
              </a:rPr>
              <a:t>Bath’s Prologue’ </a:t>
            </a:r>
          </a:p>
        </p:txBody>
      </p:sp>
      <p:pic>
        <p:nvPicPr>
          <p:cNvPr id="4" name="Picture 3"/>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83568" y="1772816"/>
            <a:ext cx="3505963" cy="3240360"/>
          </a:xfrm>
          <a:prstGeom prst="rect">
            <a:avLst/>
          </a:prstGeom>
          <a:ln w="28575">
            <a:solidFill>
              <a:srgbClr val="FFCA21"/>
            </a:solidFill>
          </a:ln>
        </p:spPr>
      </p:pic>
      <p:sp>
        <p:nvSpPr>
          <p:cNvPr id="5" name="Rectangle 4"/>
          <p:cNvSpPr/>
          <p:nvPr/>
        </p:nvSpPr>
        <p:spPr>
          <a:xfrm>
            <a:off x="827584" y="5589240"/>
            <a:ext cx="8136904" cy="1077218"/>
          </a:xfrm>
          <a:prstGeom prst="rect">
            <a:avLst/>
          </a:prstGeom>
        </p:spPr>
        <p:txBody>
          <a:bodyPr wrap="square">
            <a:spAutoFit/>
          </a:bodyPr>
          <a:lstStyle/>
          <a:p>
            <a:pPr algn="r"/>
            <a:r>
              <a:rPr lang="en-US" sz="2000" dirty="0">
                <a:solidFill>
                  <a:srgbClr val="FFC000"/>
                </a:solidFill>
              </a:rPr>
              <a:t>Women and relationships between the sexes have been seen as Chaucer's own favourite subject and his literary career viewed as a 'lifelong engagement with the woman question</a:t>
            </a:r>
            <a:r>
              <a:rPr lang="en-US" sz="2400" dirty="0">
                <a:solidFill>
                  <a:srgbClr val="FFC000"/>
                </a:solidFill>
              </a:rPr>
              <a:t>‘ (</a:t>
            </a:r>
            <a:r>
              <a:rPr lang="en-US" sz="2000" dirty="0">
                <a:solidFill>
                  <a:srgbClr val="FFC000"/>
                </a:solidFill>
              </a:rPr>
              <a:t>Rigby)   </a:t>
            </a:r>
            <a:endParaRPr lang="en-GB" dirty="0">
              <a:solidFill>
                <a:srgbClr val="FFC000"/>
              </a:solidFill>
            </a:endParaRPr>
          </a:p>
        </p:txBody>
      </p:sp>
    </p:spTree>
    <p:extLst>
      <p:ext uri="{BB962C8B-B14F-4D97-AF65-F5344CB8AC3E}">
        <p14:creationId xmlns:p14="http://schemas.microsoft.com/office/powerpoint/2010/main" val="1410904886"/>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373274" y="1052736"/>
            <a:ext cx="8397452" cy="4464496"/>
          </a:xfrm>
        </p:spPr>
        <p:txBody>
          <a:bodyPr>
            <a:normAutofit/>
          </a:bodyPr>
          <a:lstStyle/>
          <a:p>
            <a:pPr marL="18288" indent="0">
              <a:buNone/>
            </a:pPr>
            <a:r>
              <a:rPr lang="en-GB" sz="1800" i="1" dirty="0">
                <a:solidFill>
                  <a:srgbClr val="FFC000"/>
                </a:solidFill>
                <a:effectLst/>
              </a:rPr>
              <a:t>Upon the successful completion of this module, the student should be able to demonstrate</a:t>
            </a:r>
            <a:r>
              <a:rPr lang="en-GB" sz="2000" i="1" dirty="0">
                <a:solidFill>
                  <a:srgbClr val="FFC000"/>
                </a:solidFill>
                <a:effectLst/>
              </a:rPr>
              <a:t>:</a:t>
            </a:r>
          </a:p>
          <a:p>
            <a:pPr marL="18288" indent="0">
              <a:buNone/>
            </a:pPr>
            <a:endParaRPr lang="en-GB" sz="2000" i="1" dirty="0">
              <a:effectLst/>
            </a:endParaRPr>
          </a:p>
          <a:p>
            <a:pPr marL="0" indent="0">
              <a:lnSpc>
                <a:spcPct val="100000"/>
              </a:lnSpc>
              <a:spcBef>
                <a:spcPts val="0"/>
              </a:spcBef>
              <a:spcAft>
                <a:spcPts val="600"/>
              </a:spcAft>
              <a:buNone/>
            </a:pPr>
            <a:r>
              <a:rPr lang="en-GB" sz="2000" dirty="0">
                <a:latin typeface="Century Gothic" pitchFamily="34" charset="0"/>
              </a:rPr>
              <a:t>1. 	</a:t>
            </a:r>
            <a:r>
              <a:rPr lang="en-GB" sz="2200" dirty="0">
                <a:latin typeface="Century Gothic" pitchFamily="34" charset="0"/>
              </a:rPr>
              <a:t>Demonstrate a sound knowledge of a range of texts 	from </a:t>
            </a:r>
            <a:r>
              <a:rPr lang="en-GB" sz="2200" i="1" dirty="0">
                <a:latin typeface="Century Gothic" pitchFamily="34" charset="0"/>
              </a:rPr>
              <a:t>The Canterbury Tales </a:t>
            </a:r>
            <a:r>
              <a:rPr lang="en-GB" sz="2200" dirty="0">
                <a:latin typeface="Century Gothic" pitchFamily="34" charset="0"/>
              </a:rPr>
              <a:t>highlighting Chaucer’s 	narrative concern with unstable class and gender 	identities.</a:t>
            </a:r>
          </a:p>
          <a:p>
            <a:pPr marL="457200" indent="-457200">
              <a:lnSpc>
                <a:spcPct val="100000"/>
              </a:lnSpc>
              <a:spcBef>
                <a:spcPts val="0"/>
              </a:spcBef>
              <a:spcAft>
                <a:spcPts val="600"/>
              </a:spcAft>
              <a:buFont typeface="+mj-lt"/>
              <a:buAutoNum type="arabicPeriod"/>
            </a:pPr>
            <a:endParaRPr lang="en-GB" sz="2200" dirty="0">
              <a:latin typeface="Century Gothic" pitchFamily="34" charset="0"/>
            </a:endParaRPr>
          </a:p>
          <a:p>
            <a:pPr marL="0" indent="0">
              <a:lnSpc>
                <a:spcPct val="100000"/>
              </a:lnSpc>
              <a:spcBef>
                <a:spcPts val="0"/>
              </a:spcBef>
              <a:spcAft>
                <a:spcPts val="600"/>
              </a:spcAft>
              <a:buNone/>
            </a:pPr>
            <a:r>
              <a:rPr lang="en-GB" sz="2200" dirty="0">
                <a:latin typeface="Century Gothic" pitchFamily="34" charset="0"/>
              </a:rPr>
              <a:t>2. 	Show a secure knowledge and critical understanding 	of political and socio-cultural contexts that triggered 	Chaucer’s exploration of key medieval forms</a:t>
            </a:r>
            <a:endParaRPr lang="en-GB" sz="2200" i="1" dirty="0">
              <a:latin typeface="Century Gothic" pitchFamily="34" charset="0"/>
            </a:endParaRPr>
          </a:p>
          <a:p>
            <a:pPr marL="18288" indent="0">
              <a:buNone/>
            </a:pPr>
            <a:endParaRPr lang="en-GB" dirty="0">
              <a:effectLst/>
            </a:endParaRPr>
          </a:p>
        </p:txBody>
      </p:sp>
      <p:sp>
        <p:nvSpPr>
          <p:cNvPr id="3" name="Title 2"/>
          <p:cNvSpPr>
            <a:spLocks noGrp="1"/>
          </p:cNvSpPr>
          <p:nvPr>
            <p:ph type="title"/>
          </p:nvPr>
        </p:nvSpPr>
        <p:spPr>
          <a:xfrm>
            <a:off x="539552" y="0"/>
            <a:ext cx="7543800" cy="914400"/>
          </a:xfrm>
        </p:spPr>
        <p:txBody>
          <a:bodyPr/>
          <a:lstStyle/>
          <a:p>
            <a:r>
              <a:rPr lang="en-GB" sz="4000" dirty="0">
                <a:solidFill>
                  <a:srgbClr val="FFC000"/>
                </a:solidFill>
                <a:effectLst/>
              </a:rPr>
              <a:t>LEARNING OUTCOMES</a:t>
            </a:r>
          </a:p>
        </p:txBody>
      </p:sp>
    </p:spTree>
    <p:extLst>
      <p:ext uri="{BB962C8B-B14F-4D97-AF65-F5344CB8AC3E}">
        <p14:creationId xmlns:p14="http://schemas.microsoft.com/office/powerpoint/2010/main" val="1238997033"/>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251520" y="0"/>
            <a:ext cx="8423477" cy="1148730"/>
          </a:xfrm>
        </p:spPr>
        <p:txBody>
          <a:bodyPr/>
          <a:lstStyle/>
          <a:p>
            <a:pPr algn="ctr"/>
            <a:r>
              <a:rPr lang="en-GB" sz="3200" dirty="0">
                <a:solidFill>
                  <a:srgbClr val="FFC000"/>
                </a:solidFill>
                <a:effectLst/>
              </a:rPr>
              <a:t>LITERARY CONVENTIONS IN THE REPRESENTATION OF WOMEN </a:t>
            </a:r>
          </a:p>
        </p:txBody>
      </p:sp>
      <p:sp>
        <p:nvSpPr>
          <p:cNvPr id="4" name="Rectangle 3"/>
          <p:cNvSpPr/>
          <p:nvPr/>
        </p:nvSpPr>
        <p:spPr>
          <a:xfrm>
            <a:off x="467544" y="1628800"/>
            <a:ext cx="8208912" cy="4524315"/>
          </a:xfrm>
          <a:prstGeom prst="rect">
            <a:avLst/>
          </a:prstGeom>
        </p:spPr>
        <p:txBody>
          <a:bodyPr wrap="square">
            <a:spAutoFit/>
          </a:bodyPr>
          <a:lstStyle/>
          <a:p>
            <a:r>
              <a:rPr lang="en-GB" sz="2200" dirty="0"/>
              <a:t>Inevitably, medieval literature ... incorporated </a:t>
            </a:r>
            <a:r>
              <a:rPr lang="en-GB" sz="2200" dirty="0">
                <a:solidFill>
                  <a:srgbClr val="FFC000"/>
                </a:solidFill>
              </a:rPr>
              <a:t>broader cultural stereotypes and ideological assumptions </a:t>
            </a:r>
            <a:r>
              <a:rPr lang="en-GB" sz="2200" dirty="0"/>
              <a:t>about the sexes so that women in literary narratives were presented in the light of a variety of non-literary discourses, particularly those expounded in medieval scientific treatises and theological works. Thus the register or </a:t>
            </a:r>
            <a:r>
              <a:rPr lang="en-GB" sz="2200" dirty="0" err="1"/>
              <a:t>topos</a:t>
            </a:r>
            <a:r>
              <a:rPr lang="en-GB" sz="2200" dirty="0"/>
              <a:t> of misogyny is to be found in a wide variety of medieval genres. </a:t>
            </a:r>
          </a:p>
          <a:p>
            <a:endParaRPr lang="en-GB" sz="2200" dirty="0"/>
          </a:p>
          <a:p>
            <a:r>
              <a:rPr lang="en-GB" sz="2200" dirty="0"/>
              <a:t>In examining Chaucer's construction of gender and representation of women, it would ... be wrong to see the </a:t>
            </a:r>
            <a:r>
              <a:rPr lang="en-GB" sz="2200" i="1" dirty="0"/>
              <a:t>Canterbury Tales </a:t>
            </a:r>
            <a:r>
              <a:rPr lang="en-GB" sz="2200" dirty="0"/>
              <a:t>as simply reproducing </a:t>
            </a:r>
            <a:r>
              <a:rPr lang="en-GB" sz="2200" i="1" dirty="0"/>
              <a:t>the</a:t>
            </a:r>
            <a:r>
              <a:rPr lang="en-GB" sz="2200" dirty="0"/>
              <a:t> late medieval conception of women since </a:t>
            </a:r>
            <a:r>
              <a:rPr lang="en-GB" sz="2200" dirty="0">
                <a:solidFill>
                  <a:srgbClr val="FFC000"/>
                </a:solidFill>
              </a:rPr>
              <a:t>there was no single medieval conception of women for Chaucer's works            </a:t>
            </a:r>
            <a:r>
              <a:rPr lang="en-GB" sz="2400" dirty="0">
                <a:solidFill>
                  <a:srgbClr val="FFC000"/>
                </a:solidFill>
              </a:rPr>
              <a:t>  </a:t>
            </a:r>
            <a:r>
              <a:rPr lang="en-GB" sz="2000" dirty="0"/>
              <a:t>(Rigby)</a:t>
            </a:r>
          </a:p>
        </p:txBody>
      </p:sp>
    </p:spTree>
    <p:extLst>
      <p:ext uri="{BB962C8B-B14F-4D97-AF65-F5344CB8AC3E}">
        <p14:creationId xmlns:p14="http://schemas.microsoft.com/office/powerpoint/2010/main" val="397257826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251520" y="836712"/>
            <a:ext cx="8640960" cy="5366467"/>
          </a:xfrm>
        </p:spPr>
        <p:txBody>
          <a:bodyPr>
            <a:noAutofit/>
          </a:bodyPr>
          <a:lstStyle/>
          <a:p>
            <a:pPr marL="18288" indent="0">
              <a:buNone/>
            </a:pPr>
            <a:r>
              <a:rPr lang="en-GB" sz="2200" dirty="0">
                <a:effectLst/>
              </a:rPr>
              <a:t>since it is necessary to call on such skill, ingenuity, and effort in order to seduce a woman, whether of high or humble birth, the logical conclusion to draw is that women are by no means as fickle as some men claim, or as easily influenced in their behaviour. And if anyone tells me that books are full of women like these, it is this very reply, frequently given, which causes me to complain. </a:t>
            </a:r>
          </a:p>
          <a:p>
            <a:pPr marL="18288" indent="0">
              <a:buNone/>
            </a:pPr>
            <a:endParaRPr lang="en-GB" sz="1200" dirty="0">
              <a:effectLst/>
            </a:endParaRPr>
          </a:p>
          <a:p>
            <a:pPr marL="18288" indent="0">
              <a:buNone/>
            </a:pPr>
            <a:r>
              <a:rPr lang="en-GB" sz="2200" dirty="0">
                <a:effectLst/>
              </a:rPr>
              <a:t>My response is that women did not write these books nor include the material which attacks them and their morals. But </a:t>
            </a:r>
            <a:r>
              <a:rPr lang="en-GB" sz="2200" dirty="0">
                <a:solidFill>
                  <a:srgbClr val="FFC000"/>
                </a:solidFill>
                <a:effectLst/>
              </a:rPr>
              <a:t>if women had written these books, I know full well the subject would have been handled differently. </a:t>
            </a:r>
            <a:r>
              <a:rPr lang="en-GB" sz="2200" dirty="0">
                <a:effectLst/>
              </a:rPr>
              <a:t>They know that they stand wrongfully accused, and that the cake has not been divided up equally, </a:t>
            </a:r>
            <a:r>
              <a:rPr lang="en-GB" sz="2200" dirty="0">
                <a:solidFill>
                  <a:srgbClr val="FFC000"/>
                </a:solidFill>
                <a:effectLst/>
              </a:rPr>
              <a:t>for the strongest take the lion's share, </a:t>
            </a:r>
            <a:r>
              <a:rPr lang="en-GB" sz="2200" dirty="0">
                <a:effectLst/>
              </a:rPr>
              <a:t>and the one who does t</a:t>
            </a:r>
            <a:r>
              <a:rPr lang="en-GB" sz="2300" dirty="0">
                <a:effectLst/>
              </a:rPr>
              <a:t>he sharing out keeps the biggest portion for himself.” </a:t>
            </a:r>
          </a:p>
        </p:txBody>
      </p:sp>
      <p:sp>
        <p:nvSpPr>
          <p:cNvPr id="3" name="Title 2"/>
          <p:cNvSpPr>
            <a:spLocks noGrp="1"/>
          </p:cNvSpPr>
          <p:nvPr>
            <p:ph type="title"/>
          </p:nvPr>
        </p:nvSpPr>
        <p:spPr>
          <a:xfrm>
            <a:off x="18628" y="0"/>
            <a:ext cx="9252520" cy="764704"/>
          </a:xfrm>
        </p:spPr>
        <p:txBody>
          <a:bodyPr/>
          <a:lstStyle/>
          <a:p>
            <a:pPr algn="r"/>
            <a:r>
              <a:rPr lang="en-GB" sz="3100" dirty="0">
                <a:solidFill>
                  <a:srgbClr val="FFC000"/>
                </a:solidFill>
                <a:effectLst/>
              </a:rPr>
              <a:t>Christine De </a:t>
            </a:r>
            <a:r>
              <a:rPr lang="en-GB" sz="3100" dirty="0" err="1">
                <a:solidFill>
                  <a:srgbClr val="FFC000"/>
                </a:solidFill>
                <a:effectLst/>
              </a:rPr>
              <a:t>Pizan</a:t>
            </a:r>
            <a:r>
              <a:rPr lang="en-GB" sz="3100" dirty="0">
                <a:solidFill>
                  <a:srgbClr val="FFC000"/>
                </a:solidFill>
                <a:effectLst/>
              </a:rPr>
              <a:t>, </a:t>
            </a:r>
            <a:r>
              <a:rPr lang="en-GB" sz="3100" i="1" dirty="0">
                <a:solidFill>
                  <a:srgbClr val="FFC000"/>
                </a:solidFill>
                <a:effectLst/>
              </a:rPr>
              <a:t>The Letter of The God of Love </a:t>
            </a:r>
            <a:r>
              <a:rPr lang="en-GB" sz="2000" dirty="0">
                <a:solidFill>
                  <a:srgbClr val="FFC000"/>
                </a:solidFill>
                <a:effectLst/>
              </a:rPr>
              <a:t>(1399)</a:t>
            </a:r>
          </a:p>
        </p:txBody>
      </p:sp>
    </p:spTree>
    <p:extLst>
      <p:ext uri="{BB962C8B-B14F-4D97-AF65-F5344CB8AC3E}">
        <p14:creationId xmlns:p14="http://schemas.microsoft.com/office/powerpoint/2010/main" val="65683036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179512" y="980728"/>
            <a:ext cx="8784976" cy="5616624"/>
          </a:xfrm>
        </p:spPr>
        <p:txBody>
          <a:bodyPr>
            <a:noAutofit/>
          </a:bodyPr>
          <a:lstStyle/>
          <a:p>
            <a:pPr marL="18288" indent="0">
              <a:spcBef>
                <a:spcPts val="600"/>
              </a:spcBef>
              <a:buNone/>
            </a:pPr>
            <a:r>
              <a:rPr lang="en-GB" sz="2200" b="1" u="sng" dirty="0">
                <a:effectLst/>
              </a:rPr>
              <a:t>Aristotle</a:t>
            </a:r>
            <a:r>
              <a:rPr lang="en-GB" sz="2200" dirty="0">
                <a:effectLst/>
              </a:rPr>
              <a:t>, for instance, assumed that male domination was the rule in all natural species. </a:t>
            </a:r>
            <a:r>
              <a:rPr lang="en-GB" sz="2200" dirty="0">
                <a:solidFill>
                  <a:srgbClr val="FFC000"/>
                </a:solidFill>
                <a:effectLst/>
              </a:rPr>
              <a:t>Men were morally, intellectually and physically superior to women; </a:t>
            </a:r>
            <a:r>
              <a:rPr lang="en-GB" sz="2200" dirty="0">
                <a:effectLst/>
              </a:rPr>
              <a:t>to attempt to counter such natural superiority would, therefore, damage the entire community, including women ...</a:t>
            </a:r>
          </a:p>
          <a:p>
            <a:pPr marL="18288" indent="0">
              <a:spcBef>
                <a:spcPts val="600"/>
              </a:spcBef>
              <a:buNone/>
            </a:pPr>
            <a:r>
              <a:rPr lang="en-GB" sz="2200" b="1" u="sng" dirty="0">
                <a:effectLst/>
              </a:rPr>
              <a:t>Galen</a:t>
            </a:r>
            <a:r>
              <a:rPr lang="en-GB" sz="2200" dirty="0">
                <a:effectLst/>
              </a:rPr>
              <a:t> (2</a:t>
            </a:r>
            <a:r>
              <a:rPr lang="en-GB" sz="2200" baseline="30000" dirty="0">
                <a:effectLst/>
              </a:rPr>
              <a:t>nd</a:t>
            </a:r>
            <a:r>
              <a:rPr lang="en-GB" sz="2200" dirty="0">
                <a:effectLst/>
              </a:rPr>
              <a:t> c A.D.) advanced a case for female inferiority based on the doctrine that everything within the sublunary world is composed of the four basic elements ... For Galen, it was women who were dominated by the cold and wet qualities, men by the hot and the dry. Since heat is nature's primary instrument it follows that </a:t>
            </a:r>
            <a:r>
              <a:rPr lang="en-GB" sz="2200" dirty="0">
                <a:solidFill>
                  <a:srgbClr val="FFC000"/>
                </a:solidFill>
                <a:effectLst/>
              </a:rPr>
              <a:t>'within mankind the man is more perfect than the woman'.</a:t>
            </a:r>
            <a:r>
              <a:rPr lang="en-GB" sz="2200" dirty="0">
                <a:solidFill>
                  <a:srgbClr val="FFFF00"/>
                </a:solidFill>
                <a:effectLst/>
              </a:rPr>
              <a:t> </a:t>
            </a:r>
            <a:r>
              <a:rPr lang="en-GB" sz="2200" dirty="0">
                <a:effectLst/>
              </a:rPr>
              <a:t>... </a:t>
            </a:r>
          </a:p>
          <a:p>
            <a:pPr marL="18288" indent="0">
              <a:spcBef>
                <a:spcPts val="600"/>
              </a:spcBef>
              <a:buNone/>
            </a:pPr>
            <a:r>
              <a:rPr lang="en-GB" sz="2200" dirty="0">
                <a:effectLst/>
              </a:rPr>
              <a:t>For </a:t>
            </a:r>
            <a:r>
              <a:rPr lang="en-GB" sz="2200" b="1" u="sng" dirty="0">
                <a:effectLst/>
              </a:rPr>
              <a:t>Albertus Magnus</a:t>
            </a:r>
            <a:r>
              <a:rPr lang="en-GB" sz="2200" dirty="0">
                <a:effectLst/>
              </a:rPr>
              <a:t>, a 13</a:t>
            </a:r>
            <a:r>
              <a:rPr lang="en-GB" sz="2200" baseline="30000" dirty="0">
                <a:effectLst/>
              </a:rPr>
              <a:t>th</a:t>
            </a:r>
            <a:r>
              <a:rPr lang="en-GB" sz="2200" dirty="0">
                <a:effectLst/>
              </a:rPr>
              <a:t> century Aristotelian, female children were the product of weak semen: </a:t>
            </a:r>
            <a:r>
              <a:rPr lang="en-GB" sz="2200" dirty="0">
                <a:solidFill>
                  <a:srgbClr val="FFC000"/>
                </a:solidFill>
                <a:effectLst/>
              </a:rPr>
              <a:t>women were, in a sense, deficient or imperfect men.</a:t>
            </a:r>
            <a:r>
              <a:rPr lang="en-US" sz="2200" dirty="0">
                <a:solidFill>
                  <a:srgbClr val="FFC000"/>
                </a:solidFill>
                <a:effectLst/>
              </a:rPr>
              <a:t> </a:t>
            </a:r>
            <a:endParaRPr lang="en-GB" sz="2200" dirty="0">
              <a:solidFill>
                <a:srgbClr val="FFC000"/>
              </a:solidFill>
              <a:effectLst/>
            </a:endParaRPr>
          </a:p>
        </p:txBody>
      </p:sp>
      <p:sp>
        <p:nvSpPr>
          <p:cNvPr id="3" name="Title 2"/>
          <p:cNvSpPr>
            <a:spLocks noGrp="1"/>
          </p:cNvSpPr>
          <p:nvPr>
            <p:ph type="title"/>
          </p:nvPr>
        </p:nvSpPr>
        <p:spPr>
          <a:xfrm>
            <a:off x="1043608" y="0"/>
            <a:ext cx="7543800" cy="764704"/>
          </a:xfrm>
        </p:spPr>
        <p:txBody>
          <a:bodyPr/>
          <a:lstStyle/>
          <a:p>
            <a:pPr algn="ctr"/>
            <a:r>
              <a:rPr lang="en-GB" sz="3600" dirty="0">
                <a:solidFill>
                  <a:srgbClr val="FFC000"/>
                </a:solidFill>
                <a:effectLst/>
              </a:rPr>
              <a:t>ANTI FEMINIST TRADITIONS </a:t>
            </a:r>
          </a:p>
        </p:txBody>
      </p:sp>
    </p:spTree>
    <p:extLst>
      <p:ext uri="{BB962C8B-B14F-4D97-AF65-F5344CB8AC3E}">
        <p14:creationId xmlns:p14="http://schemas.microsoft.com/office/powerpoint/2010/main" val="65683036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2">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189756" y="548680"/>
            <a:ext cx="8414692" cy="6017096"/>
          </a:xfrm>
        </p:spPr>
        <p:txBody>
          <a:bodyPr>
            <a:noAutofit/>
          </a:bodyPr>
          <a:lstStyle/>
          <a:p>
            <a:pPr marL="18288" indent="0">
              <a:spcBef>
                <a:spcPts val="0"/>
              </a:spcBef>
              <a:buNone/>
            </a:pPr>
            <a:r>
              <a:rPr lang="en-GB" sz="2300" dirty="0">
                <a:effectLst/>
              </a:rPr>
              <a:t>  </a:t>
            </a:r>
            <a:r>
              <a:rPr lang="en-GB" sz="2200" dirty="0">
                <a:effectLst/>
              </a:rPr>
              <a:t>long passages of the Wife's tirade, as when she accuses her husbands of saying things when they were drunk of which they were entirely innocent … are </a:t>
            </a:r>
            <a:r>
              <a:rPr lang="en-GB" sz="2200" dirty="0">
                <a:solidFill>
                  <a:srgbClr val="FFC000"/>
                </a:solidFill>
                <a:effectLst/>
              </a:rPr>
              <a:t>lifted almost verbatim from Theophrastus's </a:t>
            </a:r>
            <a:r>
              <a:rPr lang="en-GB" sz="2200" i="1" dirty="0">
                <a:solidFill>
                  <a:srgbClr val="FFC000"/>
                </a:solidFill>
                <a:effectLst/>
              </a:rPr>
              <a:t>Liber de </a:t>
            </a:r>
            <a:r>
              <a:rPr lang="en-GB" sz="2200" i="1" dirty="0" err="1">
                <a:solidFill>
                  <a:srgbClr val="FFC000"/>
                </a:solidFill>
                <a:effectLst/>
              </a:rPr>
              <a:t>Nuptiis</a:t>
            </a:r>
            <a:r>
              <a:rPr lang="en-GB" sz="2200" i="1" dirty="0">
                <a:solidFill>
                  <a:srgbClr val="FFC000"/>
                </a:solidFill>
                <a:effectLst/>
              </a:rPr>
              <a:t> </a:t>
            </a:r>
            <a:r>
              <a:rPr lang="en-GB" sz="2200" dirty="0">
                <a:effectLst/>
              </a:rPr>
              <a:t>as passed on to the Middle Ages by </a:t>
            </a:r>
            <a:r>
              <a:rPr lang="en-GB" sz="2200" dirty="0">
                <a:solidFill>
                  <a:srgbClr val="FFC000"/>
                </a:solidFill>
                <a:effectLst/>
              </a:rPr>
              <a:t>Jerome's </a:t>
            </a:r>
            <a:r>
              <a:rPr lang="en-GB" sz="2200" i="1" dirty="0" err="1">
                <a:solidFill>
                  <a:srgbClr val="FFC000"/>
                </a:solidFill>
                <a:effectLst/>
              </a:rPr>
              <a:t>Adversus</a:t>
            </a:r>
            <a:r>
              <a:rPr lang="en-GB" sz="2200" i="1" dirty="0">
                <a:solidFill>
                  <a:srgbClr val="FFC000"/>
                </a:solidFill>
                <a:effectLst/>
              </a:rPr>
              <a:t> </a:t>
            </a:r>
            <a:r>
              <a:rPr lang="en-GB" sz="2200" i="1" dirty="0" err="1">
                <a:solidFill>
                  <a:srgbClr val="FFC000"/>
                </a:solidFill>
                <a:effectLst/>
              </a:rPr>
              <a:t>Jovinianum</a:t>
            </a:r>
            <a:r>
              <a:rPr lang="en-GB" sz="2200" dirty="0">
                <a:effectLst/>
              </a:rPr>
              <a:t>. </a:t>
            </a:r>
          </a:p>
          <a:p>
            <a:pPr marL="18288" indent="0">
              <a:spcBef>
                <a:spcPts val="0"/>
              </a:spcBef>
              <a:buNone/>
            </a:pPr>
            <a:endParaRPr lang="en-GB" sz="2200" dirty="0">
              <a:effectLst/>
            </a:endParaRPr>
          </a:p>
          <a:p>
            <a:pPr marL="18288" indent="0">
              <a:spcBef>
                <a:spcPts val="0"/>
              </a:spcBef>
              <a:buNone/>
            </a:pPr>
            <a:r>
              <a:rPr lang="en-GB" sz="2200" dirty="0">
                <a:effectLst/>
              </a:rPr>
              <a:t>Far from being drawn from real life, the Wife here is rehearsing lines attacking women by a pagan philosopher of the 4</a:t>
            </a:r>
            <a:r>
              <a:rPr lang="en-GB" sz="2200" baseline="30000" dirty="0">
                <a:effectLst/>
              </a:rPr>
              <a:t>th</a:t>
            </a:r>
            <a:r>
              <a:rPr lang="en-GB" sz="2200" dirty="0">
                <a:effectLst/>
              </a:rPr>
              <a:t> C. B.C. preserved for us by a Church Father of the late 4</a:t>
            </a:r>
            <a:r>
              <a:rPr lang="en-GB" sz="2200" baseline="30000" dirty="0">
                <a:effectLst/>
              </a:rPr>
              <a:t>th</a:t>
            </a:r>
            <a:r>
              <a:rPr lang="en-GB" sz="2200" dirty="0">
                <a:effectLst/>
              </a:rPr>
              <a:t> C. A.D. [&amp;]  </a:t>
            </a:r>
            <a:r>
              <a:rPr lang="en-GB" sz="2200" i="1" dirty="0">
                <a:solidFill>
                  <a:srgbClr val="FFC000"/>
                </a:solidFill>
                <a:effectLst/>
              </a:rPr>
              <a:t>The Lamentations of </a:t>
            </a:r>
            <a:r>
              <a:rPr lang="en-GB" sz="2200" i="1" dirty="0" err="1">
                <a:solidFill>
                  <a:srgbClr val="FFC000"/>
                </a:solidFill>
                <a:effectLst/>
              </a:rPr>
              <a:t>Matheolus</a:t>
            </a:r>
            <a:r>
              <a:rPr lang="en-GB" sz="2200" dirty="0">
                <a:solidFill>
                  <a:srgbClr val="FFC000"/>
                </a:solidFill>
                <a:effectLst/>
              </a:rPr>
              <a:t> of </a:t>
            </a:r>
            <a:r>
              <a:rPr lang="en-GB" sz="2200" dirty="0" err="1">
                <a:solidFill>
                  <a:srgbClr val="FFC000"/>
                </a:solidFill>
                <a:effectLst/>
              </a:rPr>
              <a:t>Matthieu</a:t>
            </a:r>
            <a:r>
              <a:rPr lang="en-GB" sz="2200" dirty="0">
                <a:solidFill>
                  <a:srgbClr val="FFC000"/>
                </a:solidFill>
                <a:effectLst/>
              </a:rPr>
              <a:t> of Boulogne </a:t>
            </a:r>
            <a:r>
              <a:rPr lang="en-GB" sz="2200" dirty="0">
                <a:solidFill>
                  <a:schemeClr val="tx2">
                    <a:lumMod val="75000"/>
                  </a:schemeClr>
                </a:solidFill>
                <a:effectLst/>
              </a:rPr>
              <a:t>(c.1295; trans. Latin to French c.1371, </a:t>
            </a:r>
            <a:r>
              <a:rPr lang="en-GB" sz="2200" dirty="0" err="1">
                <a:solidFill>
                  <a:schemeClr val="tx2">
                    <a:lumMod val="75000"/>
                  </a:schemeClr>
                </a:solidFill>
                <a:effectLst/>
              </a:rPr>
              <a:t>Jehan</a:t>
            </a:r>
            <a:r>
              <a:rPr lang="en-GB" sz="2200" dirty="0">
                <a:solidFill>
                  <a:schemeClr val="tx2">
                    <a:lumMod val="75000"/>
                  </a:schemeClr>
                </a:solidFill>
                <a:effectLst/>
              </a:rPr>
              <a:t> le </a:t>
            </a:r>
            <a:r>
              <a:rPr lang="en-GB" sz="2200" dirty="0" err="1">
                <a:solidFill>
                  <a:schemeClr val="tx2">
                    <a:lumMod val="75000"/>
                  </a:schemeClr>
                </a:solidFill>
                <a:effectLst/>
              </a:rPr>
              <a:t>Fèvre</a:t>
            </a:r>
            <a:r>
              <a:rPr lang="en-GB" sz="2200" dirty="0">
                <a:solidFill>
                  <a:schemeClr val="tx2">
                    <a:lumMod val="75000"/>
                  </a:schemeClr>
                </a:solidFill>
                <a:effectLst/>
              </a:rPr>
              <a:t>)</a:t>
            </a:r>
            <a:r>
              <a:rPr lang="en-GB" sz="2200" dirty="0">
                <a:effectLst/>
              </a:rPr>
              <a:t>, in which a clerk marries a widow but then bemoans his fate, depicting his marriage to a deceitful, nagging, disobedient woman as a purgatory on earth [is] </a:t>
            </a:r>
            <a:r>
              <a:rPr lang="en-GB" sz="2200" dirty="0">
                <a:solidFill>
                  <a:srgbClr val="FFC000"/>
                </a:solidFill>
                <a:effectLst/>
              </a:rPr>
              <a:t>a major source for the Wife's 'Prologue' . … Her speech is equally indebted </a:t>
            </a:r>
            <a:r>
              <a:rPr lang="en-GB" sz="2200" dirty="0">
                <a:effectLst/>
              </a:rPr>
              <a:t>to the 'sermon' by La </a:t>
            </a:r>
            <a:r>
              <a:rPr lang="en-GB" sz="2200" dirty="0" err="1">
                <a:effectLst/>
              </a:rPr>
              <a:t>Vieille</a:t>
            </a:r>
            <a:r>
              <a:rPr lang="en-GB" sz="2200" dirty="0">
                <a:effectLst/>
              </a:rPr>
              <a:t> in Jean de </a:t>
            </a:r>
            <a:r>
              <a:rPr lang="en-GB" sz="2200" dirty="0" err="1">
                <a:effectLst/>
              </a:rPr>
              <a:t>Meun's</a:t>
            </a:r>
            <a:r>
              <a:rPr lang="en-GB" sz="2200" dirty="0">
                <a:effectLst/>
              </a:rPr>
              <a:t> continuation of the </a:t>
            </a:r>
            <a:r>
              <a:rPr lang="en-GB" sz="2200" i="1" dirty="0">
                <a:effectLst/>
              </a:rPr>
              <a:t>Roman de la Rose</a:t>
            </a:r>
            <a:r>
              <a:rPr lang="en-GB" sz="2200" dirty="0">
                <a:effectLst/>
              </a:rPr>
              <a:t>.  (Rigby)</a:t>
            </a:r>
          </a:p>
        </p:txBody>
      </p:sp>
      <p:sp>
        <p:nvSpPr>
          <p:cNvPr id="3" name="Title 2"/>
          <p:cNvSpPr>
            <a:spLocks noGrp="1"/>
          </p:cNvSpPr>
          <p:nvPr>
            <p:ph type="title"/>
          </p:nvPr>
        </p:nvSpPr>
        <p:spPr>
          <a:xfrm>
            <a:off x="827584" y="0"/>
            <a:ext cx="8064896" cy="648072"/>
          </a:xfrm>
        </p:spPr>
        <p:txBody>
          <a:bodyPr/>
          <a:lstStyle/>
          <a:p>
            <a:pPr algn="ctr"/>
            <a:r>
              <a:rPr lang="en-GB" sz="3200" dirty="0">
                <a:solidFill>
                  <a:srgbClr val="FFC000"/>
                </a:solidFill>
                <a:effectLst/>
              </a:rPr>
              <a:t>THE TEXTUALITY OF THE SELF</a:t>
            </a:r>
            <a:endParaRPr lang="en-GB" sz="3200" i="1" dirty="0">
              <a:solidFill>
                <a:srgbClr val="FFC000"/>
              </a:solidFill>
              <a:effectLst/>
            </a:endParaRPr>
          </a:p>
        </p:txBody>
      </p:sp>
    </p:spTree>
    <p:extLst>
      <p:ext uri="{BB962C8B-B14F-4D97-AF65-F5344CB8AC3E}">
        <p14:creationId xmlns:p14="http://schemas.microsoft.com/office/powerpoint/2010/main" val="21493388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395536" y="1340768"/>
            <a:ext cx="8496944" cy="5112568"/>
          </a:xfrm>
        </p:spPr>
        <p:txBody>
          <a:bodyPr>
            <a:noAutofit/>
          </a:bodyPr>
          <a:lstStyle/>
          <a:p>
            <a:pPr marL="18288" indent="0">
              <a:buNone/>
            </a:pPr>
            <a:r>
              <a:rPr lang="en-GB" sz="2200" dirty="0">
                <a:effectLst/>
              </a:rPr>
              <a:t>As Christine de </a:t>
            </a:r>
            <a:r>
              <a:rPr lang="en-GB" sz="2200" dirty="0" err="1">
                <a:effectLst/>
              </a:rPr>
              <a:t>Pizan</a:t>
            </a:r>
            <a:r>
              <a:rPr lang="en-GB" sz="2200" dirty="0">
                <a:effectLst/>
              </a:rPr>
              <a:t> put it in her </a:t>
            </a:r>
            <a:r>
              <a:rPr lang="en-GB" sz="2200" i="1" dirty="0">
                <a:effectLst/>
              </a:rPr>
              <a:t>Book of the City of Ladies </a:t>
            </a:r>
            <a:r>
              <a:rPr lang="en-GB" sz="2200" dirty="0">
                <a:effectLst/>
              </a:rPr>
              <a:t>(1405), a comprehensive rejoinder to the misogyny of her day, the philosophers, poets and orators </a:t>
            </a:r>
            <a:r>
              <a:rPr lang="en-GB" sz="2200" dirty="0">
                <a:solidFill>
                  <a:srgbClr val="FFC000"/>
                </a:solidFill>
                <a:effectLst/>
              </a:rPr>
              <a:t>'all concur in one conclusion: that the behaviour of women is inclined to and full of every vice'. ... </a:t>
            </a:r>
          </a:p>
          <a:p>
            <a:pPr marL="18288" indent="0">
              <a:buNone/>
            </a:pPr>
            <a:endParaRPr lang="en-GB" sz="2200" dirty="0">
              <a:solidFill>
                <a:srgbClr val="FFC000"/>
              </a:solidFill>
              <a:effectLst/>
            </a:endParaRPr>
          </a:p>
          <a:p>
            <a:pPr marL="18288" indent="0">
              <a:buNone/>
            </a:pPr>
            <a:r>
              <a:rPr lang="en-GB" sz="2200" dirty="0">
                <a:solidFill>
                  <a:srgbClr val="FFC000"/>
                </a:solidFill>
                <a:effectLst/>
              </a:rPr>
              <a:t>anti-feminism was undoubtedly one of the loudest voices </a:t>
            </a:r>
            <a:r>
              <a:rPr lang="en-GB" sz="2200" dirty="0">
                <a:effectLst/>
              </a:rPr>
              <a:t>amongst the competing opinions about women in the later Middle Ages, one which often drowned out </a:t>
            </a:r>
            <a:r>
              <a:rPr lang="en-GB" sz="2200" dirty="0">
                <a:solidFill>
                  <a:srgbClr val="FFC000"/>
                </a:solidFill>
                <a:effectLst/>
              </a:rPr>
              <a:t>other views </a:t>
            </a:r>
            <a:r>
              <a:rPr lang="en-GB" sz="2200" dirty="0">
                <a:effectLst/>
              </a:rPr>
              <a:t>which, precisely because they were taken for granted rather than being explicitly expressed, </a:t>
            </a:r>
            <a:r>
              <a:rPr lang="en-GB" sz="2200" dirty="0">
                <a:solidFill>
                  <a:srgbClr val="FFC000"/>
                </a:solidFill>
                <a:effectLst/>
              </a:rPr>
              <a:t>bore a rather closer relation to the reality of women's social position than did misogynist abuse</a:t>
            </a:r>
            <a:r>
              <a:rPr lang="en-GB" sz="2200" dirty="0">
                <a:effectLst/>
              </a:rPr>
              <a:t>.  (Rigby)</a:t>
            </a:r>
          </a:p>
        </p:txBody>
      </p:sp>
      <p:sp>
        <p:nvSpPr>
          <p:cNvPr id="3" name="Title 2"/>
          <p:cNvSpPr>
            <a:spLocks noGrp="1"/>
          </p:cNvSpPr>
          <p:nvPr>
            <p:ph type="title"/>
          </p:nvPr>
        </p:nvSpPr>
        <p:spPr>
          <a:xfrm>
            <a:off x="323528" y="116632"/>
            <a:ext cx="8496944" cy="1072480"/>
          </a:xfrm>
        </p:spPr>
        <p:txBody>
          <a:bodyPr/>
          <a:lstStyle/>
          <a:p>
            <a:pPr algn="ctr"/>
            <a:r>
              <a:rPr lang="en-GB" sz="3200" dirty="0">
                <a:solidFill>
                  <a:srgbClr val="FFC000"/>
                </a:solidFill>
                <a:effectLst/>
              </a:rPr>
              <a:t>CONTEMPORARY ENGAGEMENT WITH CLERICAL ANTI-FEMINISM</a:t>
            </a:r>
            <a:endParaRPr lang="en-GB" sz="3200" i="1" dirty="0">
              <a:solidFill>
                <a:srgbClr val="FFC000"/>
              </a:solidFill>
              <a:effectLst/>
            </a:endParaRPr>
          </a:p>
        </p:txBody>
      </p:sp>
    </p:spTree>
    <p:extLst>
      <p:ext uri="{BB962C8B-B14F-4D97-AF65-F5344CB8AC3E}">
        <p14:creationId xmlns:p14="http://schemas.microsoft.com/office/powerpoint/2010/main" val="135525488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xmlns="" id="{48B0ABB8-062E-4F04-854B-AB7FE2CA7B30}"/>
              </a:ext>
            </a:extLst>
          </p:cNvPr>
          <p:cNvSpPr>
            <a:spLocks noGrp="1"/>
          </p:cNvSpPr>
          <p:nvPr>
            <p:ph idx="1"/>
          </p:nvPr>
        </p:nvSpPr>
        <p:spPr>
          <a:xfrm>
            <a:off x="555523" y="1859633"/>
            <a:ext cx="7920880" cy="4449687"/>
          </a:xfrm>
        </p:spPr>
        <p:txBody>
          <a:bodyPr>
            <a:noAutofit/>
          </a:bodyPr>
          <a:lstStyle/>
          <a:p>
            <a:pPr marL="18288" indent="0">
              <a:buNone/>
            </a:pPr>
            <a:r>
              <a:rPr lang="en-GB" sz="2200" dirty="0">
                <a:effectLst/>
              </a:rPr>
              <a:t>He knew of hem </a:t>
            </a:r>
            <a:r>
              <a:rPr lang="en-GB" sz="2200" dirty="0" err="1">
                <a:effectLst/>
              </a:rPr>
              <a:t>mo</a:t>
            </a:r>
            <a:r>
              <a:rPr lang="en-GB" sz="2200" dirty="0">
                <a:effectLst/>
              </a:rPr>
              <a:t> </a:t>
            </a:r>
            <a:r>
              <a:rPr lang="en-GB" sz="2200" dirty="0" err="1">
                <a:effectLst/>
              </a:rPr>
              <a:t>legendes</a:t>
            </a:r>
            <a:r>
              <a:rPr lang="en-GB" sz="2200" dirty="0">
                <a:effectLst/>
              </a:rPr>
              <a:t> and </a:t>
            </a:r>
            <a:r>
              <a:rPr lang="en-GB" sz="2200" dirty="0" err="1">
                <a:effectLst/>
              </a:rPr>
              <a:t>lyves</a:t>
            </a:r>
            <a:r>
              <a:rPr lang="en-GB" sz="2200" dirty="0">
                <a:effectLst/>
              </a:rPr>
              <a:t> </a:t>
            </a:r>
          </a:p>
          <a:p>
            <a:pPr marL="18288" indent="0">
              <a:buNone/>
            </a:pPr>
            <a:r>
              <a:rPr lang="en-GB" sz="2200" dirty="0">
                <a:effectLst/>
              </a:rPr>
              <a:t>Than been of </a:t>
            </a:r>
            <a:r>
              <a:rPr lang="en-GB" sz="2200" dirty="0" err="1">
                <a:effectLst/>
              </a:rPr>
              <a:t>goode</a:t>
            </a:r>
            <a:r>
              <a:rPr lang="en-GB" sz="2200" dirty="0">
                <a:effectLst/>
              </a:rPr>
              <a:t> </a:t>
            </a:r>
            <a:r>
              <a:rPr lang="en-GB" sz="2200" dirty="0" err="1">
                <a:effectLst/>
              </a:rPr>
              <a:t>wyves</a:t>
            </a:r>
            <a:r>
              <a:rPr lang="en-GB" sz="2200" dirty="0">
                <a:effectLst/>
              </a:rPr>
              <a:t> in the bible. </a:t>
            </a:r>
          </a:p>
          <a:p>
            <a:pPr marL="18288" indent="0">
              <a:buNone/>
            </a:pPr>
            <a:r>
              <a:rPr lang="en-GB" sz="2200" dirty="0">
                <a:effectLst/>
              </a:rPr>
              <a:t>For </a:t>
            </a:r>
            <a:r>
              <a:rPr lang="en-GB" sz="2200" dirty="0" err="1">
                <a:effectLst/>
              </a:rPr>
              <a:t>trusteth</a:t>
            </a:r>
            <a:r>
              <a:rPr lang="en-GB" sz="2200" dirty="0">
                <a:effectLst/>
              </a:rPr>
              <a:t> </a:t>
            </a:r>
            <a:r>
              <a:rPr lang="en-GB" sz="2200" dirty="0" err="1">
                <a:effectLst/>
              </a:rPr>
              <a:t>wel</a:t>
            </a:r>
            <a:r>
              <a:rPr lang="en-GB" sz="2200" dirty="0">
                <a:effectLst/>
              </a:rPr>
              <a:t>, it is an impossible </a:t>
            </a:r>
          </a:p>
          <a:p>
            <a:pPr marL="18288" indent="0">
              <a:buNone/>
            </a:pPr>
            <a:r>
              <a:rPr lang="en-GB" sz="2200" dirty="0">
                <a:effectLst/>
              </a:rPr>
              <a:t>That any clerk </a:t>
            </a:r>
            <a:r>
              <a:rPr lang="en-GB" sz="2200" dirty="0" err="1">
                <a:effectLst/>
              </a:rPr>
              <a:t>wol</a:t>
            </a:r>
            <a:r>
              <a:rPr lang="en-GB" sz="2200" dirty="0">
                <a:effectLst/>
              </a:rPr>
              <a:t> </a:t>
            </a:r>
            <a:r>
              <a:rPr lang="en-GB" sz="2200" dirty="0" err="1">
                <a:effectLst/>
              </a:rPr>
              <a:t>speke</a:t>
            </a:r>
            <a:r>
              <a:rPr lang="en-GB" sz="2200" dirty="0">
                <a:effectLst/>
              </a:rPr>
              <a:t> good of </a:t>
            </a:r>
            <a:r>
              <a:rPr lang="en-GB" sz="2200" dirty="0" err="1">
                <a:effectLst/>
              </a:rPr>
              <a:t>wyves</a:t>
            </a:r>
            <a:r>
              <a:rPr lang="en-GB" sz="2200" dirty="0">
                <a:effectLst/>
              </a:rPr>
              <a:t>, </a:t>
            </a:r>
          </a:p>
          <a:p>
            <a:pPr marL="18288" indent="0">
              <a:buNone/>
            </a:pPr>
            <a:r>
              <a:rPr lang="en-GB" sz="2200" dirty="0">
                <a:effectLst/>
              </a:rPr>
              <a:t>But if it be of </a:t>
            </a:r>
            <a:r>
              <a:rPr lang="en-GB" sz="2200" dirty="0" err="1">
                <a:effectLst/>
              </a:rPr>
              <a:t>hooly</a:t>
            </a:r>
            <a:r>
              <a:rPr lang="en-GB" sz="2200" dirty="0">
                <a:effectLst/>
              </a:rPr>
              <a:t> </a:t>
            </a:r>
            <a:r>
              <a:rPr lang="en-GB" sz="2200" dirty="0" err="1">
                <a:effectLst/>
              </a:rPr>
              <a:t>seintes</a:t>
            </a:r>
            <a:r>
              <a:rPr lang="en-GB" sz="2200" dirty="0">
                <a:effectLst/>
              </a:rPr>
              <a:t> </a:t>
            </a:r>
            <a:r>
              <a:rPr lang="en-GB" sz="2200" dirty="0" err="1">
                <a:effectLst/>
              </a:rPr>
              <a:t>lyves</a:t>
            </a:r>
            <a:r>
              <a:rPr lang="en-GB" sz="2200" dirty="0">
                <a:effectLst/>
              </a:rPr>
              <a:t>, </a:t>
            </a:r>
          </a:p>
          <a:p>
            <a:pPr marL="18288" indent="0">
              <a:buNone/>
            </a:pPr>
            <a:r>
              <a:rPr lang="en-GB" sz="2200" dirty="0">
                <a:effectLst/>
              </a:rPr>
              <a:t>Ne of noon </a:t>
            </a:r>
            <a:r>
              <a:rPr lang="en-GB" sz="2200" dirty="0" err="1">
                <a:effectLst/>
              </a:rPr>
              <a:t>oother</a:t>
            </a:r>
            <a:r>
              <a:rPr lang="en-GB" sz="2200" dirty="0">
                <a:effectLst/>
              </a:rPr>
              <a:t> </a:t>
            </a:r>
            <a:r>
              <a:rPr lang="en-GB" sz="2200" dirty="0" err="1">
                <a:effectLst/>
              </a:rPr>
              <a:t>womman</a:t>
            </a:r>
            <a:r>
              <a:rPr lang="en-GB" sz="2200" dirty="0">
                <a:effectLst/>
              </a:rPr>
              <a:t> never the mo. </a:t>
            </a:r>
          </a:p>
          <a:p>
            <a:pPr marL="18288" indent="0">
              <a:buNone/>
            </a:pPr>
            <a:r>
              <a:rPr lang="en-GB" sz="2200" dirty="0">
                <a:effectLst/>
              </a:rPr>
              <a:t>Who </a:t>
            </a:r>
            <a:r>
              <a:rPr lang="en-GB" sz="2200" dirty="0" err="1">
                <a:effectLst/>
              </a:rPr>
              <a:t>peyntede</a:t>
            </a:r>
            <a:r>
              <a:rPr lang="en-GB" sz="2200" dirty="0">
                <a:effectLst/>
              </a:rPr>
              <a:t> the </a:t>
            </a:r>
            <a:r>
              <a:rPr lang="en-GB" sz="2200" dirty="0" err="1">
                <a:effectLst/>
              </a:rPr>
              <a:t>leon</a:t>
            </a:r>
            <a:r>
              <a:rPr lang="en-GB" sz="2200" dirty="0">
                <a:effectLst/>
              </a:rPr>
              <a:t>, </a:t>
            </a:r>
            <a:r>
              <a:rPr lang="en-GB" sz="2200" dirty="0" err="1">
                <a:effectLst/>
              </a:rPr>
              <a:t>tel</a:t>
            </a:r>
            <a:r>
              <a:rPr lang="en-GB" sz="2200" dirty="0">
                <a:effectLst/>
              </a:rPr>
              <a:t> me who? </a:t>
            </a:r>
          </a:p>
          <a:p>
            <a:pPr marL="18288" indent="0">
              <a:buNone/>
            </a:pPr>
            <a:r>
              <a:rPr lang="en-GB" sz="2200" dirty="0">
                <a:effectLst/>
              </a:rPr>
              <a:t>By god! </a:t>
            </a:r>
            <a:r>
              <a:rPr lang="en-GB" sz="2200" dirty="0">
                <a:solidFill>
                  <a:srgbClr val="FFC000"/>
                </a:solidFill>
                <a:effectLst/>
              </a:rPr>
              <a:t>if </a:t>
            </a:r>
            <a:r>
              <a:rPr lang="en-GB" sz="2200" dirty="0" err="1">
                <a:solidFill>
                  <a:srgbClr val="FFC000"/>
                </a:solidFill>
                <a:effectLst/>
              </a:rPr>
              <a:t>wommen</a:t>
            </a:r>
            <a:r>
              <a:rPr lang="en-GB" sz="2200" dirty="0">
                <a:solidFill>
                  <a:srgbClr val="FFC000"/>
                </a:solidFill>
                <a:effectLst/>
              </a:rPr>
              <a:t> </a:t>
            </a:r>
            <a:r>
              <a:rPr lang="en-GB" sz="2200" dirty="0" err="1">
                <a:solidFill>
                  <a:srgbClr val="FFC000"/>
                </a:solidFill>
                <a:effectLst/>
              </a:rPr>
              <a:t>hadde</a:t>
            </a:r>
            <a:r>
              <a:rPr lang="en-GB" sz="2200" dirty="0">
                <a:solidFill>
                  <a:srgbClr val="FFC000"/>
                </a:solidFill>
                <a:effectLst/>
              </a:rPr>
              <a:t> </a:t>
            </a:r>
            <a:r>
              <a:rPr lang="en-GB" sz="2200" dirty="0" err="1">
                <a:solidFill>
                  <a:srgbClr val="FFC000"/>
                </a:solidFill>
                <a:effectLst/>
              </a:rPr>
              <a:t>writen</a:t>
            </a:r>
            <a:r>
              <a:rPr lang="en-GB" sz="2200" dirty="0">
                <a:solidFill>
                  <a:srgbClr val="FFC000"/>
                </a:solidFill>
                <a:effectLst/>
              </a:rPr>
              <a:t> stories, </a:t>
            </a:r>
          </a:p>
          <a:p>
            <a:pPr marL="18288" indent="0">
              <a:buNone/>
            </a:pPr>
            <a:r>
              <a:rPr lang="en-GB" sz="2200" dirty="0">
                <a:solidFill>
                  <a:srgbClr val="FFC000"/>
                </a:solidFill>
                <a:effectLst/>
              </a:rPr>
              <a:t>As </a:t>
            </a:r>
            <a:r>
              <a:rPr lang="en-GB" sz="2200" dirty="0" err="1">
                <a:solidFill>
                  <a:srgbClr val="FFC000"/>
                </a:solidFill>
                <a:effectLst/>
              </a:rPr>
              <a:t>clerkes</a:t>
            </a:r>
            <a:r>
              <a:rPr lang="en-GB" sz="2200" dirty="0">
                <a:solidFill>
                  <a:srgbClr val="FFC000"/>
                </a:solidFill>
                <a:effectLst/>
              </a:rPr>
              <a:t> </a:t>
            </a:r>
            <a:r>
              <a:rPr lang="en-GB" sz="2200" dirty="0" err="1">
                <a:solidFill>
                  <a:srgbClr val="FFC000"/>
                </a:solidFill>
                <a:effectLst/>
              </a:rPr>
              <a:t>han</a:t>
            </a:r>
            <a:r>
              <a:rPr lang="en-GB" sz="2200" dirty="0">
                <a:solidFill>
                  <a:srgbClr val="FFC000"/>
                </a:solidFill>
                <a:effectLst/>
              </a:rPr>
              <a:t> </a:t>
            </a:r>
            <a:r>
              <a:rPr lang="en-GB" sz="2200" dirty="0" err="1">
                <a:solidFill>
                  <a:srgbClr val="FFC000"/>
                </a:solidFill>
                <a:effectLst/>
              </a:rPr>
              <a:t>withinne</a:t>
            </a:r>
            <a:r>
              <a:rPr lang="en-GB" sz="2200" dirty="0">
                <a:solidFill>
                  <a:srgbClr val="FFC000"/>
                </a:solidFill>
                <a:effectLst/>
              </a:rPr>
              <a:t> hire oratories, </a:t>
            </a:r>
          </a:p>
          <a:p>
            <a:pPr marL="18288" indent="0">
              <a:buNone/>
            </a:pPr>
            <a:r>
              <a:rPr lang="en-GB" sz="2200" dirty="0">
                <a:solidFill>
                  <a:srgbClr val="FFC000"/>
                </a:solidFill>
                <a:effectLst/>
              </a:rPr>
              <a:t>They </a:t>
            </a:r>
            <a:r>
              <a:rPr lang="en-GB" sz="2200" dirty="0" err="1">
                <a:solidFill>
                  <a:srgbClr val="FFC000"/>
                </a:solidFill>
                <a:effectLst/>
              </a:rPr>
              <a:t>wolde</a:t>
            </a:r>
            <a:r>
              <a:rPr lang="en-GB" sz="2200" dirty="0">
                <a:solidFill>
                  <a:srgbClr val="FFC000"/>
                </a:solidFill>
                <a:effectLst/>
              </a:rPr>
              <a:t> </a:t>
            </a:r>
            <a:r>
              <a:rPr lang="en-GB" sz="2200" dirty="0" err="1">
                <a:solidFill>
                  <a:srgbClr val="FFC000"/>
                </a:solidFill>
                <a:effectLst/>
              </a:rPr>
              <a:t>han</a:t>
            </a:r>
            <a:r>
              <a:rPr lang="en-GB" sz="2200" dirty="0">
                <a:solidFill>
                  <a:srgbClr val="FFC000"/>
                </a:solidFill>
                <a:effectLst/>
              </a:rPr>
              <a:t> </a:t>
            </a:r>
            <a:r>
              <a:rPr lang="en-GB" sz="2200" dirty="0" err="1">
                <a:solidFill>
                  <a:srgbClr val="FFC000"/>
                </a:solidFill>
                <a:effectLst/>
              </a:rPr>
              <a:t>writen</a:t>
            </a:r>
            <a:r>
              <a:rPr lang="en-GB" sz="2200" dirty="0">
                <a:solidFill>
                  <a:srgbClr val="FFC000"/>
                </a:solidFill>
                <a:effectLst/>
              </a:rPr>
              <a:t> of men </a:t>
            </a:r>
            <a:r>
              <a:rPr lang="en-GB" sz="2200" dirty="0" err="1">
                <a:solidFill>
                  <a:srgbClr val="FFC000"/>
                </a:solidFill>
                <a:effectLst/>
              </a:rPr>
              <a:t>moore</a:t>
            </a:r>
            <a:r>
              <a:rPr lang="en-GB" sz="2200" dirty="0">
                <a:solidFill>
                  <a:srgbClr val="FFC000"/>
                </a:solidFill>
                <a:effectLst/>
              </a:rPr>
              <a:t> </a:t>
            </a:r>
            <a:r>
              <a:rPr lang="en-GB" sz="2200" dirty="0" err="1">
                <a:solidFill>
                  <a:srgbClr val="FFC000"/>
                </a:solidFill>
                <a:effectLst/>
              </a:rPr>
              <a:t>wikkednesse</a:t>
            </a:r>
            <a:r>
              <a:rPr lang="en-GB" sz="2200" dirty="0">
                <a:solidFill>
                  <a:srgbClr val="FFC000"/>
                </a:solidFill>
                <a:effectLst/>
              </a:rPr>
              <a:t> </a:t>
            </a:r>
          </a:p>
          <a:p>
            <a:pPr marL="18288" indent="0">
              <a:buNone/>
            </a:pPr>
            <a:r>
              <a:rPr lang="en-GB" sz="2200" dirty="0">
                <a:solidFill>
                  <a:srgbClr val="FFC000"/>
                </a:solidFill>
                <a:effectLst/>
              </a:rPr>
              <a:t>Than al the mark of </a:t>
            </a:r>
            <a:r>
              <a:rPr lang="en-GB" sz="2200" dirty="0" err="1">
                <a:solidFill>
                  <a:srgbClr val="FFC000"/>
                </a:solidFill>
                <a:effectLst/>
              </a:rPr>
              <a:t>adam</a:t>
            </a:r>
            <a:r>
              <a:rPr lang="en-GB" sz="2200" dirty="0">
                <a:solidFill>
                  <a:srgbClr val="FFC000"/>
                </a:solidFill>
                <a:effectLst/>
              </a:rPr>
              <a:t> may </a:t>
            </a:r>
            <a:r>
              <a:rPr lang="en-GB" sz="2200" dirty="0" err="1">
                <a:solidFill>
                  <a:srgbClr val="FFC000"/>
                </a:solidFill>
                <a:effectLst/>
              </a:rPr>
              <a:t>redresse</a:t>
            </a:r>
            <a:r>
              <a:rPr lang="en-GB" sz="2200" dirty="0">
                <a:solidFill>
                  <a:srgbClr val="FFC000"/>
                </a:solidFill>
                <a:effectLst/>
              </a:rPr>
              <a:t>. </a:t>
            </a:r>
          </a:p>
        </p:txBody>
      </p:sp>
      <p:sp>
        <p:nvSpPr>
          <p:cNvPr id="3" name="Title 2">
            <a:extLst>
              <a:ext uri="{FF2B5EF4-FFF2-40B4-BE49-F238E27FC236}">
                <a16:creationId xmlns:a16="http://schemas.microsoft.com/office/drawing/2014/main" xmlns="" id="{27103720-5806-40E4-AFD0-3393270D78C2}"/>
              </a:ext>
            </a:extLst>
          </p:cNvPr>
          <p:cNvSpPr>
            <a:spLocks noGrp="1"/>
          </p:cNvSpPr>
          <p:nvPr>
            <p:ph type="title"/>
          </p:nvPr>
        </p:nvSpPr>
        <p:spPr>
          <a:xfrm>
            <a:off x="555523" y="332656"/>
            <a:ext cx="8395428" cy="1130424"/>
          </a:xfrm>
        </p:spPr>
        <p:txBody>
          <a:bodyPr/>
          <a:lstStyle/>
          <a:p>
            <a:r>
              <a:rPr lang="en-GB" sz="3200" dirty="0">
                <a:solidFill>
                  <a:srgbClr val="FFC000"/>
                </a:solidFill>
                <a:effectLst/>
              </a:rPr>
              <a:t>The significance of who </a:t>
            </a:r>
            <a:r>
              <a:rPr lang="en-GB" sz="3200" i="1" dirty="0">
                <a:solidFill>
                  <a:srgbClr val="FFC000"/>
                </a:solidFill>
                <a:effectLst/>
              </a:rPr>
              <a:t>tells</a:t>
            </a:r>
            <a:r>
              <a:rPr lang="en-GB" sz="3200" dirty="0">
                <a:solidFill>
                  <a:srgbClr val="FFC000"/>
                </a:solidFill>
                <a:effectLst/>
              </a:rPr>
              <a:t> the story – for the whole of the </a:t>
            </a:r>
            <a:r>
              <a:rPr lang="en-GB" sz="3200" i="1" dirty="0">
                <a:solidFill>
                  <a:srgbClr val="FFC000"/>
                </a:solidFill>
                <a:effectLst/>
              </a:rPr>
              <a:t>Canterbury Tales </a:t>
            </a:r>
          </a:p>
        </p:txBody>
      </p:sp>
    </p:spTree>
    <p:extLst>
      <p:ext uri="{BB962C8B-B14F-4D97-AF65-F5344CB8AC3E}">
        <p14:creationId xmlns:p14="http://schemas.microsoft.com/office/powerpoint/2010/main" val="2461201321"/>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427391" y="1112657"/>
            <a:ext cx="8352928" cy="5589240"/>
          </a:xfrm>
        </p:spPr>
        <p:txBody>
          <a:bodyPr>
            <a:normAutofit/>
          </a:bodyPr>
          <a:lstStyle/>
          <a:p>
            <a:pPr marL="18288" indent="0">
              <a:buNone/>
            </a:pPr>
            <a:r>
              <a:rPr lang="en-GB" sz="2300" dirty="0">
                <a:effectLst/>
              </a:rPr>
              <a:t>The Wife’s cursing of men who will not be governed by their wives... suggests the Wife’s belief in a certain self-cancelling model of language; and it also evinces her desire, consistent with what we see throughout the prologue and tale, to perpetuate a war between the sexes in which she pits herself as quintessential female against men, the enemy with whom she wants to sleep.</a:t>
            </a:r>
          </a:p>
          <a:p>
            <a:pPr marL="18288" indent="0">
              <a:buNone/>
            </a:pPr>
            <a:r>
              <a:rPr lang="en-GB" sz="2300" dirty="0">
                <a:effectLst/>
              </a:rPr>
              <a:t> </a:t>
            </a:r>
            <a:r>
              <a:rPr lang="en-GB" sz="2300" dirty="0">
                <a:solidFill>
                  <a:srgbClr val="FFC000"/>
                </a:solidFill>
                <a:effectLst/>
              </a:rPr>
              <a:t>She is not allowed to escape from the role of authentic, essential, vengeful woman to a position in which her gender would be less marked, where heterosexuality could be less violent or less normative and compulsory, </a:t>
            </a:r>
            <a:r>
              <a:rPr lang="en-GB" sz="2300" dirty="0">
                <a:effectLst/>
              </a:rPr>
              <a:t>and</a:t>
            </a:r>
            <a:r>
              <a:rPr lang="en-GB" sz="2300" dirty="0">
                <a:solidFill>
                  <a:srgbClr val="FFFF00"/>
                </a:solidFill>
                <a:effectLst/>
              </a:rPr>
              <a:t> </a:t>
            </a:r>
            <a:r>
              <a:rPr lang="en-GB" sz="2300" dirty="0">
                <a:solidFill>
                  <a:srgbClr val="FFC000"/>
                </a:solidFill>
                <a:effectLst/>
              </a:rPr>
              <a:t>where she might appear neutral or transcendent </a:t>
            </a:r>
            <a:r>
              <a:rPr lang="en-GB" sz="2300" dirty="0">
                <a:effectLst/>
              </a:rPr>
              <a:t>[See Christine de </a:t>
            </a:r>
            <a:r>
              <a:rPr lang="en-GB" sz="2300" dirty="0" err="1">
                <a:effectLst/>
              </a:rPr>
              <a:t>Pizan</a:t>
            </a:r>
            <a:r>
              <a:rPr lang="en-GB" sz="2300" dirty="0">
                <a:effectLst/>
              </a:rPr>
              <a:t>], as Chaucer so readily and frequently does. </a:t>
            </a:r>
            <a:r>
              <a:rPr lang="en-GB" sz="2300" dirty="0">
                <a:solidFill>
                  <a:srgbClr val="FFC000"/>
                </a:solidFill>
                <a:effectLst/>
              </a:rPr>
              <a:t>Instead she is fixed in the position of rigid sexual difference.      </a:t>
            </a:r>
            <a:r>
              <a:rPr lang="en-GB" sz="2200" dirty="0">
                <a:effectLst/>
              </a:rPr>
              <a:t>(</a:t>
            </a:r>
            <a:r>
              <a:rPr lang="en-GB" sz="2200" dirty="0" err="1">
                <a:effectLst/>
              </a:rPr>
              <a:t>H.Marshall</a:t>
            </a:r>
            <a:r>
              <a:rPr lang="en-GB" sz="2200" dirty="0">
                <a:effectLst/>
              </a:rPr>
              <a:t> Leicester)</a:t>
            </a:r>
          </a:p>
        </p:txBody>
      </p:sp>
      <p:sp>
        <p:nvSpPr>
          <p:cNvPr id="3" name="Title 2"/>
          <p:cNvSpPr>
            <a:spLocks noGrp="1"/>
          </p:cNvSpPr>
          <p:nvPr>
            <p:ph type="title"/>
          </p:nvPr>
        </p:nvSpPr>
        <p:spPr>
          <a:xfrm>
            <a:off x="464336" y="75921"/>
            <a:ext cx="7831832" cy="1008112"/>
          </a:xfrm>
        </p:spPr>
        <p:txBody>
          <a:bodyPr/>
          <a:lstStyle/>
          <a:p>
            <a:pPr algn="ctr"/>
            <a:r>
              <a:rPr lang="en-GB" sz="3200" dirty="0">
                <a:solidFill>
                  <a:srgbClr val="FFC000"/>
                </a:solidFill>
                <a:effectLst/>
              </a:rPr>
              <a:t>STEREOTYPES </a:t>
            </a:r>
            <a:r>
              <a:rPr lang="en-GB" sz="3200" i="1" dirty="0">
                <a:solidFill>
                  <a:srgbClr val="FFC000"/>
                </a:solidFill>
                <a:effectLst/>
              </a:rPr>
              <a:t>&amp;</a:t>
            </a:r>
            <a:r>
              <a:rPr lang="en-GB" sz="3200" dirty="0">
                <a:solidFill>
                  <a:srgbClr val="FFC000"/>
                </a:solidFill>
                <a:effectLst/>
              </a:rPr>
              <a:t> CARICATURES:</a:t>
            </a:r>
            <a:br>
              <a:rPr lang="en-GB" sz="3200" dirty="0">
                <a:solidFill>
                  <a:srgbClr val="FFC000"/>
                </a:solidFill>
                <a:effectLst/>
              </a:rPr>
            </a:br>
            <a:r>
              <a:rPr lang="en-GB" sz="3200" dirty="0">
                <a:solidFill>
                  <a:srgbClr val="FFC000"/>
                </a:solidFill>
                <a:effectLst/>
              </a:rPr>
              <a:t>THE POWER OF CULTURAL SCRIPTS</a:t>
            </a:r>
          </a:p>
        </p:txBody>
      </p:sp>
    </p:spTree>
    <p:extLst>
      <p:ext uri="{BB962C8B-B14F-4D97-AF65-F5344CB8AC3E}">
        <p14:creationId xmlns:p14="http://schemas.microsoft.com/office/powerpoint/2010/main" val="65683036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251521" y="1196752"/>
            <a:ext cx="8892480" cy="5544616"/>
          </a:xfrm>
        </p:spPr>
        <p:txBody>
          <a:bodyPr>
            <a:normAutofit lnSpcReduction="10000"/>
          </a:bodyPr>
          <a:lstStyle/>
          <a:p>
            <a:pPr marL="18288" indent="0">
              <a:buNone/>
            </a:pPr>
            <a:r>
              <a:rPr lang="en-GB" sz="2200" dirty="0">
                <a:solidFill>
                  <a:srgbClr val="FFC000"/>
                </a:solidFill>
                <a:effectLst/>
              </a:rPr>
              <a:t>The Wife is not a weaver but a capitalist clothier, </a:t>
            </a:r>
            <a:r>
              <a:rPr lang="en-GB" sz="2200" dirty="0">
                <a:effectLst/>
              </a:rPr>
              <a:t>- buying the wool, contracting the </a:t>
            </a:r>
            <a:r>
              <a:rPr lang="en-GB" sz="2200" dirty="0" err="1">
                <a:effectLst/>
              </a:rPr>
              <a:t>labor</a:t>
            </a:r>
            <a:r>
              <a:rPr lang="en-GB" sz="2200" dirty="0">
                <a:effectLst/>
              </a:rPr>
              <a:t> of the various artisans involved in manufacture, and sending bales of finished broadcloths off to Bristol and London for export. ... </a:t>
            </a:r>
          </a:p>
          <a:p>
            <a:pPr marL="18288" indent="0">
              <a:buNone/>
            </a:pPr>
            <a:r>
              <a:rPr lang="en-GB" sz="2200" dirty="0">
                <a:effectLst/>
              </a:rPr>
              <a:t>As early as </a:t>
            </a:r>
            <a:r>
              <a:rPr lang="en-GB" sz="2200" dirty="0">
                <a:solidFill>
                  <a:srgbClr val="FFC000"/>
                </a:solidFill>
                <a:effectLst/>
              </a:rPr>
              <a:t>the thirteenth century, English cloth manufacture was evolving from an urban based, guild-monopolized trade to a rural-based "domestic" industry... [hence] the significance of </a:t>
            </a:r>
            <a:r>
              <a:rPr lang="en-GB" sz="2200" dirty="0" err="1">
                <a:solidFill>
                  <a:srgbClr val="FFC000"/>
                </a:solidFill>
                <a:effectLst/>
              </a:rPr>
              <a:t>Alisoun's</a:t>
            </a:r>
            <a:r>
              <a:rPr lang="en-GB" sz="2200" dirty="0">
                <a:solidFill>
                  <a:srgbClr val="FFC000"/>
                </a:solidFill>
                <a:effectLst/>
              </a:rPr>
              <a:t> dwelling "</a:t>
            </a:r>
            <a:r>
              <a:rPr lang="en-GB" sz="2200" dirty="0" err="1">
                <a:solidFill>
                  <a:srgbClr val="FFC000"/>
                </a:solidFill>
                <a:effectLst/>
              </a:rPr>
              <a:t>biside</a:t>
            </a:r>
            <a:r>
              <a:rPr lang="en-GB" sz="2200" dirty="0">
                <a:solidFill>
                  <a:srgbClr val="FFC000"/>
                </a:solidFill>
                <a:effectLst/>
              </a:rPr>
              <a:t> Bathe." </a:t>
            </a:r>
            <a:r>
              <a:rPr lang="en-GB" sz="2200" dirty="0">
                <a:effectLst/>
              </a:rPr>
              <a:t>[Bath was insignificant] but the surrounding countryside ... was an area of vigorous cloth production, whose clothiers took advantage of their proximity on the one hand to the wool-growing areas of the Cotswolds and Mendip Hills and on the other hand to the major port of Bristol. </a:t>
            </a:r>
            <a:r>
              <a:rPr lang="en-GB" sz="2200" dirty="0" err="1">
                <a:effectLst/>
              </a:rPr>
              <a:t>Alisoun</a:t>
            </a:r>
            <a:r>
              <a:rPr lang="en-GB" sz="2200" dirty="0">
                <a:effectLst/>
              </a:rPr>
              <a:t> is no modest artisan. </a:t>
            </a:r>
            <a:r>
              <a:rPr lang="en-GB" sz="2200" dirty="0">
                <a:solidFill>
                  <a:srgbClr val="FFC000"/>
                </a:solidFill>
                <a:effectLst/>
              </a:rPr>
              <a:t>Her extensive travels at home and abroad are appropriate to her business as well as to her pleasure  </a:t>
            </a:r>
          </a:p>
          <a:p>
            <a:pPr marL="384048" lvl="1" indent="0">
              <a:buNone/>
            </a:pPr>
            <a:r>
              <a:rPr lang="en-GB" sz="1800" dirty="0">
                <a:effectLst/>
              </a:rPr>
              <a:t>(Mary Carruthers, ‘The Wife of Bath and the Painting of Lions’, </a:t>
            </a:r>
            <a:r>
              <a:rPr lang="en-GB" sz="1800" i="1" dirty="0">
                <a:effectLst/>
              </a:rPr>
              <a:t>PMLA</a:t>
            </a:r>
            <a:r>
              <a:rPr lang="en-GB" sz="1800" dirty="0">
                <a:effectLst/>
              </a:rPr>
              <a:t> 94 (1979), 209-22)</a:t>
            </a:r>
          </a:p>
        </p:txBody>
      </p:sp>
      <p:sp>
        <p:nvSpPr>
          <p:cNvPr id="3" name="Title 2"/>
          <p:cNvSpPr>
            <a:spLocks noGrp="1"/>
          </p:cNvSpPr>
          <p:nvPr>
            <p:ph type="title"/>
          </p:nvPr>
        </p:nvSpPr>
        <p:spPr>
          <a:xfrm>
            <a:off x="381090" y="154716"/>
            <a:ext cx="8381820" cy="1058416"/>
          </a:xfrm>
        </p:spPr>
        <p:txBody>
          <a:bodyPr/>
          <a:lstStyle/>
          <a:p>
            <a:pPr algn="ctr"/>
            <a:r>
              <a:rPr lang="en-GB" sz="3200" dirty="0">
                <a:solidFill>
                  <a:srgbClr val="FFC000"/>
                </a:solidFill>
                <a:effectLst/>
              </a:rPr>
              <a:t>WEAVING </a:t>
            </a:r>
            <a:r>
              <a:rPr lang="en-GB" sz="3200" i="1" dirty="0">
                <a:solidFill>
                  <a:srgbClr val="FFC000"/>
                </a:solidFill>
                <a:effectLst/>
              </a:rPr>
              <a:t>&amp;</a:t>
            </a:r>
            <a:r>
              <a:rPr lang="en-GB" sz="3200" dirty="0">
                <a:solidFill>
                  <a:srgbClr val="FFC000"/>
                </a:solidFill>
                <a:effectLst/>
              </a:rPr>
              <a:t> CAPITAL: THE IMPORTANCE OF EXPERIENCE</a:t>
            </a:r>
          </a:p>
        </p:txBody>
      </p:sp>
    </p:spTree>
    <p:extLst>
      <p:ext uri="{BB962C8B-B14F-4D97-AF65-F5344CB8AC3E}">
        <p14:creationId xmlns:p14="http://schemas.microsoft.com/office/powerpoint/2010/main" val="110795194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251520" y="836712"/>
            <a:ext cx="8640960" cy="5760640"/>
          </a:xfrm>
        </p:spPr>
        <p:txBody>
          <a:bodyPr>
            <a:noAutofit/>
          </a:bodyPr>
          <a:lstStyle/>
          <a:p>
            <a:pPr marL="18288" indent="0">
              <a:buNone/>
            </a:pPr>
            <a:r>
              <a:rPr lang="en-GB" sz="2300" dirty="0">
                <a:effectLst/>
              </a:rPr>
              <a:t>The full flower of </a:t>
            </a:r>
            <a:r>
              <a:rPr lang="en-GB" sz="2300" dirty="0" err="1">
                <a:effectLst/>
              </a:rPr>
              <a:t>Alisoun's</a:t>
            </a:r>
            <a:r>
              <a:rPr lang="en-GB" sz="2300" dirty="0">
                <a:effectLst/>
              </a:rPr>
              <a:t> awakened heart is her gift to </a:t>
            </a:r>
            <a:r>
              <a:rPr lang="en-GB" sz="2300" dirty="0" err="1">
                <a:effectLst/>
              </a:rPr>
              <a:t>Jankyn</a:t>
            </a:r>
            <a:r>
              <a:rPr lang="en-GB" sz="2300" dirty="0">
                <a:effectLst/>
              </a:rPr>
              <a:t> of the "</a:t>
            </a:r>
            <a:r>
              <a:rPr lang="en-GB" sz="2300" dirty="0" err="1">
                <a:effectLst/>
              </a:rPr>
              <a:t>maistrye</a:t>
            </a:r>
            <a:r>
              <a:rPr lang="en-GB" sz="2300" dirty="0">
                <a:effectLst/>
              </a:rPr>
              <a:t>" of her property [but] he proceeds to rob her of her independence and her will. Her one romantic excursion ends in a deafness symbolic of her failure to heed her own lesson: </a:t>
            </a:r>
            <a:r>
              <a:rPr lang="en-GB" sz="2300" dirty="0">
                <a:solidFill>
                  <a:srgbClr val="FFC000"/>
                </a:solidFill>
                <a:effectLst/>
              </a:rPr>
              <a:t>"With empty hand men may no </a:t>
            </a:r>
            <a:r>
              <a:rPr lang="en-GB" sz="2300" dirty="0" err="1">
                <a:solidFill>
                  <a:srgbClr val="FFC000"/>
                </a:solidFill>
                <a:effectLst/>
              </a:rPr>
              <a:t>hawkes</a:t>
            </a:r>
            <a:r>
              <a:rPr lang="en-GB" sz="2300" dirty="0">
                <a:solidFill>
                  <a:srgbClr val="FFC000"/>
                </a:solidFill>
                <a:effectLst/>
              </a:rPr>
              <a:t> lure."</a:t>
            </a:r>
            <a:r>
              <a:rPr lang="en-GB" sz="2300" dirty="0">
                <a:effectLst/>
              </a:rPr>
              <a:t> It is a lesson she will not forget again.</a:t>
            </a:r>
          </a:p>
          <a:p>
            <a:pPr marL="18288" indent="0">
              <a:buNone/>
            </a:pPr>
            <a:endParaRPr lang="en-GB" sz="800" dirty="0">
              <a:effectLst/>
            </a:endParaRPr>
          </a:p>
          <a:p>
            <a:pPr marL="18288" indent="0">
              <a:buNone/>
            </a:pPr>
            <a:r>
              <a:rPr lang="en-GB" sz="2300" dirty="0" err="1">
                <a:solidFill>
                  <a:srgbClr val="FFC000"/>
                </a:solidFill>
                <a:effectLst/>
              </a:rPr>
              <a:t>Jankyn</a:t>
            </a:r>
            <a:r>
              <a:rPr lang="en-GB" sz="2300" dirty="0">
                <a:solidFill>
                  <a:srgbClr val="FFC000"/>
                </a:solidFill>
                <a:effectLst/>
              </a:rPr>
              <a:t> provides the Wife her most painful encounter with traditional authority</a:t>
            </a:r>
            <a:r>
              <a:rPr lang="en-GB" sz="2300" dirty="0">
                <a:effectLst/>
              </a:rPr>
              <a:t>, and the terms of her ultimate success in her marriage to him express the full complexity of the truth of her experience. ... He is not an eccentric; he is merely a very young man who has suddenly been given control of the entire estate of a formidable older wife and who feels understandably inadequate to the task. 							</a:t>
            </a:r>
            <a:r>
              <a:rPr lang="en-GB" sz="2000" dirty="0">
                <a:effectLst/>
              </a:rPr>
              <a:t>(Carruthers)</a:t>
            </a:r>
          </a:p>
        </p:txBody>
      </p:sp>
      <p:sp>
        <p:nvSpPr>
          <p:cNvPr id="3" name="Title 2"/>
          <p:cNvSpPr>
            <a:spLocks noGrp="1"/>
          </p:cNvSpPr>
          <p:nvPr>
            <p:ph type="title"/>
          </p:nvPr>
        </p:nvSpPr>
        <p:spPr>
          <a:xfrm>
            <a:off x="395536" y="116632"/>
            <a:ext cx="8335888" cy="720080"/>
          </a:xfrm>
        </p:spPr>
        <p:txBody>
          <a:bodyPr/>
          <a:lstStyle/>
          <a:p>
            <a:pPr algn="r"/>
            <a:r>
              <a:rPr lang="en-GB" sz="3200" dirty="0">
                <a:solidFill>
                  <a:srgbClr val="FFC000"/>
                </a:solidFill>
                <a:effectLst/>
              </a:rPr>
              <a:t>RELATIONSHIPS </a:t>
            </a:r>
            <a:r>
              <a:rPr lang="en-GB" sz="3200" i="1" dirty="0">
                <a:solidFill>
                  <a:srgbClr val="FFC000"/>
                </a:solidFill>
                <a:effectLst/>
              </a:rPr>
              <a:t>&amp; </a:t>
            </a:r>
            <a:r>
              <a:rPr lang="en-GB" sz="3200" dirty="0">
                <a:solidFill>
                  <a:srgbClr val="FFC000"/>
                </a:solidFill>
                <a:effectLst/>
              </a:rPr>
              <a:t>ECONOMIC POWER</a:t>
            </a:r>
          </a:p>
        </p:txBody>
      </p:sp>
    </p:spTree>
    <p:extLst>
      <p:ext uri="{BB962C8B-B14F-4D97-AF65-F5344CB8AC3E}">
        <p14:creationId xmlns:p14="http://schemas.microsoft.com/office/powerpoint/2010/main" val="159472236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179512" y="5479236"/>
            <a:ext cx="4824536" cy="576064"/>
          </a:xfrm>
        </p:spPr>
        <p:txBody>
          <a:bodyPr/>
          <a:lstStyle/>
          <a:p>
            <a:r>
              <a:rPr lang="en-GB" sz="2400" dirty="0">
                <a:solidFill>
                  <a:srgbClr val="FFC000"/>
                </a:solidFill>
                <a:effectLst/>
              </a:rPr>
              <a:t>Christine de </a:t>
            </a:r>
            <a:r>
              <a:rPr lang="en-GB" sz="2400" dirty="0" err="1">
                <a:solidFill>
                  <a:srgbClr val="FFC000"/>
                </a:solidFill>
                <a:effectLst/>
              </a:rPr>
              <a:t>Pizan</a:t>
            </a:r>
            <a:r>
              <a:rPr lang="en-GB" sz="2400" dirty="0">
                <a:solidFill>
                  <a:srgbClr val="FFC000"/>
                </a:solidFill>
                <a:effectLst/>
              </a:rPr>
              <a:t> lecturing men</a:t>
            </a:r>
          </a:p>
        </p:txBody>
      </p:sp>
      <p:pic>
        <p:nvPicPr>
          <p:cNvPr id="1026" name="Picture 2"/>
          <p:cNvPicPr>
            <a:picLocks noChangeAspect="1" noChangeArrowheads="1"/>
          </p:cNvPicPr>
          <p:nvPr/>
        </p:nvPicPr>
        <p:blipFill rotWithShape="1">
          <a:blip r:embed="rId2" cstate="print">
            <a:extLst>
              <a:ext uri="{28A0092B-C50C-407E-A947-70E740481C1C}">
                <a14:useLocalDpi xmlns:a14="http://schemas.microsoft.com/office/drawing/2010/main" val="0"/>
              </a:ext>
            </a:extLst>
          </a:blip>
          <a:srcRect l="1217" r="1638"/>
          <a:stretch/>
        </p:blipFill>
        <p:spPr bwMode="auto">
          <a:xfrm>
            <a:off x="395536" y="630885"/>
            <a:ext cx="4392488" cy="4864611"/>
          </a:xfrm>
          <a:prstGeom prst="rect">
            <a:avLst/>
          </a:prstGeom>
          <a:noFill/>
          <a:ln w="28575">
            <a:solidFill>
              <a:schemeClr val="tx1"/>
            </a:solidFill>
            <a:miter lim="800000"/>
            <a:headEnd/>
            <a:tailEnd/>
          </a:ln>
          <a:extLst>
            <a:ext uri="{909E8E84-426E-40DD-AFC4-6F175D3DCCD1}">
              <a14:hiddenFill xmlns:a14="http://schemas.microsoft.com/office/drawing/2010/main">
                <a:solidFill>
                  <a:schemeClr val="accent1"/>
                </a:solidFill>
              </a14:hiddenFill>
            </a:ext>
          </a:extLst>
        </p:spPr>
      </p:pic>
      <p:sp>
        <p:nvSpPr>
          <p:cNvPr id="4" name="Rectangle 3"/>
          <p:cNvSpPr/>
          <p:nvPr/>
        </p:nvSpPr>
        <p:spPr>
          <a:xfrm>
            <a:off x="5469555" y="647144"/>
            <a:ext cx="3312368" cy="4832092"/>
          </a:xfrm>
          <a:prstGeom prst="rect">
            <a:avLst/>
          </a:prstGeom>
        </p:spPr>
        <p:txBody>
          <a:bodyPr wrap="square">
            <a:spAutoFit/>
          </a:bodyPr>
          <a:lstStyle/>
          <a:p>
            <a:pPr algn="r"/>
            <a:r>
              <a:rPr lang="en-GB" sz="2200" dirty="0"/>
              <a:t>“If it were customary to send little girls to school and teach them the same subjects as are taught to boys, they would learn just as fully and would understand the subtleties of all arts and sciences.” </a:t>
            </a:r>
          </a:p>
          <a:p>
            <a:pPr algn="r"/>
            <a:endParaRPr lang="en-GB" sz="2200" dirty="0"/>
          </a:p>
          <a:p>
            <a:pPr algn="r"/>
            <a:r>
              <a:rPr lang="en-GB" sz="2000" dirty="0"/>
              <a:t>― Christine de </a:t>
            </a:r>
            <a:r>
              <a:rPr lang="en-GB" sz="2000" dirty="0" err="1"/>
              <a:t>Pizan</a:t>
            </a:r>
            <a:r>
              <a:rPr lang="en-GB" sz="2000" dirty="0"/>
              <a:t>, </a:t>
            </a:r>
            <a:r>
              <a:rPr lang="en-GB" sz="2000" i="1" dirty="0"/>
              <a:t>The Book of the City</a:t>
            </a:r>
          </a:p>
          <a:p>
            <a:pPr algn="r"/>
            <a:r>
              <a:rPr lang="en-GB" sz="2000" i="1" dirty="0"/>
              <a:t> of Ladies</a:t>
            </a:r>
          </a:p>
        </p:txBody>
      </p:sp>
    </p:spTree>
    <p:extLst>
      <p:ext uri="{BB962C8B-B14F-4D97-AF65-F5344CB8AC3E}">
        <p14:creationId xmlns:p14="http://schemas.microsoft.com/office/powerpoint/2010/main" val="656830365"/>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467544" y="569459"/>
            <a:ext cx="8352928" cy="6093296"/>
          </a:xfrm>
        </p:spPr>
        <p:txBody>
          <a:bodyPr>
            <a:normAutofit lnSpcReduction="10000"/>
          </a:bodyPr>
          <a:lstStyle/>
          <a:p>
            <a:endParaRPr lang="en-GB" dirty="0">
              <a:effectLst/>
            </a:endParaRPr>
          </a:p>
          <a:p>
            <a:pPr marL="18288" indent="0">
              <a:buNone/>
            </a:pPr>
            <a:r>
              <a:rPr lang="en-GB" dirty="0">
                <a:effectLst/>
              </a:rPr>
              <a:t>1. </a:t>
            </a:r>
            <a:r>
              <a:rPr lang="en-GB" dirty="0" smtClean="0">
                <a:effectLst/>
              </a:rPr>
              <a:t>consider </a:t>
            </a:r>
            <a:r>
              <a:rPr lang="en-GB" dirty="0">
                <a:effectLst/>
              </a:rPr>
              <a:t>the question of stylisation and stereotype in medieval imagery - from those in stained glass windows to those in tales such as the Wife of Bath or th</a:t>
            </a:r>
            <a:r>
              <a:rPr lang="en-GB" i="1" dirty="0">
                <a:effectLst/>
              </a:rPr>
              <a:t>e Fabliau</a:t>
            </a:r>
            <a:r>
              <a:rPr lang="en-GB" dirty="0">
                <a:effectLst/>
              </a:rPr>
              <a:t>.</a:t>
            </a:r>
          </a:p>
          <a:p>
            <a:pPr marL="18288" indent="0">
              <a:buNone/>
            </a:pPr>
            <a:r>
              <a:rPr lang="en-GB" dirty="0">
                <a:effectLst/>
              </a:rPr>
              <a:t>cultural constructions of narrative are as closely linked to their social and historical contexts as any other kind of cultural object (as </a:t>
            </a:r>
            <a:r>
              <a:rPr lang="en-GB" dirty="0" err="1">
                <a:effectLst/>
              </a:rPr>
              <a:t>eg</a:t>
            </a:r>
            <a:r>
              <a:rPr lang="en-GB" dirty="0">
                <a:effectLst/>
              </a:rPr>
              <a:t> is a cathedral, or a dance, or ideas of love</a:t>
            </a:r>
            <a:r>
              <a:rPr lang="en-GB" dirty="0" smtClean="0">
                <a:effectLst/>
              </a:rPr>
              <a:t>)</a:t>
            </a:r>
          </a:p>
          <a:p>
            <a:pPr marL="18288" indent="0">
              <a:buNone/>
            </a:pPr>
            <a:endParaRPr lang="en-GB" dirty="0">
              <a:effectLst/>
            </a:endParaRPr>
          </a:p>
          <a:p>
            <a:pPr marL="18288" indent="0">
              <a:buNone/>
            </a:pPr>
            <a:r>
              <a:rPr lang="en-GB" dirty="0">
                <a:effectLst/>
              </a:rPr>
              <a:t>2. The Wife of Bath is a prime example. </a:t>
            </a:r>
          </a:p>
          <a:p>
            <a:pPr marL="18288" indent="0">
              <a:buNone/>
            </a:pPr>
            <a:r>
              <a:rPr lang="en-GB" dirty="0">
                <a:effectLst/>
              </a:rPr>
              <a:t>As a character she is constructed from a mixture of standard types but comes to life despite this. think about what kind of identity she has as a result? Remember Chaucer is not working with</a:t>
            </a:r>
          </a:p>
          <a:p>
            <a:pPr marL="18288" indent="0">
              <a:buNone/>
            </a:pPr>
            <a:r>
              <a:rPr lang="en-GB" dirty="0">
                <a:effectLst/>
              </a:rPr>
              <a:t>a) the individualist assumptions of the novel and</a:t>
            </a:r>
          </a:p>
          <a:p>
            <a:pPr marL="18288" indent="0">
              <a:buNone/>
            </a:pPr>
            <a:r>
              <a:rPr lang="en-GB" dirty="0">
                <a:effectLst/>
              </a:rPr>
              <a:t>b) a wholly literate audience. His text is meant to be read aloud rather than consumed privately in quiet.</a:t>
            </a:r>
          </a:p>
          <a:p>
            <a:pPr marL="18288" indent="0">
              <a:buNone/>
            </a:pPr>
            <a:r>
              <a:rPr lang="en-GB" dirty="0">
                <a:effectLst/>
              </a:rPr>
              <a:t>How does that affect the depiction of character? what other kinds of narrative does it/ could it reflect?</a:t>
            </a:r>
          </a:p>
          <a:p>
            <a:pPr marL="18288" indent="0">
              <a:buNone/>
            </a:pPr>
            <a:endParaRPr lang="en-GB" dirty="0"/>
          </a:p>
        </p:txBody>
      </p:sp>
      <p:sp>
        <p:nvSpPr>
          <p:cNvPr id="3" name="Title 2"/>
          <p:cNvSpPr>
            <a:spLocks noGrp="1"/>
          </p:cNvSpPr>
          <p:nvPr>
            <p:ph type="title"/>
          </p:nvPr>
        </p:nvSpPr>
        <p:spPr>
          <a:xfrm>
            <a:off x="4644008" y="260648"/>
            <a:ext cx="3312369" cy="648072"/>
          </a:xfrm>
        </p:spPr>
        <p:txBody>
          <a:bodyPr/>
          <a:lstStyle/>
          <a:p>
            <a:r>
              <a:rPr lang="en-GB" sz="3600" dirty="0">
                <a:solidFill>
                  <a:srgbClr val="FFFF00"/>
                </a:solidFill>
                <a:effectLst/>
              </a:rPr>
              <a:t>DISCUSSION</a:t>
            </a:r>
            <a:endParaRPr lang="en-GB" sz="3600" dirty="0">
              <a:solidFill>
                <a:srgbClr val="FFFF00"/>
              </a:solidFill>
            </a:endParaRPr>
          </a:p>
        </p:txBody>
      </p:sp>
    </p:spTree>
    <p:extLst>
      <p:ext uri="{BB962C8B-B14F-4D97-AF65-F5344CB8AC3E}">
        <p14:creationId xmlns:p14="http://schemas.microsoft.com/office/powerpoint/2010/main" val="159295860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323528" y="1628800"/>
            <a:ext cx="8352928" cy="5229200"/>
          </a:xfrm>
        </p:spPr>
        <p:txBody>
          <a:bodyPr>
            <a:normAutofit/>
          </a:bodyPr>
          <a:lstStyle/>
          <a:p>
            <a:pPr marL="475488" indent="-457200">
              <a:buFont typeface="+mj-lt"/>
              <a:buAutoNum type="arabicPeriod"/>
            </a:pPr>
            <a:r>
              <a:rPr lang="en-GB" dirty="0" smtClean="0"/>
              <a:t>Why are there only two women in </a:t>
            </a:r>
            <a:r>
              <a:rPr lang="en-GB" i="1" dirty="0" smtClean="0">
                <a:effectLst/>
              </a:rPr>
              <a:t>‘The General Prologue’?</a:t>
            </a:r>
          </a:p>
          <a:p>
            <a:pPr marL="475488" indent="-457200">
              <a:buFont typeface="+mj-lt"/>
              <a:buAutoNum type="arabicPeriod"/>
            </a:pPr>
            <a:r>
              <a:rPr lang="en-GB" dirty="0" smtClean="0"/>
              <a:t>How would you define the Wife of Bath? </a:t>
            </a:r>
          </a:p>
          <a:p>
            <a:pPr marL="475488" indent="-457200">
              <a:buFont typeface="+mj-lt"/>
              <a:buAutoNum type="arabicPeriod"/>
            </a:pPr>
            <a:r>
              <a:rPr lang="en-GB" dirty="0" smtClean="0"/>
              <a:t>How else could you define her?</a:t>
            </a:r>
          </a:p>
          <a:p>
            <a:pPr marL="475488" indent="-457200">
              <a:buFont typeface="+mj-lt"/>
              <a:buAutoNum type="arabicPeriod"/>
            </a:pPr>
            <a:r>
              <a:rPr lang="en-GB" dirty="0" smtClean="0">
                <a:effectLst/>
              </a:rPr>
              <a:t>Is this affected by reading Mary Carruthers?</a:t>
            </a:r>
          </a:p>
          <a:p>
            <a:pPr marL="475488" indent="-457200">
              <a:buFont typeface="+mj-lt"/>
              <a:buAutoNum type="arabicPeriod"/>
            </a:pPr>
            <a:r>
              <a:rPr lang="en-GB" dirty="0"/>
              <a:t>How does her description differ from that of the men?</a:t>
            </a:r>
          </a:p>
          <a:p>
            <a:pPr marL="475488" indent="-457200">
              <a:buFont typeface="+mj-lt"/>
              <a:buAutoNum type="arabicPeriod"/>
            </a:pPr>
            <a:r>
              <a:rPr lang="en-GB" dirty="0" smtClean="0">
                <a:effectLst/>
              </a:rPr>
              <a:t>What about her tale? - How does that affect the way that we perceive her?</a:t>
            </a:r>
          </a:p>
          <a:p>
            <a:pPr marL="475488" indent="-457200">
              <a:buFont typeface="+mj-lt"/>
              <a:buAutoNum type="arabicPeriod"/>
            </a:pPr>
            <a:r>
              <a:rPr lang="en-GB" dirty="0" smtClean="0">
                <a:effectLst/>
              </a:rPr>
              <a:t>How would our understanding of her be changed by realising that she had originally been given the Shipman’s Tale (a fabliau) rather than an Arthurian romance?  </a:t>
            </a:r>
          </a:p>
          <a:p>
            <a:pPr marL="475488" indent="-457200">
              <a:buFont typeface="+mj-lt"/>
              <a:buAutoNum type="arabicPeriod"/>
            </a:pPr>
            <a:r>
              <a:rPr lang="en-GB" dirty="0" smtClean="0">
                <a:effectLst/>
              </a:rPr>
              <a:t>Compare loathly lady to frog prince – difference?		</a:t>
            </a:r>
            <a:endParaRPr lang="en-GB" dirty="0">
              <a:effectLst/>
            </a:endParaRPr>
          </a:p>
        </p:txBody>
      </p:sp>
      <p:sp>
        <p:nvSpPr>
          <p:cNvPr id="3" name="Title 2"/>
          <p:cNvSpPr>
            <a:spLocks noGrp="1"/>
          </p:cNvSpPr>
          <p:nvPr>
            <p:ph type="title"/>
          </p:nvPr>
        </p:nvSpPr>
        <p:spPr>
          <a:xfrm>
            <a:off x="728092" y="260648"/>
            <a:ext cx="7543800" cy="1224136"/>
          </a:xfrm>
        </p:spPr>
        <p:txBody>
          <a:bodyPr/>
          <a:lstStyle/>
          <a:p>
            <a:pPr algn="ctr"/>
            <a:r>
              <a:rPr lang="en-GB" sz="3600" dirty="0" smtClean="0">
                <a:solidFill>
                  <a:srgbClr val="FFFF00"/>
                </a:solidFill>
                <a:effectLst/>
              </a:rPr>
              <a:t>TOPICS</a:t>
            </a:r>
            <a:r>
              <a:rPr lang="en-GB" sz="3600" dirty="0">
                <a:solidFill>
                  <a:srgbClr val="FFFF00"/>
                </a:solidFill>
                <a:effectLst/>
              </a:rPr>
              <a:t>: </a:t>
            </a:r>
            <a:r>
              <a:rPr lang="en-GB" sz="3600" dirty="0" smtClean="0">
                <a:solidFill>
                  <a:srgbClr val="FFFF00"/>
                </a:solidFill>
                <a:effectLst/>
              </a:rPr>
              <a:t>made of stories and modified by the stories that she tells</a:t>
            </a:r>
            <a:endParaRPr lang="en-GB" sz="3600" dirty="0">
              <a:solidFill>
                <a:srgbClr val="FFFF00"/>
              </a:solidFill>
              <a:effectLst/>
            </a:endParaRPr>
          </a:p>
        </p:txBody>
      </p:sp>
    </p:spTree>
    <p:extLst>
      <p:ext uri="{BB962C8B-B14F-4D97-AF65-F5344CB8AC3E}">
        <p14:creationId xmlns:p14="http://schemas.microsoft.com/office/powerpoint/2010/main" val="305351159"/>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Elemental">
  <a:themeElements>
    <a:clrScheme name="BlackTie">
      <a:dk1>
        <a:srgbClr val="000000"/>
      </a:dk1>
      <a:lt1>
        <a:srgbClr val="FFFFFF"/>
      </a:lt1>
      <a:dk2>
        <a:srgbClr val="46464A"/>
      </a:dk2>
      <a:lt2>
        <a:srgbClr val="E3DCCF"/>
      </a:lt2>
      <a:accent1>
        <a:srgbClr val="6F6F74"/>
      </a:accent1>
      <a:accent2>
        <a:srgbClr val="A7B789"/>
      </a:accent2>
      <a:accent3>
        <a:srgbClr val="BEAE98"/>
      </a:accent3>
      <a:accent4>
        <a:srgbClr val="92A9B9"/>
      </a:accent4>
      <a:accent5>
        <a:srgbClr val="9C8265"/>
      </a:accent5>
      <a:accent6>
        <a:srgbClr val="8D6974"/>
      </a:accent6>
      <a:hlink>
        <a:srgbClr val="67AABF"/>
      </a:hlink>
      <a:folHlink>
        <a:srgbClr val="B1B5AB"/>
      </a:folHlink>
    </a:clrScheme>
    <a:fontScheme name="Apothecary">
      <a:majorFont>
        <a:latin typeface="Book Antiqua"/>
        <a:ea typeface=""/>
        <a:cs typeface=""/>
        <a:font script="Jpan" typeface="HGS明朝B"/>
        <a:font script="Hang" typeface="HY견명조"/>
        <a:font script="Hans" typeface="宋体"/>
        <a:font script="Hant" typeface="新細明體"/>
        <a:font script="Arab" typeface="Times New Roman"/>
        <a:font script="Hebr" typeface="David"/>
        <a:font script="Thai" typeface="Eucrosia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a:ea typeface=""/>
        <a:cs typeface=""/>
        <a:font script="Jpan" typeface="ＭＳ ゴシック"/>
        <a:font script="Hang" typeface="HY견명조"/>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Elemental">
      <a:fillStyleLst>
        <a:solidFill>
          <a:schemeClr val="phClr"/>
        </a:solidFill>
        <a:gradFill rotWithShape="1">
          <a:gsLst>
            <a:gs pos="0">
              <a:schemeClr val="phClr">
                <a:tint val="90000"/>
              </a:schemeClr>
            </a:gs>
            <a:gs pos="48000">
              <a:schemeClr val="phClr">
                <a:tint val="54000"/>
                <a:satMod val="140000"/>
              </a:schemeClr>
            </a:gs>
            <a:gs pos="100000">
              <a:schemeClr val="phClr">
                <a:tint val="24000"/>
                <a:satMod val="260000"/>
              </a:schemeClr>
            </a:gs>
          </a:gsLst>
          <a:lin ang="16200000" scaled="1"/>
        </a:gradFill>
        <a:gradFill rotWithShape="1">
          <a:gsLst>
            <a:gs pos="0">
              <a:schemeClr val="phClr"/>
            </a:gs>
            <a:gs pos="100000">
              <a:schemeClr val="phClr">
                <a:shade val="48000"/>
                <a:satMod val="180000"/>
                <a:lumMod val="94000"/>
              </a:schemeClr>
            </a:gs>
            <a:gs pos="100000">
              <a:schemeClr val="phClr">
                <a:shade val="48000"/>
                <a:satMod val="180000"/>
                <a:lumMod val="94000"/>
              </a:schemeClr>
            </a:gs>
          </a:gsLst>
          <a:lin ang="4140000" scaled="1"/>
        </a:gradFill>
      </a:fillStyleLst>
      <a:lnStyleLst>
        <a:ln w="12700" cap="flat" cmpd="sng" algn="ctr">
          <a:solidFill>
            <a:schemeClr val="phClr"/>
          </a:solidFill>
          <a:prstDash val="solid"/>
        </a:ln>
        <a:ln w="19050" cap="flat" cmpd="sng" algn="ctr">
          <a:solidFill>
            <a:schemeClr val="phClr"/>
          </a:solidFill>
          <a:prstDash val="solid"/>
        </a:ln>
        <a:ln w="28575" cap="flat" cmpd="sng" algn="ctr">
          <a:solidFill>
            <a:schemeClr val="phClr"/>
          </a:solidFill>
          <a:prstDash val="solid"/>
        </a:ln>
      </a:lnStyleLst>
      <a:effectStyleLst>
        <a:effectStyle>
          <a:effectLst>
            <a:outerShdw blurRad="63500" dist="12700" dir="5400000" sx="102000" sy="102000" rotWithShape="0">
              <a:srgbClr val="000000">
                <a:alpha val="32000"/>
              </a:srgbClr>
            </a:outerShdw>
          </a:effectLst>
        </a:effectStyle>
        <a:effectStyle>
          <a:effectLst>
            <a:outerShdw blurRad="76200" dist="38100" dir="5400000" rotWithShape="0">
              <a:srgbClr val="000000">
                <a:alpha val="60000"/>
              </a:srgbClr>
            </a:outerShdw>
          </a:effectLst>
          <a:scene3d>
            <a:camera prst="orthographicFront">
              <a:rot lat="0" lon="0" rev="0"/>
            </a:camera>
            <a:lightRig rig="glow" dir="tl">
              <a:rot lat="0" lon="0" rev="19800000"/>
            </a:lightRig>
          </a:scene3d>
          <a:sp3d prstMaterial="metal">
            <a:bevelT w="38100" h="38100"/>
          </a:sp3d>
        </a:effectStyle>
        <a:effectStyle>
          <a:effectLst>
            <a:outerShdw blurRad="114300" dist="114300" dir="5400000" rotWithShape="0">
              <a:srgbClr val="000000">
                <a:alpha val="70000"/>
              </a:srgbClr>
            </a:outerShdw>
          </a:effectLst>
          <a:scene3d>
            <a:camera prst="orthographicFront">
              <a:rot lat="0" lon="0" rev="0"/>
            </a:camera>
            <a:lightRig rig="threePt" dir="t">
              <a:rot lat="0" lon="0" rev="19800000"/>
            </a:lightRig>
          </a:scene3d>
          <a:sp3d prstMaterial="plastic">
            <a:bevelT w="50800" h="50800"/>
          </a:sp3d>
        </a:effectStyle>
      </a:effectStyleLst>
      <a:bgFillStyleLst>
        <a:solidFill>
          <a:schemeClr val="phClr"/>
        </a:solidFill>
        <a:gradFill rotWithShape="1">
          <a:gsLst>
            <a:gs pos="0">
              <a:schemeClr val="phClr">
                <a:tint val="95000"/>
              </a:schemeClr>
            </a:gs>
            <a:gs pos="100000">
              <a:schemeClr val="phClr">
                <a:shade val="40000"/>
                <a:satMod val="180000"/>
              </a:schemeClr>
            </a:gs>
          </a:gsLst>
          <a:lin ang="5400000" scaled="0"/>
        </a:gradFill>
        <a:blipFill>
          <a:blip xmlns:r="http://schemas.openxmlformats.org/officeDocument/2006/relationships" r:embed="rId1">
            <a:duotone>
              <a:schemeClr val="phClr">
                <a:shade val="14000"/>
                <a:satMod val="280000"/>
              </a:schemeClr>
              <a:schemeClr val="phClr">
                <a:tint val="60000"/>
                <a:satMod val="120000"/>
              </a:schemeClr>
            </a:duotone>
          </a:blip>
          <a:stretch/>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Elemental</Template>
  <TotalTime>468</TotalTime>
  <Words>1763</Words>
  <Application>Microsoft Office PowerPoint</Application>
  <PresentationFormat>On-screen Show (4:3)</PresentationFormat>
  <Paragraphs>78</Paragraphs>
  <Slides>14</Slides>
  <Notes>1</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14</vt:i4>
      </vt:variant>
    </vt:vector>
  </HeadingPairs>
  <TitlesOfParts>
    <vt:vector size="19" baseType="lpstr">
      <vt:lpstr>Book Antiqua</vt:lpstr>
      <vt:lpstr>Calibri</vt:lpstr>
      <vt:lpstr>Century Gothic</vt:lpstr>
      <vt:lpstr>Wingdings</vt:lpstr>
      <vt:lpstr>Elemental</vt:lpstr>
      <vt:lpstr>HPEN5001/6001  DEBATING MEDIEVAL IDENTITY</vt:lpstr>
      <vt:lpstr>LEARNING OUTCOMES</vt:lpstr>
      <vt:lpstr>LITERARY CONVENTIONS IN THE REPRESENTATION OF WOMEN </vt:lpstr>
      <vt:lpstr>Christine De Pizan, The Letter of The God of Love (1399)</vt:lpstr>
      <vt:lpstr>ANTI FEMINIST TRADITIONS </vt:lpstr>
      <vt:lpstr>THE TEXTUALITY OF THE SELF</vt:lpstr>
      <vt:lpstr>CONTEMPORARY ENGAGEMENT WITH CLERICAL ANTI-FEMINISM</vt:lpstr>
      <vt:lpstr>The significance of who tells the story – for the whole of the Canterbury Tales </vt:lpstr>
      <vt:lpstr>STEREOTYPES &amp; CARICATURES: THE POWER OF CULTURAL SCRIPTS</vt:lpstr>
      <vt:lpstr>WEAVING &amp; CAPITAL: THE IMPORTANCE OF EXPERIENCE</vt:lpstr>
      <vt:lpstr>RELATIONSHIPS &amp; ECONOMIC POWER</vt:lpstr>
      <vt:lpstr>Christine de Pizan lecturing men</vt:lpstr>
      <vt:lpstr>DISCUSSION</vt:lpstr>
      <vt:lpstr>TOPICS: made of stories and modified by the stories that she tells</vt:lpstr>
    </vt:vector>
  </TitlesOfParts>
  <Company>Hewlett-Packard Company</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CSEN 6003 Chaucer’s Comic Tales</dc:title>
  <dc:creator>jeni</dc:creator>
  <cp:lastModifiedBy>Jeni Williams</cp:lastModifiedBy>
  <cp:revision>39</cp:revision>
  <cp:lastPrinted>2018-09-20T08:58:08Z</cp:lastPrinted>
  <dcterms:created xsi:type="dcterms:W3CDTF">2014-02-03T21:50:58Z</dcterms:created>
  <dcterms:modified xsi:type="dcterms:W3CDTF">2018-09-20T08:58:09Z</dcterms:modified>
</cp:coreProperties>
</file>