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4"/>
  </p:sldMasterIdLst>
  <p:sldIdLst>
    <p:sldId id="297" r:id="rId5"/>
    <p:sldId id="304" r:id="rId6"/>
    <p:sldId id="275" r:id="rId7"/>
    <p:sldId id="277" r:id="rId8"/>
    <p:sldId id="302" r:id="rId9"/>
    <p:sldId id="278" r:id="rId10"/>
    <p:sldId id="281" r:id="rId11"/>
    <p:sldId id="305" r:id="rId12"/>
    <p:sldId id="306" r:id="rId13"/>
    <p:sldId id="307" r:id="rId14"/>
    <p:sldId id="30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5586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602806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64483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670815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85931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5682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90413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985675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3440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765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438775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66385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4309963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9618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9208227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22504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11/8/2025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44713796"/>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 id="2147483809" r:id="rId15"/>
    <p:sldLayoutId id="2147483810"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iano keys">
            <a:extLst>
              <a:ext uri="{FF2B5EF4-FFF2-40B4-BE49-F238E27FC236}">
                <a16:creationId xmlns:a16="http://schemas.microsoft.com/office/drawing/2014/main" id="{BF0FBE2A-77DD-1F2F-0B91-29071AE44FAB}"/>
              </a:ext>
            </a:extLst>
          </p:cNvPr>
          <p:cNvPicPr>
            <a:picLocks noChangeAspect="1"/>
          </p:cNvPicPr>
          <p:nvPr/>
        </p:nvPicPr>
        <p:blipFill rotWithShape="1">
          <a:blip r:embed="rId2"/>
          <a:srcRect l="44343" r="29695" b="2296"/>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4" name="Content Placeholder 2">
            <a:extLst>
              <a:ext uri="{FF2B5EF4-FFF2-40B4-BE49-F238E27FC236}">
                <a16:creationId xmlns:a16="http://schemas.microsoft.com/office/drawing/2014/main" id="{A83BEA07-18DF-9608-C41F-7CA01C62F643}"/>
              </a:ext>
            </a:extLst>
          </p:cNvPr>
          <p:cNvSpPr>
            <a:spLocks noGrp="1"/>
          </p:cNvSpPr>
          <p:nvPr>
            <p:ph idx="1"/>
          </p:nvPr>
        </p:nvSpPr>
        <p:spPr>
          <a:xfrm>
            <a:off x="2295085" y="1147869"/>
            <a:ext cx="8077200" cy="4572000"/>
          </a:xfrm>
        </p:spPr>
        <p:txBody>
          <a:bodyPr vert="horz" lIns="91440" tIns="45720" rIns="91440" bIns="45720" rtlCol="0">
            <a:normAutofit/>
          </a:bodyPr>
          <a:lstStyle/>
          <a:p>
            <a:pPr algn="ctr"/>
            <a:r>
              <a:rPr lang="en-US" sz="2000" b="1" dirty="0">
                <a:solidFill>
                  <a:schemeClr val="tx1"/>
                </a:solidFill>
              </a:rPr>
              <a:t>Student Name:</a:t>
            </a:r>
            <a:r>
              <a:rPr lang="en-US" sz="2000" b="1" dirty="0">
                <a:solidFill>
                  <a:schemeClr val="tx1"/>
                </a:solidFill>
                <a:cs typeface="Arial" pitchFamily="34" charset="0"/>
              </a:rPr>
              <a:t> </a:t>
            </a:r>
            <a:r>
              <a:rPr lang="en-US" sz="2000" b="1" dirty="0" err="1">
                <a:solidFill>
                  <a:schemeClr val="tx1"/>
                </a:solidFill>
                <a:cs typeface="Arial" pitchFamily="34" charset="0"/>
              </a:rPr>
              <a:t>Yahaddy</a:t>
            </a:r>
            <a:r>
              <a:rPr lang="en-US" sz="2000" b="1" dirty="0">
                <a:solidFill>
                  <a:schemeClr val="tx1"/>
                </a:solidFill>
                <a:cs typeface="Arial" pitchFamily="34" charset="0"/>
              </a:rPr>
              <a:t> </a:t>
            </a:r>
            <a:r>
              <a:rPr lang="en-US" sz="2000" b="1" dirty="0" err="1">
                <a:solidFill>
                  <a:schemeClr val="tx1"/>
                </a:solidFill>
                <a:cs typeface="Arial" pitchFamily="34" charset="0"/>
              </a:rPr>
              <a:t>Bangura</a:t>
            </a:r>
            <a:endParaRPr lang="en-US" sz="2000" b="1" dirty="0">
              <a:solidFill>
                <a:schemeClr val="tx1"/>
              </a:solidFill>
            </a:endParaRPr>
          </a:p>
          <a:p>
            <a:pPr algn="ctr"/>
            <a:r>
              <a:rPr lang="en-US" sz="2000" b="1" dirty="0">
                <a:solidFill>
                  <a:schemeClr val="tx1"/>
                </a:solidFill>
              </a:rPr>
              <a:t>Student ID: </a:t>
            </a:r>
            <a:r>
              <a:rPr lang="en-US" sz="2000" b="1" dirty="0">
                <a:solidFill>
                  <a:schemeClr val="tx1"/>
                </a:solidFill>
                <a:cs typeface="Arial" pitchFamily="34" charset="0"/>
              </a:rPr>
              <a:t>2315639</a:t>
            </a:r>
          </a:p>
          <a:p>
            <a:pPr algn="ctr"/>
            <a:r>
              <a:rPr lang="en-US" sz="2000" b="1" dirty="0" err="1">
                <a:solidFill>
                  <a:schemeClr val="tx1"/>
                </a:solidFill>
                <a:cs typeface="Arial" pitchFamily="34" charset="0"/>
              </a:rPr>
              <a:t>Programme</a:t>
            </a:r>
            <a:r>
              <a:rPr lang="en-US" sz="2000" b="1" dirty="0">
                <a:solidFill>
                  <a:schemeClr val="tx1"/>
                </a:solidFill>
                <a:cs typeface="Arial" pitchFamily="34" charset="0"/>
              </a:rPr>
              <a:t>: BSc (</a:t>
            </a:r>
            <a:r>
              <a:rPr lang="en-US" sz="2000" b="1" dirty="0" err="1">
                <a:solidFill>
                  <a:schemeClr val="tx1"/>
                </a:solidFill>
                <a:cs typeface="Arial" pitchFamily="34" charset="0"/>
              </a:rPr>
              <a:t>Hons</a:t>
            </a:r>
            <a:r>
              <a:rPr lang="en-US" sz="2000" b="1" dirty="0">
                <a:solidFill>
                  <a:schemeClr val="tx1"/>
                </a:solidFill>
                <a:cs typeface="Arial" pitchFamily="34" charset="0"/>
              </a:rPr>
              <a:t>) Health and Social Care</a:t>
            </a:r>
          </a:p>
          <a:p>
            <a:pPr algn="ctr"/>
            <a:r>
              <a:rPr lang="en-US" sz="2000" b="1" dirty="0">
                <a:solidFill>
                  <a:schemeClr val="tx1"/>
                </a:solidFill>
                <a:cs typeface="Arial" pitchFamily="34" charset="0"/>
              </a:rPr>
              <a:t>Module: Digital Transformation in the Health and Care Professions</a:t>
            </a:r>
          </a:p>
          <a:p>
            <a:pPr algn="ctr"/>
            <a:r>
              <a:rPr lang="en-US" sz="2000" b="1" dirty="0">
                <a:solidFill>
                  <a:schemeClr val="tx1"/>
                </a:solidFill>
                <a:cs typeface="Arial" pitchFamily="34" charset="0"/>
              </a:rPr>
              <a:t>Module Code: </a:t>
            </a:r>
            <a:r>
              <a:rPr lang="en-GB" sz="2000" b="1" dirty="0">
                <a:solidFill>
                  <a:schemeClr val="tx1"/>
                </a:solidFill>
              </a:rPr>
              <a:t>BMHP6026</a:t>
            </a:r>
          </a:p>
          <a:p>
            <a:pPr algn="ctr"/>
            <a:r>
              <a:rPr lang="en-GB" sz="2000" b="1" dirty="0">
                <a:solidFill>
                  <a:schemeClr val="tx1"/>
                </a:solidFill>
                <a:cs typeface="Arial" pitchFamily="34" charset="0"/>
              </a:rPr>
              <a:t>Lecturer: Martin </a:t>
            </a:r>
            <a:r>
              <a:rPr lang="en-GB" sz="2000" b="1" dirty="0" err="1">
                <a:solidFill>
                  <a:schemeClr val="tx1"/>
                </a:solidFill>
                <a:cs typeface="Arial" pitchFamily="34" charset="0"/>
              </a:rPr>
              <a:t>Svedja</a:t>
            </a:r>
            <a:endParaRPr lang="en-GB" sz="2000" b="1" dirty="0">
              <a:solidFill>
                <a:schemeClr val="tx1"/>
              </a:solidFill>
              <a:cs typeface="Arial" pitchFamily="34" charset="0"/>
            </a:endParaRPr>
          </a:p>
          <a:p>
            <a:pPr algn="ctr"/>
            <a:r>
              <a:rPr lang="en-GB" sz="2000" b="1" dirty="0">
                <a:solidFill>
                  <a:schemeClr val="tx1"/>
                </a:solidFill>
              </a:rPr>
              <a:t>Topic</a:t>
            </a:r>
            <a:r>
              <a:rPr lang="en-GB" sz="2200" b="1" dirty="0">
                <a:solidFill>
                  <a:schemeClr val="tx1"/>
                </a:solidFill>
              </a:rPr>
              <a:t>: </a:t>
            </a:r>
            <a:r>
              <a:rPr lang="en-US" sz="2000" b="1" dirty="0">
                <a:solidFill>
                  <a:schemeClr val="tx1"/>
                </a:solidFill>
              </a:rPr>
              <a:t>The Impact of Remote Patient Monitoring on Health and Social Care Delivery in the United Kingdom.</a:t>
            </a:r>
            <a:endParaRPr lang="en-GB" sz="2000" b="1" dirty="0">
              <a:solidFill>
                <a:schemeClr val="tx1"/>
              </a:solidFill>
              <a:cs typeface="Arial" pitchFamily="34" charset="0"/>
            </a:endParaRPr>
          </a:p>
          <a:p>
            <a:pPr algn="ctr"/>
            <a:r>
              <a:rPr lang="en-GB" sz="2000" b="1" dirty="0">
                <a:solidFill>
                  <a:schemeClr val="tx1"/>
                </a:solidFill>
                <a:cs typeface="Arial" pitchFamily="34" charset="0"/>
              </a:rPr>
              <a:t>Assignment Title: Viva Voce (Oral Presentation)</a:t>
            </a:r>
            <a:endParaRPr lang="en-US" sz="2000" b="1" dirty="0">
              <a:solidFill>
                <a:schemeClr val="tx1"/>
              </a:solidFill>
              <a:cs typeface="Arial" pitchFamily="34" charset="0"/>
            </a:endParaRPr>
          </a:p>
          <a:p>
            <a:pPr algn="ctr"/>
            <a:endParaRPr lang="en-US" sz="2000" b="1" dirty="0"/>
          </a:p>
        </p:txBody>
      </p:sp>
    </p:spTree>
    <p:extLst>
      <p:ext uri="{BB962C8B-B14F-4D97-AF65-F5344CB8AC3E}">
        <p14:creationId xmlns:p14="http://schemas.microsoft.com/office/powerpoint/2010/main" val="2578133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F7123A-3E31-1AD9-4D62-58A1788D60C5}"/>
              </a:ext>
            </a:extLst>
          </p:cNvPr>
          <p:cNvSpPr>
            <a:spLocks noGrp="1"/>
          </p:cNvSpPr>
          <p:nvPr>
            <p:ph type="title"/>
          </p:nvPr>
        </p:nvSpPr>
        <p:spPr>
          <a:xfrm>
            <a:off x="2734543" y="179563"/>
            <a:ext cx="6424440" cy="1320800"/>
          </a:xfrm>
        </p:spPr>
        <p:txBody>
          <a:bodyPr vert="horz" lIns="91440" tIns="45720" rIns="91440" bIns="45720" rtlCol="0" anchor="t">
            <a:normAutofit/>
          </a:bodyPr>
          <a:lstStyle/>
          <a:p>
            <a:pPr algn="ctr"/>
            <a:r>
              <a:rPr lang="en-US" dirty="0">
                <a:solidFill>
                  <a:schemeClr val="accent1"/>
                </a:solidFill>
              </a:rPr>
              <a:t>Introduction</a:t>
            </a:r>
            <a:endParaRPr lang="en-US" sz="3200" dirty="0">
              <a:solidFill>
                <a:schemeClr val="accent1"/>
              </a:solidFill>
            </a:endParaRPr>
          </a:p>
        </p:txBody>
      </p:sp>
      <p:pic>
        <p:nvPicPr>
          <p:cNvPr id="6" name="Picture 5" descr="Light bulb on yellow background with sketched light beams and cord">
            <a:extLst>
              <a:ext uri="{FF2B5EF4-FFF2-40B4-BE49-F238E27FC236}">
                <a16:creationId xmlns:a16="http://schemas.microsoft.com/office/drawing/2014/main" id="{EF7D29AC-6797-7F12-F5D8-7013190F875A}"/>
              </a:ext>
            </a:extLst>
          </p:cNvPr>
          <p:cNvPicPr>
            <a:picLocks noChangeAspect="1"/>
          </p:cNvPicPr>
          <p:nvPr/>
        </p:nvPicPr>
        <p:blipFill rotWithShape="1">
          <a:blip r:embed="rId2"/>
          <a:srcRect l="64038" t="9091" r="13705"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2" name="TextBox 1">
            <a:extLst>
              <a:ext uri="{FF2B5EF4-FFF2-40B4-BE49-F238E27FC236}">
                <a16:creationId xmlns:a16="http://schemas.microsoft.com/office/drawing/2014/main" id="{3683DF1A-B720-4358-FAEE-3026C03E3DD9}"/>
              </a:ext>
            </a:extLst>
          </p:cNvPr>
          <p:cNvSpPr txBox="1"/>
          <p:nvPr/>
        </p:nvSpPr>
        <p:spPr>
          <a:xfrm>
            <a:off x="2629144" y="716326"/>
            <a:ext cx="6724309" cy="3880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just"/>
            <a:r>
              <a:rPr lang="en-US" sz="1400" dirty="0"/>
              <a:t>Digital transformation is reshaping how health and social care services are delivered across the United Kingdom. The adoption of modern technologies has enabled the healthcare system to become more efficient, data-driven, and focused on improving patient outcomes (NHS Digital, 2023). One of the most significant advancements in this process is remote patient monitoring, which enhances communication between healthcare professionals and patients while providing real-time data for more informed clinical decision-making (NHS England, 2022).</a:t>
            </a:r>
          </a:p>
          <a:p>
            <a:pPr algn="just"/>
            <a:r>
              <a:rPr lang="en-US" sz="1400" dirty="0"/>
              <a:t>Remote patient monitoring uses digital devices and mobile applications to track patients’ vital signs and other health indicators outside traditional care environments. This approach allows for early detection of potential complications, reduces unnecessary hospital admissions, and supports continuous care delivery (Public Health England, 2021).</a:t>
            </a:r>
          </a:p>
          <a:p>
            <a:pPr algn="just"/>
            <a:r>
              <a:rPr lang="en-US" sz="1400" dirty="0"/>
              <a:t>This presentation explores how remote patient monitoring contributes to digital transformation within the UK’s health and social care system. It examines its influence on the workforce, service delivery, patients, and the wider community, while considering both the benefits and challenges associated with its implementation.</a:t>
            </a:r>
          </a:p>
        </p:txBody>
      </p:sp>
    </p:spTree>
    <p:extLst>
      <p:ext uri="{BB962C8B-B14F-4D97-AF65-F5344CB8AC3E}">
        <p14:creationId xmlns:p14="http://schemas.microsoft.com/office/powerpoint/2010/main" val="2052071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0EEC-40D1-032B-B5A1-44718F723A7D}"/>
              </a:ext>
            </a:extLst>
          </p:cNvPr>
          <p:cNvSpPr>
            <a:spLocks noGrp="1"/>
          </p:cNvSpPr>
          <p:nvPr>
            <p:ph type="title"/>
          </p:nvPr>
        </p:nvSpPr>
        <p:spPr>
          <a:xfrm>
            <a:off x="2613519" y="5751"/>
            <a:ext cx="6487955" cy="1320800"/>
          </a:xfrm>
        </p:spPr>
        <p:txBody>
          <a:bodyPr vert="horz" lIns="91440" tIns="45720" rIns="91440" bIns="45720" rtlCol="0" anchor="t">
            <a:normAutofit/>
          </a:bodyPr>
          <a:lstStyle/>
          <a:p>
            <a:r>
              <a:rPr lang="en-US" dirty="0"/>
              <a:t>Overview of Remote Patient Monitoring</a:t>
            </a:r>
          </a:p>
        </p:txBody>
      </p:sp>
      <p:sp>
        <p:nvSpPr>
          <p:cNvPr id="20" name="Isosceles Triangle 19">
            <a:extLst>
              <a:ext uri="{FF2B5EF4-FFF2-40B4-BE49-F238E27FC236}">
                <a16:creationId xmlns:a16="http://schemas.microsoft.com/office/drawing/2014/main" id="{58CB4BA4-5207-43FB-9FA5-62223EF71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1480755" y="909758"/>
            <a:ext cx="7581358" cy="3880773"/>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lnSpc>
                <a:spcPct val="90000"/>
              </a:lnSpc>
              <a:buClr>
                <a:srgbClr val="EB3D9F"/>
              </a:buClr>
              <a:buNone/>
            </a:pPr>
            <a:endParaRPr lang="en-US" sz="1400" dirty="0">
              <a:solidFill>
                <a:schemeClr val="tx1"/>
              </a:solidFill>
              <a:ea typeface="+mn-lt"/>
              <a:cs typeface="+mn-lt"/>
            </a:endParaRPr>
          </a:p>
          <a:p>
            <a:pPr algn="just"/>
            <a:r>
              <a:rPr lang="en-US" sz="1400" dirty="0">
                <a:solidFill>
                  <a:schemeClr val="tx1"/>
                </a:solidFill>
              </a:rPr>
              <a:t>Remote patient monitoring involves using digital tools to collect and share health information from patients in their homes or community environments with healthcare providers. It plays an important role in the United Kingdom’s ongoing digital health strategy, which aims to enhance accessibility, safety, and efficiency within healthcare delivery (NHS England, 2022).</a:t>
            </a:r>
          </a:p>
          <a:p>
            <a:pPr algn="just"/>
            <a:r>
              <a:rPr lang="en-US" sz="1400" dirty="0">
                <a:solidFill>
                  <a:schemeClr val="tx1"/>
                </a:solidFill>
              </a:rPr>
              <a:t>This approach uses connected technologies such as wearable sensors, blood pressure monitors, glucose trackers, and pulse </a:t>
            </a:r>
            <a:r>
              <a:rPr lang="en-US" sz="1400" dirty="0" err="1">
                <a:solidFill>
                  <a:schemeClr val="tx1"/>
                </a:solidFill>
              </a:rPr>
              <a:t>oximeters</a:t>
            </a:r>
            <a:r>
              <a:rPr lang="en-US" sz="1400" dirty="0">
                <a:solidFill>
                  <a:schemeClr val="tx1"/>
                </a:solidFill>
              </a:rPr>
              <a:t> that automatically transmit data to digital platforms or electronic medical records (Public Health England, 2021). By allowing continuous monitoring, clinicians can detect potential health concerns early and take action before conditions become severe (</a:t>
            </a:r>
            <a:r>
              <a:rPr lang="en-US" sz="1400" dirty="0" err="1">
                <a:solidFill>
                  <a:schemeClr val="tx1"/>
                </a:solidFill>
              </a:rPr>
              <a:t>Greenhalgh</a:t>
            </a:r>
            <a:r>
              <a:rPr lang="en-US" sz="1400" dirty="0">
                <a:solidFill>
                  <a:schemeClr val="tx1"/>
                </a:solidFill>
              </a:rPr>
              <a:t> et al., 2020).</a:t>
            </a:r>
          </a:p>
          <a:p>
            <a:pPr algn="just"/>
            <a:r>
              <a:rPr lang="en-US" sz="1400" dirty="0">
                <a:solidFill>
                  <a:schemeClr val="tx1"/>
                </a:solidFill>
              </a:rPr>
              <a:t>In the UK, remote patient monitoring has been applied across several NHS </a:t>
            </a:r>
            <a:r>
              <a:rPr lang="en-US" sz="1400" dirty="0" err="1">
                <a:solidFill>
                  <a:schemeClr val="tx1"/>
                </a:solidFill>
              </a:rPr>
              <a:t>programmes</a:t>
            </a:r>
            <a:r>
              <a:rPr lang="en-US" sz="1400" dirty="0">
                <a:solidFill>
                  <a:schemeClr val="tx1"/>
                </a:solidFill>
              </a:rPr>
              <a:t> to support individuals with chronic illnesses including diabetes, heart disease, and respiratory conditions (NHS Digital, 2023). It encourages patients to become more engaged in their own care and reduces the demand for hospital-based services.</a:t>
            </a:r>
          </a:p>
          <a:p>
            <a:pPr algn="just"/>
            <a:r>
              <a:rPr lang="en-US" sz="1400" dirty="0">
                <a:solidFill>
                  <a:schemeClr val="tx1"/>
                </a:solidFill>
              </a:rPr>
              <a:t>Nevertheless, the effectiveness of remote monitoring depends on secure data management systems, dependable digital infrastructure, and adequate training for both patients and healthcare staff to ensure safe and consistent use (</a:t>
            </a:r>
            <a:r>
              <a:rPr lang="en-US" sz="1400" dirty="0" err="1">
                <a:solidFill>
                  <a:schemeClr val="tx1"/>
                </a:solidFill>
              </a:rPr>
              <a:t>Topol</a:t>
            </a:r>
            <a:r>
              <a:rPr lang="en-US" sz="1400" dirty="0">
                <a:solidFill>
                  <a:schemeClr val="tx1"/>
                </a:solidFill>
              </a:rPr>
              <a:t>, 2019).</a:t>
            </a:r>
          </a:p>
        </p:txBody>
      </p:sp>
    </p:spTree>
    <p:extLst>
      <p:ext uri="{BB962C8B-B14F-4D97-AF65-F5344CB8AC3E}">
        <p14:creationId xmlns:p14="http://schemas.microsoft.com/office/powerpoint/2010/main" val="3547558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Close-up of a microscope against a white background">
            <a:extLst>
              <a:ext uri="{FF2B5EF4-FFF2-40B4-BE49-F238E27FC236}">
                <a16:creationId xmlns:a16="http://schemas.microsoft.com/office/drawing/2014/main" id="{72D13510-0934-CD19-BE49-1FCF32D3FAFD}"/>
              </a:ext>
            </a:extLst>
          </p:cNvPr>
          <p:cNvPicPr>
            <a:picLocks noChangeAspect="1"/>
          </p:cNvPicPr>
          <p:nvPr/>
        </p:nvPicPr>
        <p:blipFill rotWithShape="1">
          <a:blip r:embed="rId2">
            <a:duotone>
              <a:schemeClr val="accent1">
                <a:shade val="45000"/>
                <a:satMod val="135000"/>
              </a:schemeClr>
              <a:prstClr val="white"/>
            </a:duotone>
          </a:blip>
          <a:srcRect l="9091" t="12020" b="11372"/>
          <a:stretch/>
        </p:blipFill>
        <p:spPr>
          <a:xfrm>
            <a:off x="1" y="10"/>
            <a:ext cx="12191999" cy="6857990"/>
          </a:xfrm>
          <a:prstGeom prst="rect">
            <a:avLst/>
          </a:prstGeom>
        </p:spPr>
      </p:pic>
      <p:sp>
        <p:nvSpPr>
          <p:cNvPr id="11" name="Isosceles Triangle 10">
            <a:extLst>
              <a:ext uri="{FF2B5EF4-FFF2-40B4-BE49-F238E27FC236}">
                <a16:creationId xmlns:a16="http://schemas.microsoft.com/office/drawing/2014/main" id="{1BA07DAC-0828-4E8A-89B0-C91571DA2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Parallelogram 12">
            <a:extLst>
              <a:ext uri="{FF2B5EF4-FFF2-40B4-BE49-F238E27FC236}">
                <a16:creationId xmlns:a16="http://schemas.microsoft.com/office/drawing/2014/main" id="{69B6D7B3-8A73-4CE7-9D82-A9312B6DE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9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A37C6E0A-19F2-48C1-B88F-0F2849A677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0BA7D5E-5E6F-484C-B359-CAEF62FE34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7F9686A1-9C17-4B90-B38A-760DA1E3E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5ABF217-D46F-11FE-D628-FE956E3A2D55}"/>
              </a:ext>
            </a:extLst>
          </p:cNvPr>
          <p:cNvSpPr>
            <a:spLocks noGrp="1"/>
          </p:cNvSpPr>
          <p:nvPr>
            <p:ph type="title"/>
          </p:nvPr>
        </p:nvSpPr>
        <p:spPr>
          <a:xfrm>
            <a:off x="2846545" y="295272"/>
            <a:ext cx="6487955" cy="1320800"/>
          </a:xfrm>
        </p:spPr>
        <p:txBody>
          <a:bodyPr anchor="t">
            <a:normAutofit/>
          </a:bodyPr>
          <a:lstStyle/>
          <a:p>
            <a:pPr algn="ctr"/>
            <a:r>
              <a:rPr lang="en-US" dirty="0"/>
              <a:t> Impact on the Workforce</a:t>
            </a:r>
          </a:p>
        </p:txBody>
      </p:sp>
      <p:sp>
        <p:nvSpPr>
          <p:cNvPr id="21" name="Rectangle 25">
            <a:extLst>
              <a:ext uri="{FF2B5EF4-FFF2-40B4-BE49-F238E27FC236}">
                <a16:creationId xmlns:a16="http://schemas.microsoft.com/office/drawing/2014/main" id="{811FEE30-B0B5-4736-99E3-4BC1F53F9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7BA6B1FF-4902-4794-ABA5-0705822E2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7BA6B97-BED0-B1F8-5397-D9ABB9E14A93}"/>
              </a:ext>
            </a:extLst>
          </p:cNvPr>
          <p:cNvSpPr>
            <a:spLocks noGrp="1"/>
          </p:cNvSpPr>
          <p:nvPr>
            <p:ph idx="1"/>
          </p:nvPr>
        </p:nvSpPr>
        <p:spPr>
          <a:xfrm>
            <a:off x="2374590" y="1125066"/>
            <a:ext cx="7442820" cy="3827934"/>
          </a:xfrm>
        </p:spPr>
        <p:txBody>
          <a:bodyPr vert="horz" lIns="91440" tIns="45720" rIns="91440" bIns="45720" rtlCol="0" anchor="t">
            <a:noAutofit/>
          </a:bodyPr>
          <a:lstStyle/>
          <a:p>
            <a:pPr algn="just"/>
            <a:r>
              <a:rPr lang="en-US" sz="1400" dirty="0">
                <a:solidFill>
                  <a:schemeClr val="tx1"/>
                </a:solidFill>
              </a:rPr>
              <a:t>The adoption of remote patient monitoring has transformed how healthcare professionals work within the United Kingdom’s health and social care system. Staff are now required to integrate clinical knowledge with digital skills to interpret patient data from monitoring devices and make timely, informed decisions (NHS Digital, 2023). This represents a shift from reactive care toward a proactive, data-driven approach that relies on technology to improve coordination and outcomes (</a:t>
            </a:r>
            <a:r>
              <a:rPr lang="en-US" sz="1400" dirty="0" err="1">
                <a:solidFill>
                  <a:schemeClr val="tx1"/>
                </a:solidFill>
              </a:rPr>
              <a:t>Topol</a:t>
            </a:r>
            <a:r>
              <a:rPr lang="en-US" sz="1400" dirty="0">
                <a:solidFill>
                  <a:schemeClr val="tx1"/>
                </a:solidFill>
              </a:rPr>
              <a:t>, 2019).</a:t>
            </a:r>
          </a:p>
          <a:p>
            <a:pPr algn="just"/>
            <a:r>
              <a:rPr lang="en-US" sz="1400" dirty="0">
                <a:solidFill>
                  <a:schemeClr val="tx1"/>
                </a:solidFill>
              </a:rPr>
              <a:t>As digital health expands, new job roles such as </a:t>
            </a:r>
            <a:r>
              <a:rPr lang="en-US" sz="1400" dirty="0" err="1">
                <a:solidFill>
                  <a:schemeClr val="tx1"/>
                </a:solidFill>
              </a:rPr>
              <a:t>telehealth</a:t>
            </a:r>
            <a:r>
              <a:rPr lang="en-US" sz="1400" dirty="0">
                <a:solidFill>
                  <a:schemeClr val="tx1"/>
                </a:solidFill>
              </a:rPr>
              <a:t> nurses, digital care coordinators, and remote monitoring specialists have been introduced to support the effective use of technology in patient care (NHS England, 2022). These professionals are responsible for </a:t>
            </a:r>
            <a:r>
              <a:rPr lang="en-US" sz="1400" dirty="0" err="1">
                <a:solidFill>
                  <a:schemeClr val="tx1"/>
                </a:solidFill>
              </a:rPr>
              <a:t>analysing</a:t>
            </a:r>
            <a:r>
              <a:rPr lang="en-US" sz="1400" dirty="0">
                <a:solidFill>
                  <a:schemeClr val="tx1"/>
                </a:solidFill>
              </a:rPr>
              <a:t> health data, maintaining communication with patients, and ensuring continuous support through virtual platforms. Health Education England has developed training initiatives to enhance digital competence and help staff adapt to this evolving landscape (HEE, 2021).</a:t>
            </a:r>
          </a:p>
          <a:p>
            <a:pPr algn="just"/>
            <a:r>
              <a:rPr lang="en-US" sz="1400" dirty="0">
                <a:solidFill>
                  <a:schemeClr val="tx1"/>
                </a:solidFill>
              </a:rPr>
              <a:t>Despite these developments, some challenges persist. Unequal access to digital training, heavier workloads, and concerns around data management continue to affect workforce readiness (Cottrell et al., 2021). Building a fully prepared workforce requires continuous investment in education, leadership commitment, and a workplace culture that embraces digital transformation as an essential part of modern healthcare.</a:t>
            </a:r>
          </a:p>
        </p:txBody>
      </p:sp>
      <p:sp>
        <p:nvSpPr>
          <p:cNvPr id="25" name="Rectangle 27">
            <a:extLst>
              <a:ext uri="{FF2B5EF4-FFF2-40B4-BE49-F238E27FC236}">
                <a16:creationId xmlns:a16="http://schemas.microsoft.com/office/drawing/2014/main" id="{0290B932-76F5-4A94-874A-B0A4A0139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8">
            <a:extLst>
              <a:ext uri="{FF2B5EF4-FFF2-40B4-BE49-F238E27FC236}">
                <a16:creationId xmlns:a16="http://schemas.microsoft.com/office/drawing/2014/main" id="{ACCB8186-BD51-4014-9556-C8A664C19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9">
            <a:extLst>
              <a:ext uri="{FF2B5EF4-FFF2-40B4-BE49-F238E27FC236}">
                <a16:creationId xmlns:a16="http://schemas.microsoft.com/office/drawing/2014/main" id="{46DF8276-ED1E-46CA-8639-EAE565AEA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EA75AF29-0276-41BE-A836-9F8F7DFD1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68668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C73DBA2-0BB7-30AF-CCEF-62B7C3D5DCCD}"/>
              </a:ext>
            </a:extLst>
          </p:cNvPr>
          <p:cNvSpPr txBox="1"/>
          <p:nvPr/>
        </p:nvSpPr>
        <p:spPr>
          <a:xfrm>
            <a:off x="497457" y="497456"/>
            <a:ext cx="8549084" cy="4616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US" sz="1400" dirty="0">
              <a:solidFill>
                <a:srgbClr val="2E2F30"/>
              </a:solidFill>
              <a:ea typeface="+mn-lt"/>
              <a:cs typeface="+mn-lt"/>
            </a:endParaRPr>
          </a:p>
          <a:p>
            <a:pPr algn="just"/>
            <a:endParaRPr lang="en-US" sz="1400" dirty="0">
              <a:ea typeface="+mn-lt"/>
              <a:cs typeface="+mn-lt"/>
            </a:endParaRPr>
          </a:p>
          <a:p>
            <a:pPr algn="just"/>
            <a:r>
              <a:rPr lang="en-US" sz="1400" dirty="0"/>
              <a:t>The introduction of remote patient monitoring has significantly influenced how healthcare services operate across the United Kingdom. By allowing patients to be observed outside traditional hospital environments, it enables early detection of health changes, reduces avoidable hospital visits, and makes care delivery more efficient (NHS England, 2022). This approach supports better coordination among healthcare professionals and promotes more tailored care that responds to individual patient needs (Public Health England, 2021).</a:t>
            </a:r>
          </a:p>
          <a:p>
            <a:pPr algn="just"/>
            <a:endParaRPr lang="en-US" sz="1400" dirty="0"/>
          </a:p>
          <a:p>
            <a:pPr algn="just"/>
            <a:r>
              <a:rPr lang="en-US" sz="1400" dirty="0"/>
              <a:t>Remote monitoring has also increased accessibility to healthcare, particularly for people managing chronic conditions or those in remote locations. Through digital platforms, patients can share health information, receive medical advice, and engage with professionals in real time without attending physical appointments (NHS Digital, 2023). This has helped reduce waiting lists, improve follow-up care, and enhance the overall patient experience within the NHS.</a:t>
            </a:r>
          </a:p>
          <a:p>
            <a:pPr algn="just"/>
            <a:endParaRPr lang="en-US" sz="1400" dirty="0"/>
          </a:p>
          <a:p>
            <a:pPr algn="just"/>
            <a:r>
              <a:rPr lang="en-US" sz="1400" dirty="0"/>
              <a:t>Despite these advantages, there are still obstacles to full adoption. Issues such as limited compatibility between digital systems, the financial cost of implementing technology, and data protection concerns continue to affect progress (</a:t>
            </a:r>
            <a:r>
              <a:rPr lang="en-US" sz="1400" dirty="0" err="1"/>
              <a:t>Topol</a:t>
            </a:r>
            <a:r>
              <a:rPr lang="en-US" sz="1400" dirty="0"/>
              <a:t>, 2019). Addressing these challenges requires investment in reliable infrastructure, effective </a:t>
            </a:r>
            <a:r>
              <a:rPr lang="en-US" sz="1400" dirty="0" err="1"/>
              <a:t>cybersecurity</a:t>
            </a:r>
            <a:r>
              <a:rPr lang="en-US" sz="1400" dirty="0"/>
              <a:t> measures, and strong governance policies to ensure that remote patient monitoring remains safe, equitable, and sustainable across all healthcare settings (</a:t>
            </a:r>
            <a:r>
              <a:rPr lang="en-US" sz="1400" dirty="0" err="1"/>
              <a:t>Greenhalgh</a:t>
            </a:r>
            <a:r>
              <a:rPr lang="en-US" sz="1400" dirty="0"/>
              <a:t> et al., 2020).</a:t>
            </a:r>
          </a:p>
        </p:txBody>
      </p:sp>
      <p:sp>
        <p:nvSpPr>
          <p:cNvPr id="5" name="Title 1">
            <a:extLst>
              <a:ext uri="{FF2B5EF4-FFF2-40B4-BE49-F238E27FC236}">
                <a16:creationId xmlns:a16="http://schemas.microsoft.com/office/drawing/2014/main" id="{A5ABF217-D46F-11FE-D628-FE956E3A2D55}"/>
              </a:ext>
            </a:extLst>
          </p:cNvPr>
          <p:cNvSpPr>
            <a:spLocks noGrp="1"/>
          </p:cNvSpPr>
          <p:nvPr>
            <p:ph type="title"/>
          </p:nvPr>
        </p:nvSpPr>
        <p:spPr>
          <a:xfrm>
            <a:off x="1672837" y="131498"/>
            <a:ext cx="6487955" cy="1320800"/>
          </a:xfrm>
        </p:spPr>
        <p:txBody>
          <a:bodyPr anchor="t">
            <a:normAutofit/>
          </a:bodyPr>
          <a:lstStyle/>
          <a:p>
            <a:pPr algn="ctr"/>
            <a:r>
              <a:rPr lang="en-US" dirty="0"/>
              <a:t> Impact on Service Delivery</a:t>
            </a:r>
          </a:p>
        </p:txBody>
      </p:sp>
    </p:spTree>
    <p:extLst>
      <p:ext uri="{BB962C8B-B14F-4D97-AF65-F5344CB8AC3E}">
        <p14:creationId xmlns:p14="http://schemas.microsoft.com/office/powerpoint/2010/main" val="702427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780810" y="128581"/>
            <a:ext cx="8596668" cy="1320800"/>
          </a:xfrm>
        </p:spPr>
        <p:txBody>
          <a:bodyPr>
            <a:normAutofit/>
          </a:bodyPr>
          <a:lstStyle/>
          <a:p>
            <a:pPr algn="ctr"/>
            <a:r>
              <a:rPr lang="en-US" sz="3200" dirty="0"/>
              <a:t>Impact on Patients and Service Users</a:t>
            </a:r>
          </a:p>
        </p:txBody>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900752" y="822249"/>
            <a:ext cx="8626852" cy="3880773"/>
          </a:xfrm>
        </p:spPr>
        <p:txBody>
          <a:bodyPr vert="horz" lIns="91440" tIns="45720" rIns="91440" bIns="45720" rtlCol="0" anchor="t">
            <a:noAutofit/>
          </a:bodyPr>
          <a:lstStyle/>
          <a:p>
            <a:pPr algn="just"/>
            <a:r>
              <a:rPr lang="en-US" sz="1400" dirty="0">
                <a:solidFill>
                  <a:schemeClr val="tx1"/>
                </a:solidFill>
              </a:rPr>
              <a:t>Remote patient monitoring has transformed the patient experience by promoting active engagement and greater independence in managing personal health. Through continuous monitoring, patients can track their vital signs, receive alerts, and communicate easily with healthcare providers, which helps to build confidence and improve adherence to treatment plans (NHS Digital, 2023). This technology empowers individuals to take more responsibility for their wellbeing while allowing clinicians to detect potential health issues earlier and provide timely intervention (Public Health England, 2021).</a:t>
            </a:r>
          </a:p>
          <a:p>
            <a:pPr algn="just"/>
            <a:r>
              <a:rPr lang="en-US" sz="1400" dirty="0">
                <a:solidFill>
                  <a:schemeClr val="tx1"/>
                </a:solidFill>
              </a:rPr>
              <a:t>Research has shown that patients using remote monitoring tools experience better health outcomes, particularly in managing chronic illnesses such as diabetes, hypertension, and heart failure (</a:t>
            </a:r>
            <a:r>
              <a:rPr lang="en-US" sz="1400" dirty="0" err="1">
                <a:solidFill>
                  <a:schemeClr val="tx1"/>
                </a:solidFill>
              </a:rPr>
              <a:t>Greenhalgh</a:t>
            </a:r>
            <a:r>
              <a:rPr lang="en-US" sz="1400" dirty="0">
                <a:solidFill>
                  <a:schemeClr val="tx1"/>
                </a:solidFill>
              </a:rPr>
              <a:t> et al., 2020). The availability of real-time feedback enhances patients’ understanding of their conditions, encourages </a:t>
            </a:r>
            <a:r>
              <a:rPr lang="en-US" sz="1400" dirty="0" err="1">
                <a:solidFill>
                  <a:schemeClr val="tx1"/>
                </a:solidFill>
              </a:rPr>
              <a:t>behavioural</a:t>
            </a:r>
            <a:r>
              <a:rPr lang="en-US" sz="1400" dirty="0">
                <a:solidFill>
                  <a:schemeClr val="tx1"/>
                </a:solidFill>
              </a:rPr>
              <a:t> change, and reduces the frequency of hospital visits (NHS England, 2022).</a:t>
            </a:r>
          </a:p>
          <a:p>
            <a:pPr algn="just"/>
            <a:r>
              <a:rPr lang="en-US" sz="1400" dirty="0">
                <a:solidFill>
                  <a:schemeClr val="tx1"/>
                </a:solidFill>
              </a:rPr>
              <a:t>However, challenges persist in ensuring that all patients can access and benefit from remote monitoring. Factors such as digital literacy, access to reliable internet, and affordability of devices can create inequalities, especially among older adults or low-income groups (</a:t>
            </a:r>
            <a:r>
              <a:rPr lang="en-US" sz="1400" dirty="0" err="1">
                <a:solidFill>
                  <a:schemeClr val="tx1"/>
                </a:solidFill>
              </a:rPr>
              <a:t>Topol</a:t>
            </a:r>
            <a:r>
              <a:rPr lang="en-US" sz="1400" dirty="0">
                <a:solidFill>
                  <a:schemeClr val="tx1"/>
                </a:solidFill>
              </a:rPr>
              <a:t>, 2019). Additionally, concerns about data privacy, informed consent, and the security of personal health information must be carefully managed to maintain trust between patients and healthcare providers (Cottrell et al., 2021).</a:t>
            </a:r>
          </a:p>
        </p:txBody>
      </p:sp>
    </p:spTree>
    <p:extLst>
      <p:ext uri="{BB962C8B-B14F-4D97-AF65-F5344CB8AC3E}">
        <p14:creationId xmlns:p14="http://schemas.microsoft.com/office/powerpoint/2010/main" val="2479219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5E2033-F58B-15C8-16FF-325800879693}"/>
              </a:ext>
            </a:extLst>
          </p:cNvPr>
          <p:cNvSpPr>
            <a:spLocks noGrp="1"/>
          </p:cNvSpPr>
          <p:nvPr>
            <p:ph idx="1"/>
          </p:nvPr>
        </p:nvSpPr>
        <p:spPr>
          <a:xfrm>
            <a:off x="1904303" y="1079778"/>
            <a:ext cx="7294287" cy="4747816"/>
          </a:xfrm>
        </p:spPr>
        <p:txBody>
          <a:bodyPr vert="horz" lIns="91440" tIns="45720" rIns="91440" bIns="45720" rtlCol="0" anchor="t">
            <a:noAutofit/>
          </a:bodyPr>
          <a:lstStyle/>
          <a:p>
            <a:pPr algn="just"/>
            <a:r>
              <a:rPr lang="en-US" sz="1400" dirty="0">
                <a:solidFill>
                  <a:schemeClr val="tx1"/>
                </a:solidFill>
              </a:rPr>
              <a:t>Remote patient monitoring not only benefits individuals but also contributes to improving community health and the wider public healthcare system in the United Kingdom. By enabling patients to receive ongoing support at home, it helps reduce strain on hospitals and primary care facilities, allowing resources to be directed toward those with more urgent needs (NHS England, 2022). This home-based approach encourages preventive care and early intervention, both of which enhance population health and reduce long-term healthcare costs (Public Health England, 2021).</a:t>
            </a:r>
          </a:p>
          <a:p>
            <a:pPr algn="just"/>
            <a:r>
              <a:rPr lang="en-US" sz="1400" dirty="0">
                <a:solidFill>
                  <a:schemeClr val="tx1"/>
                </a:solidFill>
              </a:rPr>
              <a:t>The integration of remote monitoring has also encouraged greater cooperation between health professionals, social care providers, and community </a:t>
            </a:r>
            <a:r>
              <a:rPr lang="en-US" sz="1400" dirty="0" err="1">
                <a:solidFill>
                  <a:schemeClr val="tx1"/>
                </a:solidFill>
              </a:rPr>
              <a:t>organisations</a:t>
            </a:r>
            <a:r>
              <a:rPr lang="en-US" sz="1400" dirty="0">
                <a:solidFill>
                  <a:schemeClr val="tx1"/>
                </a:solidFill>
              </a:rPr>
              <a:t>. Data gathered through digital tools can be </a:t>
            </a:r>
            <a:r>
              <a:rPr lang="en-US" sz="1400" dirty="0" err="1">
                <a:solidFill>
                  <a:schemeClr val="tx1"/>
                </a:solidFill>
              </a:rPr>
              <a:t>analysed</a:t>
            </a:r>
            <a:r>
              <a:rPr lang="en-US" sz="1400" dirty="0">
                <a:solidFill>
                  <a:schemeClr val="tx1"/>
                </a:solidFill>
              </a:rPr>
              <a:t> to identify health trends, monitor disease prevalence, and guide public health planning and resource distribution (NHS Digital, 2023). Such collaboration aligns with the NHS’s commitment to developing connected and data-driven healthcare systems that improve quality and equity of care.</a:t>
            </a:r>
          </a:p>
          <a:p>
            <a:pPr algn="just"/>
            <a:r>
              <a:rPr lang="en-US" sz="1400" dirty="0">
                <a:solidFill>
                  <a:schemeClr val="tx1"/>
                </a:solidFill>
              </a:rPr>
              <a:t>Nevertheless, unequal access to technology remains a challenge. People living in deprived areas or without reliable internet connections may find it difficult to benefit fully from remote services (</a:t>
            </a:r>
            <a:r>
              <a:rPr lang="en-US" sz="1400" dirty="0" err="1">
                <a:solidFill>
                  <a:schemeClr val="tx1"/>
                </a:solidFill>
              </a:rPr>
              <a:t>Topol</a:t>
            </a:r>
            <a:r>
              <a:rPr lang="en-US" sz="1400" dirty="0">
                <a:solidFill>
                  <a:schemeClr val="tx1"/>
                </a:solidFill>
              </a:rPr>
              <a:t>, 2019). Addressing this issue requires investment in digital infrastructure, training </a:t>
            </a:r>
            <a:r>
              <a:rPr lang="en-US" sz="1400" dirty="0" err="1">
                <a:solidFill>
                  <a:schemeClr val="tx1"/>
                </a:solidFill>
              </a:rPr>
              <a:t>programmes</a:t>
            </a:r>
            <a:r>
              <a:rPr lang="en-US" sz="1400" dirty="0">
                <a:solidFill>
                  <a:schemeClr val="tx1"/>
                </a:solidFill>
              </a:rPr>
              <a:t>, and inclusive community initiatives designed to ensure that everyone can participate in and benefit from digital health innovations (</a:t>
            </a:r>
            <a:r>
              <a:rPr lang="en-US" sz="1400" dirty="0" err="1">
                <a:solidFill>
                  <a:schemeClr val="tx1"/>
                </a:solidFill>
              </a:rPr>
              <a:t>Greenhalgh</a:t>
            </a:r>
            <a:r>
              <a:rPr lang="en-US" sz="1400" dirty="0">
                <a:solidFill>
                  <a:schemeClr val="tx1"/>
                </a:solidFill>
              </a:rPr>
              <a:t> et al., 2020).</a:t>
            </a:r>
          </a:p>
          <a:p>
            <a:pPr algn="just"/>
            <a:br>
              <a:rPr lang="en-US" sz="1400" dirty="0">
                <a:solidFill>
                  <a:schemeClr val="tx1"/>
                </a:solidFill>
              </a:rPr>
            </a:br>
            <a:endParaRPr lang="en-US" sz="1400" dirty="0">
              <a:solidFill>
                <a:schemeClr val="tx1"/>
              </a:solidFill>
            </a:endParaRPr>
          </a:p>
        </p:txBody>
      </p:sp>
      <p:sp>
        <p:nvSpPr>
          <p:cNvPr id="4" name="Title 1">
            <a:extLst>
              <a:ext uri="{FF2B5EF4-FFF2-40B4-BE49-F238E27FC236}">
                <a16:creationId xmlns:a16="http://schemas.microsoft.com/office/drawing/2014/main" id="{143B5DEB-FE7A-8F62-A3B3-DAB3F1B0A61A}"/>
              </a:ext>
            </a:extLst>
          </p:cNvPr>
          <p:cNvSpPr>
            <a:spLocks noGrp="1"/>
          </p:cNvSpPr>
          <p:nvPr>
            <p:ph type="title"/>
          </p:nvPr>
        </p:nvSpPr>
        <p:spPr>
          <a:xfrm>
            <a:off x="1995461" y="0"/>
            <a:ext cx="7407846" cy="1320800"/>
          </a:xfrm>
        </p:spPr>
        <p:txBody>
          <a:bodyPr>
            <a:normAutofit/>
          </a:bodyPr>
          <a:lstStyle/>
          <a:p>
            <a:pPr algn="ctr"/>
            <a:r>
              <a:rPr lang="en-US" sz="3200" dirty="0"/>
              <a:t>Impact on the Community and Public Health</a:t>
            </a:r>
          </a:p>
        </p:txBody>
      </p:sp>
    </p:spTree>
    <p:extLst>
      <p:ext uri="{BB962C8B-B14F-4D97-AF65-F5344CB8AC3E}">
        <p14:creationId xmlns:p14="http://schemas.microsoft.com/office/powerpoint/2010/main" val="4079081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5E2033-F58B-15C8-16FF-325800879693}"/>
              </a:ext>
            </a:extLst>
          </p:cNvPr>
          <p:cNvSpPr>
            <a:spLocks noGrp="1"/>
          </p:cNvSpPr>
          <p:nvPr>
            <p:ph idx="1"/>
          </p:nvPr>
        </p:nvSpPr>
        <p:spPr>
          <a:xfrm>
            <a:off x="1795121" y="711289"/>
            <a:ext cx="7294287" cy="4747816"/>
          </a:xfrm>
        </p:spPr>
        <p:txBody>
          <a:bodyPr vert="horz" lIns="91440" tIns="45720" rIns="91440" bIns="45720" rtlCol="0" anchor="t">
            <a:noAutofit/>
          </a:bodyPr>
          <a:lstStyle/>
          <a:p>
            <a:pPr algn="just"/>
            <a:r>
              <a:rPr lang="en-US" sz="1400" dirty="0">
                <a:solidFill>
                  <a:schemeClr val="tx1"/>
                </a:solidFill>
              </a:rPr>
              <a:t>Remote patient monitoring has become a vital component of the United Kingdom’s digital health agenda, improving service efficiency, accessibility, and overall patient care. It allows clinicians to identify potential health issues early, prevents avoidable hospital visits, and strengthens ongoing communication between patients and healthcare professionals (NHS England, 2022). Compared with traditional models of care, remote monitoring supports a more proactive and </a:t>
            </a:r>
            <a:r>
              <a:rPr lang="en-US" sz="1400" dirty="0" err="1">
                <a:solidFill>
                  <a:schemeClr val="tx1"/>
                </a:solidFill>
              </a:rPr>
              <a:t>individualised</a:t>
            </a:r>
            <a:r>
              <a:rPr lang="en-US" sz="1400" dirty="0">
                <a:solidFill>
                  <a:schemeClr val="tx1"/>
                </a:solidFill>
              </a:rPr>
              <a:t> approach that aligns with national priorities for digital transformation within the NHS (NHS Digital, 2023).</a:t>
            </a:r>
          </a:p>
          <a:p>
            <a:pPr algn="just"/>
            <a:r>
              <a:rPr lang="en-US" sz="1400" dirty="0">
                <a:solidFill>
                  <a:schemeClr val="tx1"/>
                </a:solidFill>
              </a:rPr>
              <a:t>Despite these benefits, several barriers affect the successful integration of remote monitoring technologies. High implementation costs, inconsistent digital capabilities across healthcare </a:t>
            </a:r>
            <a:r>
              <a:rPr lang="en-US" sz="1400" dirty="0" err="1">
                <a:solidFill>
                  <a:schemeClr val="tx1"/>
                </a:solidFill>
              </a:rPr>
              <a:t>organisations</a:t>
            </a:r>
            <a:r>
              <a:rPr lang="en-US" sz="1400" dirty="0">
                <a:solidFill>
                  <a:schemeClr val="tx1"/>
                </a:solidFill>
              </a:rPr>
              <a:t>, and concerns related to data protection and system security remain significant challenges (</a:t>
            </a:r>
            <a:r>
              <a:rPr lang="en-US" sz="1400" dirty="0" err="1">
                <a:solidFill>
                  <a:schemeClr val="tx1"/>
                </a:solidFill>
              </a:rPr>
              <a:t>Topol</a:t>
            </a:r>
            <a:r>
              <a:rPr lang="en-US" sz="1400" dirty="0">
                <a:solidFill>
                  <a:schemeClr val="tx1"/>
                </a:solidFill>
              </a:rPr>
              <a:t>, 2019). Ethical considerations, including safeguarding patient privacy and ensuring informed consent, must also be carefully addressed to maintain public trust and compliance with data protection legislation (Cottrell et al., 2021).</a:t>
            </a:r>
          </a:p>
          <a:p>
            <a:pPr algn="just"/>
            <a:r>
              <a:rPr lang="en-US" sz="1400" dirty="0">
                <a:solidFill>
                  <a:schemeClr val="tx1"/>
                </a:solidFill>
              </a:rPr>
              <a:t>Additionally, unequal access to digital technology continues to contribute to disparities in care. Individuals with limited internet connectivity or low technological skills may be unable to fully engage with remote services (</a:t>
            </a:r>
            <a:r>
              <a:rPr lang="en-US" sz="1400" dirty="0" err="1">
                <a:solidFill>
                  <a:schemeClr val="tx1"/>
                </a:solidFill>
              </a:rPr>
              <a:t>Greenhalgh</a:t>
            </a:r>
            <a:r>
              <a:rPr lang="en-US" sz="1400" dirty="0">
                <a:solidFill>
                  <a:schemeClr val="tx1"/>
                </a:solidFill>
              </a:rPr>
              <a:t> et al., 2020). To overcome these obstacles, healthcare systems need strong leadership, investment in digital literacy, and policies that promote inclusion and accountability. Balancing innovation with ethical and equitable practice is key to ensuring that remote patient monitoring delivers sustainable and accessible healthcare for all.</a:t>
            </a:r>
          </a:p>
        </p:txBody>
      </p:sp>
      <p:sp>
        <p:nvSpPr>
          <p:cNvPr id="4" name="Title 1">
            <a:extLst>
              <a:ext uri="{FF2B5EF4-FFF2-40B4-BE49-F238E27FC236}">
                <a16:creationId xmlns:a16="http://schemas.microsoft.com/office/drawing/2014/main" id="{143B5DEB-FE7A-8F62-A3B3-DAB3F1B0A61A}"/>
              </a:ext>
            </a:extLst>
          </p:cNvPr>
          <p:cNvSpPr>
            <a:spLocks noGrp="1"/>
          </p:cNvSpPr>
          <p:nvPr>
            <p:ph type="title"/>
          </p:nvPr>
        </p:nvSpPr>
        <p:spPr>
          <a:xfrm>
            <a:off x="1995461" y="0"/>
            <a:ext cx="7407846" cy="1320800"/>
          </a:xfrm>
        </p:spPr>
        <p:txBody>
          <a:bodyPr>
            <a:normAutofit/>
          </a:bodyPr>
          <a:lstStyle/>
          <a:p>
            <a:pPr algn="ctr"/>
            <a:r>
              <a:rPr lang="en-US" sz="3200" dirty="0"/>
              <a:t>Critical Discussion and Evaluation</a:t>
            </a:r>
          </a:p>
        </p:txBody>
      </p:sp>
    </p:spTree>
    <p:extLst>
      <p:ext uri="{BB962C8B-B14F-4D97-AF65-F5344CB8AC3E}">
        <p14:creationId xmlns:p14="http://schemas.microsoft.com/office/powerpoint/2010/main" val="2798221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5E2033-F58B-15C8-16FF-325800879693}"/>
              </a:ext>
            </a:extLst>
          </p:cNvPr>
          <p:cNvSpPr>
            <a:spLocks noGrp="1"/>
          </p:cNvSpPr>
          <p:nvPr>
            <p:ph idx="1"/>
          </p:nvPr>
        </p:nvSpPr>
        <p:spPr>
          <a:xfrm>
            <a:off x="1672291" y="820471"/>
            <a:ext cx="7649130" cy="4747816"/>
          </a:xfrm>
        </p:spPr>
        <p:txBody>
          <a:bodyPr vert="horz" lIns="91440" tIns="45720" rIns="91440" bIns="45720" rtlCol="0" anchor="t">
            <a:noAutofit/>
          </a:bodyPr>
          <a:lstStyle/>
          <a:p>
            <a:pPr algn="just"/>
            <a:r>
              <a:rPr lang="en-US" sz="1400" dirty="0">
                <a:solidFill>
                  <a:schemeClr val="tx1"/>
                </a:solidFill>
              </a:rPr>
              <a:t>To fully </a:t>
            </a:r>
            <a:r>
              <a:rPr lang="en-US" sz="1400" dirty="0" err="1">
                <a:solidFill>
                  <a:schemeClr val="tx1"/>
                </a:solidFill>
              </a:rPr>
              <a:t>realise</a:t>
            </a:r>
            <a:r>
              <a:rPr lang="en-US" sz="1400" dirty="0">
                <a:solidFill>
                  <a:schemeClr val="tx1"/>
                </a:solidFill>
              </a:rPr>
              <a:t> the potential of remote patient monitoring across the United Kingdom, a series of coordinated actions should be implemented. Ongoing investment in digital infrastructure is vital to provide healthcare </a:t>
            </a:r>
            <a:r>
              <a:rPr lang="en-US" sz="1400" dirty="0" err="1">
                <a:solidFill>
                  <a:schemeClr val="tx1"/>
                </a:solidFill>
              </a:rPr>
              <a:t>organisations</a:t>
            </a:r>
            <a:r>
              <a:rPr lang="en-US" sz="1400" dirty="0">
                <a:solidFill>
                  <a:schemeClr val="tx1"/>
                </a:solidFill>
              </a:rPr>
              <a:t> with secure and efficient systems for managing patient data (NHS Digital, 2023). Expanding network coverage, particularly in rural and low-income regions, would help address the digital divide and enable fairer access to remote healthcare services (</a:t>
            </a:r>
            <a:r>
              <a:rPr lang="en-US" sz="1400" dirty="0" err="1">
                <a:solidFill>
                  <a:schemeClr val="tx1"/>
                </a:solidFill>
              </a:rPr>
              <a:t>Greenhalgh</a:t>
            </a:r>
            <a:r>
              <a:rPr lang="en-US" sz="1400" dirty="0">
                <a:solidFill>
                  <a:schemeClr val="tx1"/>
                </a:solidFill>
              </a:rPr>
              <a:t> et al., 2020).</a:t>
            </a:r>
          </a:p>
          <a:p>
            <a:pPr algn="just"/>
            <a:r>
              <a:rPr lang="en-US" sz="1400" dirty="0">
                <a:solidFill>
                  <a:schemeClr val="tx1"/>
                </a:solidFill>
              </a:rPr>
              <a:t>Enhancing workforce capability is equally important. Continuous professional training should focus on developing the digital skills needed to use monitoring technologies confidently and effectively. Initiatives led by Health Education England can support this process by promoting a culture that values technological innovation within healthcare (HEE, 2021). In addition, improving patients’ digital literacy through educational </a:t>
            </a:r>
            <a:r>
              <a:rPr lang="en-US" sz="1400" dirty="0" err="1">
                <a:solidFill>
                  <a:schemeClr val="tx1"/>
                </a:solidFill>
              </a:rPr>
              <a:t>programmes</a:t>
            </a:r>
            <a:r>
              <a:rPr lang="en-US" sz="1400" dirty="0">
                <a:solidFill>
                  <a:schemeClr val="tx1"/>
                </a:solidFill>
              </a:rPr>
              <a:t> can encourage greater participation and self-management in remote care (Public Health England, 2021).</a:t>
            </a:r>
          </a:p>
          <a:p>
            <a:pPr algn="just"/>
            <a:r>
              <a:rPr lang="en-US" sz="1400" dirty="0">
                <a:solidFill>
                  <a:schemeClr val="tx1"/>
                </a:solidFill>
              </a:rPr>
              <a:t>Protecting data privacy and security must also remain a central priority. Establishing clear procedures for data sharing, patient consent, and information governance is essential to maintain trust and ensure compliance with the General Data Protection Regulation (Cottrell et al., 2021). Collaboration among healthcare leaders, policymakers, and technology developers is necessary to create interoperable systems that allow safe and seamless communication between different care providers (NHS England, 2022).</a:t>
            </a:r>
          </a:p>
          <a:p>
            <a:pPr algn="just"/>
            <a:r>
              <a:rPr lang="en-US" sz="1400" dirty="0">
                <a:solidFill>
                  <a:schemeClr val="tx1"/>
                </a:solidFill>
              </a:rPr>
              <a:t>Finally, continuous evaluation of remote patient monitoring initiatives through research and performance reviews will help identify best practices and support evidence-based improvements. Collectively, these steps can lead to a more ethical, inclusive, and sustainable model of digital healthcare across the UK.</a:t>
            </a:r>
          </a:p>
        </p:txBody>
      </p:sp>
      <p:sp>
        <p:nvSpPr>
          <p:cNvPr id="4" name="Title 1">
            <a:extLst>
              <a:ext uri="{FF2B5EF4-FFF2-40B4-BE49-F238E27FC236}">
                <a16:creationId xmlns:a16="http://schemas.microsoft.com/office/drawing/2014/main" id="{143B5DEB-FE7A-8F62-A3B3-DAB3F1B0A61A}"/>
              </a:ext>
            </a:extLst>
          </p:cNvPr>
          <p:cNvSpPr>
            <a:spLocks noGrp="1"/>
          </p:cNvSpPr>
          <p:nvPr>
            <p:ph type="title"/>
          </p:nvPr>
        </p:nvSpPr>
        <p:spPr>
          <a:xfrm>
            <a:off x="1995461" y="232012"/>
            <a:ext cx="7407846" cy="1320800"/>
          </a:xfrm>
        </p:spPr>
        <p:txBody>
          <a:bodyPr>
            <a:normAutofit/>
          </a:bodyPr>
          <a:lstStyle/>
          <a:p>
            <a:pPr algn="ctr"/>
            <a:r>
              <a:rPr lang="en-US" sz="3200" dirty="0"/>
              <a:t>Recommendation</a:t>
            </a:r>
          </a:p>
        </p:txBody>
      </p:sp>
    </p:spTree>
    <p:extLst>
      <p:ext uri="{BB962C8B-B14F-4D97-AF65-F5344CB8AC3E}">
        <p14:creationId xmlns:p14="http://schemas.microsoft.com/office/powerpoint/2010/main" val="2532355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5E2033-F58B-15C8-16FF-325800879693}"/>
              </a:ext>
            </a:extLst>
          </p:cNvPr>
          <p:cNvSpPr>
            <a:spLocks noGrp="1"/>
          </p:cNvSpPr>
          <p:nvPr>
            <p:ph idx="1"/>
          </p:nvPr>
        </p:nvSpPr>
        <p:spPr>
          <a:xfrm>
            <a:off x="1672291" y="820471"/>
            <a:ext cx="7649130" cy="4747816"/>
          </a:xfrm>
        </p:spPr>
        <p:txBody>
          <a:bodyPr vert="horz" lIns="91440" tIns="45720" rIns="91440" bIns="45720" rtlCol="0" anchor="t">
            <a:noAutofit/>
          </a:bodyPr>
          <a:lstStyle/>
          <a:p>
            <a:pPr algn="just"/>
            <a:r>
              <a:rPr lang="en-US" sz="1400" dirty="0">
                <a:solidFill>
                  <a:schemeClr val="tx1"/>
                </a:solidFill>
              </a:rPr>
              <a:t>Remote patient monitoring is transforming healthcare in the United Kingdom by improving the way patients and professionals communicate and manage ongoing conditions. It enables early detection of health problems, reduces unnecessary hospital visits, and helps patients play a more active role in their own care. This approach also increases efficiency and access to services, particularly for those with long-term illnesses or limited mobility.</a:t>
            </a:r>
          </a:p>
          <a:p>
            <a:pPr algn="just"/>
            <a:r>
              <a:rPr lang="en-US" sz="1400" dirty="0">
                <a:solidFill>
                  <a:schemeClr val="tx1"/>
                </a:solidFill>
              </a:rPr>
              <a:t>Despite its advantages, challenges such as high costs, data security concerns, and unequal access to digital resources remain. Addressing these issues through continued investment, effective leadership, and inclusive digital strategies will be essential. Overall, remote patient monitoring offers a practical path toward a more modern, efficient, and patient-focused healthcare system that supports long-term improvements in health and wellbeing across the UK.</a:t>
            </a:r>
          </a:p>
        </p:txBody>
      </p:sp>
      <p:sp>
        <p:nvSpPr>
          <p:cNvPr id="4" name="Title 1">
            <a:extLst>
              <a:ext uri="{FF2B5EF4-FFF2-40B4-BE49-F238E27FC236}">
                <a16:creationId xmlns:a16="http://schemas.microsoft.com/office/drawing/2014/main" id="{143B5DEB-FE7A-8F62-A3B3-DAB3F1B0A61A}"/>
              </a:ext>
            </a:extLst>
          </p:cNvPr>
          <p:cNvSpPr>
            <a:spLocks noGrp="1"/>
          </p:cNvSpPr>
          <p:nvPr>
            <p:ph type="title"/>
          </p:nvPr>
        </p:nvSpPr>
        <p:spPr>
          <a:xfrm>
            <a:off x="1995461" y="232012"/>
            <a:ext cx="7407846" cy="1320800"/>
          </a:xfrm>
        </p:spPr>
        <p:txBody>
          <a:bodyPr>
            <a:normAutofit/>
          </a:bodyPr>
          <a:lstStyle/>
          <a:p>
            <a:pPr algn="ctr"/>
            <a:r>
              <a:rPr lang="en-US" sz="3200" dirty="0"/>
              <a:t>Conclusion</a:t>
            </a:r>
          </a:p>
        </p:txBody>
      </p:sp>
    </p:spTree>
    <p:extLst>
      <p:ext uri="{BB962C8B-B14F-4D97-AF65-F5344CB8AC3E}">
        <p14:creationId xmlns:p14="http://schemas.microsoft.com/office/powerpoint/2010/main" val="11920015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51F4B-3818-E606-DCB7-03137AFBEC60}"/>
              </a:ext>
            </a:extLst>
          </p:cNvPr>
          <p:cNvSpPr>
            <a:spLocks noGrp="1"/>
          </p:cNvSpPr>
          <p:nvPr>
            <p:ph type="title"/>
          </p:nvPr>
        </p:nvSpPr>
        <p:spPr>
          <a:xfrm>
            <a:off x="835485" y="120770"/>
            <a:ext cx="8596668" cy="1320800"/>
          </a:xfrm>
        </p:spPr>
        <p:txBody>
          <a:bodyPr>
            <a:normAutofit/>
          </a:bodyPr>
          <a:lstStyle/>
          <a:p>
            <a:r>
              <a:rPr lang="en-US" sz="3200"/>
              <a:t>References</a:t>
            </a:r>
          </a:p>
        </p:txBody>
      </p:sp>
      <p:sp>
        <p:nvSpPr>
          <p:cNvPr id="4" name="TextBox 3">
            <a:extLst>
              <a:ext uri="{FF2B5EF4-FFF2-40B4-BE49-F238E27FC236}">
                <a16:creationId xmlns:a16="http://schemas.microsoft.com/office/drawing/2014/main" id="{5A27FFFA-C2D4-B90F-B17F-9732329920F3}"/>
              </a:ext>
            </a:extLst>
          </p:cNvPr>
          <p:cNvSpPr txBox="1"/>
          <p:nvPr/>
        </p:nvSpPr>
        <p:spPr>
          <a:xfrm>
            <a:off x="828908" y="669985"/>
            <a:ext cx="8599147"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t>Cottrell, M., Hill, R., O’Leary, D.E. and Ward, R. (2021) ‘Barriers and enablers to digital health adoption in the NHS’, </a:t>
            </a:r>
            <a:r>
              <a:rPr lang="en-US" sz="1400" i="1" dirty="0"/>
              <a:t>JMIR Medical Informatics</a:t>
            </a:r>
            <a:r>
              <a:rPr lang="en-US" sz="1400" dirty="0"/>
              <a:t>, 9(4), e25488.</a:t>
            </a:r>
          </a:p>
          <a:p>
            <a:pPr algn="just"/>
            <a:r>
              <a:rPr lang="en-US" sz="1400" dirty="0" err="1"/>
              <a:t>Greenhalgh</a:t>
            </a:r>
            <a:r>
              <a:rPr lang="en-US" sz="1400" dirty="0"/>
              <a:t>, T., </a:t>
            </a:r>
            <a:r>
              <a:rPr lang="en-US" sz="1400" dirty="0" err="1"/>
              <a:t>Wherton</a:t>
            </a:r>
            <a:r>
              <a:rPr lang="en-US" sz="1400" dirty="0"/>
              <a:t>, J., </a:t>
            </a:r>
            <a:r>
              <a:rPr lang="en-US" sz="1400" dirty="0" err="1"/>
              <a:t>Papoutsi</a:t>
            </a:r>
            <a:r>
              <a:rPr lang="en-US" sz="1400" dirty="0"/>
              <a:t>, C., Lynch, J. and Hughes, G. (2020) ‘Beyond adoption: a new framework for </a:t>
            </a:r>
            <a:r>
              <a:rPr lang="en-US" sz="1400" dirty="0" err="1"/>
              <a:t>theorising</a:t>
            </a:r>
            <a:r>
              <a:rPr lang="en-US" sz="1400" dirty="0"/>
              <a:t> and evaluating </a:t>
            </a:r>
            <a:r>
              <a:rPr lang="en-US" sz="1400" dirty="0" err="1"/>
              <a:t>nonadoption</a:t>
            </a:r>
            <a:r>
              <a:rPr lang="en-US" sz="1400" dirty="0"/>
              <a:t>, abandonment, and challenges to the scale-up, spread, and sustainability of health and care technologies’, </a:t>
            </a:r>
            <a:r>
              <a:rPr lang="en-US" sz="1400" i="1" dirty="0"/>
              <a:t>BMJ Open</a:t>
            </a:r>
            <a:r>
              <a:rPr lang="en-US" sz="1400" dirty="0"/>
              <a:t>, 10(3), e036620.</a:t>
            </a:r>
          </a:p>
          <a:p>
            <a:pPr algn="just"/>
            <a:r>
              <a:rPr lang="en-US" sz="1400" dirty="0"/>
              <a:t>Health Education England (HEE) (2021) </a:t>
            </a:r>
            <a:r>
              <a:rPr lang="en-US" sz="1400" i="1" dirty="0"/>
              <a:t>Digital Readiness </a:t>
            </a:r>
            <a:r>
              <a:rPr lang="en-US" sz="1400" i="1" dirty="0" err="1"/>
              <a:t>Programme</a:t>
            </a:r>
            <a:r>
              <a:rPr lang="en-US" sz="1400" i="1" dirty="0"/>
              <a:t> Report</a:t>
            </a:r>
            <a:r>
              <a:rPr lang="en-US" sz="1400" dirty="0"/>
              <a:t>. London: NHS Health Education England.</a:t>
            </a:r>
          </a:p>
          <a:p>
            <a:pPr algn="just"/>
            <a:r>
              <a:rPr lang="en-US" sz="1400" dirty="0"/>
              <a:t>House of Commons Health and Social Care Committee (2022) </a:t>
            </a:r>
            <a:r>
              <a:rPr lang="en-US" sz="1400" i="1" dirty="0"/>
              <a:t>Digital Transformation in the NHS: Progress and Challenges</a:t>
            </a:r>
            <a:r>
              <a:rPr lang="en-US" sz="1400" dirty="0"/>
              <a:t>. London: UK Parliament.</a:t>
            </a:r>
          </a:p>
          <a:p>
            <a:pPr algn="just"/>
            <a:r>
              <a:rPr lang="en-US" sz="1400" dirty="0"/>
              <a:t>NHS Digital (2023) </a:t>
            </a:r>
            <a:r>
              <a:rPr lang="en-US" sz="1400" i="1" dirty="0"/>
              <a:t>Digital Transformation in Healthcare: Emerging Technologies</a:t>
            </a:r>
            <a:r>
              <a:rPr lang="en-US" sz="1400" dirty="0"/>
              <a:t>. Leeds: NHS Digital.</a:t>
            </a:r>
          </a:p>
          <a:p>
            <a:pPr algn="just"/>
            <a:r>
              <a:rPr lang="en-US" sz="1400" dirty="0"/>
              <a:t>NHS England (2022) </a:t>
            </a:r>
            <a:r>
              <a:rPr lang="en-US" sz="1400" i="1" dirty="0"/>
              <a:t>What Good Looks Like Framework</a:t>
            </a:r>
            <a:r>
              <a:rPr lang="en-US" sz="1400" dirty="0"/>
              <a:t>. London: NHS England.</a:t>
            </a:r>
          </a:p>
          <a:p>
            <a:pPr algn="just"/>
            <a:r>
              <a:rPr lang="en-US" sz="1400" dirty="0"/>
              <a:t>NHS Providers (2021) </a:t>
            </a:r>
            <a:r>
              <a:rPr lang="en-US" sz="1400" i="1" dirty="0"/>
              <a:t>Delivering the Virtual Ward: Lessons from Remote Monitoring in the NHS</a:t>
            </a:r>
            <a:r>
              <a:rPr lang="en-US" sz="1400" dirty="0"/>
              <a:t>. London: NHS Providers.</a:t>
            </a:r>
          </a:p>
          <a:p>
            <a:pPr algn="just"/>
            <a:r>
              <a:rPr lang="en-US" sz="1400" dirty="0"/>
              <a:t>Oxford Insights (2022) </a:t>
            </a:r>
            <a:r>
              <a:rPr lang="en-US" sz="1400" i="1" dirty="0"/>
              <a:t>AI and Remote Monitoring in UK Health and Care: Adoption Trends and Future Outlook</a:t>
            </a:r>
            <a:r>
              <a:rPr lang="en-US" sz="1400" dirty="0"/>
              <a:t>. London: Oxford Insights.</a:t>
            </a:r>
          </a:p>
          <a:p>
            <a:pPr algn="just"/>
            <a:r>
              <a:rPr lang="en-US" sz="1400" dirty="0"/>
              <a:t>Public Health England (2021) </a:t>
            </a:r>
            <a:r>
              <a:rPr lang="en-US" sz="1400" i="1" dirty="0"/>
              <a:t>Digital First: Remote Monitoring in Healthcare</a:t>
            </a:r>
            <a:r>
              <a:rPr lang="en-US" sz="1400" dirty="0"/>
              <a:t>. London: Public Health England.</a:t>
            </a:r>
          </a:p>
          <a:p>
            <a:pPr algn="just"/>
            <a:r>
              <a:rPr lang="en-US" sz="1400" dirty="0"/>
              <a:t>Royal College of Physicians (2020) </a:t>
            </a:r>
            <a:r>
              <a:rPr lang="en-US" sz="1400" i="1" dirty="0"/>
              <a:t>Outpatients: The Future – Adding Value Through Sustainability</a:t>
            </a:r>
            <a:r>
              <a:rPr lang="en-US" sz="1400" dirty="0"/>
              <a:t>. London: RCP.</a:t>
            </a:r>
          </a:p>
          <a:p>
            <a:pPr algn="just"/>
            <a:r>
              <a:rPr lang="en-US" sz="1400" dirty="0"/>
              <a:t>The King’s Fund (2021) </a:t>
            </a:r>
            <a:r>
              <a:rPr lang="en-US" sz="1400" i="1" dirty="0"/>
              <a:t>Shaping the Future of Digital Health and Care in England</a:t>
            </a:r>
            <a:r>
              <a:rPr lang="en-US" sz="1400" dirty="0"/>
              <a:t>. London: The King’s Fund.</a:t>
            </a:r>
          </a:p>
          <a:p>
            <a:pPr algn="just"/>
            <a:r>
              <a:rPr lang="en-US" sz="1400" dirty="0" err="1"/>
              <a:t>Topol</a:t>
            </a:r>
            <a:r>
              <a:rPr lang="en-US" sz="1400" dirty="0"/>
              <a:t>, E. (2019) </a:t>
            </a:r>
            <a:r>
              <a:rPr lang="en-US" sz="1400" i="1" dirty="0"/>
              <a:t>The </a:t>
            </a:r>
            <a:r>
              <a:rPr lang="en-US" sz="1400" i="1" dirty="0" err="1"/>
              <a:t>Topol</a:t>
            </a:r>
            <a:r>
              <a:rPr lang="en-US" sz="1400" i="1" dirty="0"/>
              <a:t> Review: Preparing the Healthcare Workforce for the Digital Future</a:t>
            </a:r>
            <a:r>
              <a:rPr lang="en-US" sz="1400" dirty="0"/>
              <a:t>. London: NHS Health Education England.</a:t>
            </a:r>
          </a:p>
          <a:p>
            <a:pPr algn="just"/>
            <a:r>
              <a:rPr lang="en-US" sz="1400" dirty="0"/>
              <a:t>World Health Organization (2021) </a:t>
            </a:r>
            <a:r>
              <a:rPr lang="en-US" sz="1400" i="1" dirty="0"/>
              <a:t>Global Strategy on Digital Health 2020–2025</a:t>
            </a:r>
            <a:r>
              <a:rPr lang="en-US" sz="1400" dirty="0"/>
              <a:t>. Geneva: WHO.</a:t>
            </a:r>
          </a:p>
          <a:p>
            <a:pPr algn="just"/>
            <a:endParaRPr lang="en-US" sz="1400" dirty="0"/>
          </a:p>
        </p:txBody>
      </p:sp>
    </p:spTree>
    <p:extLst>
      <p:ext uri="{BB962C8B-B14F-4D97-AF65-F5344CB8AC3E}">
        <p14:creationId xmlns:p14="http://schemas.microsoft.com/office/powerpoint/2010/main" val="32518892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9" ma:contentTypeDescription="Create a new document." ma:contentTypeScope="" ma:versionID="b6621c5e1ab4cc29511fd568b810dd71">
  <xsd:schema xmlns:xsd="http://www.w3.org/2001/XMLSchema" xmlns:xs="http://www.w3.org/2001/XMLSchema" xmlns:p="http://schemas.microsoft.com/office/2006/metadata/properties" xmlns:ns3="ad7316b1-23f1-480c-8fa6-cbf037f4db9c" xmlns:ns4="bd2b2a82-bc2e-4fcc-b8ad-fd63686c78d2" targetNamespace="http://schemas.microsoft.com/office/2006/metadata/properties" ma:root="true" ma:fieldsID="f247248a63e8850cf6b31582e435a6d8" ns3:_="" ns4:_="">
    <xsd:import namespace="ad7316b1-23f1-480c-8fa6-cbf037f4db9c"/>
    <xsd:import namespace="bd2b2a82-bc2e-4fcc-b8ad-fd63686c78d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d2b2a82-bc2e-4fcc-b8ad-fd63686c78d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5B434CCC-2EEF-4ACD-93F3-1007F3C558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bd2b2a82-bc2e-4fcc-b8ad-fd63686c7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FD64AD3-BACC-4620-98DF-1B7905501BA3}">
  <ds:schemaRefs>
    <ds:schemaRef ds:uri="http://schemas.microsoft.com/sharepoint/v3/contenttype/forms"/>
  </ds:schemaRefs>
</ds:datastoreItem>
</file>

<file path=customXml/itemProps3.xml><?xml version="1.0" encoding="utf-8"?>
<ds:datastoreItem xmlns:ds="http://schemas.openxmlformats.org/officeDocument/2006/customXml" ds:itemID="{4EF2E277-A466-4BDE-A629-BC04674A5BB8}">
  <ds:schemaRefs>
    <ds:schemaRef ds:uri="bd2b2a82-bc2e-4fcc-b8ad-fd63686c78d2"/>
    <ds:schemaRef ds:uri="ad7316b1-23f1-480c-8fa6-cbf037f4db9c"/>
    <ds:schemaRef ds:uri="http://purl.org/dc/terms/"/>
    <ds:schemaRef ds:uri="http://schemas.microsoft.com/office/2006/documentManagement/types"/>
    <ds:schemaRef ds:uri="http://www.w3.org/XML/1998/namespace"/>
    <ds:schemaRef ds:uri="http://purl.org/dc/elements/1.1/"/>
    <ds:schemaRef ds:uri="http://schemas.openxmlformats.org/package/2006/metadata/core-properties"/>
    <ds:schemaRef ds:uri="http://schemas.microsoft.com/office/infopath/2007/PartnerControl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28</TotalTime>
  <Words>2461</Words>
  <Application>Microsoft Office PowerPoint</Application>
  <PresentationFormat>Widescreen</PresentationFormat>
  <Paragraphs>65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Trebuchet MS</vt:lpstr>
      <vt:lpstr>Wingdings 3</vt:lpstr>
      <vt:lpstr>Facet</vt:lpstr>
      <vt:lpstr>PowerPoint Presentation</vt:lpstr>
      <vt:lpstr>Introduction</vt:lpstr>
      <vt:lpstr>Overview of Remote Patient Monitoring</vt:lpstr>
      <vt:lpstr> Impact on the Workforce</vt:lpstr>
      <vt:lpstr> Impact on Service Delivery</vt:lpstr>
      <vt:lpstr>Impact on Patients and Service Users</vt:lpstr>
      <vt:lpstr>Impact on the Community and Public Health</vt:lpstr>
      <vt:lpstr>Critical Discussion and Evaluation</vt:lpstr>
      <vt:lpstr>Recommendation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Yahaddy Bangura (2315639)</cp:lastModifiedBy>
  <cp:revision>54</cp:revision>
  <dcterms:created xsi:type="dcterms:W3CDTF">2024-06-09T14:58:13Z</dcterms:created>
  <dcterms:modified xsi:type="dcterms:W3CDTF">2025-11-08T21:09:47Z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