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75" r:id="rId3"/>
    <p:sldId id="257" r:id="rId4"/>
    <p:sldId id="258" r:id="rId5"/>
    <p:sldId id="259" r:id="rId6"/>
    <p:sldId id="260" r:id="rId7"/>
    <p:sldId id="261" r:id="rId8"/>
    <p:sldId id="277" r:id="rId9"/>
    <p:sldId id="262" r:id="rId10"/>
    <p:sldId id="276" r:id="rId11"/>
    <p:sldId id="272" r:id="rId12"/>
    <p:sldId id="273" r:id="rId13"/>
    <p:sldId id="274"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24"/>
  </p:normalViewPr>
  <p:slideViewPr>
    <p:cSldViewPr>
      <p:cViewPr varScale="1">
        <p:scale>
          <a:sx n="106" d="100"/>
          <a:sy n="106" d="100"/>
        </p:scale>
        <p:origin x="1800"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73CCB46-B9BB-4C1D-BBE5-006E9A437F3E}" type="datetimeFigureOut">
              <a:rPr lang="en-US" smtClean="0"/>
              <a:pPr/>
              <a:t>3/24/22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84ED8C-4B5C-447B-9AB5-F1F1E71E41DF}"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Times New Roman" pitchFamily="18" charset="0"/>
                <a:ea typeface="+mn-ea"/>
                <a:cs typeface="Times New Roman" pitchFamily="18" charset="0"/>
              </a:rPr>
              <a:t>Effective communication can encourage agile team building practices like getting collective feedback and acting on it, along with recognising efforts and providing rewards in accordance with that. Accurate implementation, along with analytics of speaking time can serve as indicator for measuring the communication within the team (Salinas </a:t>
            </a:r>
            <a:r>
              <a:rPr lang="en-IN" sz="1200" i="1" kern="1200" dirty="0">
                <a:solidFill>
                  <a:schemeClr val="tx1"/>
                </a:solidFill>
                <a:latin typeface="Times New Roman" pitchFamily="18" charset="0"/>
                <a:ea typeface="+mn-ea"/>
                <a:cs typeface="Times New Roman" pitchFamily="18" charset="0"/>
              </a:rPr>
              <a:t>et al.</a:t>
            </a:r>
            <a:r>
              <a:rPr lang="en-IN" sz="1200" kern="1200" dirty="0">
                <a:solidFill>
                  <a:schemeClr val="tx1"/>
                </a:solidFill>
                <a:latin typeface="Times New Roman" pitchFamily="18" charset="0"/>
                <a:ea typeface="+mn-ea"/>
                <a:cs typeface="Times New Roman" pitchFamily="18" charset="0"/>
              </a:rPr>
              <a:t>, 2021). Effective team can increase the quality of work and quantity of work output. There are certain benefits from the effective communication they are;</a:t>
            </a:r>
          </a:p>
          <a:p>
            <a:r>
              <a:rPr lang="en-IN" sz="1200" kern="1200" dirty="0">
                <a:solidFill>
                  <a:schemeClr val="tx1"/>
                </a:solidFill>
                <a:latin typeface="Times New Roman" pitchFamily="18" charset="0"/>
                <a:ea typeface="+mn-ea"/>
                <a:cs typeface="Times New Roman" pitchFamily="18" charset="0"/>
              </a:rPr>
              <a:t>It can help in mitigating conflicts, by effective problem resolution between team members (</a:t>
            </a:r>
            <a:r>
              <a:rPr lang="en-IN" sz="1200" kern="1200" dirty="0" err="1">
                <a:solidFill>
                  <a:schemeClr val="tx1"/>
                </a:solidFill>
                <a:latin typeface="Times New Roman" pitchFamily="18" charset="0"/>
                <a:ea typeface="+mn-ea"/>
                <a:cs typeface="Times New Roman" pitchFamily="18" charset="0"/>
              </a:rPr>
              <a:t>Lacerenza</a:t>
            </a:r>
            <a:r>
              <a:rPr lang="en-IN" sz="1200" kern="1200" dirty="0">
                <a:solidFill>
                  <a:schemeClr val="tx1"/>
                </a:solidFill>
                <a:latin typeface="Times New Roman" pitchFamily="18" charset="0"/>
                <a:ea typeface="+mn-ea"/>
                <a:cs typeface="Times New Roman" pitchFamily="18" charset="0"/>
              </a:rPr>
              <a:t> </a:t>
            </a:r>
            <a:r>
              <a:rPr lang="en-IN" sz="1200" i="1" kern="1200" dirty="0">
                <a:solidFill>
                  <a:schemeClr val="tx1"/>
                </a:solidFill>
                <a:latin typeface="Times New Roman" pitchFamily="18" charset="0"/>
                <a:ea typeface="+mn-ea"/>
                <a:cs typeface="Times New Roman" pitchFamily="18" charset="0"/>
              </a:rPr>
              <a:t>et al.</a:t>
            </a:r>
            <a:r>
              <a:rPr lang="en-IN" sz="1200" kern="1200" dirty="0">
                <a:solidFill>
                  <a:schemeClr val="tx1"/>
                </a:solidFill>
                <a:latin typeface="Times New Roman" pitchFamily="18" charset="0"/>
                <a:ea typeface="+mn-ea"/>
                <a:cs typeface="Times New Roman" pitchFamily="18" charset="0"/>
              </a:rPr>
              <a:t>, 2018). Unilever have a diverse work force, so it is evident that conflicts can be caused by business operations, thus effective communication helps in sustaining the nexus. </a:t>
            </a:r>
          </a:p>
          <a:p>
            <a:r>
              <a:rPr lang="en-IN" sz="1200" kern="1200" dirty="0">
                <a:solidFill>
                  <a:schemeClr val="tx1"/>
                </a:solidFill>
                <a:latin typeface="Times New Roman" pitchFamily="18" charset="0"/>
                <a:ea typeface="+mn-ea"/>
                <a:cs typeface="Times New Roman" pitchFamily="18" charset="0"/>
              </a:rPr>
              <a:t>This helps in improving the trust, thus the collective pro-social voice behaviour gets improved and that can lead to increase in individual engagement and commitment (</a:t>
            </a:r>
            <a:r>
              <a:rPr lang="en-IN" sz="1200" kern="1200" dirty="0" err="1">
                <a:solidFill>
                  <a:schemeClr val="tx1"/>
                </a:solidFill>
                <a:latin typeface="Times New Roman" pitchFamily="18" charset="0"/>
                <a:ea typeface="+mn-ea"/>
                <a:cs typeface="Times New Roman" pitchFamily="18" charset="0"/>
              </a:rPr>
              <a:t>Latif</a:t>
            </a:r>
            <a:r>
              <a:rPr lang="en-IN" sz="1200" kern="1200" dirty="0">
                <a:solidFill>
                  <a:schemeClr val="tx1"/>
                </a:solidFill>
                <a:latin typeface="Times New Roman" pitchFamily="18" charset="0"/>
                <a:ea typeface="+mn-ea"/>
                <a:cs typeface="Times New Roman" pitchFamily="18" charset="0"/>
              </a:rPr>
              <a:t> and </a:t>
            </a:r>
            <a:r>
              <a:rPr lang="en-IN" sz="1200" kern="1200" dirty="0" err="1">
                <a:solidFill>
                  <a:schemeClr val="tx1"/>
                </a:solidFill>
                <a:latin typeface="Times New Roman" pitchFamily="18" charset="0"/>
                <a:ea typeface="+mn-ea"/>
                <a:cs typeface="Times New Roman" pitchFamily="18" charset="0"/>
              </a:rPr>
              <a:t>Vang</a:t>
            </a:r>
            <a:r>
              <a:rPr lang="en-IN" sz="1200" kern="1200" dirty="0">
                <a:solidFill>
                  <a:schemeClr val="tx1"/>
                </a:solidFill>
                <a:latin typeface="Times New Roman" pitchFamily="18" charset="0"/>
                <a:ea typeface="+mn-ea"/>
                <a:cs typeface="Times New Roman" pitchFamily="18" charset="0"/>
              </a:rPr>
              <a:t>, 2021). Unilever incorporates well being practices with team building practices which serves this purpose (unilever.com, 2022). </a:t>
            </a:r>
          </a:p>
          <a:p>
            <a:r>
              <a:rPr lang="en-IN" sz="1200" kern="1200" dirty="0">
                <a:solidFill>
                  <a:schemeClr val="tx1"/>
                </a:solidFill>
                <a:latin typeface="Times New Roman" pitchFamily="18" charset="0"/>
                <a:ea typeface="+mn-ea"/>
                <a:cs typeface="Times New Roman" pitchFamily="18" charset="0"/>
              </a:rPr>
              <a:t>This can also help in increasing the employee job satisfaction. </a:t>
            </a:r>
          </a:p>
          <a:p>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384ED8C-4B5C-447B-9AB5-F1F1E71E41DF}" type="slidenum">
              <a:rPr lang="en-IN" smtClean="0"/>
              <a:pPr/>
              <a:t>4</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Times New Roman" pitchFamily="18" charset="0"/>
                <a:ea typeface="+mn-ea"/>
                <a:cs typeface="Times New Roman" pitchFamily="18" charset="0"/>
              </a:rPr>
              <a:t>SMCR model helps in analysing attitudes, knowledge, social system, and culture of the individual and then align these aspects with the communication channel (</a:t>
            </a:r>
            <a:r>
              <a:rPr lang="en-IN" sz="1200" kern="1200" dirty="0" err="1">
                <a:solidFill>
                  <a:schemeClr val="tx1"/>
                </a:solidFill>
                <a:latin typeface="Times New Roman" pitchFamily="18" charset="0"/>
                <a:ea typeface="+mn-ea"/>
                <a:cs typeface="Times New Roman" pitchFamily="18" charset="0"/>
              </a:rPr>
              <a:t>Muyanga</a:t>
            </a:r>
            <a:r>
              <a:rPr lang="en-IN" sz="1200" kern="1200" dirty="0">
                <a:solidFill>
                  <a:schemeClr val="tx1"/>
                </a:solidFill>
                <a:latin typeface="Times New Roman" pitchFamily="18" charset="0"/>
                <a:ea typeface="+mn-ea"/>
                <a:cs typeface="Times New Roman" pitchFamily="18" charset="0"/>
              </a:rPr>
              <a:t> and </a:t>
            </a:r>
            <a:r>
              <a:rPr lang="en-IN" sz="1200" kern="1200" dirty="0" err="1">
                <a:solidFill>
                  <a:schemeClr val="tx1"/>
                </a:solidFill>
                <a:latin typeface="Times New Roman" pitchFamily="18" charset="0"/>
                <a:ea typeface="+mn-ea"/>
                <a:cs typeface="Times New Roman" pitchFamily="18" charset="0"/>
              </a:rPr>
              <a:t>Phir</a:t>
            </a:r>
            <a:r>
              <a:rPr lang="en-IN" sz="1200" kern="1200" dirty="0">
                <a:solidFill>
                  <a:schemeClr val="tx1"/>
                </a:solidFill>
                <a:latin typeface="Times New Roman" pitchFamily="18" charset="0"/>
                <a:ea typeface="+mn-ea"/>
                <a:cs typeface="Times New Roman" pitchFamily="18" charset="0"/>
              </a:rPr>
              <a:t>, 2020). </a:t>
            </a:r>
          </a:p>
          <a:p>
            <a:r>
              <a:rPr lang="en-IN" sz="1200" kern="1200" dirty="0">
                <a:solidFill>
                  <a:schemeClr val="tx1"/>
                </a:solidFill>
                <a:latin typeface="Times New Roman" pitchFamily="18" charset="0"/>
                <a:ea typeface="+mn-ea"/>
                <a:cs typeface="Times New Roman" pitchFamily="18" charset="0"/>
              </a:rPr>
              <a:t>According to </a:t>
            </a:r>
            <a:r>
              <a:rPr lang="en-IN" sz="1200" kern="1200" dirty="0" err="1">
                <a:solidFill>
                  <a:schemeClr val="tx1"/>
                </a:solidFill>
                <a:latin typeface="Times New Roman" pitchFamily="18" charset="0"/>
                <a:ea typeface="+mn-ea"/>
                <a:cs typeface="Times New Roman" pitchFamily="18" charset="0"/>
              </a:rPr>
              <a:t>Maneerutt</a:t>
            </a:r>
            <a:r>
              <a:rPr lang="en-IN" sz="1200" kern="1200" dirty="0">
                <a:solidFill>
                  <a:schemeClr val="tx1"/>
                </a:solidFill>
                <a:latin typeface="Times New Roman" pitchFamily="18" charset="0"/>
                <a:ea typeface="+mn-ea"/>
                <a:cs typeface="Times New Roman" pitchFamily="18" charset="0"/>
              </a:rPr>
              <a:t> (2021), </a:t>
            </a:r>
            <a:r>
              <a:rPr lang="en-IN" sz="1200" kern="1200" dirty="0" err="1">
                <a:solidFill>
                  <a:schemeClr val="tx1"/>
                </a:solidFill>
                <a:latin typeface="Times New Roman" pitchFamily="18" charset="0"/>
                <a:ea typeface="+mn-ea"/>
                <a:cs typeface="Times New Roman" pitchFamily="18" charset="0"/>
              </a:rPr>
              <a:t>Berlo’s</a:t>
            </a:r>
            <a:r>
              <a:rPr lang="en-IN" sz="1200" kern="1200" dirty="0">
                <a:solidFill>
                  <a:schemeClr val="tx1"/>
                </a:solidFill>
                <a:latin typeface="Times New Roman" pitchFamily="18" charset="0"/>
                <a:ea typeface="+mn-ea"/>
                <a:cs typeface="Times New Roman" pitchFamily="18" charset="0"/>
              </a:rPr>
              <a:t> SMCR Model is frequently used by the group leaders or team leaders in order to channel accurate communicative practices. In Unilever this is intending to improve the internal communication between the group members and mitigate potential chances of miscommunication (Jose, 2021). </a:t>
            </a:r>
          </a:p>
          <a:p>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384ED8C-4B5C-447B-9AB5-F1F1E71E41DF}" type="slidenum">
              <a:rPr lang="en-IN" smtClean="0"/>
              <a:pPr/>
              <a:t>5</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Times New Roman" pitchFamily="18" charset="0"/>
                <a:ea typeface="+mn-ea"/>
                <a:cs typeface="Times New Roman" pitchFamily="18" charset="0"/>
              </a:rPr>
              <a:t>Cultural differences along with language barriers can be hindrance to the effective communication (</a:t>
            </a:r>
            <a:r>
              <a:rPr lang="en-IN" sz="1200" kern="1200" dirty="0" err="1">
                <a:solidFill>
                  <a:schemeClr val="tx1"/>
                </a:solidFill>
                <a:latin typeface="Times New Roman" pitchFamily="18" charset="0"/>
                <a:ea typeface="+mn-ea"/>
                <a:cs typeface="Times New Roman" pitchFamily="18" charset="0"/>
              </a:rPr>
              <a:t>Yusof</a:t>
            </a:r>
            <a:r>
              <a:rPr lang="en-IN" sz="1200" kern="1200" dirty="0">
                <a:solidFill>
                  <a:schemeClr val="tx1"/>
                </a:solidFill>
                <a:latin typeface="Times New Roman" pitchFamily="18" charset="0"/>
                <a:ea typeface="+mn-ea"/>
                <a:cs typeface="Times New Roman" pitchFamily="18" charset="0"/>
              </a:rPr>
              <a:t> </a:t>
            </a:r>
            <a:r>
              <a:rPr lang="en-IN" sz="1200" i="1" kern="1200" dirty="0">
                <a:solidFill>
                  <a:schemeClr val="tx1"/>
                </a:solidFill>
                <a:latin typeface="Times New Roman" pitchFamily="18" charset="0"/>
                <a:ea typeface="+mn-ea"/>
                <a:cs typeface="Times New Roman" pitchFamily="18" charset="0"/>
              </a:rPr>
              <a:t>et al.</a:t>
            </a:r>
            <a:r>
              <a:rPr lang="en-IN" sz="1200" kern="1200" dirty="0">
                <a:solidFill>
                  <a:schemeClr val="tx1"/>
                </a:solidFill>
                <a:latin typeface="Times New Roman" pitchFamily="18" charset="0"/>
                <a:ea typeface="+mn-ea"/>
                <a:cs typeface="Times New Roman" pitchFamily="18" charset="0"/>
              </a:rPr>
              <a:t>, 2020). This can create reluctance from the consumer end. For retail service like Unilever it would affect the business (assets.unilever.com, 2022).  </a:t>
            </a:r>
          </a:p>
          <a:p>
            <a:r>
              <a:rPr lang="en-IN" sz="1200" kern="1200" dirty="0">
                <a:solidFill>
                  <a:schemeClr val="tx1"/>
                </a:solidFill>
                <a:latin typeface="Times New Roman" pitchFamily="18" charset="0"/>
                <a:ea typeface="+mn-ea"/>
                <a:cs typeface="Times New Roman" pitchFamily="18" charset="0"/>
              </a:rPr>
              <a:t>Inability to communicate socially or intentional ignorance towards the consumers from the employees can impact the brand name. For Unilever this can create conflicts between employees and customers, also within then physical shop it may cause chaos.  The code of conduct prohibits the employees from </a:t>
            </a:r>
            <a:r>
              <a:rPr lang="en-IN" sz="1200" kern="1200" dirty="0" err="1">
                <a:solidFill>
                  <a:schemeClr val="tx1"/>
                </a:solidFill>
                <a:latin typeface="Times New Roman" pitchFamily="18" charset="0"/>
                <a:ea typeface="+mn-ea"/>
                <a:cs typeface="Times New Roman" pitchFamily="18" charset="0"/>
              </a:rPr>
              <a:t>mis</a:t>
            </a:r>
            <a:r>
              <a:rPr lang="en-IN" sz="1200" kern="1200" dirty="0">
                <a:solidFill>
                  <a:schemeClr val="tx1"/>
                </a:solidFill>
                <a:latin typeface="Times New Roman" pitchFamily="18" charset="0"/>
                <a:ea typeface="+mn-ea"/>
                <a:cs typeface="Times New Roman" pitchFamily="18" charset="0"/>
              </a:rPr>
              <a:t>-behaving. </a:t>
            </a:r>
          </a:p>
          <a:p>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384ED8C-4B5C-447B-9AB5-F1F1E71E41DF}" type="slidenum">
              <a:rPr lang="en-IN" smtClean="0"/>
              <a:pPr/>
              <a:t>6</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Times New Roman" pitchFamily="18" charset="0"/>
                <a:ea typeface="+mn-ea"/>
                <a:cs typeface="Times New Roman" pitchFamily="18" charset="0"/>
              </a:rPr>
              <a:t>Unilever uses these ways to communicate with the employees, specifically non-verbal ways but it always stays formal. In addition to that verbal ways are preferred by the employees for intercommunication. Verbal channels must be improved and every other employee regardless of the hierarchy must take part in this. </a:t>
            </a:r>
          </a:p>
          <a:p>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384ED8C-4B5C-447B-9AB5-F1F1E71E41DF}" type="slidenum">
              <a:rPr lang="en-IN" smtClean="0"/>
              <a:pPr/>
              <a:t>7</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A384ED8C-4B5C-447B-9AB5-F1F1E71E41DF}" type="slidenum">
              <a:rPr lang="en-IN" smtClean="0"/>
              <a:pPr/>
              <a:t>11</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2062F18C-880D-4777-BD3B-D85EF2227281}" type="datetimeFigureOut">
              <a:rPr lang="en-US" smtClean="0"/>
              <a:pPr/>
              <a:t>3/24/22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2062F18C-880D-4777-BD3B-D85EF2227281}" type="datetimeFigureOut">
              <a:rPr lang="en-US" smtClean="0"/>
              <a:pPr/>
              <a:t>3/24/22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2F18C-880D-4777-BD3B-D85EF2227281}" type="datetimeFigureOut">
              <a:rPr lang="en-US" smtClean="0"/>
              <a:pPr/>
              <a:t>3/24/22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2062F18C-880D-4777-BD3B-D85EF2227281}" type="datetimeFigureOut">
              <a:rPr lang="en-US" smtClean="0"/>
              <a:pPr/>
              <a:t>3/24/22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2062F18C-880D-4777-BD3B-D85EF2227281}" type="datetimeFigureOut">
              <a:rPr lang="en-US" smtClean="0"/>
              <a:pPr/>
              <a:t>3/24/22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2062F18C-880D-4777-BD3B-D85EF2227281}" type="datetimeFigureOut">
              <a:rPr lang="en-US" smtClean="0"/>
              <a:pPr/>
              <a:t>3/24/22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2F18C-880D-4777-BD3B-D85EF2227281}" type="datetimeFigureOut">
              <a:rPr lang="en-US" smtClean="0"/>
              <a:pPr/>
              <a:t>3/24/22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2F18C-880D-4777-BD3B-D85EF2227281}" type="datetimeFigureOut">
              <a:rPr lang="en-US" smtClean="0"/>
              <a:pPr/>
              <a:t>3/24/22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2F18C-880D-4777-BD3B-D85EF2227281}" type="datetimeFigureOut">
              <a:rPr lang="en-US" smtClean="0"/>
              <a:pPr/>
              <a:t>3/24/22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2062F18C-880D-4777-BD3B-D85EF2227281}" type="datetimeFigureOut">
              <a:rPr lang="en-US" smtClean="0"/>
              <a:pPr/>
              <a:t>3/24/22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2062F18C-880D-4777-BD3B-D85EF2227281}" type="datetimeFigureOut">
              <a:rPr lang="en-US" smtClean="0"/>
              <a:pPr/>
              <a:t>3/24/22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7000"/>
            <a:lum/>
          </a:blip>
          <a:srcRect/>
          <a:stretch>
            <a:fillRect l="-8000" r="-8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62F18C-880D-4777-BD3B-D85EF2227281}" type="datetimeFigureOut">
              <a:rPr lang="en-US" smtClean="0"/>
              <a:pPr/>
              <a:t>3/24/22</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D3C83E-2581-43A5-999A-24B782A6459C}"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5CC5FF6-C911-4883-B5F7-F5F3E29A8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4E2200F-ED39-40A1-A6F7-65A45ED6D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A4DC59FE-95C7-4792-8613-8387631B1D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75420"/>
            <a:ext cx="9036544" cy="4093306"/>
            <a:chOff x="1" y="2075420"/>
            <a:chExt cx="12048729" cy="4093306"/>
          </a:xfrm>
        </p:grpSpPr>
        <p:sp>
          <p:nvSpPr>
            <p:cNvPr id="23" name="Oval 22">
              <a:extLst>
                <a:ext uri="{FF2B5EF4-FFF2-40B4-BE49-F238E27FC236}">
                  <a16:creationId xmlns:a16="http://schemas.microsoft.com/office/drawing/2014/main" id="{185A6740-C8AC-4AF4-8DED-DF2AE7C5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0287ED7-11F5-4988-9536-ED300C63D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6F435B82-54F0-40A8-98AC-308BBE400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63E91545-5C3B-46A8-84FE-3866AC17D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8E118785-E32F-4098-BA19-715FB4D32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218661B7-47E9-4CFA-9D23-D94826CD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472230" y="630936"/>
            <a:ext cx="4421293" cy="2702018"/>
          </a:xfrm>
          <a:noFill/>
        </p:spPr>
        <p:txBody>
          <a:bodyPr anchor="b">
            <a:normAutofit/>
          </a:bodyPr>
          <a:lstStyle/>
          <a:p>
            <a:pPr algn="l">
              <a:lnSpc>
                <a:spcPct val="90000"/>
              </a:lnSpc>
            </a:pPr>
            <a:r>
              <a:rPr lang="en-IN" sz="2900">
                <a:solidFill>
                  <a:schemeClr val="bg1"/>
                </a:solidFill>
                <a:latin typeface="Times New Roman" pitchFamily="18" charset="0"/>
                <a:cs typeface="Times New Roman" pitchFamily="18" charset="0"/>
              </a:rPr>
              <a:t> </a:t>
            </a:r>
            <a:br>
              <a:rPr lang="en-IN" sz="2900">
                <a:solidFill>
                  <a:schemeClr val="bg1"/>
                </a:solidFill>
                <a:latin typeface="Times New Roman" pitchFamily="18" charset="0"/>
                <a:cs typeface="Times New Roman" pitchFamily="18" charset="0"/>
              </a:rPr>
            </a:br>
            <a:r>
              <a:rPr lang="en-IN" sz="2900" b="1">
                <a:solidFill>
                  <a:schemeClr val="bg1"/>
                </a:solidFill>
                <a:latin typeface="Times New Roman" pitchFamily="18" charset="0"/>
                <a:cs typeface="Times New Roman" pitchFamily="18" charset="0"/>
              </a:rPr>
              <a:t>Presentation –Strategies for Effective Communication in a Business Setting</a:t>
            </a:r>
            <a:br>
              <a:rPr lang="en-IN" sz="2900">
                <a:solidFill>
                  <a:schemeClr val="bg1"/>
                </a:solidFill>
                <a:latin typeface="Times New Roman" pitchFamily="18" charset="0"/>
                <a:cs typeface="Times New Roman" pitchFamily="18" charset="0"/>
              </a:rPr>
            </a:br>
            <a:endParaRPr lang="en-IN" sz="2900">
              <a:solidFill>
                <a:schemeClr val="bg1"/>
              </a:solidFill>
              <a:latin typeface="Times New Roman" pitchFamily="18" charset="0"/>
              <a:cs typeface="Times New Roman" pitchFamily="18" charset="0"/>
            </a:endParaRPr>
          </a:p>
        </p:txBody>
      </p:sp>
      <p:sp>
        <p:nvSpPr>
          <p:cNvPr id="30" name="Rectangle 29">
            <a:extLst>
              <a:ext uri="{FF2B5EF4-FFF2-40B4-BE49-F238E27FC236}">
                <a16:creationId xmlns:a16="http://schemas.microsoft.com/office/drawing/2014/main" id="{B163B796-84D7-4069-93D0-7A496A03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79052" y="1131512"/>
            <a:ext cx="2796461"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87A77F8F-E829-4314-9F44-36169F7548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317578"/>
            <a:ext cx="411480" cy="549007"/>
            <a:chOff x="7029447" y="3514725"/>
            <a:chExt cx="1285875" cy="549007"/>
          </a:xfrm>
        </p:grpSpPr>
        <p:cxnSp>
          <p:nvCxnSpPr>
            <p:cNvPr id="33" name="Straight Connector 32">
              <a:extLst>
                <a:ext uri="{FF2B5EF4-FFF2-40B4-BE49-F238E27FC236}">
                  <a16:creationId xmlns:a16="http://schemas.microsoft.com/office/drawing/2014/main" id="{E8D18253-A2A5-4168-A077-5A4A9C532B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DAC9C54-D328-4591-AE19-1C4E335C79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74A6996-7D92-4A5D-B88C-3B3E56C691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0F18B95-9F0D-423C-9242-0FBEC72769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8" name="Rectangle 37">
            <a:extLst>
              <a:ext uri="{FF2B5EF4-FFF2-40B4-BE49-F238E27FC236}">
                <a16:creationId xmlns:a16="http://schemas.microsoft.com/office/drawing/2014/main" id="{A4AE5E3E-9489-4D5A-A458-72C3E481C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140785"/>
            <a:ext cx="4571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0E88FC08-D56F-45D4-AC54-B89F64697B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45785" y="5940560"/>
            <a:ext cx="1285875" cy="549007"/>
            <a:chOff x="7029447" y="3514725"/>
            <a:chExt cx="1285875" cy="549007"/>
          </a:xfrm>
        </p:grpSpPr>
        <p:cxnSp>
          <p:nvCxnSpPr>
            <p:cNvPr id="41" name="Straight Connector 40">
              <a:extLst>
                <a:ext uri="{FF2B5EF4-FFF2-40B4-BE49-F238E27FC236}">
                  <a16:creationId xmlns:a16="http://schemas.microsoft.com/office/drawing/2014/main" id="{DA9CDF2D-7A78-4571-B1C1-857192D4A9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E46C3A6-A8E2-4FBB-B6F8-FBEA0D905D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D35E17C-3C3F-401E-875C-1BA82BBA5A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8C01EF9-F43C-4B12-BBF9-A20421C755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Subtitle 2"/>
          <p:cNvSpPr>
            <a:spLocks noGrp="1"/>
          </p:cNvSpPr>
          <p:nvPr>
            <p:ph type="subTitle" idx="1"/>
          </p:nvPr>
        </p:nvSpPr>
        <p:spPr>
          <a:xfrm>
            <a:off x="472230" y="3447101"/>
            <a:ext cx="4421294" cy="2682406"/>
          </a:xfrm>
          <a:noFill/>
        </p:spPr>
        <p:txBody>
          <a:bodyPr anchor="t">
            <a:normAutofit/>
          </a:bodyPr>
          <a:lstStyle/>
          <a:p>
            <a:pPr algn="l"/>
            <a:r>
              <a:rPr lang="en-US" sz="3000" b="1">
                <a:solidFill>
                  <a:schemeClr val="bg1"/>
                </a:solidFill>
                <a:latin typeface="Times New Roman" pitchFamily="18" charset="0"/>
                <a:cs typeface="Times New Roman" pitchFamily="18" charset="0"/>
              </a:rPr>
              <a:t>Module: </a:t>
            </a:r>
            <a:r>
              <a:rPr lang="en-US" sz="3000">
                <a:solidFill>
                  <a:schemeClr val="bg1"/>
                </a:solidFill>
                <a:latin typeface="Times New Roman" pitchFamily="18" charset="0"/>
                <a:cs typeface="Times New Roman" pitchFamily="18" charset="0"/>
              </a:rPr>
              <a:t>Effective Team Working and Communication</a:t>
            </a:r>
            <a:endParaRPr lang="en-IN" sz="3000">
              <a:solidFill>
                <a:schemeClr val="bg1"/>
              </a:solidFill>
              <a:latin typeface="Times New Roman" pitchFamily="18" charset="0"/>
              <a:cs typeface="Times New Roman" pitchFamily="18" charset="0"/>
            </a:endParaRPr>
          </a:p>
          <a:p>
            <a:pPr algn="l"/>
            <a:r>
              <a:rPr lang="en-US" sz="3000" b="1">
                <a:solidFill>
                  <a:schemeClr val="bg1"/>
                </a:solidFill>
                <a:latin typeface="Times New Roman" pitchFamily="18" charset="0"/>
                <a:cs typeface="Times New Roman" pitchFamily="18" charset="0"/>
              </a:rPr>
              <a:t>Module code:</a:t>
            </a:r>
            <a:r>
              <a:rPr lang="en-US" sz="3000">
                <a:solidFill>
                  <a:schemeClr val="bg1"/>
                </a:solidFill>
                <a:latin typeface="Times New Roman" pitchFamily="18" charset="0"/>
                <a:cs typeface="Times New Roman" pitchFamily="18" charset="0"/>
              </a:rPr>
              <a:t>BMSW4002</a:t>
            </a:r>
            <a:endParaRPr lang="en-IN" sz="3000">
              <a:solidFill>
                <a:schemeClr val="bg1"/>
              </a:solidFill>
              <a:latin typeface="Times New Roman" pitchFamily="18" charset="0"/>
              <a:cs typeface="Times New Roman" pitchFamily="18" charset="0"/>
            </a:endParaRPr>
          </a:p>
          <a:p>
            <a:pPr algn="l"/>
            <a:r>
              <a:rPr lang="en-IN" sz="3000">
                <a:solidFill>
                  <a:schemeClr val="bg1"/>
                </a:solidFill>
              </a:rPr>
              <a:t> </a:t>
            </a:r>
          </a:p>
        </p:txBody>
      </p:sp>
      <p:pic>
        <p:nvPicPr>
          <p:cNvPr id="5" name="Picture 4" descr="A picture containing text, sky, sign, several&#10;&#10;Description automatically generated">
            <a:extLst>
              <a:ext uri="{FF2B5EF4-FFF2-40B4-BE49-F238E27FC236}">
                <a16:creationId xmlns:a16="http://schemas.microsoft.com/office/drawing/2014/main" id="{2C049AE3-D258-A241-8FD8-A654502A8559}"/>
              </a:ext>
            </a:extLst>
          </p:cNvPr>
          <p:cNvPicPr>
            <a:picLocks noChangeAspect="1"/>
          </p:cNvPicPr>
          <p:nvPr/>
        </p:nvPicPr>
        <p:blipFill rotWithShape="1">
          <a:blip r:embed="rId2">
            <a:extLst>
              <a:ext uri="{28A0092B-C50C-407E-A947-70E740481C1C}">
                <a14:useLocalDpi xmlns:a14="http://schemas.microsoft.com/office/drawing/2010/main" val="0"/>
              </a:ext>
            </a:extLst>
          </a:blip>
          <a:srcRect l="25093" r="24998"/>
          <a:stretch/>
        </p:blipFill>
        <p:spPr>
          <a:xfrm>
            <a:off x="5096979" y="969893"/>
            <a:ext cx="3513583" cy="4684777"/>
          </a:xfrm>
          <a:prstGeom prst="rect">
            <a:avLst/>
          </a:prstGeom>
        </p:spPr>
      </p:pic>
      <p:grpSp>
        <p:nvGrpSpPr>
          <p:cNvPr id="46" name="Group 45">
            <a:extLst>
              <a:ext uri="{FF2B5EF4-FFF2-40B4-BE49-F238E27FC236}">
                <a16:creationId xmlns:a16="http://schemas.microsoft.com/office/drawing/2014/main" id="{B138BDDD-D054-4F0A-BB1F-9D016848D6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981884" y="1169749"/>
            <a:ext cx="304800" cy="322326"/>
            <a:chOff x="215328" y="-46937"/>
            <a:chExt cx="304800" cy="2773841"/>
          </a:xfrm>
        </p:grpSpPr>
        <p:cxnSp>
          <p:nvCxnSpPr>
            <p:cNvPr id="47" name="Straight Connector 46">
              <a:extLst>
                <a:ext uri="{FF2B5EF4-FFF2-40B4-BE49-F238E27FC236}">
                  <a16:creationId xmlns:a16="http://schemas.microsoft.com/office/drawing/2014/main" id="{3CB9B538-BCFF-41C2-87A8-28853C3998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DD34C8C8-72AB-40F5-87DE-E7AE196F7D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9DA1E9C3-A70A-49DD-AD8F-5E768B24FA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C92A81C-B9D6-4A1C-BE78-377104DBEC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85B3240B-E91D-E341-BAF3-34C7946A74FA}"/>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l="8368" r="2966"/>
          <a:stretch/>
        </p:blipFill>
        <p:spPr>
          <a:xfrm>
            <a:off x="20" y="1"/>
            <a:ext cx="9143980" cy="6857999"/>
          </a:xfrm>
          <a:prstGeom prst="rect">
            <a:avLst/>
          </a:prstGeom>
        </p:spPr>
      </p:pic>
      <p:sp>
        <p:nvSpPr>
          <p:cNvPr id="2" name="Title 1"/>
          <p:cNvSpPr>
            <a:spLocks noGrp="1"/>
          </p:cNvSpPr>
          <p:nvPr>
            <p:ph type="title"/>
          </p:nvPr>
        </p:nvSpPr>
        <p:spPr>
          <a:xfrm>
            <a:off x="628650" y="1065862"/>
            <a:ext cx="2484873" cy="4726276"/>
          </a:xfrm>
        </p:spPr>
        <p:txBody>
          <a:bodyPr>
            <a:normAutofit/>
          </a:bodyPr>
          <a:lstStyle/>
          <a:p>
            <a:pPr algn="r"/>
            <a:r>
              <a:rPr lang="en-IN" sz="3500">
                <a:solidFill>
                  <a:srgbClr val="FFFFFF"/>
                </a:solidFill>
              </a:rPr>
              <a:t>Contents</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02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66534" y="1065862"/>
            <a:ext cx="4308514" cy="4726276"/>
          </a:xfrm>
        </p:spPr>
        <p:txBody>
          <a:bodyPr anchor="ctr">
            <a:normAutofit/>
          </a:bodyPr>
          <a:lstStyle/>
          <a:p>
            <a:pPr>
              <a:lnSpc>
                <a:spcPct val="90000"/>
              </a:lnSpc>
            </a:pPr>
            <a:r>
              <a:rPr lang="en-IN" sz="1700">
                <a:solidFill>
                  <a:srgbClr val="FFFFFF"/>
                </a:solidFill>
                <a:latin typeface="Times New Roman" pitchFamily="18" charset="0"/>
                <a:cs typeface="Times New Roman" pitchFamily="18" charset="0"/>
              </a:rPr>
              <a:t>Slide 3 : Introduction</a:t>
            </a:r>
          </a:p>
          <a:p>
            <a:pPr>
              <a:lnSpc>
                <a:spcPct val="90000"/>
              </a:lnSpc>
            </a:pPr>
            <a:r>
              <a:rPr lang="en-IN" sz="1700">
                <a:solidFill>
                  <a:srgbClr val="FFFFFF"/>
                </a:solidFill>
                <a:latin typeface="Times New Roman" pitchFamily="18" charset="0"/>
                <a:cs typeface="Times New Roman" pitchFamily="18" charset="0"/>
              </a:rPr>
              <a:t>Slide 4 : Benefits from effective communication regarding organisation’s business process</a:t>
            </a:r>
          </a:p>
          <a:p>
            <a:pPr>
              <a:lnSpc>
                <a:spcPct val="90000"/>
              </a:lnSpc>
            </a:pPr>
            <a:r>
              <a:rPr lang="en-IN" sz="1700">
                <a:solidFill>
                  <a:srgbClr val="FFFFFF"/>
                </a:solidFill>
                <a:latin typeface="Times New Roman" pitchFamily="18" charset="0"/>
                <a:cs typeface="Times New Roman" pitchFamily="18" charset="0"/>
              </a:rPr>
              <a:t>Slide 5 : Organisations using theories related to model of communications</a:t>
            </a:r>
          </a:p>
          <a:p>
            <a:pPr>
              <a:lnSpc>
                <a:spcPct val="90000"/>
              </a:lnSpc>
            </a:pPr>
            <a:r>
              <a:rPr lang="en-IN" sz="1700">
                <a:solidFill>
                  <a:srgbClr val="FFFFFF"/>
                </a:solidFill>
                <a:latin typeface="Times New Roman" pitchFamily="18" charset="0"/>
                <a:cs typeface="Times New Roman" pitchFamily="18" charset="0"/>
              </a:rPr>
              <a:t>Slide 6 : Types of barriers that can prevent effective communication between the organisation and their external stakeholders</a:t>
            </a:r>
          </a:p>
          <a:p>
            <a:pPr>
              <a:lnSpc>
                <a:spcPct val="90000"/>
              </a:lnSpc>
            </a:pPr>
            <a:r>
              <a:rPr lang="en-IN" sz="1700">
                <a:solidFill>
                  <a:srgbClr val="FFFFFF"/>
                </a:solidFill>
                <a:latin typeface="Times New Roman" pitchFamily="18" charset="0"/>
                <a:cs typeface="Times New Roman" pitchFamily="18" charset="0"/>
              </a:rPr>
              <a:t>Slide 7 : Channels of communication used by the organization and channels that can be used to improve communication</a:t>
            </a:r>
          </a:p>
          <a:p>
            <a:pPr>
              <a:lnSpc>
                <a:spcPct val="90000"/>
              </a:lnSpc>
            </a:pPr>
            <a:r>
              <a:rPr lang="en-IN" sz="1700">
                <a:solidFill>
                  <a:srgbClr val="FFFFFF"/>
                </a:solidFill>
                <a:latin typeface="Times New Roman" pitchFamily="18" charset="0"/>
                <a:cs typeface="Times New Roman" pitchFamily="18" charset="0"/>
              </a:rPr>
              <a:t>Slide 8 : Conclusion</a:t>
            </a:r>
          </a:p>
          <a:p>
            <a:pPr>
              <a:lnSpc>
                <a:spcPct val="90000"/>
              </a:lnSpc>
            </a:pPr>
            <a:r>
              <a:rPr lang="en-IN" sz="1700">
                <a:solidFill>
                  <a:srgbClr val="FFFFFF"/>
                </a:solidFill>
                <a:latin typeface="Times New Roman" pitchFamily="18" charset="0"/>
                <a:cs typeface="Times New Roman" pitchFamily="18" charset="0"/>
              </a:rPr>
              <a:t>Slide 9 : Task 2</a:t>
            </a:r>
          </a:p>
          <a:p>
            <a:pPr>
              <a:lnSpc>
                <a:spcPct val="90000"/>
              </a:lnSpc>
            </a:pPr>
            <a:r>
              <a:rPr lang="en-IN" sz="1700">
                <a:solidFill>
                  <a:srgbClr val="FFFFFF"/>
                </a:solidFill>
                <a:latin typeface="Times New Roman" pitchFamily="18" charset="0"/>
                <a:cs typeface="Times New Roman" pitchFamily="18" charset="0"/>
              </a:rPr>
              <a:t>Slide 10 : References</a:t>
            </a:r>
          </a:p>
          <a:p>
            <a:pPr>
              <a:lnSpc>
                <a:spcPct val="90000"/>
              </a:lnSpc>
            </a:pPr>
            <a:r>
              <a:rPr lang="en-IN" sz="1700">
                <a:solidFill>
                  <a:srgbClr val="FFFFFF"/>
                </a:solidFill>
                <a:latin typeface="Times New Roman" pitchFamily="18" charset="0"/>
                <a:cs typeface="Times New Roman" pitchFamily="18" charset="0"/>
              </a:rPr>
              <a:t>Slide 11: Any question</a:t>
            </a:r>
          </a:p>
          <a:p>
            <a:pPr>
              <a:lnSpc>
                <a:spcPct val="90000"/>
              </a:lnSpc>
            </a:pPr>
            <a:r>
              <a:rPr lang="en-IN" sz="1700">
                <a:solidFill>
                  <a:srgbClr val="FFFFFF"/>
                </a:solidFill>
                <a:latin typeface="Times New Roman" pitchFamily="18" charset="0"/>
                <a:cs typeface="Times New Roman" pitchFamily="18" charset="0"/>
              </a:rPr>
              <a:t>Slide 12 : Thank you </a:t>
            </a:r>
          </a:p>
          <a:p>
            <a:pPr>
              <a:lnSpc>
                <a:spcPct val="90000"/>
              </a:lnSpc>
            </a:pPr>
            <a:endParaRPr lang="en-IN" sz="1700">
              <a:solidFill>
                <a:srgbClr val="FFFFFF"/>
              </a:solidFill>
              <a:latin typeface="Times New Roman" pitchFamily="18" charset="0"/>
              <a:cs typeface="Times New Roman" pitchFamily="18" charset="0"/>
            </a:endParaRPr>
          </a:p>
          <a:p>
            <a:pPr>
              <a:lnSpc>
                <a:spcPct val="90000"/>
              </a:lnSpc>
            </a:pPr>
            <a:endParaRPr lang="en-IN" sz="1700">
              <a:solidFill>
                <a:srgbClr val="FFFFFF"/>
              </a:solidFill>
              <a:latin typeface="Times New Roman" pitchFamily="18" charset="0"/>
              <a:cs typeface="Times New Roman" pitchFamily="18" charset="0"/>
            </a:endParaRPr>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78" name="Picture 2" descr="Communication: The Heart of Team Relationships | CMOE"/>
          <p:cNvPicPr>
            <a:picLocks noChangeAspect="1" noChangeArrowheads="1"/>
          </p:cNvPicPr>
          <p:nvPr/>
        </p:nvPicPr>
        <p:blipFill rotWithShape="1">
          <a:blip r:embed="rId2">
            <a:alphaModFix amt="40000"/>
          </a:blip>
          <a:srcRect b="2341"/>
          <a:stretch/>
        </p:blipFill>
        <p:spPr bwMode="auto">
          <a:xfrm>
            <a:off x="20" y="10"/>
            <a:ext cx="6337717" cy="6857990"/>
          </a:xfrm>
          <a:prstGeom prst="rect">
            <a:avLst/>
          </a:prstGeom>
          <a:scene3d>
            <a:camera prst="perspectiveRelaxed">
              <a:rot lat="19800000" lon="1200000" rev="20820000"/>
            </a:camera>
            <a:lightRig rig="threePt" dir="t"/>
          </a:scene3d>
          <a:sp3d contourW="6350" prstMaterial="matte">
            <a:bevelT w="101600" h="101600"/>
            <a:contourClr>
              <a:srgbClr val="969696"/>
            </a:contourClr>
          </a:sp3d>
        </p:spPr>
      </p:pic>
      <p:sp>
        <p:nvSpPr>
          <p:cNvPr id="2" name="Title 1"/>
          <p:cNvSpPr>
            <a:spLocks noGrp="1"/>
          </p:cNvSpPr>
          <p:nvPr>
            <p:ph type="title"/>
          </p:nvPr>
        </p:nvSpPr>
        <p:spPr>
          <a:xfrm>
            <a:off x="628650" y="365125"/>
            <a:ext cx="3938487" cy="1627636"/>
          </a:xfrm>
        </p:spPr>
        <p:txBody>
          <a:bodyPr>
            <a:normAutofit/>
          </a:bodyPr>
          <a:lstStyle/>
          <a:p>
            <a:r>
              <a:rPr lang="en-IN" b="1">
                <a:solidFill>
                  <a:srgbClr val="FFFFFF"/>
                </a:solidFill>
                <a:latin typeface="Times New Roman" pitchFamily="18" charset="0"/>
                <a:cs typeface="Times New Roman" pitchFamily="18" charset="0"/>
              </a:rPr>
              <a:t>Introduction</a:t>
            </a:r>
          </a:p>
        </p:txBody>
      </p:sp>
      <p:sp>
        <p:nvSpPr>
          <p:cNvPr id="3" name="Content Placeholder 2"/>
          <p:cNvSpPr>
            <a:spLocks noGrp="1"/>
          </p:cNvSpPr>
          <p:nvPr>
            <p:ph idx="1"/>
          </p:nvPr>
        </p:nvSpPr>
        <p:spPr>
          <a:xfrm>
            <a:off x="628650" y="2219785"/>
            <a:ext cx="3464715" cy="3957178"/>
          </a:xfrm>
        </p:spPr>
        <p:txBody>
          <a:bodyPr>
            <a:normAutofit/>
          </a:bodyPr>
          <a:lstStyle/>
          <a:p>
            <a:pPr>
              <a:lnSpc>
                <a:spcPct val="90000"/>
              </a:lnSpc>
              <a:buNone/>
            </a:pPr>
            <a:r>
              <a:rPr lang="en-IN" sz="1400">
                <a:solidFill>
                  <a:srgbClr val="FFFFFF"/>
                </a:solidFill>
                <a:latin typeface="Times New Roman" pitchFamily="18" charset="0"/>
                <a:cs typeface="Times New Roman" pitchFamily="18" charset="0"/>
              </a:rPr>
              <a:t>Effective communication helps organisational teams in developing common goals and objectives for the sake of the progressive output from the collective teamwork. This also influences open communication along with increase transparency within the team (Otte et al., 2018).This report has focused on Unilever and this group project have analysed the communicative practices within the company along with used theories, and model of communications. Several barriers and challenges are discussed too and their impact towards the external stakeholders of the company. </a:t>
            </a:r>
          </a:p>
        </p:txBody>
      </p:sp>
      <p:pic>
        <p:nvPicPr>
          <p:cNvPr id="5" name="Picture 4" descr="A picture containing person, indoor&#10;&#10;Description automatically generated">
            <a:extLst>
              <a:ext uri="{FF2B5EF4-FFF2-40B4-BE49-F238E27FC236}">
                <a16:creationId xmlns:a16="http://schemas.microsoft.com/office/drawing/2014/main" id="{CE067E0F-96C1-CE4D-9CC3-DE31DB3B1946}"/>
              </a:ext>
            </a:extLst>
          </p:cNvPr>
          <p:cNvPicPr>
            <a:picLocks noChangeAspect="1"/>
          </p:cNvPicPr>
          <p:nvPr/>
        </p:nvPicPr>
        <p:blipFill rotWithShape="1">
          <a:blip r:embed="rId3">
            <a:extLst>
              <a:ext uri="{28A0092B-C50C-407E-A947-70E740481C1C}">
                <a14:useLocalDpi xmlns:a14="http://schemas.microsoft.com/office/drawing/2010/main" val="0"/>
              </a:ext>
            </a:extLst>
          </a:blip>
          <a:srcRect l="22644" r="12146"/>
          <a:stretch/>
        </p:blipFill>
        <p:spPr>
          <a:xfrm>
            <a:off x="4669497"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title"/>
          </p:nvPr>
        </p:nvSpPr>
        <p:spPr>
          <a:xfrm>
            <a:off x="971550" y="669925"/>
            <a:ext cx="3600450" cy="1325563"/>
          </a:xfrm>
        </p:spPr>
        <p:txBody>
          <a:bodyPr anchor="b">
            <a:normAutofit/>
          </a:bodyPr>
          <a:lstStyle/>
          <a:p>
            <a:pPr>
              <a:lnSpc>
                <a:spcPct val="90000"/>
              </a:lnSpc>
            </a:pPr>
            <a:r>
              <a:rPr lang="en-IN" sz="2100" b="1">
                <a:solidFill>
                  <a:schemeClr val="bg1"/>
                </a:solidFill>
                <a:latin typeface="Times New Roman" pitchFamily="18" charset="0"/>
                <a:cs typeface="Times New Roman" pitchFamily="18" charset="0"/>
              </a:rPr>
              <a:t>Benefits from effective communication regarding organisation’s business process</a:t>
            </a:r>
          </a:p>
        </p:txBody>
      </p:sp>
      <p:cxnSp>
        <p:nvCxnSpPr>
          <p:cNvPr id="193" name="Straight Connector 19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026340"/>
            <a:ext cx="457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971550" y="2288833"/>
            <a:ext cx="3600450" cy="3711571"/>
          </a:xfrm>
        </p:spPr>
        <p:txBody>
          <a:bodyPr>
            <a:normAutofit/>
          </a:bodyPr>
          <a:lstStyle/>
          <a:p>
            <a:r>
              <a:rPr lang="en-IN" sz="1600">
                <a:solidFill>
                  <a:schemeClr val="bg1"/>
                </a:solidFill>
                <a:latin typeface="Times New Roman" pitchFamily="18" charset="0"/>
                <a:cs typeface="Times New Roman" pitchFamily="18" charset="0"/>
              </a:rPr>
              <a:t>It can help in mitigating conflicts, by effective problem resolution between team members </a:t>
            </a:r>
          </a:p>
          <a:p>
            <a:r>
              <a:rPr lang="en-IN" sz="1600">
                <a:solidFill>
                  <a:schemeClr val="bg1"/>
                </a:solidFill>
                <a:latin typeface="Times New Roman" pitchFamily="18" charset="0"/>
                <a:cs typeface="Times New Roman" pitchFamily="18" charset="0"/>
              </a:rPr>
              <a:t>Unilever have a diverse work force, so it is evident that conflicts can be caused by business operations</a:t>
            </a:r>
          </a:p>
          <a:p>
            <a:r>
              <a:rPr lang="en-IN" sz="1600">
                <a:solidFill>
                  <a:schemeClr val="bg1"/>
                </a:solidFill>
                <a:latin typeface="Times New Roman" pitchFamily="18" charset="0"/>
                <a:cs typeface="Times New Roman" pitchFamily="18" charset="0"/>
              </a:rPr>
              <a:t>This helps in improving the trust, thus the collective pro-social voice behaviour gets improved and that can lead to increase in individual engagement and commitment </a:t>
            </a:r>
          </a:p>
          <a:p>
            <a:r>
              <a:rPr lang="en-IN" sz="1600">
                <a:solidFill>
                  <a:schemeClr val="bg1"/>
                </a:solidFill>
                <a:latin typeface="Times New Roman" pitchFamily="18" charset="0"/>
                <a:cs typeface="Times New Roman" pitchFamily="18" charset="0"/>
              </a:rPr>
              <a:t>Unilever incorporates well being practices with team building practices which serves this purpose </a:t>
            </a:r>
          </a:p>
          <a:p>
            <a:endParaRPr lang="en-IN" sz="1600">
              <a:solidFill>
                <a:schemeClr val="bg1"/>
              </a:solidFill>
              <a:latin typeface="Times New Roman" pitchFamily="18" charset="0"/>
              <a:cs typeface="Times New Roman" pitchFamily="18" charset="0"/>
            </a:endParaRPr>
          </a:p>
        </p:txBody>
      </p:sp>
      <p:pic>
        <p:nvPicPr>
          <p:cNvPr id="23554" name="Picture 2" descr="Role Of Effective Communication In Business | Business Communication"/>
          <p:cNvPicPr>
            <a:picLocks noChangeAspect="1" noChangeArrowheads="1"/>
          </p:cNvPicPr>
          <p:nvPr/>
        </p:nvPicPr>
        <p:blipFill rotWithShape="1">
          <a:blip r:embed="rId3"/>
          <a:srcRect l="12898" r="12899"/>
          <a:stretch/>
        </p:blipFill>
        <p:spPr bwMode="auto">
          <a:xfrm>
            <a:off x="4983894" y="556140"/>
            <a:ext cx="2691480" cy="2412078"/>
          </a:xfrm>
          <a:prstGeom prst="rect">
            <a:avLst/>
          </a:pr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
        <p:nvSpPr>
          <p:cNvPr id="194" name="Rectangle 193">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702" y="182859"/>
            <a:ext cx="2997196"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outdoor, sky, yellow&#10;&#10;Description automatically generated">
            <a:extLst>
              <a:ext uri="{FF2B5EF4-FFF2-40B4-BE49-F238E27FC236}">
                <a16:creationId xmlns:a16="http://schemas.microsoft.com/office/drawing/2014/main" id="{0E82FAFB-292A-3143-B894-D3F88BD4525C}"/>
              </a:ext>
            </a:extLst>
          </p:cNvPr>
          <p:cNvPicPr>
            <a:picLocks noChangeAspect="1"/>
          </p:cNvPicPr>
          <p:nvPr/>
        </p:nvPicPr>
        <p:blipFill rotWithShape="1">
          <a:blip r:embed="rId4">
            <a:extLst>
              <a:ext uri="{28A0092B-C50C-407E-A947-70E740481C1C}">
                <a14:useLocalDpi xmlns:a14="http://schemas.microsoft.com/office/drawing/2010/main" val="0"/>
              </a:ext>
            </a:extLst>
          </a:blip>
          <a:srcRect t="13766" r="-2" b="14084"/>
          <a:stretch/>
        </p:blipFill>
        <p:spPr>
          <a:xfrm>
            <a:off x="6028995" y="4476863"/>
            <a:ext cx="2691480" cy="1291339"/>
          </a:xfrm>
          <a:prstGeom prst="rect">
            <a:avLst/>
          </a:prstGeom>
        </p:spPr>
      </p:pic>
      <p:sp>
        <p:nvSpPr>
          <p:cNvPr id="195" name="Rectangle 194">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8803" y="3543213"/>
            <a:ext cx="2997196"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B2372472-A28D-4A46-A417-C339E4A84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Freeform 13">
            <a:extLst>
              <a:ext uri="{FF2B5EF4-FFF2-40B4-BE49-F238E27FC236}">
                <a16:creationId xmlns:a16="http://schemas.microsoft.com/office/drawing/2014/main" id="{AA6E07BD-D7EE-482F-A60D-431FAF26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Freeform 11">
            <a:extLst>
              <a:ext uri="{FF2B5EF4-FFF2-40B4-BE49-F238E27FC236}">
                <a16:creationId xmlns:a16="http://schemas.microsoft.com/office/drawing/2014/main" id="{1E098AAF-E08F-4026-A70E-1097D1649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365125"/>
            <a:ext cx="7886700" cy="1325563"/>
          </a:xfrm>
        </p:spPr>
        <p:txBody>
          <a:bodyPr>
            <a:normAutofit/>
          </a:bodyPr>
          <a:lstStyle/>
          <a:p>
            <a:pPr>
              <a:lnSpc>
                <a:spcPct val="90000"/>
              </a:lnSpc>
            </a:pPr>
            <a:r>
              <a:rPr lang="en-IN" sz="3700" b="1">
                <a:solidFill>
                  <a:srgbClr val="FFFFFF"/>
                </a:solidFill>
                <a:latin typeface="Times New Roman" pitchFamily="18" charset="0"/>
                <a:cs typeface="Times New Roman" pitchFamily="18" charset="0"/>
              </a:rPr>
              <a:t>Organisations using theories related to model of communications</a:t>
            </a:r>
          </a:p>
        </p:txBody>
      </p:sp>
      <p:sp>
        <p:nvSpPr>
          <p:cNvPr id="3" name="Content Placeholder 2"/>
          <p:cNvSpPr>
            <a:spLocks noGrp="1"/>
          </p:cNvSpPr>
          <p:nvPr>
            <p:ph idx="1"/>
          </p:nvPr>
        </p:nvSpPr>
        <p:spPr>
          <a:xfrm>
            <a:off x="628650" y="2021249"/>
            <a:ext cx="4280673" cy="4155713"/>
          </a:xfrm>
        </p:spPr>
        <p:txBody>
          <a:bodyPr>
            <a:normAutofit/>
          </a:bodyPr>
          <a:lstStyle/>
          <a:p>
            <a:pPr>
              <a:buNone/>
            </a:pPr>
            <a:r>
              <a:rPr lang="en-IN" sz="1700" b="1">
                <a:solidFill>
                  <a:srgbClr val="FFFFFF"/>
                </a:solidFill>
                <a:latin typeface="Times New Roman" pitchFamily="18" charset="0"/>
                <a:cs typeface="Times New Roman" pitchFamily="18" charset="0"/>
              </a:rPr>
              <a:t>SMCR model </a:t>
            </a:r>
          </a:p>
          <a:p>
            <a:r>
              <a:rPr lang="en-IN" sz="1700">
                <a:solidFill>
                  <a:srgbClr val="FFFFFF"/>
                </a:solidFill>
                <a:latin typeface="Times New Roman" pitchFamily="18" charset="0"/>
                <a:cs typeface="Times New Roman" pitchFamily="18" charset="0"/>
              </a:rPr>
              <a:t>Source helps in encoding the message</a:t>
            </a:r>
          </a:p>
          <a:p>
            <a:r>
              <a:rPr lang="en-IN" sz="1700">
                <a:solidFill>
                  <a:srgbClr val="FFFFFF"/>
                </a:solidFill>
                <a:latin typeface="Times New Roman" pitchFamily="18" charset="0"/>
                <a:cs typeface="Times New Roman" pitchFamily="18" charset="0"/>
              </a:rPr>
              <a:t>Message in any form, in this context it would be in content or structured form, then it would be channelised by physical medium. </a:t>
            </a:r>
          </a:p>
          <a:p>
            <a:r>
              <a:rPr lang="en-IN" sz="1700">
                <a:solidFill>
                  <a:srgbClr val="FFFFFF"/>
                </a:solidFill>
                <a:latin typeface="Times New Roman" pitchFamily="18" charset="0"/>
                <a:cs typeface="Times New Roman" pitchFamily="18" charset="0"/>
              </a:rPr>
              <a:t>Hearing or seeing is used here as channel, this would decode to the receiver. Receiver gets the channelised message and process through culture or social system. </a:t>
            </a:r>
          </a:p>
          <a:p>
            <a:endParaRPr lang="en-IN" sz="1700">
              <a:solidFill>
                <a:srgbClr val="FFFFFF"/>
              </a:solidFill>
              <a:latin typeface="Times New Roman" pitchFamily="18" charset="0"/>
              <a:cs typeface="Times New Roman" pitchFamily="18" charset="0"/>
            </a:endParaRPr>
          </a:p>
        </p:txBody>
      </p:sp>
      <p:pic>
        <p:nvPicPr>
          <p:cNvPr id="5" name="Picture 4" descr="A gas station with cars parked in front of it&#10;&#10;Description automatically generated with low confidence">
            <a:extLst>
              <a:ext uri="{FF2B5EF4-FFF2-40B4-BE49-F238E27FC236}">
                <a16:creationId xmlns:a16="http://schemas.microsoft.com/office/drawing/2014/main" id="{0025B6F9-FB6A-0545-9164-3301942D3B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4402" y="2056874"/>
            <a:ext cx="3235248" cy="1690417"/>
          </a:xfrm>
          <a:prstGeom prst="rect">
            <a:avLst/>
          </a:prstGeom>
        </p:spPr>
      </p:pic>
      <p:pic>
        <p:nvPicPr>
          <p:cNvPr id="22532" name="Picture 4" descr="BERLO'S SMCR MODEL OF COMMUNICATION"/>
          <p:cNvPicPr>
            <a:picLocks noChangeAspect="1" noChangeArrowheads="1"/>
          </p:cNvPicPr>
          <p:nvPr/>
        </p:nvPicPr>
        <p:blipFill>
          <a:blip r:embed="rId4"/>
          <a:stretch>
            <a:fillRect/>
          </a:stretch>
        </p:blipFill>
        <p:spPr bwMode="auto">
          <a:xfrm>
            <a:off x="5394402" y="4498447"/>
            <a:ext cx="3235248" cy="163380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0824" y="1396289"/>
            <a:ext cx="3186754" cy="1325563"/>
          </a:xfrm>
        </p:spPr>
        <p:txBody>
          <a:bodyPr>
            <a:normAutofit/>
          </a:bodyPr>
          <a:lstStyle/>
          <a:p>
            <a:pPr>
              <a:lnSpc>
                <a:spcPct val="90000"/>
              </a:lnSpc>
            </a:pPr>
            <a:r>
              <a:rPr lang="en-IN" sz="1400" b="1">
                <a:latin typeface="Times New Roman" pitchFamily="18" charset="0"/>
                <a:cs typeface="Times New Roman" pitchFamily="18" charset="0"/>
              </a:rPr>
              <a:t>Types of barriers that can prevent effective communication between the organisation and their external stakeholders</a:t>
            </a:r>
          </a:p>
        </p:txBody>
      </p:sp>
      <p:sp>
        <p:nvSpPr>
          <p:cNvPr id="3" name="Content Placeholder 2"/>
          <p:cNvSpPr>
            <a:spLocks noGrp="1"/>
          </p:cNvSpPr>
          <p:nvPr>
            <p:ph idx="1"/>
          </p:nvPr>
        </p:nvSpPr>
        <p:spPr>
          <a:xfrm>
            <a:off x="604158" y="2871982"/>
            <a:ext cx="3184071" cy="3181684"/>
          </a:xfrm>
        </p:spPr>
        <p:txBody>
          <a:bodyPr anchor="t">
            <a:normAutofit/>
          </a:bodyPr>
          <a:lstStyle/>
          <a:p>
            <a:r>
              <a:rPr lang="en-IN" sz="1500">
                <a:latin typeface="Times New Roman" pitchFamily="18" charset="0"/>
                <a:cs typeface="Times New Roman" pitchFamily="18" charset="0"/>
              </a:rPr>
              <a:t>Cultural differences along with language barriers can be hindrance to the effective communication</a:t>
            </a:r>
          </a:p>
          <a:p>
            <a:r>
              <a:rPr lang="en-IN" sz="1500">
                <a:latin typeface="Times New Roman" pitchFamily="18" charset="0"/>
                <a:cs typeface="Times New Roman" pitchFamily="18" charset="0"/>
              </a:rPr>
              <a:t>Inability to communicate socially or intentional ignorance towards the consumers from the employees can impact the brand name.</a:t>
            </a:r>
          </a:p>
          <a:p>
            <a:r>
              <a:rPr lang="en-IN" sz="1500">
                <a:latin typeface="Times New Roman" pitchFamily="18" charset="0"/>
                <a:cs typeface="Times New Roman" pitchFamily="18" charset="0"/>
              </a:rPr>
              <a:t>For Unilever this can create conflicts between employees and customers, also within then physical shop it may cause chaos </a:t>
            </a:r>
          </a:p>
        </p:txBody>
      </p:sp>
      <p:sp>
        <p:nvSpPr>
          <p:cNvPr id="71" name="Freeform: Shape 70">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9982" y="1"/>
            <a:ext cx="4866342"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506" name="Picture 2" descr="Barriers of Communication - Javatpoint"/>
          <p:cNvPicPr>
            <a:picLocks noChangeAspect="1" noChangeArrowheads="1"/>
          </p:cNvPicPr>
          <p:nvPr/>
        </p:nvPicPr>
        <p:blipFill rotWithShape="1">
          <a:blip r:embed="rId3"/>
          <a:srcRect l="35884" r="1" b="1"/>
          <a:stretch/>
        </p:blipFill>
        <p:spPr bwMode="auto">
          <a:xfrm>
            <a:off x="3857208" y="3"/>
            <a:ext cx="4551888"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73" name="Freeform: Shape 72">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45491" y="2900758"/>
            <a:ext cx="3898509"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text, building, outdoor, sidewalk&#10;&#10;Description automatically generated">
            <a:extLst>
              <a:ext uri="{FF2B5EF4-FFF2-40B4-BE49-F238E27FC236}">
                <a16:creationId xmlns:a16="http://schemas.microsoft.com/office/drawing/2014/main" id="{B5D1A1D0-A203-8441-ADB1-D9A9CB9DCEF0}"/>
              </a:ext>
            </a:extLst>
          </p:cNvPr>
          <p:cNvPicPr>
            <a:picLocks noChangeAspect="1"/>
          </p:cNvPicPr>
          <p:nvPr/>
        </p:nvPicPr>
        <p:blipFill rotWithShape="1">
          <a:blip r:embed="rId4">
            <a:extLst>
              <a:ext uri="{28A0092B-C50C-407E-A947-70E740481C1C}">
                <a14:useLocalDpi xmlns:a14="http://schemas.microsoft.com/office/drawing/2010/main" val="0"/>
              </a:ext>
            </a:extLst>
          </a:blip>
          <a:srcRect l="7249" r="25681" b="-1"/>
          <a:stretch/>
        </p:blipFill>
        <p:spPr>
          <a:xfrm>
            <a:off x="5392940" y="3124784"/>
            <a:ext cx="3751061"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Tree>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1" name="Rectangle 140">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posing for a photo&#10;&#10;Description automatically generated with medium confidence">
            <a:extLst>
              <a:ext uri="{FF2B5EF4-FFF2-40B4-BE49-F238E27FC236}">
                <a16:creationId xmlns:a16="http://schemas.microsoft.com/office/drawing/2014/main" id="{70A70E23-2CC3-ED44-B34C-42062017F8DD}"/>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r="10999" b="-1"/>
          <a:stretch/>
        </p:blipFill>
        <p:spPr>
          <a:xfrm>
            <a:off x="20" y="10"/>
            <a:ext cx="9143980" cy="6857990"/>
          </a:xfrm>
          <a:prstGeom prst="rect">
            <a:avLst/>
          </a:prstGeom>
        </p:spPr>
      </p:pic>
      <p:sp>
        <p:nvSpPr>
          <p:cNvPr id="2" name="Title 1"/>
          <p:cNvSpPr>
            <a:spLocks noGrp="1"/>
          </p:cNvSpPr>
          <p:nvPr>
            <p:ph type="title"/>
          </p:nvPr>
        </p:nvSpPr>
        <p:spPr>
          <a:xfrm>
            <a:off x="628757" y="365125"/>
            <a:ext cx="7886700" cy="1325563"/>
          </a:xfrm>
        </p:spPr>
        <p:txBody>
          <a:bodyPr>
            <a:normAutofit/>
          </a:bodyPr>
          <a:lstStyle/>
          <a:p>
            <a:pPr>
              <a:lnSpc>
                <a:spcPct val="90000"/>
              </a:lnSpc>
            </a:pPr>
            <a:r>
              <a:rPr lang="en-IN" sz="2800" b="1">
                <a:solidFill>
                  <a:srgbClr val="FFFFFF"/>
                </a:solidFill>
                <a:latin typeface="Times New Roman" pitchFamily="18" charset="0"/>
                <a:cs typeface="Times New Roman" pitchFamily="18" charset="0"/>
              </a:rPr>
              <a:t>Channels of communication used by the organization and channels that can be used to improve communication</a:t>
            </a:r>
          </a:p>
        </p:txBody>
      </p:sp>
      <p:sp>
        <p:nvSpPr>
          <p:cNvPr id="20498" name="Content Placeholder 2"/>
          <p:cNvSpPr>
            <a:spLocks noGrp="1"/>
          </p:cNvSpPr>
          <p:nvPr>
            <p:ph idx="1"/>
          </p:nvPr>
        </p:nvSpPr>
        <p:spPr>
          <a:xfrm>
            <a:off x="628758" y="2013625"/>
            <a:ext cx="3461069" cy="4163337"/>
          </a:xfrm>
        </p:spPr>
        <p:txBody>
          <a:bodyPr>
            <a:normAutofit/>
          </a:bodyPr>
          <a:lstStyle/>
          <a:p>
            <a:r>
              <a:rPr lang="en-IN" sz="1700" b="1" i="1">
                <a:solidFill>
                  <a:srgbClr val="FFFFFF"/>
                </a:solidFill>
                <a:latin typeface="Times New Roman" pitchFamily="18" charset="0"/>
                <a:cs typeface="Times New Roman" pitchFamily="18" charset="0"/>
              </a:rPr>
              <a:t>Verbal channels: </a:t>
            </a:r>
            <a:r>
              <a:rPr lang="en-IN" sz="1700">
                <a:solidFill>
                  <a:srgbClr val="FFFFFF"/>
                </a:solidFill>
                <a:latin typeface="Times New Roman" pitchFamily="18" charset="0"/>
                <a:cs typeface="Times New Roman" pitchFamily="18" charset="0"/>
              </a:rPr>
              <a:t>Verbal channels are limited within the supervisors and the employees present under them</a:t>
            </a:r>
          </a:p>
          <a:p>
            <a:r>
              <a:rPr lang="en-IN" sz="1700" b="1" i="1">
                <a:solidFill>
                  <a:srgbClr val="FFFFFF"/>
                </a:solidFill>
                <a:latin typeface="Times New Roman" pitchFamily="18" charset="0"/>
                <a:cs typeface="Times New Roman" pitchFamily="18" charset="0"/>
              </a:rPr>
              <a:t>Non-verbal channels: </a:t>
            </a:r>
            <a:r>
              <a:rPr lang="en-IN" sz="1700">
                <a:solidFill>
                  <a:srgbClr val="FFFFFF"/>
                </a:solidFill>
                <a:latin typeface="Times New Roman" pitchFamily="18" charset="0"/>
                <a:cs typeface="Times New Roman" pitchFamily="18" charset="0"/>
              </a:rPr>
              <a:t>This includes formal ways of communication from the management. It includes e-mails, letters and memos </a:t>
            </a:r>
          </a:p>
        </p:txBody>
      </p:sp>
      <p:pic>
        <p:nvPicPr>
          <p:cNvPr id="20482" name="Picture 2" descr="Channels of Business Communication | Principles of Management"/>
          <p:cNvPicPr>
            <a:picLocks noChangeAspect="1" noChangeArrowheads="1"/>
          </p:cNvPicPr>
          <p:nvPr/>
        </p:nvPicPr>
        <p:blipFill rotWithShape="1">
          <a:blip r:embed="rId4"/>
          <a:srcRect l="14705" r="14706" b="1"/>
          <a:stretch/>
        </p:blipFill>
        <p:spPr bwMode="auto">
          <a:xfrm>
            <a:off x="4576003" y="2015168"/>
            <a:ext cx="3962900"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solidFill>
            <a:srgbClr val="FFFFFF">
              <a:shade val="85000"/>
            </a:srgbClr>
          </a:solidFill>
          <a:scene3d>
            <a:camera prst="perspectiveRelaxed">
              <a:rot lat="18960000" lon="0" rev="0"/>
            </a:camera>
            <a:lightRig rig="twoPt" dir="t">
              <a:rot lat="0" lon="0" rev="7200000"/>
            </a:lightRig>
          </a:scene3d>
          <a:sp3d prstMaterial="matte">
            <a:bevelT w="22860" h="12700"/>
            <a:contourClr>
              <a:srgbClr val="FFFFFF"/>
            </a:contour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1">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3">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77773" y="456519"/>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610" y="2286000"/>
            <a:ext cx="32918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Rectangle 4">
            <a:extLst>
              <a:ext uri="{FF2B5EF4-FFF2-40B4-BE49-F238E27FC236}">
                <a16:creationId xmlns:a16="http://schemas.microsoft.com/office/drawing/2014/main" id="{61BE3674-CA59-314B-9BB8-2DE55EE18E64}"/>
              </a:ext>
            </a:extLst>
          </p:cNvPr>
          <p:cNvSpPr/>
          <p:nvPr/>
        </p:nvSpPr>
        <p:spPr>
          <a:xfrm>
            <a:off x="308609" y="2688336"/>
            <a:ext cx="3374136" cy="358444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600" dirty="0"/>
              <a:t>McDonald uses these ways to communicate with the employees, specifically non-verbal ways but it always stays formal. </a:t>
            </a:r>
          </a:p>
          <a:p>
            <a:pPr indent="-228600">
              <a:lnSpc>
                <a:spcPct val="90000"/>
              </a:lnSpc>
              <a:spcAft>
                <a:spcPts val="600"/>
              </a:spcAft>
              <a:buFont typeface="Arial" panose="020B0604020202020204" pitchFamily="34" charset="0"/>
              <a:buChar char="•"/>
            </a:pPr>
            <a:r>
              <a:rPr lang="en-US" sz="1600" dirty="0"/>
              <a:t>In addition to that verbal ways are preferred by the employees for intercommunication.</a:t>
            </a:r>
          </a:p>
          <a:p>
            <a:pPr indent="-228600">
              <a:lnSpc>
                <a:spcPct val="90000"/>
              </a:lnSpc>
              <a:spcAft>
                <a:spcPts val="600"/>
              </a:spcAft>
              <a:buFont typeface="Arial" panose="020B0604020202020204" pitchFamily="34" charset="0"/>
              <a:buChar char="•"/>
            </a:pPr>
            <a:r>
              <a:rPr lang="en-US" sz="1600" dirty="0"/>
              <a:t> Verbal channels must be improved and every other employee regardless of the hierarchy must take part in this </a:t>
            </a:r>
          </a:p>
        </p:txBody>
      </p:sp>
      <p:pic>
        <p:nvPicPr>
          <p:cNvPr id="7" name="Picture 6" descr="A sign on the side of a building&#10;&#10;Description automatically generated with low confidence">
            <a:extLst>
              <a:ext uri="{FF2B5EF4-FFF2-40B4-BE49-F238E27FC236}">
                <a16:creationId xmlns:a16="http://schemas.microsoft.com/office/drawing/2014/main" id="{19BAEDF8-8A1F-D14D-B86B-FE9E2F79C7DE}"/>
              </a:ext>
            </a:extLst>
          </p:cNvPr>
          <p:cNvPicPr>
            <a:picLocks noChangeAspect="1"/>
          </p:cNvPicPr>
          <p:nvPr/>
        </p:nvPicPr>
        <p:blipFill rotWithShape="1">
          <a:blip r:embed="rId2">
            <a:extLst>
              <a:ext uri="{28A0092B-C50C-407E-A947-70E740481C1C}">
                <a14:useLocalDpi xmlns:a14="http://schemas.microsoft.com/office/drawing/2010/main" val="0"/>
              </a:ext>
            </a:extLst>
          </a:blip>
          <a:srcRect b="11336"/>
          <a:stretch/>
        </p:blipFill>
        <p:spPr>
          <a:xfrm>
            <a:off x="3981039" y="10"/>
            <a:ext cx="5162961"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820843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82600" y="321734"/>
            <a:ext cx="8178799" cy="1135737"/>
          </a:xfrm>
        </p:spPr>
        <p:txBody>
          <a:bodyPr>
            <a:normAutofit/>
          </a:bodyPr>
          <a:lstStyle/>
          <a:p>
            <a:r>
              <a:rPr lang="en-IN" sz="3100" b="1">
                <a:latin typeface="Times New Roman" pitchFamily="18" charset="0"/>
                <a:cs typeface="Times New Roman" pitchFamily="18" charset="0"/>
              </a:rPr>
              <a:t>Conclusion</a:t>
            </a:r>
          </a:p>
        </p:txBody>
      </p:sp>
      <p:sp>
        <p:nvSpPr>
          <p:cNvPr id="3" name="Content Placeholder 2"/>
          <p:cNvSpPr>
            <a:spLocks noGrp="1"/>
          </p:cNvSpPr>
          <p:nvPr>
            <p:ph idx="1"/>
          </p:nvPr>
        </p:nvSpPr>
        <p:spPr>
          <a:xfrm>
            <a:off x="482601" y="1782981"/>
            <a:ext cx="3006288" cy="4393982"/>
          </a:xfrm>
        </p:spPr>
        <p:txBody>
          <a:bodyPr>
            <a:normAutofit/>
          </a:bodyPr>
          <a:lstStyle/>
          <a:p>
            <a:pPr>
              <a:buNone/>
            </a:pPr>
            <a:r>
              <a:rPr lang="en-IN" sz="1700">
                <a:latin typeface="Times New Roman" pitchFamily="18" charset="0"/>
                <a:cs typeface="Times New Roman" pitchFamily="18" charset="0"/>
              </a:rPr>
              <a:t>In the conclusion, it is lucid that Unilever have an adequate practice regarding the effective communication, but it can be improved. This group presentation focused on analysing the effective communication practices, along with its benefits. It also includes barriers to these practices like cultural differences, but the attention and wide range of products the company is trying to improve.</a:t>
            </a:r>
          </a:p>
        </p:txBody>
      </p:sp>
      <p:grpSp>
        <p:nvGrpSpPr>
          <p:cNvPr id="73" name="Group 72">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14467" y="1"/>
            <a:ext cx="729532" cy="1935307"/>
            <a:chOff x="10918968" y="713127"/>
            <a:chExt cx="1273032" cy="2532832"/>
          </a:xfrm>
        </p:grpSpPr>
        <p:sp>
          <p:nvSpPr>
            <p:cNvPr id="74" name="Rectangle 73">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Isosceles Triangle 74">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A picture containing text, indoor, ceiling, shop&#10;&#10;Description automatically generated">
            <a:extLst>
              <a:ext uri="{FF2B5EF4-FFF2-40B4-BE49-F238E27FC236}">
                <a16:creationId xmlns:a16="http://schemas.microsoft.com/office/drawing/2014/main" id="{2603F35F-5FA2-334F-9E2B-0E9E81DD4A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27984" y="1457471"/>
            <a:ext cx="3986483" cy="3915745"/>
          </a:xfrm>
          <a:prstGeom prst="rect">
            <a:avLst/>
          </a:prstGeom>
        </p:spPr>
      </p:pic>
      <p:grpSp>
        <p:nvGrpSpPr>
          <p:cNvPr id="77" name="Group 7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760545" cy="2017580"/>
            <a:chOff x="0" y="4601497"/>
            <a:chExt cx="1014060" cy="2017580"/>
          </a:xfrm>
        </p:grpSpPr>
        <p:sp>
          <p:nvSpPr>
            <p:cNvPr id="78" name="Isosceles Triangle 7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IN" b="1" dirty="0">
                <a:latin typeface="Times New Roman" pitchFamily="18" charset="0"/>
                <a:cs typeface="Times New Roman" pitchFamily="18" charset="0"/>
              </a:rPr>
              <a:t>Task 2 </a:t>
            </a:r>
            <a:br>
              <a:rPr lang="en-IN" b="1" dirty="0">
                <a:latin typeface="Times New Roman" pitchFamily="18" charset="0"/>
                <a:cs typeface="Times New Roman" pitchFamily="18" charset="0"/>
              </a:rPr>
            </a:br>
            <a:r>
              <a:rPr lang="en-IN" b="1" dirty="0">
                <a:latin typeface="Times New Roman" pitchFamily="18" charset="0"/>
                <a:cs typeface="Times New Roman" pitchFamily="18" charset="0"/>
              </a:rPr>
              <a:t>(Evaluation slide)</a:t>
            </a:r>
          </a:p>
        </p:txBody>
      </p:sp>
      <p:graphicFrame>
        <p:nvGraphicFramePr>
          <p:cNvPr id="4" name="Table 3"/>
          <p:cNvGraphicFramePr>
            <a:graphicFrameLocks noGrp="1"/>
          </p:cNvGraphicFramePr>
          <p:nvPr>
            <p:extLst>
              <p:ext uri="{D42A27DB-BD31-4B8C-83A1-F6EECF244321}">
                <p14:modId xmlns:p14="http://schemas.microsoft.com/office/powerpoint/2010/main" val="3665618117"/>
              </p:ext>
            </p:extLst>
          </p:nvPr>
        </p:nvGraphicFramePr>
        <p:xfrm>
          <a:off x="1637665" y="1124744"/>
          <a:ext cx="5868670" cy="3253288"/>
        </p:xfrm>
        <a:graphic>
          <a:graphicData uri="http://schemas.openxmlformats.org/drawingml/2006/table">
            <a:tbl>
              <a:tblPr/>
              <a:tblGrid>
                <a:gridCol w="1466850">
                  <a:extLst>
                    <a:ext uri="{9D8B030D-6E8A-4147-A177-3AD203B41FA5}">
                      <a16:colId xmlns:a16="http://schemas.microsoft.com/office/drawing/2014/main" val="20000"/>
                    </a:ext>
                  </a:extLst>
                </a:gridCol>
                <a:gridCol w="1395477">
                  <a:extLst>
                    <a:ext uri="{9D8B030D-6E8A-4147-A177-3AD203B41FA5}">
                      <a16:colId xmlns:a16="http://schemas.microsoft.com/office/drawing/2014/main" val="20001"/>
                    </a:ext>
                  </a:extLst>
                </a:gridCol>
                <a:gridCol w="1538858">
                  <a:extLst>
                    <a:ext uri="{9D8B030D-6E8A-4147-A177-3AD203B41FA5}">
                      <a16:colId xmlns:a16="http://schemas.microsoft.com/office/drawing/2014/main" val="20002"/>
                    </a:ext>
                  </a:extLst>
                </a:gridCol>
                <a:gridCol w="1467485">
                  <a:extLst>
                    <a:ext uri="{9D8B030D-6E8A-4147-A177-3AD203B41FA5}">
                      <a16:colId xmlns:a16="http://schemas.microsoft.com/office/drawing/2014/main" val="20003"/>
                    </a:ext>
                  </a:extLst>
                </a:gridCol>
              </a:tblGrid>
              <a:tr h="637723">
                <a:tc>
                  <a:txBody>
                    <a:bodyPr/>
                    <a:lstStyle/>
                    <a:p>
                      <a:pPr algn="just">
                        <a:lnSpc>
                          <a:spcPct val="150000"/>
                        </a:lnSpc>
                        <a:spcAft>
                          <a:spcPts val="0"/>
                        </a:spcAft>
                      </a:pPr>
                      <a:r>
                        <a:rPr lang="en-IN" sz="1100">
                          <a:latin typeface="Times New Roman"/>
                          <a:ea typeface="Calibri"/>
                        </a:rPr>
                        <a:t>Team worker’s name</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D9F1"/>
                    </a:solidFill>
                  </a:tcPr>
                </a:tc>
                <a:tc>
                  <a:txBody>
                    <a:bodyPr/>
                    <a:lstStyle/>
                    <a:p>
                      <a:pPr algn="just">
                        <a:lnSpc>
                          <a:spcPct val="150000"/>
                        </a:lnSpc>
                        <a:spcAft>
                          <a:spcPts val="0"/>
                        </a:spcAft>
                      </a:pPr>
                      <a:r>
                        <a:rPr lang="en-IN" sz="1100">
                          <a:latin typeface="Times New Roman"/>
                          <a:ea typeface="Calibri"/>
                        </a:rPr>
                        <a:t>Assigned job roles</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D9F1"/>
                    </a:solidFill>
                  </a:tcPr>
                </a:tc>
                <a:tc>
                  <a:txBody>
                    <a:bodyPr/>
                    <a:lstStyle/>
                    <a:p>
                      <a:pPr algn="just">
                        <a:lnSpc>
                          <a:spcPct val="150000"/>
                        </a:lnSpc>
                        <a:spcAft>
                          <a:spcPts val="0"/>
                        </a:spcAft>
                      </a:pPr>
                      <a:r>
                        <a:rPr lang="en-IN" sz="1100">
                          <a:latin typeface="Times New Roman"/>
                          <a:ea typeface="Calibri"/>
                        </a:rPr>
                        <a:t>Provided output</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D9F1"/>
                    </a:solidFill>
                  </a:tcPr>
                </a:tc>
                <a:tc>
                  <a:txBody>
                    <a:bodyPr/>
                    <a:lstStyle/>
                    <a:p>
                      <a:pPr algn="just">
                        <a:lnSpc>
                          <a:spcPct val="150000"/>
                        </a:lnSpc>
                        <a:spcAft>
                          <a:spcPts val="0"/>
                        </a:spcAft>
                      </a:pPr>
                      <a:r>
                        <a:rPr lang="en-IN" sz="1100">
                          <a:latin typeface="Times New Roman"/>
                          <a:ea typeface="Calibri"/>
                        </a:rPr>
                        <a:t>Evaluation (1-5) </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D9F1"/>
                    </a:solidFill>
                  </a:tcPr>
                </a:tc>
                <a:extLst>
                  <a:ext uri="{0D108BD9-81ED-4DB2-BD59-A6C34878D82A}">
                    <a16:rowId xmlns:a16="http://schemas.microsoft.com/office/drawing/2014/main" val="10000"/>
                  </a:ext>
                </a:extLst>
              </a:tr>
              <a:tr h="0">
                <a:tc>
                  <a:txBody>
                    <a:bodyPr/>
                    <a:lstStyle/>
                    <a:p>
                      <a:pPr marL="342900" lvl="0" indent="-342900" algn="just">
                        <a:lnSpc>
                          <a:spcPct val="150000"/>
                        </a:lnSpc>
                        <a:spcAft>
                          <a:spcPts val="0"/>
                        </a:spcAft>
                        <a:buFont typeface="+mj-lt"/>
                        <a:buAutoNum type="arabicPeriod"/>
                      </a:pPr>
                      <a:r>
                        <a:rPr lang="en-IN" sz="1100">
                          <a:latin typeface="Times New Roman"/>
                          <a:ea typeface="Calibri"/>
                        </a:rPr>
                        <a:t>ab</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just">
                        <a:lnSpc>
                          <a:spcPct val="150000"/>
                        </a:lnSpc>
                        <a:spcAft>
                          <a:spcPts val="0"/>
                        </a:spcAft>
                      </a:pPr>
                      <a:r>
                        <a:rPr lang="en-IN" sz="1100">
                          <a:latin typeface="Times New Roman"/>
                          <a:ea typeface="Calibri"/>
                        </a:rPr>
                        <a:t>Team building and time management</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6E3BC"/>
                    </a:solidFill>
                  </a:tcPr>
                </a:tc>
                <a:tc>
                  <a:txBody>
                    <a:bodyPr/>
                    <a:lstStyle/>
                    <a:p>
                      <a:pPr algn="just">
                        <a:lnSpc>
                          <a:spcPct val="150000"/>
                        </a:lnSpc>
                        <a:spcAft>
                          <a:spcPts val="0"/>
                        </a:spcAft>
                      </a:pPr>
                      <a:r>
                        <a:rPr lang="en-IN" sz="1100">
                          <a:latin typeface="Times New Roman"/>
                          <a:ea typeface="Calibri"/>
                        </a:rPr>
                        <a:t>Team was adequately resourceful.</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just">
                        <a:lnSpc>
                          <a:spcPct val="150000"/>
                        </a:lnSpc>
                        <a:spcAft>
                          <a:spcPts val="0"/>
                        </a:spcAft>
                      </a:pPr>
                      <a:r>
                        <a:rPr lang="en-IN" sz="1100">
                          <a:latin typeface="Times New Roman"/>
                          <a:ea typeface="Calibri"/>
                        </a:rPr>
                        <a:t>3</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10001"/>
                  </a:ext>
                </a:extLst>
              </a:tr>
              <a:tr h="0">
                <a:tc>
                  <a:txBody>
                    <a:bodyPr/>
                    <a:lstStyle/>
                    <a:p>
                      <a:pPr marL="342900" lvl="0" indent="-342900" algn="just">
                        <a:lnSpc>
                          <a:spcPct val="150000"/>
                        </a:lnSpc>
                        <a:spcAft>
                          <a:spcPts val="0"/>
                        </a:spcAft>
                        <a:buFont typeface="+mj-lt"/>
                        <a:buAutoNum type="arabicPeriod"/>
                      </a:pPr>
                      <a:r>
                        <a:rPr lang="en-IN" sz="1100">
                          <a:latin typeface="Times New Roman"/>
                          <a:ea typeface="Calibri"/>
                        </a:rPr>
                        <a:t>cd</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just">
                        <a:lnSpc>
                          <a:spcPct val="150000"/>
                        </a:lnSpc>
                        <a:spcAft>
                          <a:spcPts val="0"/>
                        </a:spcAft>
                      </a:pPr>
                      <a:r>
                        <a:rPr lang="en-IN" sz="1100">
                          <a:latin typeface="Times New Roman"/>
                          <a:ea typeface="Calibri"/>
                        </a:rPr>
                        <a:t>Data collection</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6E3BC"/>
                    </a:solidFill>
                  </a:tcPr>
                </a:tc>
                <a:tc>
                  <a:txBody>
                    <a:bodyPr/>
                    <a:lstStyle/>
                    <a:p>
                      <a:pPr algn="just">
                        <a:lnSpc>
                          <a:spcPct val="150000"/>
                        </a:lnSpc>
                        <a:spcAft>
                          <a:spcPts val="0"/>
                        </a:spcAft>
                      </a:pPr>
                      <a:r>
                        <a:rPr lang="en-IN" sz="1100">
                          <a:latin typeface="Times New Roman"/>
                          <a:ea typeface="Calibri"/>
                        </a:rPr>
                        <a:t>Interviews and surveys are used.</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just">
                        <a:lnSpc>
                          <a:spcPct val="150000"/>
                        </a:lnSpc>
                        <a:spcAft>
                          <a:spcPts val="0"/>
                        </a:spcAft>
                      </a:pPr>
                      <a:r>
                        <a:rPr lang="en-IN" sz="1100">
                          <a:latin typeface="Times New Roman"/>
                          <a:ea typeface="Calibri"/>
                        </a:rPr>
                        <a:t>3</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10002"/>
                  </a:ext>
                </a:extLst>
              </a:tr>
              <a:tr h="0">
                <a:tc>
                  <a:txBody>
                    <a:bodyPr/>
                    <a:lstStyle/>
                    <a:p>
                      <a:pPr marL="342900" lvl="0" indent="-342900" algn="just">
                        <a:lnSpc>
                          <a:spcPct val="150000"/>
                        </a:lnSpc>
                        <a:spcAft>
                          <a:spcPts val="0"/>
                        </a:spcAft>
                        <a:buFont typeface="+mj-lt"/>
                        <a:buAutoNum type="arabicPeriod"/>
                      </a:pPr>
                      <a:r>
                        <a:rPr lang="en-IN" sz="1100">
                          <a:latin typeface="Times New Roman"/>
                          <a:ea typeface="Calibri"/>
                        </a:rPr>
                        <a:t>ef</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just">
                        <a:lnSpc>
                          <a:spcPct val="150000"/>
                        </a:lnSpc>
                        <a:spcAft>
                          <a:spcPts val="0"/>
                        </a:spcAft>
                      </a:pPr>
                      <a:r>
                        <a:rPr lang="en-IN" sz="1100">
                          <a:latin typeface="Times New Roman"/>
                          <a:ea typeface="Calibri"/>
                        </a:rPr>
                        <a:t>Data analysis</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6E3BC"/>
                    </a:solidFill>
                  </a:tcPr>
                </a:tc>
                <a:tc>
                  <a:txBody>
                    <a:bodyPr/>
                    <a:lstStyle/>
                    <a:p>
                      <a:pPr algn="just">
                        <a:lnSpc>
                          <a:spcPct val="150000"/>
                        </a:lnSpc>
                        <a:spcAft>
                          <a:spcPts val="0"/>
                        </a:spcAft>
                      </a:pPr>
                      <a:r>
                        <a:rPr lang="en-IN" sz="1100">
                          <a:latin typeface="Times New Roman"/>
                          <a:ea typeface="Calibri"/>
                        </a:rPr>
                        <a:t>Tools like excel and word are used</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just">
                        <a:lnSpc>
                          <a:spcPct val="150000"/>
                        </a:lnSpc>
                        <a:spcAft>
                          <a:spcPts val="0"/>
                        </a:spcAft>
                      </a:pPr>
                      <a:r>
                        <a:rPr lang="en-IN" sz="1100">
                          <a:latin typeface="Times New Roman"/>
                          <a:ea typeface="Calibri"/>
                        </a:rPr>
                        <a:t>4</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10003"/>
                  </a:ext>
                </a:extLst>
              </a:tr>
              <a:tr h="0">
                <a:tc>
                  <a:txBody>
                    <a:bodyPr/>
                    <a:lstStyle/>
                    <a:p>
                      <a:pPr marL="342900" lvl="0" indent="-342900" algn="just">
                        <a:lnSpc>
                          <a:spcPct val="150000"/>
                        </a:lnSpc>
                        <a:spcAft>
                          <a:spcPts val="0"/>
                        </a:spcAft>
                        <a:buFont typeface="+mj-lt"/>
                        <a:buAutoNum type="arabicPeriod"/>
                      </a:pPr>
                      <a:r>
                        <a:rPr lang="en-IN" sz="1100">
                          <a:latin typeface="Times New Roman"/>
                          <a:ea typeface="Calibri"/>
                        </a:rPr>
                        <a:t>gh</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just">
                        <a:lnSpc>
                          <a:spcPct val="150000"/>
                        </a:lnSpc>
                        <a:spcAft>
                          <a:spcPts val="0"/>
                        </a:spcAft>
                      </a:pPr>
                      <a:r>
                        <a:rPr lang="en-IN" sz="1100">
                          <a:latin typeface="Times New Roman"/>
                          <a:ea typeface="Calibri"/>
                        </a:rPr>
                        <a:t>Compiling work and reaching conclusion</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6E3BC"/>
                    </a:solidFill>
                  </a:tcPr>
                </a:tc>
                <a:tc>
                  <a:txBody>
                    <a:bodyPr/>
                    <a:lstStyle/>
                    <a:p>
                      <a:pPr algn="just">
                        <a:lnSpc>
                          <a:spcPct val="150000"/>
                        </a:lnSpc>
                        <a:spcAft>
                          <a:spcPts val="0"/>
                        </a:spcAft>
                      </a:pPr>
                      <a:r>
                        <a:rPr lang="en-IN" sz="1100">
                          <a:latin typeface="Times New Roman"/>
                          <a:ea typeface="Calibri"/>
                        </a:rPr>
                        <a:t>Concluded to a theory based on scientific yet forged logics</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just">
                        <a:lnSpc>
                          <a:spcPct val="150000"/>
                        </a:lnSpc>
                        <a:spcAft>
                          <a:spcPts val="0"/>
                        </a:spcAft>
                      </a:pPr>
                      <a:r>
                        <a:rPr lang="en-IN" sz="1100">
                          <a:latin typeface="Times New Roman"/>
                          <a:ea typeface="Calibri"/>
                        </a:rPr>
                        <a:t>3</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10004"/>
                  </a:ext>
                </a:extLst>
              </a:tr>
              <a:tr h="0">
                <a:tc>
                  <a:txBody>
                    <a:bodyPr/>
                    <a:lstStyle/>
                    <a:p>
                      <a:pPr marL="342900" lvl="0" indent="-342900" algn="just">
                        <a:lnSpc>
                          <a:spcPct val="150000"/>
                        </a:lnSpc>
                        <a:spcAft>
                          <a:spcPts val="0"/>
                        </a:spcAft>
                        <a:buFont typeface="+mj-lt"/>
                        <a:buAutoNum type="arabicPeriod"/>
                      </a:pPr>
                      <a:r>
                        <a:rPr lang="en-IN" sz="1100">
                          <a:latin typeface="Times New Roman"/>
                          <a:ea typeface="Calibri"/>
                        </a:rPr>
                        <a:t>ij</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just">
                        <a:lnSpc>
                          <a:spcPct val="150000"/>
                        </a:lnSpc>
                        <a:spcAft>
                          <a:spcPts val="0"/>
                        </a:spcAft>
                      </a:pPr>
                      <a:r>
                        <a:rPr lang="en-IN" sz="1100">
                          <a:latin typeface="Times New Roman"/>
                          <a:ea typeface="Calibri"/>
                        </a:rPr>
                        <a:t>Writing the report</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6E3BC"/>
                    </a:solidFill>
                  </a:tcPr>
                </a:tc>
                <a:tc>
                  <a:txBody>
                    <a:bodyPr/>
                    <a:lstStyle/>
                    <a:p>
                      <a:pPr algn="just">
                        <a:lnSpc>
                          <a:spcPct val="150000"/>
                        </a:lnSpc>
                        <a:spcAft>
                          <a:spcPts val="0"/>
                        </a:spcAft>
                      </a:pPr>
                      <a:r>
                        <a:rPr lang="en-IN" sz="1100">
                          <a:latin typeface="Times New Roman"/>
                          <a:ea typeface="Calibri"/>
                        </a:rPr>
                        <a:t>Excellent academic skills resulted into report</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just">
                        <a:lnSpc>
                          <a:spcPct val="150000"/>
                        </a:lnSpc>
                        <a:spcAft>
                          <a:spcPts val="0"/>
                        </a:spcAft>
                      </a:pPr>
                      <a:r>
                        <a:rPr lang="en-IN" sz="1100" dirty="0">
                          <a:latin typeface="Times New Roman"/>
                          <a:ea typeface="Calibri"/>
                        </a:rPr>
                        <a:t>4</a:t>
                      </a:r>
                      <a:endParaRPr lang="en-IN" sz="1200" dirty="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10005"/>
                  </a:ext>
                </a:extLst>
              </a:tr>
            </a:tbl>
          </a:graphicData>
        </a:graphic>
      </p:graphicFrame>
      <p:pic>
        <p:nvPicPr>
          <p:cNvPr id="5" name="Picture 4" descr="A picture containing food, snack food, sandwich, several&#10;&#10;Description automatically generated">
            <a:extLst>
              <a:ext uri="{FF2B5EF4-FFF2-40B4-BE49-F238E27FC236}">
                <a16:creationId xmlns:a16="http://schemas.microsoft.com/office/drawing/2014/main" id="{0D004A46-C89D-1D48-865B-C985559CAD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4653136"/>
            <a:ext cx="7848872" cy="18002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490080" y="321734"/>
            <a:ext cx="5171319" cy="1135737"/>
          </a:xfrm>
        </p:spPr>
        <p:txBody>
          <a:bodyPr>
            <a:normAutofit/>
          </a:bodyPr>
          <a:lstStyle/>
          <a:p>
            <a:r>
              <a:rPr lang="en-IN" sz="3100">
                <a:latin typeface="Times New Roman" pitchFamily="18" charset="0"/>
                <a:cs typeface="Times New Roman" pitchFamily="18" charset="0"/>
              </a:rPr>
              <a:t>References</a:t>
            </a:r>
          </a:p>
        </p:txBody>
      </p:sp>
      <p:pic>
        <p:nvPicPr>
          <p:cNvPr id="5" name="Picture 4" descr="Logo, company name&#10;&#10;Description automatically generated">
            <a:extLst>
              <a:ext uri="{FF2B5EF4-FFF2-40B4-BE49-F238E27FC236}">
                <a16:creationId xmlns:a16="http://schemas.microsoft.com/office/drawing/2014/main" id="{23753ABF-C9A4-6E47-88E9-E1664BA70E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600" y="1829524"/>
            <a:ext cx="2561709" cy="3198950"/>
          </a:xfrm>
          <a:prstGeom prst="rect">
            <a:avLst/>
          </a:prstGeom>
        </p:spPr>
      </p:pic>
      <p:grpSp>
        <p:nvGrpSpPr>
          <p:cNvPr id="12" name="Group 11">
            <a:extLst>
              <a:ext uri="{FF2B5EF4-FFF2-40B4-BE49-F238E27FC236}">
                <a16:creationId xmlns:a16="http://schemas.microsoft.com/office/drawing/2014/main" id="{C34A4475-365F-4381-A542-4698D6377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822960" cy="1097280"/>
            <a:chOff x="11094720" y="0"/>
            <a:chExt cx="1097280" cy="1097280"/>
          </a:xfrm>
        </p:grpSpPr>
        <p:sp>
          <p:nvSpPr>
            <p:cNvPr id="13" name="Isosceles Triangle 12">
              <a:extLst>
                <a:ext uri="{FF2B5EF4-FFF2-40B4-BE49-F238E27FC236}">
                  <a16:creationId xmlns:a16="http://schemas.microsoft.com/office/drawing/2014/main" id="{148F8F8B-B172-475E-9119-57F2A1C87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1B0349D0-97A5-4654-A515-C72EA9E0B0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3490080" y="1782981"/>
            <a:ext cx="5171319" cy="4393982"/>
          </a:xfrm>
        </p:spPr>
        <p:txBody>
          <a:bodyPr>
            <a:normAutofit/>
          </a:bodyPr>
          <a:lstStyle/>
          <a:p>
            <a:pPr>
              <a:lnSpc>
                <a:spcPct val="90000"/>
              </a:lnSpc>
            </a:pPr>
            <a:r>
              <a:rPr lang="en-IN" sz="900">
                <a:latin typeface="Times New Roman" pitchFamily="18" charset="0"/>
                <a:cs typeface="Times New Roman" pitchFamily="18" charset="0"/>
              </a:rPr>
              <a:t>assets.unilever.com, 2022, </a:t>
            </a:r>
            <a:r>
              <a:rPr lang="en-IN" sz="900" i="1">
                <a:latin typeface="Times New Roman" pitchFamily="18" charset="0"/>
                <a:cs typeface="Times New Roman" pitchFamily="18" charset="0"/>
              </a:rPr>
              <a:t> Code of Business Principles and Code Policies </a:t>
            </a:r>
            <a:r>
              <a:rPr lang="en-IN" sz="900">
                <a:latin typeface="Times New Roman" pitchFamily="18" charset="0"/>
                <a:cs typeface="Times New Roman" pitchFamily="18" charset="0"/>
              </a:rPr>
              <a:t>[Online] Available at: https://assets.unilever.com/files/92ui5egz/production/72da58840f4aa0d7b13422b11ac4dfa2516c34a3.pdf/4394-cobp-code-policies-booklet-external.v12.pdf [Accessed  12.02.2022]</a:t>
            </a:r>
          </a:p>
          <a:p>
            <a:pPr>
              <a:lnSpc>
                <a:spcPct val="90000"/>
              </a:lnSpc>
            </a:pPr>
            <a:r>
              <a:rPr lang="en-IN" sz="900">
                <a:latin typeface="Times New Roman" pitchFamily="18" charset="0"/>
                <a:cs typeface="Times New Roman" pitchFamily="18" charset="0"/>
              </a:rPr>
              <a:t>Jose, J., 2021. </a:t>
            </a:r>
            <a:r>
              <a:rPr lang="en-IN" sz="900" i="1">
                <a:latin typeface="Times New Roman" pitchFamily="18" charset="0"/>
                <a:cs typeface="Times New Roman" pitchFamily="18" charset="0"/>
              </a:rPr>
              <a:t>Analyzing the necessity and impacts of organizational culture on the performance of Unilever UK Ltd</a:t>
            </a:r>
            <a:r>
              <a:rPr lang="en-IN" sz="900">
                <a:latin typeface="Times New Roman" pitchFamily="18" charset="0"/>
                <a:cs typeface="Times New Roman" pitchFamily="18" charset="0"/>
              </a:rPr>
              <a:t> (Doctoral dissertation, Dublin, National College of Ireland).</a:t>
            </a:r>
          </a:p>
          <a:p>
            <a:pPr>
              <a:lnSpc>
                <a:spcPct val="90000"/>
              </a:lnSpc>
            </a:pPr>
            <a:r>
              <a:rPr lang="en-IN" sz="900">
                <a:latin typeface="Times New Roman" pitchFamily="18" charset="0"/>
                <a:cs typeface="Times New Roman" pitchFamily="18" charset="0"/>
              </a:rPr>
              <a:t>Lacerenza, C.N., Marlow, S.L., Tannenbaum, S.I. and Salas, E., 2018. Team development interventions: Evidence-based approaches for improving teamwork. </a:t>
            </a:r>
            <a:r>
              <a:rPr lang="en-IN" sz="900" i="1">
                <a:latin typeface="Times New Roman" pitchFamily="18" charset="0"/>
                <a:cs typeface="Times New Roman" pitchFamily="18" charset="0"/>
              </a:rPr>
              <a:t>American psychologist</a:t>
            </a:r>
            <a:r>
              <a:rPr lang="en-IN" sz="900">
                <a:latin typeface="Times New Roman" pitchFamily="18" charset="0"/>
                <a:cs typeface="Times New Roman" pitchFamily="18" charset="0"/>
              </a:rPr>
              <a:t>, </a:t>
            </a:r>
            <a:r>
              <a:rPr lang="en-IN" sz="900" i="1">
                <a:latin typeface="Times New Roman" pitchFamily="18" charset="0"/>
                <a:cs typeface="Times New Roman" pitchFamily="18" charset="0"/>
              </a:rPr>
              <a:t>73</a:t>
            </a:r>
            <a:r>
              <a:rPr lang="en-IN" sz="900">
                <a:latin typeface="Times New Roman" pitchFamily="18" charset="0"/>
                <a:cs typeface="Times New Roman" pitchFamily="18" charset="0"/>
              </a:rPr>
              <a:t>(4), p.517.</a:t>
            </a:r>
          </a:p>
          <a:p>
            <a:pPr>
              <a:lnSpc>
                <a:spcPct val="90000"/>
              </a:lnSpc>
            </a:pPr>
            <a:r>
              <a:rPr lang="en-IN" sz="900">
                <a:latin typeface="Times New Roman" pitchFamily="18" charset="0"/>
                <a:cs typeface="Times New Roman" pitchFamily="18" charset="0"/>
              </a:rPr>
              <a:t>Latif, M.A. and Vang, J., 2021. Top management commitment and lean team members’ prosocial voice behaviour. </a:t>
            </a:r>
            <a:r>
              <a:rPr lang="en-IN" sz="900" i="1">
                <a:latin typeface="Times New Roman" pitchFamily="18" charset="0"/>
                <a:cs typeface="Times New Roman" pitchFamily="18" charset="0"/>
              </a:rPr>
              <a:t>International Journal of Lean Six Sigma</a:t>
            </a:r>
            <a:r>
              <a:rPr lang="en-IN" sz="900">
                <a:latin typeface="Times New Roman" pitchFamily="18" charset="0"/>
                <a:cs typeface="Times New Roman" pitchFamily="18" charset="0"/>
              </a:rPr>
              <a:t>.</a:t>
            </a:r>
          </a:p>
          <a:p>
            <a:pPr>
              <a:lnSpc>
                <a:spcPct val="90000"/>
              </a:lnSpc>
            </a:pPr>
            <a:r>
              <a:rPr lang="en-IN" sz="900">
                <a:latin typeface="Times New Roman" pitchFamily="18" charset="0"/>
                <a:cs typeface="Times New Roman" pitchFamily="18" charset="0"/>
              </a:rPr>
              <a:t>Maneerutt, G., 2021. Miscommunication at the Workplace: Causes and Ways to Improve Internal Communication. </a:t>
            </a:r>
            <a:r>
              <a:rPr lang="en-IN" sz="900" i="1">
                <a:latin typeface="Times New Roman" pitchFamily="18" charset="0"/>
                <a:cs typeface="Times New Roman" pitchFamily="18" charset="0"/>
              </a:rPr>
              <a:t>AU-GSB e-JOURNAL</a:t>
            </a:r>
            <a:r>
              <a:rPr lang="en-IN" sz="900">
                <a:latin typeface="Times New Roman" pitchFamily="18" charset="0"/>
                <a:cs typeface="Times New Roman" pitchFamily="18" charset="0"/>
              </a:rPr>
              <a:t>, </a:t>
            </a:r>
            <a:r>
              <a:rPr lang="en-IN" sz="900" i="1">
                <a:latin typeface="Times New Roman" pitchFamily="18" charset="0"/>
                <a:cs typeface="Times New Roman" pitchFamily="18" charset="0"/>
              </a:rPr>
              <a:t>14</a:t>
            </a:r>
            <a:r>
              <a:rPr lang="en-IN" sz="900">
                <a:latin typeface="Times New Roman" pitchFamily="18" charset="0"/>
                <a:cs typeface="Times New Roman" pitchFamily="18" charset="0"/>
              </a:rPr>
              <a:t>(2), pp.155-166.</a:t>
            </a:r>
          </a:p>
          <a:p>
            <a:pPr>
              <a:lnSpc>
                <a:spcPct val="90000"/>
              </a:lnSpc>
            </a:pPr>
            <a:r>
              <a:rPr lang="en-IN" sz="900">
                <a:latin typeface="Times New Roman" pitchFamily="18" charset="0"/>
                <a:cs typeface="Times New Roman" pitchFamily="18" charset="0"/>
              </a:rPr>
              <a:t>Muyanga, C.C. and Phiri, J., 2020. Assessment of Effective Communication in International Schools in Developing Countries Based on the Berlo’s SMCR Model. </a:t>
            </a:r>
            <a:r>
              <a:rPr lang="en-IN" sz="900" i="1">
                <a:latin typeface="Times New Roman" pitchFamily="18" charset="0"/>
                <a:cs typeface="Times New Roman" pitchFamily="18" charset="0"/>
              </a:rPr>
              <a:t>Open Journal of Business and Management</a:t>
            </a:r>
            <a:r>
              <a:rPr lang="en-IN" sz="900">
                <a:latin typeface="Times New Roman" pitchFamily="18" charset="0"/>
                <a:cs typeface="Times New Roman" pitchFamily="18" charset="0"/>
              </a:rPr>
              <a:t>, </a:t>
            </a:r>
            <a:r>
              <a:rPr lang="en-IN" sz="900" i="1">
                <a:latin typeface="Times New Roman" pitchFamily="18" charset="0"/>
                <a:cs typeface="Times New Roman" pitchFamily="18" charset="0"/>
              </a:rPr>
              <a:t>9</a:t>
            </a:r>
            <a:r>
              <a:rPr lang="en-IN" sz="900">
                <a:latin typeface="Times New Roman" pitchFamily="18" charset="0"/>
                <a:cs typeface="Times New Roman" pitchFamily="18" charset="0"/>
              </a:rPr>
              <a:t>(1), pp.448-459.</a:t>
            </a:r>
          </a:p>
          <a:p>
            <a:pPr>
              <a:lnSpc>
                <a:spcPct val="90000"/>
              </a:lnSpc>
            </a:pPr>
            <a:r>
              <a:rPr lang="en-IN" sz="900">
                <a:latin typeface="Times New Roman" pitchFamily="18" charset="0"/>
                <a:cs typeface="Times New Roman" pitchFamily="18" charset="0"/>
              </a:rPr>
              <a:t>No, P., 2021. Effective Communication as a Tool for Achieving Organizational Goals and Objectives. </a:t>
            </a:r>
            <a:r>
              <a:rPr lang="en-IN" sz="900" i="1">
                <a:latin typeface="Times New Roman" pitchFamily="18" charset="0"/>
                <a:cs typeface="Times New Roman" pitchFamily="18" charset="0"/>
              </a:rPr>
              <a:t>Journal of Economics, Finance And Management Studies</a:t>
            </a:r>
            <a:r>
              <a:rPr lang="en-IN" sz="900">
                <a:latin typeface="Times New Roman" pitchFamily="18" charset="0"/>
                <a:cs typeface="Times New Roman" pitchFamily="18" charset="0"/>
              </a:rPr>
              <a:t>, p.265.</a:t>
            </a:r>
          </a:p>
          <a:p>
            <a:pPr>
              <a:lnSpc>
                <a:spcPct val="90000"/>
              </a:lnSpc>
            </a:pPr>
            <a:r>
              <a:rPr lang="en-IN" sz="900">
                <a:latin typeface="Times New Roman" pitchFamily="18" charset="0"/>
                <a:cs typeface="Times New Roman" pitchFamily="18" charset="0"/>
              </a:rPr>
              <a:t>Otte, K.P., Konradt, U. and Oldeweme, M., 2018. Effective team reflection: the role of quality and quantity. </a:t>
            </a:r>
            <a:r>
              <a:rPr lang="en-IN" sz="900" i="1">
                <a:latin typeface="Times New Roman" pitchFamily="18" charset="0"/>
                <a:cs typeface="Times New Roman" pitchFamily="18" charset="0"/>
              </a:rPr>
              <a:t>Small Group Research</a:t>
            </a:r>
            <a:r>
              <a:rPr lang="en-IN" sz="900">
                <a:latin typeface="Times New Roman" pitchFamily="18" charset="0"/>
                <a:cs typeface="Times New Roman" pitchFamily="18" charset="0"/>
              </a:rPr>
              <a:t>, </a:t>
            </a:r>
            <a:r>
              <a:rPr lang="en-IN" sz="900" i="1">
                <a:latin typeface="Times New Roman" pitchFamily="18" charset="0"/>
                <a:cs typeface="Times New Roman" pitchFamily="18" charset="0"/>
              </a:rPr>
              <a:t>49</a:t>
            </a:r>
            <a:r>
              <a:rPr lang="en-IN" sz="900">
                <a:latin typeface="Times New Roman" pitchFamily="18" charset="0"/>
                <a:cs typeface="Times New Roman" pitchFamily="18" charset="0"/>
              </a:rPr>
              <a:t>(6), pp.739-766.</a:t>
            </a:r>
          </a:p>
          <a:p>
            <a:pPr>
              <a:lnSpc>
                <a:spcPct val="90000"/>
              </a:lnSpc>
            </a:pPr>
            <a:r>
              <a:rPr lang="en-IN" sz="900">
                <a:latin typeface="Times New Roman" pitchFamily="18" charset="0"/>
                <a:cs typeface="Times New Roman" pitchFamily="18" charset="0"/>
              </a:rPr>
              <a:t>Salinas, O., Riquelme, F., Munoz, R., Cechinel, C., Martinez, R. and Monsalves, D., 2021, November. Can Analytics of Speaking Time Serve as Indicators of Effective Team Communication and Collaboration?. In </a:t>
            </a:r>
            <a:r>
              <a:rPr lang="en-IN" sz="900" i="1">
                <a:latin typeface="Times New Roman" pitchFamily="18" charset="0"/>
                <a:cs typeface="Times New Roman" pitchFamily="18" charset="0"/>
              </a:rPr>
              <a:t>X Latin American Conference on Human Computer Interaction</a:t>
            </a:r>
            <a:r>
              <a:rPr lang="en-IN" sz="900">
                <a:latin typeface="Times New Roman" pitchFamily="18" charset="0"/>
                <a:cs typeface="Times New Roman" pitchFamily="18" charset="0"/>
              </a:rPr>
              <a:t> (pp. 1-4).</a:t>
            </a:r>
          </a:p>
          <a:p>
            <a:pPr>
              <a:lnSpc>
                <a:spcPct val="90000"/>
              </a:lnSpc>
            </a:pPr>
            <a:r>
              <a:rPr lang="en-IN" sz="900">
                <a:latin typeface="Times New Roman" pitchFamily="18" charset="0"/>
                <a:cs typeface="Times New Roman" pitchFamily="18" charset="0"/>
              </a:rPr>
              <a:t>unilever.co.uk, 2022, </a:t>
            </a:r>
            <a:r>
              <a:rPr lang="en-IN" sz="900" i="1">
                <a:latin typeface="Times New Roman" pitchFamily="18" charset="0"/>
                <a:cs typeface="Times New Roman" pitchFamily="18" charset="0"/>
              </a:rPr>
              <a:t> Equity, Diversity &amp; Inclusion at Unilever </a:t>
            </a:r>
            <a:r>
              <a:rPr lang="en-IN" sz="900">
                <a:latin typeface="Times New Roman" pitchFamily="18" charset="0"/>
                <a:cs typeface="Times New Roman" pitchFamily="18" charset="0"/>
              </a:rPr>
              <a:t>[Online] Available at: https://www.unilever.co.uk/planet-and-society/equity-diversity-inclusion-at-unilever/ [Accessed  12.02.2022]</a:t>
            </a:r>
          </a:p>
          <a:p>
            <a:pPr>
              <a:lnSpc>
                <a:spcPct val="90000"/>
              </a:lnSpc>
            </a:pPr>
            <a:r>
              <a:rPr lang="en-IN" sz="900">
                <a:latin typeface="Times New Roman" pitchFamily="18" charset="0"/>
                <a:cs typeface="Times New Roman" pitchFamily="18" charset="0"/>
              </a:rPr>
              <a:t>unilever.com, 2022, </a:t>
            </a:r>
            <a:r>
              <a:rPr lang="en-IN" sz="900" i="1">
                <a:latin typeface="Times New Roman" pitchFamily="18" charset="0"/>
                <a:cs typeface="Times New Roman" pitchFamily="18" charset="0"/>
              </a:rPr>
              <a:t> Employee wellbeing </a:t>
            </a:r>
            <a:r>
              <a:rPr lang="en-IN" sz="900">
                <a:latin typeface="Times New Roman" pitchFamily="18" charset="0"/>
                <a:cs typeface="Times New Roman" pitchFamily="18" charset="0"/>
              </a:rPr>
              <a:t>[Online] Available at: https://www.unilever.com/planet-and-society/responsible-business/employee-wellbeing/ [Accessed  12.02.2022]</a:t>
            </a:r>
          </a:p>
          <a:p>
            <a:pPr>
              <a:lnSpc>
                <a:spcPct val="90000"/>
              </a:lnSpc>
            </a:pPr>
            <a:r>
              <a:rPr lang="en-IN" sz="900">
                <a:latin typeface="Times New Roman" pitchFamily="18" charset="0"/>
                <a:cs typeface="Times New Roman" pitchFamily="18" charset="0"/>
              </a:rPr>
              <a:t>Yusof, A.N.A.M. and Rahmat, N.H., 2020. Communication barriers at the workplace: A case study. </a:t>
            </a:r>
            <a:r>
              <a:rPr lang="en-IN" sz="900" i="1">
                <a:latin typeface="Times New Roman" pitchFamily="18" charset="0"/>
                <a:cs typeface="Times New Roman" pitchFamily="18" charset="0"/>
              </a:rPr>
              <a:t>European Journal of Education Studies</a:t>
            </a:r>
            <a:r>
              <a:rPr lang="en-IN" sz="900">
                <a:latin typeface="Times New Roman" pitchFamily="18" charset="0"/>
                <a:cs typeface="Times New Roman" pitchFamily="18" charset="0"/>
              </a:rPr>
              <a:t>, </a:t>
            </a:r>
            <a:r>
              <a:rPr lang="en-IN" sz="900" i="1">
                <a:latin typeface="Times New Roman" pitchFamily="18" charset="0"/>
                <a:cs typeface="Times New Roman" pitchFamily="18" charset="0"/>
              </a:rPr>
              <a:t>7</a:t>
            </a:r>
            <a:r>
              <a:rPr lang="en-IN" sz="900">
                <a:latin typeface="Times New Roman" pitchFamily="18" charset="0"/>
                <a:cs typeface="Times New Roman" pitchFamily="18" charset="0"/>
              </a:rPr>
              <a:t>(10).</a:t>
            </a:r>
          </a:p>
        </p:txBody>
      </p:sp>
      <p:grpSp>
        <p:nvGrpSpPr>
          <p:cNvPr id="16" name="Group 15">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83455" y="4601497"/>
            <a:ext cx="760545" cy="2017580"/>
            <a:chOff x="11177940" y="4601497"/>
            <a:chExt cx="1014060" cy="2017580"/>
          </a:xfrm>
        </p:grpSpPr>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ny Questions?"/>
          <p:cNvPicPr>
            <a:picLocks noChangeAspect="1" noChangeArrowheads="1"/>
          </p:cNvPicPr>
          <p:nvPr/>
        </p:nvPicPr>
        <p:blipFill>
          <a:blip r:embed="rId2"/>
          <a:srcRect/>
          <a:stretch>
            <a:fillRect/>
          </a:stretch>
        </p:blipFill>
        <p:spPr bwMode="auto">
          <a:xfrm>
            <a:off x="0" y="0"/>
            <a:ext cx="9144000" cy="685800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Thank You Slide 01 PowerPoint Template | SlideUpLift"/>
          <p:cNvPicPr>
            <a:picLocks noChangeAspect="1" noChangeArrowheads="1"/>
          </p:cNvPicPr>
          <p:nvPr/>
        </p:nvPicPr>
        <p:blipFill>
          <a:blip r:embed="rId2"/>
          <a:srcRect/>
          <a:stretch>
            <a:fillRect/>
          </a:stretch>
        </p:blipFill>
        <p:spPr bwMode="auto">
          <a:xfrm>
            <a:off x="0" y="0"/>
            <a:ext cx="9144000" cy="68580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103</TotalTime>
  <Words>1568</Words>
  <Application>Microsoft Macintosh PowerPoint</Application>
  <PresentationFormat>On-screen Show (4:3)</PresentationFormat>
  <Paragraphs>91</Paragraphs>
  <Slides>13</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Office Theme</vt:lpstr>
      <vt:lpstr>  Presentation –Strategies for Effective Communication in a Business Setting </vt:lpstr>
      <vt:lpstr>Contents</vt:lpstr>
      <vt:lpstr>Introduction</vt:lpstr>
      <vt:lpstr>Benefits from effective communication regarding organisation’s business process</vt:lpstr>
      <vt:lpstr>Organisations using theories related to model of communications</vt:lpstr>
      <vt:lpstr>Types of barriers that can prevent effective communication between the organisation and their external stakeholders</vt:lpstr>
      <vt:lpstr>Channels of communication used by the organization and channels that can be used to improve communication</vt:lpstr>
      <vt:lpstr>PowerPoint Presentation</vt:lpstr>
      <vt:lpstr>Conclusion</vt:lpstr>
      <vt:lpstr>Task 2  (Evaluation slide)</vt:lpstr>
      <vt:lpstr>References</vt:lpstr>
      <vt:lpstr>PowerPoint Presentation</vt:lpstr>
      <vt:lpstr>PowerPoint Presentation</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Raluca Micula (2115102)</cp:lastModifiedBy>
  <cp:revision>2</cp:revision>
  <dcterms:created xsi:type="dcterms:W3CDTF">2022-02-27T02:46:53Z</dcterms:created>
  <dcterms:modified xsi:type="dcterms:W3CDTF">2022-03-24T11:58:27Z</dcterms:modified>
</cp:coreProperties>
</file>