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82"/>
  </p:notesMasterIdLst>
  <p:sldIdLst>
    <p:sldId id="256" r:id="rId2"/>
    <p:sldId id="260" r:id="rId3"/>
    <p:sldId id="257" r:id="rId4"/>
    <p:sldId id="259" r:id="rId5"/>
    <p:sldId id="261" r:id="rId6"/>
    <p:sldId id="302" r:id="rId7"/>
    <p:sldId id="262" r:id="rId8"/>
    <p:sldId id="263" r:id="rId9"/>
    <p:sldId id="286" r:id="rId10"/>
    <p:sldId id="265" r:id="rId11"/>
    <p:sldId id="266" r:id="rId12"/>
    <p:sldId id="463" r:id="rId13"/>
    <p:sldId id="609" r:id="rId14"/>
    <p:sldId id="462" r:id="rId15"/>
    <p:sldId id="283" r:id="rId16"/>
    <p:sldId id="605" r:id="rId17"/>
    <p:sldId id="606" r:id="rId18"/>
    <p:sldId id="268" r:id="rId19"/>
    <p:sldId id="607" r:id="rId20"/>
    <p:sldId id="613" r:id="rId21"/>
    <p:sldId id="296" r:id="rId22"/>
    <p:sldId id="325" r:id="rId23"/>
    <p:sldId id="317" r:id="rId24"/>
    <p:sldId id="298" r:id="rId25"/>
    <p:sldId id="285" r:id="rId26"/>
    <p:sldId id="610" r:id="rId27"/>
    <p:sldId id="611" r:id="rId28"/>
    <p:sldId id="612" r:id="rId29"/>
    <p:sldId id="608" r:id="rId30"/>
    <p:sldId id="452" r:id="rId31"/>
    <p:sldId id="457" r:id="rId32"/>
    <p:sldId id="430" r:id="rId33"/>
    <p:sldId id="276" r:id="rId34"/>
    <p:sldId id="449" r:id="rId35"/>
    <p:sldId id="279" r:id="rId36"/>
    <p:sldId id="461" r:id="rId37"/>
    <p:sldId id="586" r:id="rId38"/>
    <p:sldId id="587" r:id="rId39"/>
    <p:sldId id="602" r:id="rId40"/>
    <p:sldId id="615" r:id="rId41"/>
    <p:sldId id="592" r:id="rId42"/>
    <p:sldId id="595" r:id="rId43"/>
    <p:sldId id="593" r:id="rId44"/>
    <p:sldId id="594" r:id="rId45"/>
    <p:sldId id="591" r:id="rId46"/>
    <p:sldId id="597" r:id="rId47"/>
    <p:sldId id="578" r:id="rId48"/>
    <p:sldId id="270" r:id="rId49"/>
    <p:sldId id="299" r:id="rId50"/>
    <p:sldId id="320" r:id="rId51"/>
    <p:sldId id="598" r:id="rId52"/>
    <p:sldId id="599" r:id="rId53"/>
    <p:sldId id="301" r:id="rId54"/>
    <p:sldId id="323" r:id="rId55"/>
    <p:sldId id="308" r:id="rId56"/>
    <p:sldId id="309" r:id="rId57"/>
    <p:sldId id="310" r:id="rId58"/>
    <p:sldId id="311" r:id="rId59"/>
    <p:sldId id="314" r:id="rId60"/>
    <p:sldId id="304" r:id="rId61"/>
    <p:sldId id="579" r:id="rId62"/>
    <p:sldId id="580" r:id="rId63"/>
    <p:sldId id="581" r:id="rId64"/>
    <p:sldId id="585" r:id="rId65"/>
    <p:sldId id="600" r:id="rId66"/>
    <p:sldId id="264" r:id="rId67"/>
    <p:sldId id="582" r:id="rId68"/>
    <p:sldId id="315" r:id="rId69"/>
    <p:sldId id="305" r:id="rId70"/>
    <p:sldId id="290" r:id="rId71"/>
    <p:sldId id="316" r:id="rId72"/>
    <p:sldId id="306" r:id="rId73"/>
    <p:sldId id="292" r:id="rId74"/>
    <p:sldId id="294" r:id="rId75"/>
    <p:sldId id="318" r:id="rId76"/>
    <p:sldId id="295" r:id="rId77"/>
    <p:sldId id="319" r:id="rId78"/>
    <p:sldId id="324" r:id="rId79"/>
    <p:sldId id="614" r:id="rId80"/>
    <p:sldId id="616" r:id="rId8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fjJwOP4dtMLFBLIbMwIAww==" hashData="gnTA36iVXq/cwaQSL3lsEI0WSny0bbYvzn7xkX7kAVU9kvVGs2Y0Fi2yrQvK44iai69dacQXW8wF8jtJJQxoY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213"/>
    <p:restoredTop sz="94673"/>
  </p:normalViewPr>
  <p:slideViewPr>
    <p:cSldViewPr snapToGrid="0">
      <p:cViewPr varScale="1">
        <p:scale>
          <a:sx n="115" d="100"/>
          <a:sy n="115" d="100"/>
        </p:scale>
        <p:origin x="1488"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viewProps" Target="viewProp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61" Type="http://schemas.openxmlformats.org/officeDocument/2006/relationships/slide" Target="slides/slide60.xml"/><Relationship Id="rId82"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13.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2.png"/><Relationship Id="rId7" Type="http://schemas.openxmlformats.org/officeDocument/2006/relationships/image" Target="../media/image65.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4.svg"/><Relationship Id="rId5" Type="http://schemas.openxmlformats.org/officeDocument/2006/relationships/image" Target="../media/image43.png"/><Relationship Id="rId4" Type="http://schemas.openxmlformats.org/officeDocument/2006/relationships/image" Target="../media/image63.svg"/></Relationships>
</file>

<file path=ppt/diagrams/_rels/data18.xml.rels><?xml version="1.0" encoding="UTF-8" standalone="yes"?>
<Relationships xmlns="http://schemas.openxmlformats.org/package/2006/relationships"><Relationship Id="rId8" Type="http://schemas.openxmlformats.org/officeDocument/2006/relationships/image" Target="../media/image142.svg"/><Relationship Id="rId3" Type="http://schemas.openxmlformats.org/officeDocument/2006/relationships/image" Target="../media/image137.png"/><Relationship Id="rId7" Type="http://schemas.openxmlformats.org/officeDocument/2006/relationships/image" Target="../media/image141.png"/><Relationship Id="rId2" Type="http://schemas.openxmlformats.org/officeDocument/2006/relationships/image" Target="../media/image136.svg"/><Relationship Id="rId1" Type="http://schemas.openxmlformats.org/officeDocument/2006/relationships/image" Target="../media/image135.png"/><Relationship Id="rId6" Type="http://schemas.openxmlformats.org/officeDocument/2006/relationships/image" Target="../media/image140.svg"/><Relationship Id="rId5" Type="http://schemas.openxmlformats.org/officeDocument/2006/relationships/image" Target="../media/image139.png"/><Relationship Id="rId4" Type="http://schemas.openxmlformats.org/officeDocument/2006/relationships/image" Target="../media/image13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2.png"/><Relationship Id="rId7" Type="http://schemas.openxmlformats.org/officeDocument/2006/relationships/image" Target="../media/image65.png"/><Relationship Id="rId2" Type="http://schemas.openxmlformats.org/officeDocument/2006/relationships/image" Target="../media/image61.svg"/><Relationship Id="rId1" Type="http://schemas.openxmlformats.org/officeDocument/2006/relationships/image" Target="../media/image60.png"/><Relationship Id="rId6" Type="http://schemas.openxmlformats.org/officeDocument/2006/relationships/image" Target="../media/image64.svg"/><Relationship Id="rId5" Type="http://schemas.openxmlformats.org/officeDocument/2006/relationships/image" Target="../media/image43.png"/><Relationship Id="rId4" Type="http://schemas.openxmlformats.org/officeDocument/2006/relationships/image" Target="../media/image63.svg"/></Relationships>
</file>

<file path=ppt/diagrams/_rels/drawing18.xml.rels><?xml version="1.0" encoding="UTF-8" standalone="yes"?>
<Relationships xmlns="http://schemas.openxmlformats.org/package/2006/relationships"><Relationship Id="rId8" Type="http://schemas.openxmlformats.org/officeDocument/2006/relationships/image" Target="../media/image142.svg"/><Relationship Id="rId3" Type="http://schemas.openxmlformats.org/officeDocument/2006/relationships/image" Target="../media/image137.png"/><Relationship Id="rId7" Type="http://schemas.openxmlformats.org/officeDocument/2006/relationships/image" Target="../media/image141.png"/><Relationship Id="rId2" Type="http://schemas.openxmlformats.org/officeDocument/2006/relationships/image" Target="../media/image136.svg"/><Relationship Id="rId1" Type="http://schemas.openxmlformats.org/officeDocument/2006/relationships/image" Target="../media/image135.png"/><Relationship Id="rId6" Type="http://schemas.openxmlformats.org/officeDocument/2006/relationships/image" Target="../media/image140.svg"/><Relationship Id="rId5" Type="http://schemas.openxmlformats.org/officeDocument/2006/relationships/image" Target="../media/image139.png"/><Relationship Id="rId4" Type="http://schemas.openxmlformats.org/officeDocument/2006/relationships/image" Target="../media/image13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D75D3-5246-4DA3-B849-1FB2F6F9F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6C17DB-6E74-4627-9C44-5D84177C89E3}">
      <dgm:prSet/>
      <dgm:spPr/>
      <dgm:t>
        <a:bodyPr/>
        <a:lstStyle/>
        <a:p>
          <a:r>
            <a:rPr lang="en-GB" b="1" i="0"/>
            <a:t>Module Aim</a:t>
          </a:r>
          <a:endParaRPr lang="en-US"/>
        </a:p>
      </dgm:t>
    </dgm:pt>
    <dgm:pt modelId="{85074AB9-58D6-43F8-B6F2-5020E4707BBC}" type="parTrans" cxnId="{486198DA-4DD2-4433-AD5E-1C7EA05E4DAD}">
      <dgm:prSet/>
      <dgm:spPr/>
      <dgm:t>
        <a:bodyPr/>
        <a:lstStyle/>
        <a:p>
          <a:endParaRPr lang="en-US"/>
        </a:p>
      </dgm:t>
    </dgm:pt>
    <dgm:pt modelId="{E24F8152-C121-4D22-9284-F68C6CB7CC50}" type="sibTrans" cxnId="{486198DA-4DD2-4433-AD5E-1C7EA05E4DAD}">
      <dgm:prSet/>
      <dgm:spPr/>
      <dgm:t>
        <a:bodyPr/>
        <a:lstStyle/>
        <a:p>
          <a:endParaRPr lang="en-US"/>
        </a:p>
      </dgm:t>
    </dgm:pt>
    <dgm:pt modelId="{EB805AA0-3550-4A04-84DF-E4D7B77BCC4B}">
      <dgm:prSet/>
      <dgm:spPr/>
      <dgm:t>
        <a:bodyPr/>
        <a:lstStyle/>
        <a:p>
          <a:r>
            <a:rPr lang="en-GB" b="0" i="0"/>
            <a:t>To critically examine the fundamental principles of conducting investigations from initial contact to post trail.</a:t>
          </a:r>
          <a:endParaRPr lang="en-US"/>
        </a:p>
      </dgm:t>
    </dgm:pt>
    <dgm:pt modelId="{58038D72-3440-4AB5-9EAF-25817A39003B}" type="parTrans" cxnId="{7D669A81-BE45-48C9-B9C8-269E25585260}">
      <dgm:prSet/>
      <dgm:spPr/>
      <dgm:t>
        <a:bodyPr/>
        <a:lstStyle/>
        <a:p>
          <a:endParaRPr lang="en-US"/>
        </a:p>
      </dgm:t>
    </dgm:pt>
    <dgm:pt modelId="{FB6D889B-C1C1-4B71-B0C9-2EBE298621E7}" type="sibTrans" cxnId="{7D669A81-BE45-48C9-B9C8-269E25585260}">
      <dgm:prSet/>
      <dgm:spPr/>
      <dgm:t>
        <a:bodyPr/>
        <a:lstStyle/>
        <a:p>
          <a:endParaRPr lang="en-US"/>
        </a:p>
      </dgm:t>
    </dgm:pt>
    <dgm:pt modelId="{859E96A9-27A3-48A6-B4CC-F7E3D69354AC}" type="pres">
      <dgm:prSet presAssocID="{729D75D3-5246-4DA3-B849-1FB2F6F9FE9E}" presName="root" presStyleCnt="0">
        <dgm:presLayoutVars>
          <dgm:dir/>
          <dgm:resizeHandles val="exact"/>
        </dgm:presLayoutVars>
      </dgm:prSet>
      <dgm:spPr/>
    </dgm:pt>
    <dgm:pt modelId="{5643FCC7-0765-468D-AF47-6E0DEA140B81}" type="pres">
      <dgm:prSet presAssocID="{306C17DB-6E74-4627-9C44-5D84177C89E3}" presName="compNode" presStyleCnt="0"/>
      <dgm:spPr/>
    </dgm:pt>
    <dgm:pt modelId="{A8719ECA-6787-46C0-886D-A0DBA73DBAE2}" type="pres">
      <dgm:prSet presAssocID="{306C17DB-6E74-4627-9C44-5D84177C89E3}" presName="bgRect" presStyleLbl="bgShp" presStyleIdx="0" presStyleCnt="2"/>
      <dgm:spPr/>
    </dgm:pt>
    <dgm:pt modelId="{7006ABE5-4E82-4FD0-9571-1FCFAA5B36F8}" type="pres">
      <dgm:prSet presAssocID="{306C17DB-6E74-4627-9C44-5D84177C89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ECB16D2-197E-454F-9CA9-209738344322}" type="pres">
      <dgm:prSet presAssocID="{306C17DB-6E74-4627-9C44-5D84177C89E3}" presName="spaceRect" presStyleCnt="0"/>
      <dgm:spPr/>
    </dgm:pt>
    <dgm:pt modelId="{C6C2269D-3477-4F77-A042-0A49569F7EA5}" type="pres">
      <dgm:prSet presAssocID="{306C17DB-6E74-4627-9C44-5D84177C89E3}" presName="parTx" presStyleLbl="revTx" presStyleIdx="0" presStyleCnt="2">
        <dgm:presLayoutVars>
          <dgm:chMax val="0"/>
          <dgm:chPref val="0"/>
        </dgm:presLayoutVars>
      </dgm:prSet>
      <dgm:spPr/>
    </dgm:pt>
    <dgm:pt modelId="{65DD7E0B-F163-41E8-BE1F-D2D69E32A2CA}" type="pres">
      <dgm:prSet presAssocID="{E24F8152-C121-4D22-9284-F68C6CB7CC50}" presName="sibTrans" presStyleCnt="0"/>
      <dgm:spPr/>
    </dgm:pt>
    <dgm:pt modelId="{76AFF6B6-7E75-4F45-AA94-6073763B119E}" type="pres">
      <dgm:prSet presAssocID="{EB805AA0-3550-4A04-84DF-E4D7B77BCC4B}" presName="compNode" presStyleCnt="0"/>
      <dgm:spPr/>
    </dgm:pt>
    <dgm:pt modelId="{E87E746F-AA49-40F9-9AEF-3D12380B5453}" type="pres">
      <dgm:prSet presAssocID="{EB805AA0-3550-4A04-84DF-E4D7B77BCC4B}" presName="bgRect" presStyleLbl="bgShp" presStyleIdx="1" presStyleCnt="2"/>
      <dgm:spPr/>
    </dgm:pt>
    <dgm:pt modelId="{470BD290-945D-4AB2-9385-7C65F0278409}" type="pres">
      <dgm:prSet presAssocID="{EB805AA0-3550-4A04-84DF-E4D7B77BCC4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28F3642-477A-4B95-A8C0-F5EC46FD5EEC}" type="pres">
      <dgm:prSet presAssocID="{EB805AA0-3550-4A04-84DF-E4D7B77BCC4B}" presName="spaceRect" presStyleCnt="0"/>
      <dgm:spPr/>
    </dgm:pt>
    <dgm:pt modelId="{565EC508-7CD1-4CE7-A72F-FCA6EFC8444E}" type="pres">
      <dgm:prSet presAssocID="{EB805AA0-3550-4A04-84DF-E4D7B77BCC4B}" presName="parTx" presStyleLbl="revTx" presStyleIdx="1" presStyleCnt="2">
        <dgm:presLayoutVars>
          <dgm:chMax val="0"/>
          <dgm:chPref val="0"/>
        </dgm:presLayoutVars>
      </dgm:prSet>
      <dgm:spPr/>
    </dgm:pt>
  </dgm:ptLst>
  <dgm:cxnLst>
    <dgm:cxn modelId="{DFAD2344-FC5F-4E82-B3FC-0F2D0521D003}" type="presOf" srcId="{729D75D3-5246-4DA3-B849-1FB2F6F9FE9E}" destId="{859E96A9-27A3-48A6-B4CC-F7E3D69354AC}" srcOrd="0" destOrd="0" presId="urn:microsoft.com/office/officeart/2018/2/layout/IconVerticalSolidList"/>
    <dgm:cxn modelId="{5C042B5E-886B-48AA-8F69-B0D360E8CBE2}" type="presOf" srcId="{306C17DB-6E74-4627-9C44-5D84177C89E3}" destId="{C6C2269D-3477-4F77-A042-0A49569F7EA5}" srcOrd="0" destOrd="0" presId="urn:microsoft.com/office/officeart/2018/2/layout/IconVerticalSolidList"/>
    <dgm:cxn modelId="{7D669A81-BE45-48C9-B9C8-269E25585260}" srcId="{729D75D3-5246-4DA3-B849-1FB2F6F9FE9E}" destId="{EB805AA0-3550-4A04-84DF-E4D7B77BCC4B}" srcOrd="1" destOrd="0" parTransId="{58038D72-3440-4AB5-9EAF-25817A39003B}" sibTransId="{FB6D889B-C1C1-4B71-B0C9-2EBE298621E7}"/>
    <dgm:cxn modelId="{526C58B8-24BC-4ED2-A197-05C86DB66B44}" type="presOf" srcId="{EB805AA0-3550-4A04-84DF-E4D7B77BCC4B}" destId="{565EC508-7CD1-4CE7-A72F-FCA6EFC8444E}" srcOrd="0" destOrd="0" presId="urn:microsoft.com/office/officeart/2018/2/layout/IconVerticalSolidList"/>
    <dgm:cxn modelId="{486198DA-4DD2-4433-AD5E-1C7EA05E4DAD}" srcId="{729D75D3-5246-4DA3-B849-1FB2F6F9FE9E}" destId="{306C17DB-6E74-4627-9C44-5D84177C89E3}" srcOrd="0" destOrd="0" parTransId="{85074AB9-58D6-43F8-B6F2-5020E4707BBC}" sibTransId="{E24F8152-C121-4D22-9284-F68C6CB7CC50}"/>
    <dgm:cxn modelId="{71AD77C7-5C0B-40C2-8855-4F628E39E07F}" type="presParOf" srcId="{859E96A9-27A3-48A6-B4CC-F7E3D69354AC}" destId="{5643FCC7-0765-468D-AF47-6E0DEA140B81}" srcOrd="0" destOrd="0" presId="urn:microsoft.com/office/officeart/2018/2/layout/IconVerticalSolidList"/>
    <dgm:cxn modelId="{CDE9E3BA-7BF4-493C-AD0F-784880997737}" type="presParOf" srcId="{5643FCC7-0765-468D-AF47-6E0DEA140B81}" destId="{A8719ECA-6787-46C0-886D-A0DBA73DBAE2}" srcOrd="0" destOrd="0" presId="urn:microsoft.com/office/officeart/2018/2/layout/IconVerticalSolidList"/>
    <dgm:cxn modelId="{C779CBCE-B2B0-48BC-9A84-76E5647AD74E}" type="presParOf" srcId="{5643FCC7-0765-468D-AF47-6E0DEA140B81}" destId="{7006ABE5-4E82-4FD0-9571-1FCFAA5B36F8}" srcOrd="1" destOrd="0" presId="urn:microsoft.com/office/officeart/2018/2/layout/IconVerticalSolidList"/>
    <dgm:cxn modelId="{4A4DD968-5219-4797-8348-643451708830}" type="presParOf" srcId="{5643FCC7-0765-468D-AF47-6E0DEA140B81}" destId="{1ECB16D2-197E-454F-9CA9-209738344322}" srcOrd="2" destOrd="0" presId="urn:microsoft.com/office/officeart/2018/2/layout/IconVerticalSolidList"/>
    <dgm:cxn modelId="{C8053B1F-786D-4D37-8830-997959535D30}" type="presParOf" srcId="{5643FCC7-0765-468D-AF47-6E0DEA140B81}" destId="{C6C2269D-3477-4F77-A042-0A49569F7EA5}" srcOrd="3" destOrd="0" presId="urn:microsoft.com/office/officeart/2018/2/layout/IconVerticalSolidList"/>
    <dgm:cxn modelId="{566E1F4A-7315-4674-BED7-3115E1DB1FD6}" type="presParOf" srcId="{859E96A9-27A3-48A6-B4CC-F7E3D69354AC}" destId="{65DD7E0B-F163-41E8-BE1F-D2D69E32A2CA}" srcOrd="1" destOrd="0" presId="urn:microsoft.com/office/officeart/2018/2/layout/IconVerticalSolidList"/>
    <dgm:cxn modelId="{22C892B0-A73F-4554-8007-49C67E660C76}" type="presParOf" srcId="{859E96A9-27A3-48A6-B4CC-F7E3D69354AC}" destId="{76AFF6B6-7E75-4F45-AA94-6073763B119E}" srcOrd="2" destOrd="0" presId="urn:microsoft.com/office/officeart/2018/2/layout/IconVerticalSolidList"/>
    <dgm:cxn modelId="{926C892F-B998-4F7A-B96B-AA3E8EC72CBB}" type="presParOf" srcId="{76AFF6B6-7E75-4F45-AA94-6073763B119E}" destId="{E87E746F-AA49-40F9-9AEF-3D12380B5453}" srcOrd="0" destOrd="0" presId="urn:microsoft.com/office/officeart/2018/2/layout/IconVerticalSolidList"/>
    <dgm:cxn modelId="{50FB3974-DC81-4294-8A01-62552C02AB02}" type="presParOf" srcId="{76AFF6B6-7E75-4F45-AA94-6073763B119E}" destId="{470BD290-945D-4AB2-9385-7C65F0278409}" srcOrd="1" destOrd="0" presId="urn:microsoft.com/office/officeart/2018/2/layout/IconVerticalSolidList"/>
    <dgm:cxn modelId="{7570B74B-8E7B-420A-8AC7-5A6CC1D83E11}" type="presParOf" srcId="{76AFF6B6-7E75-4F45-AA94-6073763B119E}" destId="{428F3642-477A-4B95-A8C0-F5EC46FD5EEC}" srcOrd="2" destOrd="0" presId="urn:microsoft.com/office/officeart/2018/2/layout/IconVerticalSolidList"/>
    <dgm:cxn modelId="{AB66AFCD-E826-4229-AC5D-CF17DCB4EFEB}" type="presParOf" srcId="{76AFF6B6-7E75-4F45-AA94-6073763B119E}" destId="{565EC508-7CD1-4CE7-A72F-FCA6EFC844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2D641B-C179-46ED-9554-5C3D7E2AD5E6}"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71C36AC8-3BEE-4DB8-9D1E-9F4B25753844}">
      <dgm:prSet/>
      <dgm:spPr/>
      <dgm:t>
        <a:bodyPr/>
        <a:lstStyle/>
        <a:p>
          <a:r>
            <a:rPr lang="en-GB" b="0" i="0"/>
            <a:t>Upon the successful completion of this module, the student should be able to:</a:t>
          </a:r>
          <a:endParaRPr lang="en-US"/>
        </a:p>
      </dgm:t>
    </dgm:pt>
    <dgm:pt modelId="{7EF3BF91-FA53-4B5F-8511-331E3FFF64F3}" type="parTrans" cxnId="{1CD05FA1-EA84-4E70-8321-6C53668A0255}">
      <dgm:prSet/>
      <dgm:spPr/>
      <dgm:t>
        <a:bodyPr/>
        <a:lstStyle/>
        <a:p>
          <a:endParaRPr lang="en-US"/>
        </a:p>
      </dgm:t>
    </dgm:pt>
    <dgm:pt modelId="{D9AFB430-4E89-4584-A28F-96851E11C76D}" type="sibTrans" cxnId="{1CD05FA1-EA84-4E70-8321-6C53668A0255}">
      <dgm:prSet/>
      <dgm:spPr/>
      <dgm:t>
        <a:bodyPr/>
        <a:lstStyle/>
        <a:p>
          <a:endParaRPr lang="en-US"/>
        </a:p>
      </dgm:t>
    </dgm:pt>
    <dgm:pt modelId="{0ECD547C-855F-49BD-A042-F040DC459850}">
      <dgm:prSet/>
      <dgm:spPr/>
      <dgm:t>
        <a:bodyPr/>
        <a:lstStyle/>
        <a:p>
          <a:r>
            <a:rPr lang="en-GB" b="0" i="0"/>
            <a:t>To demonstrate a systemic understanding of the role of a response police constable, as well as the structure and processes in relation to a wide range of investigations. </a:t>
          </a:r>
          <a:endParaRPr lang="en-US"/>
        </a:p>
      </dgm:t>
    </dgm:pt>
    <dgm:pt modelId="{32D6275F-A89A-4D8A-B566-F48489923E6C}" type="parTrans" cxnId="{FF0EE4F4-9A3F-47E9-943E-C57FDF8E66A7}">
      <dgm:prSet/>
      <dgm:spPr/>
      <dgm:t>
        <a:bodyPr/>
        <a:lstStyle/>
        <a:p>
          <a:endParaRPr lang="en-US"/>
        </a:p>
      </dgm:t>
    </dgm:pt>
    <dgm:pt modelId="{8D780D46-520D-4F2C-94F0-E7319998189E}" type="sibTrans" cxnId="{FF0EE4F4-9A3F-47E9-943E-C57FDF8E66A7}">
      <dgm:prSet/>
      <dgm:spPr/>
      <dgm:t>
        <a:bodyPr/>
        <a:lstStyle/>
        <a:p>
          <a:endParaRPr lang="en-US"/>
        </a:p>
      </dgm:t>
    </dgm:pt>
    <dgm:pt modelId="{F12D3917-2BB2-42C3-90FD-9E04275ADA0B}">
      <dgm:prSet/>
      <dgm:spPr/>
      <dgm:t>
        <a:bodyPr/>
        <a:lstStyle/>
        <a:p>
          <a:r>
            <a:rPr lang="en-GB" b="0" i="0"/>
            <a:t>To understand the importance associated with working efficiently and effectively with victims and witnesses.</a:t>
          </a:r>
          <a:endParaRPr lang="en-US"/>
        </a:p>
      </dgm:t>
    </dgm:pt>
    <dgm:pt modelId="{4A1A1D33-D7F7-4C8B-B608-92AD006261FF}" type="parTrans" cxnId="{EE8BCA5C-0832-44E6-AC6A-B9B981196B6C}">
      <dgm:prSet/>
      <dgm:spPr/>
      <dgm:t>
        <a:bodyPr/>
        <a:lstStyle/>
        <a:p>
          <a:endParaRPr lang="en-US"/>
        </a:p>
      </dgm:t>
    </dgm:pt>
    <dgm:pt modelId="{6A4BC946-7E8F-4D82-BC69-8AEE0C901058}" type="sibTrans" cxnId="{EE8BCA5C-0832-44E6-AC6A-B9B981196B6C}">
      <dgm:prSet/>
      <dgm:spPr/>
      <dgm:t>
        <a:bodyPr/>
        <a:lstStyle/>
        <a:p>
          <a:endParaRPr lang="en-US"/>
        </a:p>
      </dgm:t>
    </dgm:pt>
    <dgm:pt modelId="{3FD5647B-3DC6-EE49-9AE4-D7D2274DC71D}" type="pres">
      <dgm:prSet presAssocID="{A72D641B-C179-46ED-9554-5C3D7E2AD5E6}" presName="linear" presStyleCnt="0">
        <dgm:presLayoutVars>
          <dgm:animLvl val="lvl"/>
          <dgm:resizeHandles val="exact"/>
        </dgm:presLayoutVars>
      </dgm:prSet>
      <dgm:spPr/>
    </dgm:pt>
    <dgm:pt modelId="{46A54E5B-672A-F94A-9547-334A1579A5BA}" type="pres">
      <dgm:prSet presAssocID="{71C36AC8-3BEE-4DB8-9D1E-9F4B25753844}" presName="parentText" presStyleLbl="node1" presStyleIdx="0" presStyleCnt="3" custLinFactY="-13780" custLinFactNeighborX="360" custLinFactNeighborY="-100000">
        <dgm:presLayoutVars>
          <dgm:chMax val="0"/>
          <dgm:bulletEnabled val="1"/>
        </dgm:presLayoutVars>
      </dgm:prSet>
      <dgm:spPr/>
    </dgm:pt>
    <dgm:pt modelId="{62C425B4-C80B-D54F-AB5A-C805B10A44CD}" type="pres">
      <dgm:prSet presAssocID="{D9AFB430-4E89-4584-A28F-96851E11C76D}" presName="spacer" presStyleCnt="0"/>
      <dgm:spPr/>
    </dgm:pt>
    <dgm:pt modelId="{8E5C165E-4116-474C-BDA3-0D81F5E7E87E}" type="pres">
      <dgm:prSet presAssocID="{0ECD547C-855F-49BD-A042-F040DC459850}" presName="parentText" presStyleLbl="node1" presStyleIdx="1" presStyleCnt="3">
        <dgm:presLayoutVars>
          <dgm:chMax val="0"/>
          <dgm:bulletEnabled val="1"/>
        </dgm:presLayoutVars>
      </dgm:prSet>
      <dgm:spPr/>
    </dgm:pt>
    <dgm:pt modelId="{6E8BF13A-3EAE-D84A-B1B9-30036E801BE9}" type="pres">
      <dgm:prSet presAssocID="{8D780D46-520D-4F2C-94F0-E7319998189E}" presName="spacer" presStyleCnt="0"/>
      <dgm:spPr/>
    </dgm:pt>
    <dgm:pt modelId="{45B06280-59ED-244D-9FD4-39AA4E45B047}" type="pres">
      <dgm:prSet presAssocID="{F12D3917-2BB2-42C3-90FD-9E04275ADA0B}" presName="parentText" presStyleLbl="node1" presStyleIdx="2" presStyleCnt="3">
        <dgm:presLayoutVars>
          <dgm:chMax val="0"/>
          <dgm:bulletEnabled val="1"/>
        </dgm:presLayoutVars>
      </dgm:prSet>
      <dgm:spPr/>
    </dgm:pt>
  </dgm:ptLst>
  <dgm:cxnLst>
    <dgm:cxn modelId="{EE8BCA5C-0832-44E6-AC6A-B9B981196B6C}" srcId="{A72D641B-C179-46ED-9554-5C3D7E2AD5E6}" destId="{F12D3917-2BB2-42C3-90FD-9E04275ADA0B}" srcOrd="2" destOrd="0" parTransId="{4A1A1D33-D7F7-4C8B-B608-92AD006261FF}" sibTransId="{6A4BC946-7E8F-4D82-BC69-8AEE0C901058}"/>
    <dgm:cxn modelId="{28A7E168-A658-174B-9121-FEA2911D0575}" type="presOf" srcId="{0ECD547C-855F-49BD-A042-F040DC459850}" destId="{8E5C165E-4116-474C-BDA3-0D81F5E7E87E}" srcOrd="0" destOrd="0" presId="urn:microsoft.com/office/officeart/2005/8/layout/vList2"/>
    <dgm:cxn modelId="{0C2CB68B-3B45-2C49-9163-D1A1E3413AD3}" type="presOf" srcId="{71C36AC8-3BEE-4DB8-9D1E-9F4B25753844}" destId="{46A54E5B-672A-F94A-9547-334A1579A5BA}" srcOrd="0" destOrd="0" presId="urn:microsoft.com/office/officeart/2005/8/layout/vList2"/>
    <dgm:cxn modelId="{1CD05FA1-EA84-4E70-8321-6C53668A0255}" srcId="{A72D641B-C179-46ED-9554-5C3D7E2AD5E6}" destId="{71C36AC8-3BEE-4DB8-9D1E-9F4B25753844}" srcOrd="0" destOrd="0" parTransId="{7EF3BF91-FA53-4B5F-8511-331E3FFF64F3}" sibTransId="{D9AFB430-4E89-4584-A28F-96851E11C76D}"/>
    <dgm:cxn modelId="{F9B9B3DF-2212-5A4A-AD84-D5E3337F3834}" type="presOf" srcId="{F12D3917-2BB2-42C3-90FD-9E04275ADA0B}" destId="{45B06280-59ED-244D-9FD4-39AA4E45B047}" srcOrd="0" destOrd="0" presId="urn:microsoft.com/office/officeart/2005/8/layout/vList2"/>
    <dgm:cxn modelId="{FF0EE4F4-9A3F-47E9-943E-C57FDF8E66A7}" srcId="{A72D641B-C179-46ED-9554-5C3D7E2AD5E6}" destId="{0ECD547C-855F-49BD-A042-F040DC459850}" srcOrd="1" destOrd="0" parTransId="{32D6275F-A89A-4D8A-B566-F48489923E6C}" sibTransId="{8D780D46-520D-4F2C-94F0-E7319998189E}"/>
    <dgm:cxn modelId="{6EB6CEF5-7525-714A-A166-E7679361B51B}" type="presOf" srcId="{A72D641B-C179-46ED-9554-5C3D7E2AD5E6}" destId="{3FD5647B-3DC6-EE49-9AE4-D7D2274DC71D}" srcOrd="0" destOrd="0" presId="urn:microsoft.com/office/officeart/2005/8/layout/vList2"/>
    <dgm:cxn modelId="{F0E20E9F-39A4-6F4B-B739-B36989865749}" type="presParOf" srcId="{3FD5647B-3DC6-EE49-9AE4-D7D2274DC71D}" destId="{46A54E5B-672A-F94A-9547-334A1579A5BA}" srcOrd="0" destOrd="0" presId="urn:microsoft.com/office/officeart/2005/8/layout/vList2"/>
    <dgm:cxn modelId="{695B4B1E-3404-BD44-807F-AA58167D302D}" type="presParOf" srcId="{3FD5647B-3DC6-EE49-9AE4-D7D2274DC71D}" destId="{62C425B4-C80B-D54F-AB5A-C805B10A44CD}" srcOrd="1" destOrd="0" presId="urn:microsoft.com/office/officeart/2005/8/layout/vList2"/>
    <dgm:cxn modelId="{14DA7EE4-F36A-3F48-8926-D3C55D9FB38D}" type="presParOf" srcId="{3FD5647B-3DC6-EE49-9AE4-D7D2274DC71D}" destId="{8E5C165E-4116-474C-BDA3-0D81F5E7E87E}" srcOrd="2" destOrd="0" presId="urn:microsoft.com/office/officeart/2005/8/layout/vList2"/>
    <dgm:cxn modelId="{B483A394-B088-7043-ABF1-CAA7EA8107F9}" type="presParOf" srcId="{3FD5647B-3DC6-EE49-9AE4-D7D2274DC71D}" destId="{6E8BF13A-3EAE-D84A-B1B9-30036E801BE9}" srcOrd="3" destOrd="0" presId="urn:microsoft.com/office/officeart/2005/8/layout/vList2"/>
    <dgm:cxn modelId="{99262AB0-17F0-F747-8748-5BA89AEF0806}" type="presParOf" srcId="{3FD5647B-3DC6-EE49-9AE4-D7D2274DC71D}" destId="{45B06280-59ED-244D-9FD4-39AA4E45B04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14A1B-C878-4CA4-B691-40D63ED230AF}"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59F21618-0476-4A01-9066-60FCB85F5520}">
      <dgm:prSet/>
      <dgm:spPr/>
      <dgm:t>
        <a:bodyPr/>
        <a:lstStyle/>
        <a:p>
          <a:r>
            <a:rPr lang="en-GB"/>
            <a:t>Component 1: 50% </a:t>
          </a:r>
          <a:br>
            <a:rPr lang="en-GB"/>
          </a:br>
          <a:r>
            <a:rPr lang="en-GB"/>
            <a:t>Role Play </a:t>
          </a:r>
          <a:endParaRPr lang="en-US"/>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dgm:spPr/>
      <dgm:t>
        <a:bodyPr/>
        <a:lstStyle/>
        <a:p>
          <a:r>
            <a:rPr lang="en-GB"/>
            <a:t>Component 2: 50% </a:t>
          </a:r>
        </a:p>
        <a:p>
          <a:r>
            <a:rPr lang="en-GB"/>
            <a:t>Exam (2 hours) </a:t>
          </a:r>
          <a:endParaRPr lang="en-US"/>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63ABD08F-A351-6743-A614-3EFDE2B7D4FE}" type="pres">
      <dgm:prSet presAssocID="{46614A1B-C878-4CA4-B691-40D63ED230AF}" presName="diagram" presStyleCnt="0">
        <dgm:presLayoutVars>
          <dgm:dir/>
          <dgm:resizeHandles val="exact"/>
        </dgm:presLayoutVars>
      </dgm:prSet>
      <dgm:spPr/>
    </dgm:pt>
    <dgm:pt modelId="{801499EF-5794-194E-95AC-8B3118416A28}" type="pres">
      <dgm:prSet presAssocID="{59F21618-0476-4A01-9066-60FCB85F5520}" presName="node" presStyleLbl="node1" presStyleIdx="0" presStyleCnt="2">
        <dgm:presLayoutVars>
          <dgm:bulletEnabled val="1"/>
        </dgm:presLayoutVars>
      </dgm:prSet>
      <dgm:spPr/>
    </dgm:pt>
    <dgm:pt modelId="{94821409-EEBF-5648-801E-6DEA0922CBE9}" type="pres">
      <dgm:prSet presAssocID="{AA114A8D-1BA0-43B7-B916-E88BF2C1CCFF}" presName="sibTrans" presStyleCnt="0"/>
      <dgm:spPr/>
    </dgm:pt>
    <dgm:pt modelId="{8F32FBCF-CB94-1B46-A5C7-02384AB4E303}" type="pres">
      <dgm:prSet presAssocID="{114FA89B-158E-495D-A885-55D7FD212F80}" presName="node" presStyleLbl="node1" presStyleIdx="1" presStyleCnt="2">
        <dgm:presLayoutVars>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E0E9FACA-B79F-E54C-B6F6-B05B52DFF23A}" type="presOf" srcId="{114FA89B-158E-495D-A885-55D7FD212F80}" destId="{8F32FBCF-CB94-1B46-A5C7-02384AB4E303}" srcOrd="0" destOrd="0" presId="urn:microsoft.com/office/officeart/2005/8/layout/default"/>
    <dgm:cxn modelId="{33E7ABD5-6F88-8144-BD8A-37976579E931}" type="presOf" srcId="{46614A1B-C878-4CA4-B691-40D63ED230AF}" destId="{63ABD08F-A351-6743-A614-3EFDE2B7D4FE}" srcOrd="0" destOrd="0" presId="urn:microsoft.com/office/officeart/2005/8/layout/default"/>
    <dgm:cxn modelId="{6DC288E6-5178-954C-B945-AFEBD2190306}" type="presOf" srcId="{59F21618-0476-4A01-9066-60FCB85F5520}" destId="{801499EF-5794-194E-95AC-8B3118416A28}" srcOrd="0" destOrd="0" presId="urn:microsoft.com/office/officeart/2005/8/layout/default"/>
    <dgm:cxn modelId="{438CD647-496C-4248-B824-1FA4ACAC316D}" type="presParOf" srcId="{63ABD08F-A351-6743-A614-3EFDE2B7D4FE}" destId="{801499EF-5794-194E-95AC-8B3118416A28}" srcOrd="0" destOrd="0" presId="urn:microsoft.com/office/officeart/2005/8/layout/default"/>
    <dgm:cxn modelId="{C408F66A-B076-204D-8469-9636504380EE}" type="presParOf" srcId="{63ABD08F-A351-6743-A614-3EFDE2B7D4FE}" destId="{94821409-EEBF-5648-801E-6DEA0922CBE9}" srcOrd="1" destOrd="0" presId="urn:microsoft.com/office/officeart/2005/8/layout/default"/>
    <dgm:cxn modelId="{94664EDA-B53A-8A49-8D19-3F729E307E3C}" type="presParOf" srcId="{63ABD08F-A351-6743-A614-3EFDE2B7D4FE}" destId="{8F32FBCF-CB94-1B46-A5C7-02384AB4E303}" srcOrd="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80BCB2-DC3E-4C6E-8264-44F74C032061}"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E88DF96A-E07E-49BF-B333-B3983F4E313D}">
      <dgm:prSet/>
      <dgm:spPr/>
      <dgm:t>
        <a:bodyPr/>
        <a:lstStyle/>
        <a:p>
          <a:r>
            <a:rPr lang="en-US" dirty="0"/>
            <a:t>Conducting Investigations</a:t>
          </a:r>
        </a:p>
      </dgm:t>
    </dgm:pt>
    <dgm:pt modelId="{79183B1F-A4A6-499D-A87D-680E7722957C}" type="parTrans" cxnId="{DFF27E08-D122-414B-9E14-8453E001DB6D}">
      <dgm:prSet/>
      <dgm:spPr/>
      <dgm:t>
        <a:bodyPr/>
        <a:lstStyle/>
        <a:p>
          <a:endParaRPr lang="en-US"/>
        </a:p>
      </dgm:t>
    </dgm:pt>
    <dgm:pt modelId="{00159AFE-9D06-4079-9BB5-3FC09CB4B369}" type="sibTrans" cxnId="{DFF27E08-D122-414B-9E14-8453E001DB6D}">
      <dgm:prSet/>
      <dgm:spPr/>
      <dgm:t>
        <a:bodyPr/>
        <a:lstStyle/>
        <a:p>
          <a:endParaRPr lang="en-US"/>
        </a:p>
      </dgm:t>
    </dgm:pt>
    <dgm:pt modelId="{AA1C6A0B-6885-4C58-AD0B-D569E1557B7B}">
      <dgm:prSet/>
      <dgm:spPr/>
      <dgm:t>
        <a:bodyPr/>
        <a:lstStyle/>
        <a:p>
          <a:r>
            <a:rPr lang="en-US"/>
            <a:t>Investigation processes</a:t>
          </a:r>
        </a:p>
      </dgm:t>
    </dgm:pt>
    <dgm:pt modelId="{92930434-BFB0-41F8-9005-3BC3BAA7D95D}" type="parTrans" cxnId="{3EA20C69-CD51-4127-A237-DBDAECD47188}">
      <dgm:prSet/>
      <dgm:spPr/>
      <dgm:t>
        <a:bodyPr/>
        <a:lstStyle/>
        <a:p>
          <a:endParaRPr lang="en-US"/>
        </a:p>
      </dgm:t>
    </dgm:pt>
    <dgm:pt modelId="{BE653BC8-AC64-4BC7-9DC7-8A445CDC514B}" type="sibTrans" cxnId="{3EA20C69-CD51-4127-A237-DBDAECD47188}">
      <dgm:prSet/>
      <dgm:spPr/>
      <dgm:t>
        <a:bodyPr/>
        <a:lstStyle/>
        <a:p>
          <a:endParaRPr lang="en-US"/>
        </a:p>
      </dgm:t>
    </dgm:pt>
    <dgm:pt modelId="{062999D7-1D9D-4632-8805-F639FEB3661C}">
      <dgm:prSet/>
      <dgm:spPr/>
      <dgm:t>
        <a:bodyPr/>
        <a:lstStyle/>
        <a:p>
          <a:r>
            <a:rPr lang="en-US"/>
            <a:t>Managing investigations </a:t>
          </a:r>
        </a:p>
      </dgm:t>
    </dgm:pt>
    <dgm:pt modelId="{DF4F0AED-4ABF-42AE-85D0-C8262846E0DA}" type="parTrans" cxnId="{58782824-0075-488E-8D2B-492FE00C0326}">
      <dgm:prSet/>
      <dgm:spPr/>
      <dgm:t>
        <a:bodyPr/>
        <a:lstStyle/>
        <a:p>
          <a:endParaRPr lang="en-US"/>
        </a:p>
      </dgm:t>
    </dgm:pt>
    <dgm:pt modelId="{671DDDE8-600D-4422-A15E-1760E87720DB}" type="sibTrans" cxnId="{58782824-0075-488E-8D2B-492FE00C0326}">
      <dgm:prSet/>
      <dgm:spPr/>
      <dgm:t>
        <a:bodyPr/>
        <a:lstStyle/>
        <a:p>
          <a:endParaRPr lang="en-US"/>
        </a:p>
      </dgm:t>
    </dgm:pt>
    <dgm:pt modelId="{0C9215E4-10BE-4EDC-958F-EECEC40B0580}">
      <dgm:prSet/>
      <dgm:spPr/>
      <dgm:t>
        <a:bodyPr/>
        <a:lstStyle/>
        <a:p>
          <a:r>
            <a:rPr lang="en-US"/>
            <a:t>Forensics </a:t>
          </a:r>
        </a:p>
      </dgm:t>
    </dgm:pt>
    <dgm:pt modelId="{13288068-2B36-4ABE-AC5B-236057F0A236}" type="parTrans" cxnId="{158F2155-0F06-4EAF-AE9B-308D9F3C2F53}">
      <dgm:prSet/>
      <dgm:spPr/>
      <dgm:t>
        <a:bodyPr/>
        <a:lstStyle/>
        <a:p>
          <a:endParaRPr lang="en-US"/>
        </a:p>
      </dgm:t>
    </dgm:pt>
    <dgm:pt modelId="{6703960D-FFD9-4A14-9381-6D57DB43578D}" type="sibTrans" cxnId="{158F2155-0F06-4EAF-AE9B-308D9F3C2F53}">
      <dgm:prSet/>
      <dgm:spPr/>
      <dgm:t>
        <a:bodyPr/>
        <a:lstStyle/>
        <a:p>
          <a:endParaRPr lang="en-US"/>
        </a:p>
      </dgm:t>
    </dgm:pt>
    <dgm:pt modelId="{5E566313-295D-4822-8EE5-FDDA895363A6}">
      <dgm:prSet/>
      <dgm:spPr/>
      <dgm:t>
        <a:bodyPr/>
        <a:lstStyle/>
        <a:p>
          <a:r>
            <a:rPr lang="en-US" dirty="0"/>
            <a:t>Working with suspects, victims and witnesses </a:t>
          </a:r>
        </a:p>
      </dgm:t>
    </dgm:pt>
    <dgm:pt modelId="{1C887AC6-2F69-4D3E-8654-7736EA1A048F}" type="parTrans" cxnId="{7C98D61D-1BEC-41B3-BBFF-628E6853C22A}">
      <dgm:prSet/>
      <dgm:spPr/>
      <dgm:t>
        <a:bodyPr/>
        <a:lstStyle/>
        <a:p>
          <a:endParaRPr lang="en-US"/>
        </a:p>
      </dgm:t>
    </dgm:pt>
    <dgm:pt modelId="{D66059DD-2F67-46EE-BB94-715FA3DBB072}" type="sibTrans" cxnId="{7C98D61D-1BEC-41B3-BBFF-628E6853C22A}">
      <dgm:prSet/>
      <dgm:spPr/>
      <dgm:t>
        <a:bodyPr/>
        <a:lstStyle/>
        <a:p>
          <a:endParaRPr lang="en-US"/>
        </a:p>
      </dgm:t>
    </dgm:pt>
    <dgm:pt modelId="{08DC63FD-98DD-4A03-93E7-4695E35EB977}">
      <dgm:prSet/>
      <dgm:spPr/>
      <dgm:t>
        <a:bodyPr/>
        <a:lstStyle/>
        <a:p>
          <a:r>
            <a:rPr lang="en-US"/>
            <a:t>Interviewing </a:t>
          </a:r>
        </a:p>
      </dgm:t>
    </dgm:pt>
    <dgm:pt modelId="{A9673AEA-62C5-4B4B-A50F-158533D89BAA}" type="parTrans" cxnId="{9D3CED0E-493C-416E-AFC8-95735EFBEC0B}">
      <dgm:prSet/>
      <dgm:spPr/>
      <dgm:t>
        <a:bodyPr/>
        <a:lstStyle/>
        <a:p>
          <a:endParaRPr lang="en-US"/>
        </a:p>
      </dgm:t>
    </dgm:pt>
    <dgm:pt modelId="{6A5F2CC0-7B81-4D4C-A56F-528622B58EE6}" type="sibTrans" cxnId="{9D3CED0E-493C-416E-AFC8-95735EFBEC0B}">
      <dgm:prSet/>
      <dgm:spPr/>
      <dgm:t>
        <a:bodyPr/>
        <a:lstStyle/>
        <a:p>
          <a:endParaRPr lang="en-US"/>
        </a:p>
      </dgm:t>
    </dgm:pt>
    <dgm:pt modelId="{07E7EC57-7893-4870-8609-6E5CA7F4B4E0}">
      <dgm:prSet/>
      <dgm:spPr/>
      <dgm:t>
        <a:bodyPr/>
        <a:lstStyle/>
        <a:p>
          <a:r>
            <a:rPr lang="en-US" dirty="0"/>
            <a:t>Investigative strategies </a:t>
          </a:r>
        </a:p>
      </dgm:t>
    </dgm:pt>
    <dgm:pt modelId="{78E98B89-8FC1-40B3-8D6A-748445F683FE}" type="parTrans" cxnId="{13E0F36E-29D9-4B37-B666-642F99CF5BA0}">
      <dgm:prSet/>
      <dgm:spPr/>
      <dgm:t>
        <a:bodyPr/>
        <a:lstStyle/>
        <a:p>
          <a:endParaRPr lang="en-US"/>
        </a:p>
      </dgm:t>
    </dgm:pt>
    <dgm:pt modelId="{42D04963-97BB-4B2B-A3D2-EF01D9527510}" type="sibTrans" cxnId="{13E0F36E-29D9-4B37-B666-642F99CF5BA0}">
      <dgm:prSet/>
      <dgm:spPr/>
      <dgm:t>
        <a:bodyPr/>
        <a:lstStyle/>
        <a:p>
          <a:endParaRPr lang="en-US"/>
        </a:p>
      </dgm:t>
    </dgm:pt>
    <dgm:pt modelId="{4EE29EC4-C02B-8142-9189-CAF2398285D0}">
      <dgm:prSet/>
      <dgm:spPr/>
      <dgm:t>
        <a:bodyPr/>
        <a:lstStyle/>
        <a:p>
          <a:r>
            <a:rPr lang="en-GB" dirty="0"/>
            <a:t>...and much more!</a:t>
          </a:r>
        </a:p>
      </dgm:t>
    </dgm:pt>
    <dgm:pt modelId="{7526E2C4-9727-A544-87B2-ADBF937FE4F3}" type="parTrans" cxnId="{60809267-C48E-8749-9281-1CF585F9BF3A}">
      <dgm:prSet/>
      <dgm:spPr/>
      <dgm:t>
        <a:bodyPr/>
        <a:lstStyle/>
        <a:p>
          <a:endParaRPr lang="en-GB"/>
        </a:p>
      </dgm:t>
    </dgm:pt>
    <dgm:pt modelId="{EA7719D1-CE67-A241-AB5A-2F864A02E42F}" type="sibTrans" cxnId="{60809267-C48E-8749-9281-1CF585F9BF3A}">
      <dgm:prSet/>
      <dgm:spPr/>
      <dgm:t>
        <a:bodyPr/>
        <a:lstStyle/>
        <a:p>
          <a:endParaRPr lang="en-GB"/>
        </a:p>
      </dgm:t>
    </dgm:pt>
    <dgm:pt modelId="{65CEA965-7708-C44E-B86C-D89F475AB0E8}" type="pres">
      <dgm:prSet presAssocID="{4880BCB2-DC3E-4C6E-8264-44F74C032061}" presName="vert0" presStyleCnt="0">
        <dgm:presLayoutVars>
          <dgm:dir/>
          <dgm:animOne val="branch"/>
          <dgm:animLvl val="lvl"/>
        </dgm:presLayoutVars>
      </dgm:prSet>
      <dgm:spPr/>
    </dgm:pt>
    <dgm:pt modelId="{8FD19CBB-ED3F-3D45-A2B9-24FFE988E9D5}" type="pres">
      <dgm:prSet presAssocID="{E88DF96A-E07E-49BF-B333-B3983F4E313D}" presName="thickLine" presStyleLbl="alignNode1" presStyleIdx="0" presStyleCnt="8"/>
      <dgm:spPr/>
    </dgm:pt>
    <dgm:pt modelId="{1EBC1A3C-B14D-DD44-B6BB-F7011B44A12D}" type="pres">
      <dgm:prSet presAssocID="{E88DF96A-E07E-49BF-B333-B3983F4E313D}" presName="horz1" presStyleCnt="0"/>
      <dgm:spPr/>
    </dgm:pt>
    <dgm:pt modelId="{88941CB8-4191-884D-BA76-54D1D2B617AC}" type="pres">
      <dgm:prSet presAssocID="{E88DF96A-E07E-49BF-B333-B3983F4E313D}" presName="tx1" presStyleLbl="revTx" presStyleIdx="0" presStyleCnt="8"/>
      <dgm:spPr/>
    </dgm:pt>
    <dgm:pt modelId="{B494F7A8-713F-3B42-AD83-C12FB6366DEB}" type="pres">
      <dgm:prSet presAssocID="{E88DF96A-E07E-49BF-B333-B3983F4E313D}" presName="vert1" presStyleCnt="0"/>
      <dgm:spPr/>
    </dgm:pt>
    <dgm:pt modelId="{61C827F0-5C2D-4847-875B-AA50C5826FB6}" type="pres">
      <dgm:prSet presAssocID="{AA1C6A0B-6885-4C58-AD0B-D569E1557B7B}" presName="thickLine" presStyleLbl="alignNode1" presStyleIdx="1" presStyleCnt="8"/>
      <dgm:spPr/>
    </dgm:pt>
    <dgm:pt modelId="{DB4CF567-A9CF-264B-BF48-5913D6BD282F}" type="pres">
      <dgm:prSet presAssocID="{AA1C6A0B-6885-4C58-AD0B-D569E1557B7B}" presName="horz1" presStyleCnt="0"/>
      <dgm:spPr/>
    </dgm:pt>
    <dgm:pt modelId="{4327C3AF-A463-2540-9A7A-A5313B55B308}" type="pres">
      <dgm:prSet presAssocID="{AA1C6A0B-6885-4C58-AD0B-D569E1557B7B}" presName="tx1" presStyleLbl="revTx" presStyleIdx="1" presStyleCnt="8"/>
      <dgm:spPr/>
    </dgm:pt>
    <dgm:pt modelId="{E0E9CC89-D196-7449-9B31-32FE8380DA3B}" type="pres">
      <dgm:prSet presAssocID="{AA1C6A0B-6885-4C58-AD0B-D569E1557B7B}" presName="vert1" presStyleCnt="0"/>
      <dgm:spPr/>
    </dgm:pt>
    <dgm:pt modelId="{AF8289B4-F1EC-8B42-B393-3C29E472B325}" type="pres">
      <dgm:prSet presAssocID="{062999D7-1D9D-4632-8805-F639FEB3661C}" presName="thickLine" presStyleLbl="alignNode1" presStyleIdx="2" presStyleCnt="8"/>
      <dgm:spPr/>
    </dgm:pt>
    <dgm:pt modelId="{20BBA8FE-0DAB-F549-A54E-9E7317CF3872}" type="pres">
      <dgm:prSet presAssocID="{062999D7-1D9D-4632-8805-F639FEB3661C}" presName="horz1" presStyleCnt="0"/>
      <dgm:spPr/>
    </dgm:pt>
    <dgm:pt modelId="{852F3919-2447-EE4C-AF92-68EECF627D8C}" type="pres">
      <dgm:prSet presAssocID="{062999D7-1D9D-4632-8805-F639FEB3661C}" presName="tx1" presStyleLbl="revTx" presStyleIdx="2" presStyleCnt="8"/>
      <dgm:spPr/>
    </dgm:pt>
    <dgm:pt modelId="{4E4A74F3-F24D-9C47-B2A0-BE481AF79662}" type="pres">
      <dgm:prSet presAssocID="{062999D7-1D9D-4632-8805-F639FEB3661C}" presName="vert1" presStyleCnt="0"/>
      <dgm:spPr/>
    </dgm:pt>
    <dgm:pt modelId="{1E525F17-BD5A-804F-9A93-FF01C47C253E}" type="pres">
      <dgm:prSet presAssocID="{0C9215E4-10BE-4EDC-958F-EECEC40B0580}" presName="thickLine" presStyleLbl="alignNode1" presStyleIdx="3" presStyleCnt="8"/>
      <dgm:spPr/>
    </dgm:pt>
    <dgm:pt modelId="{DBD9EEC2-BA91-2C4A-8B2C-A811244CC04E}" type="pres">
      <dgm:prSet presAssocID="{0C9215E4-10BE-4EDC-958F-EECEC40B0580}" presName="horz1" presStyleCnt="0"/>
      <dgm:spPr/>
    </dgm:pt>
    <dgm:pt modelId="{887ABA08-8A59-FE4A-BF7F-74FAF6A613BA}" type="pres">
      <dgm:prSet presAssocID="{0C9215E4-10BE-4EDC-958F-EECEC40B0580}" presName="tx1" presStyleLbl="revTx" presStyleIdx="3" presStyleCnt="8"/>
      <dgm:spPr/>
    </dgm:pt>
    <dgm:pt modelId="{DFAEE566-284C-F745-AED5-4E84D7FD56E5}" type="pres">
      <dgm:prSet presAssocID="{0C9215E4-10BE-4EDC-958F-EECEC40B0580}" presName="vert1" presStyleCnt="0"/>
      <dgm:spPr/>
    </dgm:pt>
    <dgm:pt modelId="{87EB6330-8D48-D141-8266-9B212C2EC013}" type="pres">
      <dgm:prSet presAssocID="{5E566313-295D-4822-8EE5-FDDA895363A6}" presName="thickLine" presStyleLbl="alignNode1" presStyleIdx="4" presStyleCnt="8"/>
      <dgm:spPr/>
    </dgm:pt>
    <dgm:pt modelId="{4B095F42-F5B6-BD4A-A37C-DE3757CF60C7}" type="pres">
      <dgm:prSet presAssocID="{5E566313-295D-4822-8EE5-FDDA895363A6}" presName="horz1" presStyleCnt="0"/>
      <dgm:spPr/>
    </dgm:pt>
    <dgm:pt modelId="{653E0292-7D9A-294B-8F78-EA04C19167C3}" type="pres">
      <dgm:prSet presAssocID="{5E566313-295D-4822-8EE5-FDDA895363A6}" presName="tx1" presStyleLbl="revTx" presStyleIdx="4" presStyleCnt="8"/>
      <dgm:spPr/>
    </dgm:pt>
    <dgm:pt modelId="{7CFF120E-CA74-254E-928B-73A7FDAA8708}" type="pres">
      <dgm:prSet presAssocID="{5E566313-295D-4822-8EE5-FDDA895363A6}" presName="vert1" presStyleCnt="0"/>
      <dgm:spPr/>
    </dgm:pt>
    <dgm:pt modelId="{86430EC2-D0C5-6848-91D6-621F7A9B8E8D}" type="pres">
      <dgm:prSet presAssocID="{08DC63FD-98DD-4A03-93E7-4695E35EB977}" presName="thickLine" presStyleLbl="alignNode1" presStyleIdx="5" presStyleCnt="8"/>
      <dgm:spPr/>
    </dgm:pt>
    <dgm:pt modelId="{17F77E95-D53C-004C-AC5C-5782B109FF36}" type="pres">
      <dgm:prSet presAssocID="{08DC63FD-98DD-4A03-93E7-4695E35EB977}" presName="horz1" presStyleCnt="0"/>
      <dgm:spPr/>
    </dgm:pt>
    <dgm:pt modelId="{10B7891D-8C65-8848-8FCF-44BFBC236BB0}" type="pres">
      <dgm:prSet presAssocID="{08DC63FD-98DD-4A03-93E7-4695E35EB977}" presName="tx1" presStyleLbl="revTx" presStyleIdx="5" presStyleCnt="8"/>
      <dgm:spPr/>
    </dgm:pt>
    <dgm:pt modelId="{3DED191D-98CF-7A45-B47C-8E804260E46E}" type="pres">
      <dgm:prSet presAssocID="{08DC63FD-98DD-4A03-93E7-4695E35EB977}" presName="vert1" presStyleCnt="0"/>
      <dgm:spPr/>
    </dgm:pt>
    <dgm:pt modelId="{6F50B2C3-5F69-894A-90E6-A8C18E754119}" type="pres">
      <dgm:prSet presAssocID="{07E7EC57-7893-4870-8609-6E5CA7F4B4E0}" presName="thickLine" presStyleLbl="alignNode1" presStyleIdx="6" presStyleCnt="8"/>
      <dgm:spPr/>
    </dgm:pt>
    <dgm:pt modelId="{6E7DA02E-39EA-6A48-BEFE-B5BF0208970C}" type="pres">
      <dgm:prSet presAssocID="{07E7EC57-7893-4870-8609-6E5CA7F4B4E0}" presName="horz1" presStyleCnt="0"/>
      <dgm:spPr/>
    </dgm:pt>
    <dgm:pt modelId="{2731F99E-1BC0-7648-BFD8-0EBB0DE1A4C0}" type="pres">
      <dgm:prSet presAssocID="{07E7EC57-7893-4870-8609-6E5CA7F4B4E0}" presName="tx1" presStyleLbl="revTx" presStyleIdx="6" presStyleCnt="8"/>
      <dgm:spPr/>
    </dgm:pt>
    <dgm:pt modelId="{54B3B59D-D6E9-5F45-95AA-2A0E2931CCCF}" type="pres">
      <dgm:prSet presAssocID="{07E7EC57-7893-4870-8609-6E5CA7F4B4E0}" presName="vert1" presStyleCnt="0"/>
      <dgm:spPr/>
    </dgm:pt>
    <dgm:pt modelId="{9003FA5E-0B2A-E34B-A5A6-09D21A4F6B7E}" type="pres">
      <dgm:prSet presAssocID="{4EE29EC4-C02B-8142-9189-CAF2398285D0}" presName="thickLine" presStyleLbl="alignNode1" presStyleIdx="7" presStyleCnt="8"/>
      <dgm:spPr/>
    </dgm:pt>
    <dgm:pt modelId="{9FA0AE70-B28D-9C47-9743-DF6B278CB9A7}" type="pres">
      <dgm:prSet presAssocID="{4EE29EC4-C02B-8142-9189-CAF2398285D0}" presName="horz1" presStyleCnt="0"/>
      <dgm:spPr/>
    </dgm:pt>
    <dgm:pt modelId="{BBB9DB46-6825-7B46-A0B6-78F73AF3061D}" type="pres">
      <dgm:prSet presAssocID="{4EE29EC4-C02B-8142-9189-CAF2398285D0}" presName="tx1" presStyleLbl="revTx" presStyleIdx="7" presStyleCnt="8"/>
      <dgm:spPr/>
    </dgm:pt>
    <dgm:pt modelId="{E229D857-C3B7-154F-8569-DEC89BE3823C}" type="pres">
      <dgm:prSet presAssocID="{4EE29EC4-C02B-8142-9189-CAF2398285D0}" presName="vert1" presStyleCnt="0"/>
      <dgm:spPr/>
    </dgm:pt>
  </dgm:ptLst>
  <dgm:cxnLst>
    <dgm:cxn modelId="{DFF27E08-D122-414B-9E14-8453E001DB6D}" srcId="{4880BCB2-DC3E-4C6E-8264-44F74C032061}" destId="{E88DF96A-E07E-49BF-B333-B3983F4E313D}" srcOrd="0" destOrd="0" parTransId="{79183B1F-A4A6-499D-A87D-680E7722957C}" sibTransId="{00159AFE-9D06-4079-9BB5-3FC09CB4B369}"/>
    <dgm:cxn modelId="{C31F630C-362D-E44D-A62C-406D99B6214C}" type="presOf" srcId="{4EE29EC4-C02B-8142-9189-CAF2398285D0}" destId="{BBB9DB46-6825-7B46-A0B6-78F73AF3061D}" srcOrd="0" destOrd="0" presId="urn:microsoft.com/office/officeart/2008/layout/LinedList"/>
    <dgm:cxn modelId="{9D3CED0E-493C-416E-AFC8-95735EFBEC0B}" srcId="{4880BCB2-DC3E-4C6E-8264-44F74C032061}" destId="{08DC63FD-98DD-4A03-93E7-4695E35EB977}" srcOrd="5" destOrd="0" parTransId="{A9673AEA-62C5-4B4B-A50F-158533D89BAA}" sibTransId="{6A5F2CC0-7B81-4D4C-A56F-528622B58EE6}"/>
    <dgm:cxn modelId="{7C98D61D-1BEC-41B3-BBFF-628E6853C22A}" srcId="{4880BCB2-DC3E-4C6E-8264-44F74C032061}" destId="{5E566313-295D-4822-8EE5-FDDA895363A6}" srcOrd="4" destOrd="0" parTransId="{1C887AC6-2F69-4D3E-8654-7736EA1A048F}" sibTransId="{D66059DD-2F67-46EE-BB94-715FA3DBB072}"/>
    <dgm:cxn modelId="{58782824-0075-488E-8D2B-492FE00C0326}" srcId="{4880BCB2-DC3E-4C6E-8264-44F74C032061}" destId="{062999D7-1D9D-4632-8805-F639FEB3661C}" srcOrd="2" destOrd="0" parTransId="{DF4F0AED-4ABF-42AE-85D0-C8262846E0DA}" sibTransId="{671DDDE8-600D-4422-A15E-1760E87720DB}"/>
    <dgm:cxn modelId="{158F2155-0F06-4EAF-AE9B-308D9F3C2F53}" srcId="{4880BCB2-DC3E-4C6E-8264-44F74C032061}" destId="{0C9215E4-10BE-4EDC-958F-EECEC40B0580}" srcOrd="3" destOrd="0" parTransId="{13288068-2B36-4ABE-AC5B-236057F0A236}" sibTransId="{6703960D-FFD9-4A14-9381-6D57DB43578D}"/>
    <dgm:cxn modelId="{234E4D5A-1A59-2E46-88D6-357499B6651C}" type="presOf" srcId="{062999D7-1D9D-4632-8805-F639FEB3661C}" destId="{852F3919-2447-EE4C-AF92-68EECF627D8C}" srcOrd="0" destOrd="0" presId="urn:microsoft.com/office/officeart/2008/layout/LinedList"/>
    <dgm:cxn modelId="{60809267-C48E-8749-9281-1CF585F9BF3A}" srcId="{4880BCB2-DC3E-4C6E-8264-44F74C032061}" destId="{4EE29EC4-C02B-8142-9189-CAF2398285D0}" srcOrd="7" destOrd="0" parTransId="{7526E2C4-9727-A544-87B2-ADBF937FE4F3}" sibTransId="{EA7719D1-CE67-A241-AB5A-2F864A02E42F}"/>
    <dgm:cxn modelId="{3EA20C69-CD51-4127-A237-DBDAECD47188}" srcId="{4880BCB2-DC3E-4C6E-8264-44F74C032061}" destId="{AA1C6A0B-6885-4C58-AD0B-D569E1557B7B}" srcOrd="1" destOrd="0" parTransId="{92930434-BFB0-41F8-9005-3BC3BAA7D95D}" sibTransId="{BE653BC8-AC64-4BC7-9DC7-8A445CDC514B}"/>
    <dgm:cxn modelId="{13E0F36E-29D9-4B37-B666-642F99CF5BA0}" srcId="{4880BCB2-DC3E-4C6E-8264-44F74C032061}" destId="{07E7EC57-7893-4870-8609-6E5CA7F4B4E0}" srcOrd="6" destOrd="0" parTransId="{78E98B89-8FC1-40B3-8D6A-748445F683FE}" sibTransId="{42D04963-97BB-4B2B-A3D2-EF01D9527510}"/>
    <dgm:cxn modelId="{D5E50477-8AFF-314E-A254-7FC17E4BEEF7}" type="presOf" srcId="{08DC63FD-98DD-4A03-93E7-4695E35EB977}" destId="{10B7891D-8C65-8848-8FCF-44BFBC236BB0}" srcOrd="0" destOrd="0" presId="urn:microsoft.com/office/officeart/2008/layout/LinedList"/>
    <dgm:cxn modelId="{19DDA087-92B6-7F46-B370-27F1FAB6D4F0}" type="presOf" srcId="{0C9215E4-10BE-4EDC-958F-EECEC40B0580}" destId="{887ABA08-8A59-FE4A-BF7F-74FAF6A613BA}" srcOrd="0" destOrd="0" presId="urn:microsoft.com/office/officeart/2008/layout/LinedList"/>
    <dgm:cxn modelId="{D8B5A990-9F00-444D-9635-A66901A22822}" type="presOf" srcId="{07E7EC57-7893-4870-8609-6E5CA7F4B4E0}" destId="{2731F99E-1BC0-7648-BFD8-0EBB0DE1A4C0}" srcOrd="0" destOrd="0" presId="urn:microsoft.com/office/officeart/2008/layout/LinedList"/>
    <dgm:cxn modelId="{4A23F8A1-E5C6-7F4E-8901-47E5741B3E5C}" type="presOf" srcId="{AA1C6A0B-6885-4C58-AD0B-D569E1557B7B}" destId="{4327C3AF-A463-2540-9A7A-A5313B55B308}" srcOrd="0" destOrd="0" presId="urn:microsoft.com/office/officeart/2008/layout/LinedList"/>
    <dgm:cxn modelId="{4E2197D0-F4F6-B74A-B1AC-4712C0A3657E}" type="presOf" srcId="{5E566313-295D-4822-8EE5-FDDA895363A6}" destId="{653E0292-7D9A-294B-8F78-EA04C19167C3}" srcOrd="0" destOrd="0" presId="urn:microsoft.com/office/officeart/2008/layout/LinedList"/>
    <dgm:cxn modelId="{FA785CF3-D9D7-B748-A946-088E2DB29FAD}" type="presOf" srcId="{E88DF96A-E07E-49BF-B333-B3983F4E313D}" destId="{88941CB8-4191-884D-BA76-54D1D2B617AC}" srcOrd="0" destOrd="0" presId="urn:microsoft.com/office/officeart/2008/layout/LinedList"/>
    <dgm:cxn modelId="{D96D0EF9-64BF-434A-A8DF-549F5D2C8A02}" type="presOf" srcId="{4880BCB2-DC3E-4C6E-8264-44F74C032061}" destId="{65CEA965-7708-C44E-B86C-D89F475AB0E8}" srcOrd="0" destOrd="0" presId="urn:microsoft.com/office/officeart/2008/layout/LinedList"/>
    <dgm:cxn modelId="{FE587232-4D5F-BC45-8131-E5287FD59D6F}" type="presParOf" srcId="{65CEA965-7708-C44E-B86C-D89F475AB0E8}" destId="{8FD19CBB-ED3F-3D45-A2B9-24FFE988E9D5}" srcOrd="0" destOrd="0" presId="urn:microsoft.com/office/officeart/2008/layout/LinedList"/>
    <dgm:cxn modelId="{A8B35475-07B5-E844-85AE-BE65C61F1A55}" type="presParOf" srcId="{65CEA965-7708-C44E-B86C-D89F475AB0E8}" destId="{1EBC1A3C-B14D-DD44-B6BB-F7011B44A12D}" srcOrd="1" destOrd="0" presId="urn:microsoft.com/office/officeart/2008/layout/LinedList"/>
    <dgm:cxn modelId="{A289F944-0A1D-4845-8A59-70CDE6E45AAB}" type="presParOf" srcId="{1EBC1A3C-B14D-DD44-B6BB-F7011B44A12D}" destId="{88941CB8-4191-884D-BA76-54D1D2B617AC}" srcOrd="0" destOrd="0" presId="urn:microsoft.com/office/officeart/2008/layout/LinedList"/>
    <dgm:cxn modelId="{7BE34711-1A36-BC4E-802A-C7619E983CFA}" type="presParOf" srcId="{1EBC1A3C-B14D-DD44-B6BB-F7011B44A12D}" destId="{B494F7A8-713F-3B42-AD83-C12FB6366DEB}" srcOrd="1" destOrd="0" presId="urn:microsoft.com/office/officeart/2008/layout/LinedList"/>
    <dgm:cxn modelId="{D9300B2D-ECF9-AA4F-B81C-63A1BBCB01B7}" type="presParOf" srcId="{65CEA965-7708-C44E-B86C-D89F475AB0E8}" destId="{61C827F0-5C2D-4847-875B-AA50C5826FB6}" srcOrd="2" destOrd="0" presId="urn:microsoft.com/office/officeart/2008/layout/LinedList"/>
    <dgm:cxn modelId="{03282B05-1783-CE42-A649-00CC30FC267C}" type="presParOf" srcId="{65CEA965-7708-C44E-B86C-D89F475AB0E8}" destId="{DB4CF567-A9CF-264B-BF48-5913D6BD282F}" srcOrd="3" destOrd="0" presId="urn:microsoft.com/office/officeart/2008/layout/LinedList"/>
    <dgm:cxn modelId="{9AA7EC28-31CD-5945-B6C8-F1C1858BC9F8}" type="presParOf" srcId="{DB4CF567-A9CF-264B-BF48-5913D6BD282F}" destId="{4327C3AF-A463-2540-9A7A-A5313B55B308}" srcOrd="0" destOrd="0" presId="urn:microsoft.com/office/officeart/2008/layout/LinedList"/>
    <dgm:cxn modelId="{81E91A1C-3E5E-544E-B21D-F43F04DD7568}" type="presParOf" srcId="{DB4CF567-A9CF-264B-BF48-5913D6BD282F}" destId="{E0E9CC89-D196-7449-9B31-32FE8380DA3B}" srcOrd="1" destOrd="0" presId="urn:microsoft.com/office/officeart/2008/layout/LinedList"/>
    <dgm:cxn modelId="{1B47CA6A-B0F5-7346-9368-1A558B0D3C5E}" type="presParOf" srcId="{65CEA965-7708-C44E-B86C-D89F475AB0E8}" destId="{AF8289B4-F1EC-8B42-B393-3C29E472B325}" srcOrd="4" destOrd="0" presId="urn:microsoft.com/office/officeart/2008/layout/LinedList"/>
    <dgm:cxn modelId="{950A04FB-2B20-9344-A232-90D60138A711}" type="presParOf" srcId="{65CEA965-7708-C44E-B86C-D89F475AB0E8}" destId="{20BBA8FE-0DAB-F549-A54E-9E7317CF3872}" srcOrd="5" destOrd="0" presId="urn:microsoft.com/office/officeart/2008/layout/LinedList"/>
    <dgm:cxn modelId="{008E73AB-6556-B24B-BF9F-49D400FA046F}" type="presParOf" srcId="{20BBA8FE-0DAB-F549-A54E-9E7317CF3872}" destId="{852F3919-2447-EE4C-AF92-68EECF627D8C}" srcOrd="0" destOrd="0" presId="urn:microsoft.com/office/officeart/2008/layout/LinedList"/>
    <dgm:cxn modelId="{51CA55BE-3024-384A-BE80-1EA26BE5F362}" type="presParOf" srcId="{20BBA8FE-0DAB-F549-A54E-9E7317CF3872}" destId="{4E4A74F3-F24D-9C47-B2A0-BE481AF79662}" srcOrd="1" destOrd="0" presId="urn:microsoft.com/office/officeart/2008/layout/LinedList"/>
    <dgm:cxn modelId="{B98F0347-9117-6D40-AA84-60139E560E91}" type="presParOf" srcId="{65CEA965-7708-C44E-B86C-D89F475AB0E8}" destId="{1E525F17-BD5A-804F-9A93-FF01C47C253E}" srcOrd="6" destOrd="0" presId="urn:microsoft.com/office/officeart/2008/layout/LinedList"/>
    <dgm:cxn modelId="{5ED440E5-036B-4343-9D56-674BCE1F205C}" type="presParOf" srcId="{65CEA965-7708-C44E-B86C-D89F475AB0E8}" destId="{DBD9EEC2-BA91-2C4A-8B2C-A811244CC04E}" srcOrd="7" destOrd="0" presId="urn:microsoft.com/office/officeart/2008/layout/LinedList"/>
    <dgm:cxn modelId="{AE341998-C75E-A546-A48D-FED381F7A4AB}" type="presParOf" srcId="{DBD9EEC2-BA91-2C4A-8B2C-A811244CC04E}" destId="{887ABA08-8A59-FE4A-BF7F-74FAF6A613BA}" srcOrd="0" destOrd="0" presId="urn:microsoft.com/office/officeart/2008/layout/LinedList"/>
    <dgm:cxn modelId="{5D106C21-3B89-3643-9A2C-51EA610A0001}" type="presParOf" srcId="{DBD9EEC2-BA91-2C4A-8B2C-A811244CC04E}" destId="{DFAEE566-284C-F745-AED5-4E84D7FD56E5}" srcOrd="1" destOrd="0" presId="urn:microsoft.com/office/officeart/2008/layout/LinedList"/>
    <dgm:cxn modelId="{A27BBEE4-AF45-504B-84A4-487C853E5AE7}" type="presParOf" srcId="{65CEA965-7708-C44E-B86C-D89F475AB0E8}" destId="{87EB6330-8D48-D141-8266-9B212C2EC013}" srcOrd="8" destOrd="0" presId="urn:microsoft.com/office/officeart/2008/layout/LinedList"/>
    <dgm:cxn modelId="{FF1E000D-0F45-1C40-8308-ABBD6B5196CD}" type="presParOf" srcId="{65CEA965-7708-C44E-B86C-D89F475AB0E8}" destId="{4B095F42-F5B6-BD4A-A37C-DE3757CF60C7}" srcOrd="9" destOrd="0" presId="urn:microsoft.com/office/officeart/2008/layout/LinedList"/>
    <dgm:cxn modelId="{D2FF6F23-9640-C941-A223-AFCD5810BCEA}" type="presParOf" srcId="{4B095F42-F5B6-BD4A-A37C-DE3757CF60C7}" destId="{653E0292-7D9A-294B-8F78-EA04C19167C3}" srcOrd="0" destOrd="0" presId="urn:microsoft.com/office/officeart/2008/layout/LinedList"/>
    <dgm:cxn modelId="{B0528D82-63B0-1E48-999D-5935F9EC2D4A}" type="presParOf" srcId="{4B095F42-F5B6-BD4A-A37C-DE3757CF60C7}" destId="{7CFF120E-CA74-254E-928B-73A7FDAA8708}" srcOrd="1" destOrd="0" presId="urn:microsoft.com/office/officeart/2008/layout/LinedList"/>
    <dgm:cxn modelId="{3F961144-60C8-594D-B149-E78CB898FE1E}" type="presParOf" srcId="{65CEA965-7708-C44E-B86C-D89F475AB0E8}" destId="{86430EC2-D0C5-6848-91D6-621F7A9B8E8D}" srcOrd="10" destOrd="0" presId="urn:microsoft.com/office/officeart/2008/layout/LinedList"/>
    <dgm:cxn modelId="{AEBE9762-4A0A-C748-869E-EE805FF7CCBE}" type="presParOf" srcId="{65CEA965-7708-C44E-B86C-D89F475AB0E8}" destId="{17F77E95-D53C-004C-AC5C-5782B109FF36}" srcOrd="11" destOrd="0" presId="urn:microsoft.com/office/officeart/2008/layout/LinedList"/>
    <dgm:cxn modelId="{271B6161-5190-BF4E-9BA1-0BBC39AB1125}" type="presParOf" srcId="{17F77E95-D53C-004C-AC5C-5782B109FF36}" destId="{10B7891D-8C65-8848-8FCF-44BFBC236BB0}" srcOrd="0" destOrd="0" presId="urn:microsoft.com/office/officeart/2008/layout/LinedList"/>
    <dgm:cxn modelId="{3D0AB483-7524-9D46-97A2-DF274E863C73}" type="presParOf" srcId="{17F77E95-D53C-004C-AC5C-5782B109FF36}" destId="{3DED191D-98CF-7A45-B47C-8E804260E46E}" srcOrd="1" destOrd="0" presId="urn:microsoft.com/office/officeart/2008/layout/LinedList"/>
    <dgm:cxn modelId="{61786A03-C968-9748-8429-421FEB2DCB14}" type="presParOf" srcId="{65CEA965-7708-C44E-B86C-D89F475AB0E8}" destId="{6F50B2C3-5F69-894A-90E6-A8C18E754119}" srcOrd="12" destOrd="0" presId="urn:microsoft.com/office/officeart/2008/layout/LinedList"/>
    <dgm:cxn modelId="{94AE00E5-6226-D741-8D65-1DED13C938AC}" type="presParOf" srcId="{65CEA965-7708-C44E-B86C-D89F475AB0E8}" destId="{6E7DA02E-39EA-6A48-BEFE-B5BF0208970C}" srcOrd="13" destOrd="0" presId="urn:microsoft.com/office/officeart/2008/layout/LinedList"/>
    <dgm:cxn modelId="{B343FB6F-7FFA-BA4D-873D-54C5BED4BE3E}" type="presParOf" srcId="{6E7DA02E-39EA-6A48-BEFE-B5BF0208970C}" destId="{2731F99E-1BC0-7648-BFD8-0EBB0DE1A4C0}" srcOrd="0" destOrd="0" presId="urn:microsoft.com/office/officeart/2008/layout/LinedList"/>
    <dgm:cxn modelId="{7A0FB2E5-53E9-D941-BB37-E30C92ADDE7F}" type="presParOf" srcId="{6E7DA02E-39EA-6A48-BEFE-B5BF0208970C}" destId="{54B3B59D-D6E9-5F45-95AA-2A0E2931CCCF}" srcOrd="1" destOrd="0" presId="urn:microsoft.com/office/officeart/2008/layout/LinedList"/>
    <dgm:cxn modelId="{3A409002-96F8-1248-AC0F-A1882ECE3C04}" type="presParOf" srcId="{65CEA965-7708-C44E-B86C-D89F475AB0E8}" destId="{9003FA5E-0B2A-E34B-A5A6-09D21A4F6B7E}" srcOrd="14" destOrd="0" presId="urn:microsoft.com/office/officeart/2008/layout/LinedList"/>
    <dgm:cxn modelId="{C635DF75-7238-274C-BB54-B106327C96A6}" type="presParOf" srcId="{65CEA965-7708-C44E-B86C-D89F475AB0E8}" destId="{9FA0AE70-B28D-9C47-9743-DF6B278CB9A7}" srcOrd="15" destOrd="0" presId="urn:microsoft.com/office/officeart/2008/layout/LinedList"/>
    <dgm:cxn modelId="{AD54BD40-1DB9-DD49-8C9D-737427EF6169}" type="presParOf" srcId="{9FA0AE70-B28D-9C47-9743-DF6B278CB9A7}" destId="{BBB9DB46-6825-7B46-A0B6-78F73AF3061D}" srcOrd="0" destOrd="0" presId="urn:microsoft.com/office/officeart/2008/layout/LinedList"/>
    <dgm:cxn modelId="{A9070C5E-B554-494E-8855-251C561D989D}" type="presParOf" srcId="{9FA0AE70-B28D-9C47-9743-DF6B278CB9A7}" destId="{E229D857-C3B7-154F-8569-DEC89BE3823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BF0DC2-6C4D-4BCC-B34B-4EE59708DB7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8FCACE2-2A06-49DC-8AF1-8A92D9CC2D3C}">
      <dgm:prSet/>
      <dgm:spPr/>
      <dgm:t>
        <a:bodyPr/>
        <a:lstStyle/>
        <a:p>
          <a:r>
            <a:rPr lang="en-US" dirty="0"/>
            <a:t>To explore what the term ‘Conducting Investigations’ mean (overview)</a:t>
          </a:r>
        </a:p>
      </dgm:t>
    </dgm:pt>
    <dgm:pt modelId="{41D76B92-F584-4CBB-9711-C517B3907A4C}" type="parTrans" cxnId="{7977E0B1-B1D5-499A-91BD-1ECAFA61C285}">
      <dgm:prSet/>
      <dgm:spPr/>
      <dgm:t>
        <a:bodyPr/>
        <a:lstStyle/>
        <a:p>
          <a:endParaRPr lang="en-US"/>
        </a:p>
      </dgm:t>
    </dgm:pt>
    <dgm:pt modelId="{97543389-9950-4F6B-A333-C0D8EE7BE531}" type="sibTrans" cxnId="{7977E0B1-B1D5-499A-91BD-1ECAFA61C285}">
      <dgm:prSet/>
      <dgm:spPr/>
      <dgm:t>
        <a:bodyPr/>
        <a:lstStyle/>
        <a:p>
          <a:endParaRPr lang="en-US"/>
        </a:p>
      </dgm:t>
    </dgm:pt>
    <dgm:pt modelId="{295B7232-A7A5-45AF-BA30-7DF482D2EE00}">
      <dgm:prSet/>
      <dgm:spPr/>
      <dgm:t>
        <a:bodyPr/>
        <a:lstStyle/>
        <a:p>
          <a:r>
            <a:rPr lang="en-US" dirty="0"/>
            <a:t>To examine fundamental principles, legislation and powers related to conducting investigations</a:t>
          </a:r>
        </a:p>
      </dgm:t>
    </dgm:pt>
    <dgm:pt modelId="{FB270E49-4860-453B-8A30-F3BC85EECFC6}" type="parTrans" cxnId="{AEEFC8B5-38DA-403C-8A48-160E213E0945}">
      <dgm:prSet/>
      <dgm:spPr/>
      <dgm:t>
        <a:bodyPr/>
        <a:lstStyle/>
        <a:p>
          <a:endParaRPr lang="en-US"/>
        </a:p>
      </dgm:t>
    </dgm:pt>
    <dgm:pt modelId="{90EABD1E-C63D-4B22-9416-EA8194284918}" type="sibTrans" cxnId="{AEEFC8B5-38DA-403C-8A48-160E213E0945}">
      <dgm:prSet/>
      <dgm:spPr/>
      <dgm:t>
        <a:bodyPr/>
        <a:lstStyle/>
        <a:p>
          <a:endParaRPr lang="en-US"/>
        </a:p>
      </dgm:t>
    </dgm:pt>
    <dgm:pt modelId="{B8188FD9-F985-421B-96DD-75DA69B87A86}">
      <dgm:prSet/>
      <dgm:spPr/>
      <dgm:t>
        <a:bodyPr/>
        <a:lstStyle/>
        <a:p>
          <a:r>
            <a:rPr lang="en-US" dirty="0"/>
            <a:t>To understand definitions such as 'criminal investigations' and 'investigator'</a:t>
          </a:r>
        </a:p>
      </dgm:t>
    </dgm:pt>
    <dgm:pt modelId="{E7314C17-425A-4D71-93B3-6C6A904EE4EF}" type="parTrans" cxnId="{523E8BC8-F6F3-42CC-B790-6EBBA8928FC1}">
      <dgm:prSet/>
      <dgm:spPr/>
      <dgm:t>
        <a:bodyPr/>
        <a:lstStyle/>
        <a:p>
          <a:endParaRPr lang="en-US"/>
        </a:p>
      </dgm:t>
    </dgm:pt>
    <dgm:pt modelId="{C435E90B-A75D-436F-8631-A078A20DF42F}" type="sibTrans" cxnId="{523E8BC8-F6F3-42CC-B790-6EBBA8928FC1}">
      <dgm:prSet/>
      <dgm:spPr/>
      <dgm:t>
        <a:bodyPr/>
        <a:lstStyle/>
        <a:p>
          <a:endParaRPr lang="en-US"/>
        </a:p>
      </dgm:t>
    </dgm:pt>
    <dgm:pt modelId="{23727799-3CB1-304B-9868-3D541BD4300A}">
      <dgm:prSet/>
      <dgm:spPr/>
      <dgm:t>
        <a:bodyPr/>
        <a:lstStyle/>
        <a:p>
          <a:r>
            <a:rPr lang="en-GB" dirty="0"/>
            <a:t>To explore some of the key stages in the initial stages of an investigation</a:t>
          </a:r>
        </a:p>
      </dgm:t>
    </dgm:pt>
    <dgm:pt modelId="{81993B16-78B7-F54C-971C-C93ED1A2B6E5}" type="parTrans" cxnId="{66948ECF-E1C8-F142-90B4-887CE479B76D}">
      <dgm:prSet/>
      <dgm:spPr/>
      <dgm:t>
        <a:bodyPr/>
        <a:lstStyle/>
        <a:p>
          <a:endParaRPr lang="en-GB"/>
        </a:p>
      </dgm:t>
    </dgm:pt>
    <dgm:pt modelId="{EEED3B80-11C0-2845-95B9-2E47C0E781B1}" type="sibTrans" cxnId="{66948ECF-E1C8-F142-90B4-887CE479B76D}">
      <dgm:prSet/>
      <dgm:spPr/>
      <dgm:t>
        <a:bodyPr/>
        <a:lstStyle/>
        <a:p>
          <a:endParaRPr lang="en-GB"/>
        </a:p>
      </dgm:t>
    </dgm:pt>
    <dgm:pt modelId="{67CB6E51-883E-8C40-9A96-94168EFD88B1}">
      <dgm:prSet/>
      <dgm:spPr/>
      <dgm:t>
        <a:bodyPr/>
        <a:lstStyle/>
        <a:p>
          <a:r>
            <a:rPr lang="en-GB" dirty="0"/>
            <a:t>To examine the importance of crime scene management within an investigation. </a:t>
          </a:r>
        </a:p>
      </dgm:t>
    </dgm:pt>
    <dgm:pt modelId="{FFE5F24B-2C65-3B41-8317-AD42B178A80E}" type="parTrans" cxnId="{ACFB5EB6-C07F-2142-BCD6-186CDBE7AE54}">
      <dgm:prSet/>
      <dgm:spPr/>
      <dgm:t>
        <a:bodyPr/>
        <a:lstStyle/>
        <a:p>
          <a:endParaRPr lang="en-GB"/>
        </a:p>
      </dgm:t>
    </dgm:pt>
    <dgm:pt modelId="{4300FBCD-7F1D-BC4A-B0AE-CC8FD4BD1CC1}" type="sibTrans" cxnId="{ACFB5EB6-C07F-2142-BCD6-186CDBE7AE54}">
      <dgm:prSet/>
      <dgm:spPr/>
      <dgm:t>
        <a:bodyPr/>
        <a:lstStyle/>
        <a:p>
          <a:endParaRPr lang="en-GB"/>
        </a:p>
      </dgm:t>
    </dgm:pt>
    <dgm:pt modelId="{31A56E24-1CC6-DF4B-9FE4-BE272C4F919D}" type="pres">
      <dgm:prSet presAssocID="{6ABF0DC2-6C4D-4BCC-B34B-4EE59708DB70}" presName="vert0" presStyleCnt="0">
        <dgm:presLayoutVars>
          <dgm:dir/>
          <dgm:animOne val="branch"/>
          <dgm:animLvl val="lvl"/>
        </dgm:presLayoutVars>
      </dgm:prSet>
      <dgm:spPr/>
    </dgm:pt>
    <dgm:pt modelId="{782EC892-9FEE-B641-9D7D-434B7486873A}" type="pres">
      <dgm:prSet presAssocID="{98FCACE2-2A06-49DC-8AF1-8A92D9CC2D3C}" presName="thickLine" presStyleLbl="alignNode1" presStyleIdx="0" presStyleCnt="5"/>
      <dgm:spPr/>
    </dgm:pt>
    <dgm:pt modelId="{E1D3B5C9-0CE3-D04D-8EE2-C510B2E2F138}" type="pres">
      <dgm:prSet presAssocID="{98FCACE2-2A06-49DC-8AF1-8A92D9CC2D3C}" presName="horz1" presStyleCnt="0"/>
      <dgm:spPr/>
    </dgm:pt>
    <dgm:pt modelId="{7C1B3CCE-7088-D442-8F01-8AAE60A8453A}" type="pres">
      <dgm:prSet presAssocID="{98FCACE2-2A06-49DC-8AF1-8A92D9CC2D3C}" presName="tx1" presStyleLbl="revTx" presStyleIdx="0" presStyleCnt="5"/>
      <dgm:spPr/>
    </dgm:pt>
    <dgm:pt modelId="{89BA78A6-3E40-1A42-9AD6-9107CE7FFA50}" type="pres">
      <dgm:prSet presAssocID="{98FCACE2-2A06-49DC-8AF1-8A92D9CC2D3C}" presName="vert1" presStyleCnt="0"/>
      <dgm:spPr/>
    </dgm:pt>
    <dgm:pt modelId="{B5028ED7-B92B-5B46-8272-EEB3AAD6B468}" type="pres">
      <dgm:prSet presAssocID="{295B7232-A7A5-45AF-BA30-7DF482D2EE00}" presName="thickLine" presStyleLbl="alignNode1" presStyleIdx="1" presStyleCnt="5"/>
      <dgm:spPr/>
    </dgm:pt>
    <dgm:pt modelId="{4D00FBAB-7CF9-D943-B720-0A790FD8D24D}" type="pres">
      <dgm:prSet presAssocID="{295B7232-A7A5-45AF-BA30-7DF482D2EE00}" presName="horz1" presStyleCnt="0"/>
      <dgm:spPr/>
    </dgm:pt>
    <dgm:pt modelId="{6D3C3BE5-54A8-AF42-BB20-DA8A7A088322}" type="pres">
      <dgm:prSet presAssocID="{295B7232-A7A5-45AF-BA30-7DF482D2EE00}" presName="tx1" presStyleLbl="revTx" presStyleIdx="1" presStyleCnt="5"/>
      <dgm:spPr/>
    </dgm:pt>
    <dgm:pt modelId="{48EDA4B0-CC27-2045-8543-07BCB9B72FA2}" type="pres">
      <dgm:prSet presAssocID="{295B7232-A7A5-45AF-BA30-7DF482D2EE00}" presName="vert1" presStyleCnt="0"/>
      <dgm:spPr/>
    </dgm:pt>
    <dgm:pt modelId="{47274F36-6106-2E46-8244-88C2CBDCD20D}" type="pres">
      <dgm:prSet presAssocID="{B8188FD9-F985-421B-96DD-75DA69B87A86}" presName="thickLine" presStyleLbl="alignNode1" presStyleIdx="2" presStyleCnt="5"/>
      <dgm:spPr/>
    </dgm:pt>
    <dgm:pt modelId="{A3739631-CFED-FA41-B720-00FBFF535013}" type="pres">
      <dgm:prSet presAssocID="{B8188FD9-F985-421B-96DD-75DA69B87A86}" presName="horz1" presStyleCnt="0"/>
      <dgm:spPr/>
    </dgm:pt>
    <dgm:pt modelId="{BC4483F2-E1D7-CB48-8C77-487F4C332D3A}" type="pres">
      <dgm:prSet presAssocID="{B8188FD9-F985-421B-96DD-75DA69B87A86}" presName="tx1" presStyleLbl="revTx" presStyleIdx="2" presStyleCnt="5"/>
      <dgm:spPr/>
    </dgm:pt>
    <dgm:pt modelId="{95CB0000-F973-AD44-B217-D9227ADDE20A}" type="pres">
      <dgm:prSet presAssocID="{B8188FD9-F985-421B-96DD-75DA69B87A86}" presName="vert1" presStyleCnt="0"/>
      <dgm:spPr/>
    </dgm:pt>
    <dgm:pt modelId="{95DC8294-0EDF-664A-A27C-372602527A58}" type="pres">
      <dgm:prSet presAssocID="{23727799-3CB1-304B-9868-3D541BD4300A}" presName="thickLine" presStyleLbl="alignNode1" presStyleIdx="3" presStyleCnt="5"/>
      <dgm:spPr/>
    </dgm:pt>
    <dgm:pt modelId="{3594ACB6-4E23-2E4A-9C31-B6E12BCD8B69}" type="pres">
      <dgm:prSet presAssocID="{23727799-3CB1-304B-9868-3D541BD4300A}" presName="horz1" presStyleCnt="0"/>
      <dgm:spPr/>
    </dgm:pt>
    <dgm:pt modelId="{05D67D48-603C-7A4D-BB06-FF59F0CF82FF}" type="pres">
      <dgm:prSet presAssocID="{23727799-3CB1-304B-9868-3D541BD4300A}" presName="tx1" presStyleLbl="revTx" presStyleIdx="3" presStyleCnt="5"/>
      <dgm:spPr/>
    </dgm:pt>
    <dgm:pt modelId="{43829F89-1395-2442-BD62-475B0D336343}" type="pres">
      <dgm:prSet presAssocID="{23727799-3CB1-304B-9868-3D541BD4300A}" presName="vert1" presStyleCnt="0"/>
      <dgm:spPr/>
    </dgm:pt>
    <dgm:pt modelId="{BB72D375-8249-D345-8C6C-F8F298B1E284}" type="pres">
      <dgm:prSet presAssocID="{67CB6E51-883E-8C40-9A96-94168EFD88B1}" presName="thickLine" presStyleLbl="alignNode1" presStyleIdx="4" presStyleCnt="5"/>
      <dgm:spPr/>
    </dgm:pt>
    <dgm:pt modelId="{B36B79FB-2C05-D649-AE5F-529E5210B251}" type="pres">
      <dgm:prSet presAssocID="{67CB6E51-883E-8C40-9A96-94168EFD88B1}" presName="horz1" presStyleCnt="0"/>
      <dgm:spPr/>
    </dgm:pt>
    <dgm:pt modelId="{368751E5-D868-E245-A5E5-C1215D2BCC2C}" type="pres">
      <dgm:prSet presAssocID="{67CB6E51-883E-8C40-9A96-94168EFD88B1}" presName="tx1" presStyleLbl="revTx" presStyleIdx="4" presStyleCnt="5"/>
      <dgm:spPr/>
    </dgm:pt>
    <dgm:pt modelId="{816EC458-31C3-2E48-88D6-C5D30E86CF29}" type="pres">
      <dgm:prSet presAssocID="{67CB6E51-883E-8C40-9A96-94168EFD88B1}" presName="vert1" presStyleCnt="0"/>
      <dgm:spPr/>
    </dgm:pt>
  </dgm:ptLst>
  <dgm:cxnLst>
    <dgm:cxn modelId="{55D7501D-9F16-8C49-8F48-0C241FDB192F}" type="presOf" srcId="{6ABF0DC2-6C4D-4BCC-B34B-4EE59708DB70}" destId="{31A56E24-1CC6-DF4B-9FE4-BE272C4F919D}" srcOrd="0" destOrd="0" presId="urn:microsoft.com/office/officeart/2008/layout/LinedList"/>
    <dgm:cxn modelId="{CAD5295A-5AF4-A649-8B2A-82F6ACE0C4B2}" type="presOf" srcId="{B8188FD9-F985-421B-96DD-75DA69B87A86}" destId="{BC4483F2-E1D7-CB48-8C77-487F4C332D3A}" srcOrd="0" destOrd="0" presId="urn:microsoft.com/office/officeart/2008/layout/LinedList"/>
    <dgm:cxn modelId="{FEEE3085-77FC-5E46-BA1E-FDF75957A69D}" type="presOf" srcId="{23727799-3CB1-304B-9868-3D541BD4300A}" destId="{05D67D48-603C-7A4D-BB06-FF59F0CF82FF}" srcOrd="0" destOrd="0" presId="urn:microsoft.com/office/officeart/2008/layout/LinedList"/>
    <dgm:cxn modelId="{AF93AE97-6F97-DB48-89E5-70A207575F88}" type="presOf" srcId="{67CB6E51-883E-8C40-9A96-94168EFD88B1}" destId="{368751E5-D868-E245-A5E5-C1215D2BCC2C}" srcOrd="0" destOrd="0" presId="urn:microsoft.com/office/officeart/2008/layout/LinedList"/>
    <dgm:cxn modelId="{7977E0B1-B1D5-499A-91BD-1ECAFA61C285}" srcId="{6ABF0DC2-6C4D-4BCC-B34B-4EE59708DB70}" destId="{98FCACE2-2A06-49DC-8AF1-8A92D9CC2D3C}" srcOrd="0" destOrd="0" parTransId="{41D76B92-F584-4CBB-9711-C517B3907A4C}" sibTransId="{97543389-9950-4F6B-A333-C0D8EE7BE531}"/>
    <dgm:cxn modelId="{AEEFC8B5-38DA-403C-8A48-160E213E0945}" srcId="{6ABF0DC2-6C4D-4BCC-B34B-4EE59708DB70}" destId="{295B7232-A7A5-45AF-BA30-7DF482D2EE00}" srcOrd="1" destOrd="0" parTransId="{FB270E49-4860-453B-8A30-F3BC85EECFC6}" sibTransId="{90EABD1E-C63D-4B22-9416-EA8194284918}"/>
    <dgm:cxn modelId="{ACFB5EB6-C07F-2142-BCD6-186CDBE7AE54}" srcId="{6ABF0DC2-6C4D-4BCC-B34B-4EE59708DB70}" destId="{67CB6E51-883E-8C40-9A96-94168EFD88B1}" srcOrd="4" destOrd="0" parTransId="{FFE5F24B-2C65-3B41-8317-AD42B178A80E}" sibTransId="{4300FBCD-7F1D-BC4A-B0AE-CC8FD4BD1CC1}"/>
    <dgm:cxn modelId="{523E8BC8-F6F3-42CC-B790-6EBBA8928FC1}" srcId="{6ABF0DC2-6C4D-4BCC-B34B-4EE59708DB70}" destId="{B8188FD9-F985-421B-96DD-75DA69B87A86}" srcOrd="2" destOrd="0" parTransId="{E7314C17-425A-4D71-93B3-6C6A904EE4EF}" sibTransId="{C435E90B-A75D-436F-8631-A078A20DF42F}"/>
    <dgm:cxn modelId="{66948ECF-E1C8-F142-90B4-887CE479B76D}" srcId="{6ABF0DC2-6C4D-4BCC-B34B-4EE59708DB70}" destId="{23727799-3CB1-304B-9868-3D541BD4300A}" srcOrd="3" destOrd="0" parTransId="{81993B16-78B7-F54C-971C-C93ED1A2B6E5}" sibTransId="{EEED3B80-11C0-2845-95B9-2E47C0E781B1}"/>
    <dgm:cxn modelId="{3E2B5BD3-0126-F746-8603-AB12D0F27F11}" type="presOf" srcId="{295B7232-A7A5-45AF-BA30-7DF482D2EE00}" destId="{6D3C3BE5-54A8-AF42-BB20-DA8A7A088322}" srcOrd="0" destOrd="0" presId="urn:microsoft.com/office/officeart/2008/layout/LinedList"/>
    <dgm:cxn modelId="{AB1145D6-96D6-0C4D-9EE8-6E0A8EF79D34}" type="presOf" srcId="{98FCACE2-2A06-49DC-8AF1-8A92D9CC2D3C}" destId="{7C1B3CCE-7088-D442-8F01-8AAE60A8453A}" srcOrd="0" destOrd="0" presId="urn:microsoft.com/office/officeart/2008/layout/LinedList"/>
    <dgm:cxn modelId="{C218FE93-F165-3349-8B45-5B6716DCEFE8}" type="presParOf" srcId="{31A56E24-1CC6-DF4B-9FE4-BE272C4F919D}" destId="{782EC892-9FEE-B641-9D7D-434B7486873A}" srcOrd="0" destOrd="0" presId="urn:microsoft.com/office/officeart/2008/layout/LinedList"/>
    <dgm:cxn modelId="{1A7233E8-29F2-8C47-851B-2666391F183D}" type="presParOf" srcId="{31A56E24-1CC6-DF4B-9FE4-BE272C4F919D}" destId="{E1D3B5C9-0CE3-D04D-8EE2-C510B2E2F138}" srcOrd="1" destOrd="0" presId="urn:microsoft.com/office/officeart/2008/layout/LinedList"/>
    <dgm:cxn modelId="{249E5264-FC02-5D4B-9E07-79C9F85A1C5A}" type="presParOf" srcId="{E1D3B5C9-0CE3-D04D-8EE2-C510B2E2F138}" destId="{7C1B3CCE-7088-D442-8F01-8AAE60A8453A}" srcOrd="0" destOrd="0" presId="urn:microsoft.com/office/officeart/2008/layout/LinedList"/>
    <dgm:cxn modelId="{04A27008-857D-E644-8386-275EFDE9F0F9}" type="presParOf" srcId="{E1D3B5C9-0CE3-D04D-8EE2-C510B2E2F138}" destId="{89BA78A6-3E40-1A42-9AD6-9107CE7FFA50}" srcOrd="1" destOrd="0" presId="urn:microsoft.com/office/officeart/2008/layout/LinedList"/>
    <dgm:cxn modelId="{5BDC1C00-DD82-AA42-BECB-FC5280123D15}" type="presParOf" srcId="{31A56E24-1CC6-DF4B-9FE4-BE272C4F919D}" destId="{B5028ED7-B92B-5B46-8272-EEB3AAD6B468}" srcOrd="2" destOrd="0" presId="urn:microsoft.com/office/officeart/2008/layout/LinedList"/>
    <dgm:cxn modelId="{40303A5E-A559-404C-AC3C-9EFAA1275CE7}" type="presParOf" srcId="{31A56E24-1CC6-DF4B-9FE4-BE272C4F919D}" destId="{4D00FBAB-7CF9-D943-B720-0A790FD8D24D}" srcOrd="3" destOrd="0" presId="urn:microsoft.com/office/officeart/2008/layout/LinedList"/>
    <dgm:cxn modelId="{2F1C7636-69D3-AF4C-B407-079446D07340}" type="presParOf" srcId="{4D00FBAB-7CF9-D943-B720-0A790FD8D24D}" destId="{6D3C3BE5-54A8-AF42-BB20-DA8A7A088322}" srcOrd="0" destOrd="0" presId="urn:microsoft.com/office/officeart/2008/layout/LinedList"/>
    <dgm:cxn modelId="{28391948-61B1-ED49-A906-3D8934D9ED02}" type="presParOf" srcId="{4D00FBAB-7CF9-D943-B720-0A790FD8D24D}" destId="{48EDA4B0-CC27-2045-8543-07BCB9B72FA2}" srcOrd="1" destOrd="0" presId="urn:microsoft.com/office/officeart/2008/layout/LinedList"/>
    <dgm:cxn modelId="{21F1DAF9-BE8A-BF41-B167-E7026ADEE054}" type="presParOf" srcId="{31A56E24-1CC6-DF4B-9FE4-BE272C4F919D}" destId="{47274F36-6106-2E46-8244-88C2CBDCD20D}" srcOrd="4" destOrd="0" presId="urn:microsoft.com/office/officeart/2008/layout/LinedList"/>
    <dgm:cxn modelId="{05D2764C-EA5F-8F4A-9B05-937AE415661E}" type="presParOf" srcId="{31A56E24-1CC6-DF4B-9FE4-BE272C4F919D}" destId="{A3739631-CFED-FA41-B720-00FBFF535013}" srcOrd="5" destOrd="0" presId="urn:microsoft.com/office/officeart/2008/layout/LinedList"/>
    <dgm:cxn modelId="{44E9B94E-2489-6F48-BFB7-B9FEB5E046AC}" type="presParOf" srcId="{A3739631-CFED-FA41-B720-00FBFF535013}" destId="{BC4483F2-E1D7-CB48-8C77-487F4C332D3A}" srcOrd="0" destOrd="0" presId="urn:microsoft.com/office/officeart/2008/layout/LinedList"/>
    <dgm:cxn modelId="{48D200D9-7D77-254E-A884-49C7EE09266F}" type="presParOf" srcId="{A3739631-CFED-FA41-B720-00FBFF535013}" destId="{95CB0000-F973-AD44-B217-D9227ADDE20A}" srcOrd="1" destOrd="0" presId="urn:microsoft.com/office/officeart/2008/layout/LinedList"/>
    <dgm:cxn modelId="{11A03007-030C-8741-BA9E-2C832E06574E}" type="presParOf" srcId="{31A56E24-1CC6-DF4B-9FE4-BE272C4F919D}" destId="{95DC8294-0EDF-664A-A27C-372602527A58}" srcOrd="6" destOrd="0" presId="urn:microsoft.com/office/officeart/2008/layout/LinedList"/>
    <dgm:cxn modelId="{B484BB59-DE77-9D4D-A621-66C794D115CF}" type="presParOf" srcId="{31A56E24-1CC6-DF4B-9FE4-BE272C4F919D}" destId="{3594ACB6-4E23-2E4A-9C31-B6E12BCD8B69}" srcOrd="7" destOrd="0" presId="urn:microsoft.com/office/officeart/2008/layout/LinedList"/>
    <dgm:cxn modelId="{1F7D215C-CAE3-4345-919C-32351F6B8EB0}" type="presParOf" srcId="{3594ACB6-4E23-2E4A-9C31-B6E12BCD8B69}" destId="{05D67D48-603C-7A4D-BB06-FF59F0CF82FF}" srcOrd="0" destOrd="0" presId="urn:microsoft.com/office/officeart/2008/layout/LinedList"/>
    <dgm:cxn modelId="{A4555325-FB1D-514A-B772-8EBB0FD4F135}" type="presParOf" srcId="{3594ACB6-4E23-2E4A-9C31-B6E12BCD8B69}" destId="{43829F89-1395-2442-BD62-475B0D336343}" srcOrd="1" destOrd="0" presId="urn:microsoft.com/office/officeart/2008/layout/LinedList"/>
    <dgm:cxn modelId="{1FB9D0B5-FEE4-0B4F-8939-E1AAEFBA3774}" type="presParOf" srcId="{31A56E24-1CC6-DF4B-9FE4-BE272C4F919D}" destId="{BB72D375-8249-D345-8C6C-F8F298B1E284}" srcOrd="8" destOrd="0" presId="urn:microsoft.com/office/officeart/2008/layout/LinedList"/>
    <dgm:cxn modelId="{B4121808-6884-874B-9A26-8A5B9E922743}" type="presParOf" srcId="{31A56E24-1CC6-DF4B-9FE4-BE272C4F919D}" destId="{B36B79FB-2C05-D649-AE5F-529E5210B251}" srcOrd="9" destOrd="0" presId="urn:microsoft.com/office/officeart/2008/layout/LinedList"/>
    <dgm:cxn modelId="{74AFF78D-CE62-DC44-A334-84C520A1BA16}" type="presParOf" srcId="{B36B79FB-2C05-D649-AE5F-529E5210B251}" destId="{368751E5-D868-E245-A5E5-C1215D2BCC2C}" srcOrd="0" destOrd="0" presId="urn:microsoft.com/office/officeart/2008/layout/LinedList"/>
    <dgm:cxn modelId="{712E4ACD-765F-314B-BA95-3D65F7CEF661}" type="presParOf" srcId="{B36B79FB-2C05-D649-AE5F-529E5210B251}" destId="{816EC458-31C3-2E48-88D6-C5D30E86CF2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4BC63374-5C73-F543-95DA-1EFCCB079797}" type="presOf" srcId="{85C04050-4D06-409E-9839-39F16BEC02C5}" destId="{32775DCB-23AB-7D41-8AA3-94855295C7EF}" srcOrd="0" destOrd="0" presId="urn:microsoft.com/office/officeart/2005/8/layout/process4"/>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7461CEC2-FDF8-4E9C-BDAD-032E58DD5C83}">
      <dgm:prSet/>
      <dgm:spPr/>
      <dgm:t>
        <a:bodyPr/>
        <a:lstStyle/>
        <a:p>
          <a:pPr algn="ctr"/>
          <a:r>
            <a:rPr lang="en-US" b="1" u="sng" dirty="0"/>
            <a:t>Investigative skills</a:t>
          </a:r>
          <a:endParaRPr lang="en-US" dirty="0"/>
        </a:p>
      </dgm:t>
    </dgm:pt>
    <dgm:pt modelId="{71AE0A36-BD36-418E-AD0B-02190E2A039F}" type="sibTrans" cxnId="{11541FFF-1560-42B0-843E-E935D80F1680}">
      <dgm:prSet/>
      <dgm:spPr/>
      <dgm:t>
        <a:bodyPr/>
        <a:lstStyle/>
        <a:p>
          <a:endParaRPr lang="en-US"/>
        </a:p>
      </dgm:t>
    </dgm:pt>
    <dgm:pt modelId="{FE0D23CE-1DA7-4AB7-B1D3-AACD25737F34}" type="parTrans" cxnId="{11541FFF-1560-42B0-843E-E935D80F1680}">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6793F612-6227-5149-8AA5-546C4DC2896A}" type="pres">
      <dgm:prSet presAssocID="{7461CEC2-FDF8-4E9C-BDAD-032E58DD5C83}" presName="parentText" presStyleLbl="node1" presStyleIdx="0" presStyleCnt="2" custScaleX="69566" custLinFactNeighborX="2421" custLinFactNeighborY="21174">
        <dgm:presLayoutVars>
          <dgm:chMax val="0"/>
          <dgm:bulletEnabled val="1"/>
        </dgm:presLayoutVars>
      </dgm:prSet>
      <dgm:spPr/>
    </dgm:pt>
    <dgm:pt modelId="{F912ED63-7961-624E-A527-233BC2D1D6F5}" type="pres">
      <dgm:prSet presAssocID="{71AE0A36-BD36-418E-AD0B-02190E2A039F}" presName="spacer" presStyleCnt="0"/>
      <dgm:spPr/>
    </dgm:pt>
    <dgm:pt modelId="{EA5063E1-086A-294E-8363-B296531B4208}" type="pres">
      <dgm:prSet presAssocID="{BDC69030-D5C6-484D-9A02-F1E6715D80DE}" presName="parentText" presStyleLbl="node1" presStyleIdx="1" presStyleCnt="2">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EB3834F-7A29-CE40-9894-525C1A78D296}" type="presOf" srcId="{F8939EDE-A375-425D-842D-9BE951171B8D}" destId="{62F03D9D-A6FE-9644-BB11-8DA7B8CDC8AC}" srcOrd="0" destOrd="2"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F8A18395-9209-2D4B-9D5F-00C59CD960C4}" type="presOf" srcId="{7461CEC2-FDF8-4E9C-BDAD-032E58DD5C83}" destId="{6793F612-6227-5149-8AA5-546C4DC2896A}" srcOrd="0" destOrd="0"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1"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11541FFF-1560-42B0-843E-E935D80F1680}" srcId="{6C3B3AC8-DE06-4829-ABE0-D7475914E666}" destId="{7461CEC2-FDF8-4E9C-BDAD-032E58DD5C83}" srcOrd="0" destOrd="0" parTransId="{FE0D23CE-1DA7-4AB7-B1D3-AACD25737F34}" sibTransId="{71AE0A36-BD36-418E-AD0B-02190E2A039F}"/>
    <dgm:cxn modelId="{EAFAD1BD-0914-CB4D-BA88-76E03EB7B211}" type="presParOf" srcId="{911E4FAD-8A69-F347-B7CF-4DF09DAA02A3}" destId="{6793F612-6227-5149-8AA5-546C4DC2896A}" srcOrd="0" destOrd="0" presId="urn:microsoft.com/office/officeart/2005/8/layout/vList2"/>
    <dgm:cxn modelId="{D70214BD-82F7-B34B-9F1F-97A076827711}" type="presParOf" srcId="{911E4FAD-8A69-F347-B7CF-4DF09DAA02A3}" destId="{F912ED63-7961-624E-A527-233BC2D1D6F5}" srcOrd="1" destOrd="0" presId="urn:microsoft.com/office/officeart/2005/8/layout/vList2"/>
    <dgm:cxn modelId="{9EB18461-919B-EB4F-A762-08DB75E08803}" type="presParOf" srcId="{911E4FAD-8A69-F347-B7CF-4DF09DAA02A3}" destId="{EA5063E1-086A-294E-8363-B296531B4208}" srcOrd="2" destOrd="0" presId="urn:microsoft.com/office/officeart/2005/8/layout/vList2"/>
    <dgm:cxn modelId="{AD25B205-408C-B647-B01D-8ADBBCD3BA4E}" type="presParOf" srcId="{911E4FAD-8A69-F347-B7CF-4DF09DAA02A3}" destId="{62F03D9D-A6FE-9644-BB11-8DA7B8CDC8AC}"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E1506C7-F850-40DD-B155-0373A79BE9F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C887B9BF-89F4-AA42-BF05-38B2162FB94C}" type="pres">
      <dgm:prSet presAssocID="{9E1506C7-F850-40DD-B155-0373A79BE9FA}" presName="diagram" presStyleCnt="0">
        <dgm:presLayoutVars>
          <dgm:dir/>
          <dgm:resizeHandles val="exact"/>
        </dgm:presLayoutVars>
      </dgm:prSet>
      <dgm:spPr/>
    </dgm:pt>
    <dgm:pt modelId="{C31A974A-89A3-444E-A13F-0940B4529408}" type="pres">
      <dgm:prSet presAssocID="{7B8D2189-1331-4F63-AE8F-40DB7AA39F14}" presName="node" presStyleLbl="node1" presStyleIdx="0" presStyleCnt="2">
        <dgm:presLayoutVars>
          <dgm:bulletEnabled val="1"/>
        </dgm:presLayoutVars>
      </dgm:prSet>
      <dgm:spPr/>
    </dgm:pt>
    <dgm:pt modelId="{66DC29E4-DE6C-C64F-8948-7B6467F070A2}" type="pres">
      <dgm:prSet presAssocID="{21CF779F-F369-428C-A8D1-223DD1D7755C}" presName="sibTrans" presStyleCnt="0"/>
      <dgm:spPr/>
    </dgm:pt>
    <dgm:pt modelId="{8BF64E7F-8C0B-934F-A060-A2C4FFF8EAE7}" type="pres">
      <dgm:prSet presAssocID="{B2EB6664-9203-4493-9AC6-4E6492DF48CD}" presName="node" presStyleLbl="node1" presStyleIdx="1" presStyleCnt="2">
        <dgm:presLayoutVars>
          <dgm:bulletEnabled val="1"/>
        </dgm:presLayoutVars>
      </dgm:prSet>
      <dgm:spPr/>
    </dgm:pt>
  </dgm:ptLst>
  <dgm:cxnLst>
    <dgm:cxn modelId="{384F5A1B-8171-434C-8BC6-4401C0191186}" type="presOf" srcId="{B2EB6664-9203-4493-9AC6-4E6492DF48CD}" destId="{8BF64E7F-8C0B-934F-A060-A2C4FFF8EAE7}" srcOrd="0" destOrd="0" presId="urn:microsoft.com/office/officeart/2005/8/layout/default"/>
    <dgm:cxn modelId="{B24D6F49-311F-AD4B-A944-AF03EDA961FB}" type="presOf" srcId="{9E1506C7-F850-40DD-B155-0373A79BE9FA}" destId="{C887B9BF-89F4-AA42-BF05-38B2162FB94C}" srcOrd="0" destOrd="0" presId="urn:microsoft.com/office/officeart/2005/8/layout/default"/>
    <dgm:cxn modelId="{3B12EAAE-79AD-B14B-A618-FA1E18D36ED1}" type="presOf" srcId="{7B8D2189-1331-4F63-AE8F-40DB7AA39F14}" destId="{C31A974A-89A3-444E-A13F-0940B4529408}" srcOrd="0" destOrd="0" presId="urn:microsoft.com/office/officeart/2005/8/layout/defaul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C1B57C7E-83FE-564F-96C4-FF46A4A44572}" type="presParOf" srcId="{C887B9BF-89F4-AA42-BF05-38B2162FB94C}" destId="{C31A974A-89A3-444E-A13F-0940B4529408}" srcOrd="0" destOrd="0" presId="urn:microsoft.com/office/officeart/2005/8/layout/default"/>
    <dgm:cxn modelId="{5B318952-2B28-734D-91BA-AC60F71AE2F6}" type="presParOf" srcId="{C887B9BF-89F4-AA42-BF05-38B2162FB94C}" destId="{66DC29E4-DE6C-C64F-8948-7B6467F070A2}" srcOrd="1" destOrd="0" presId="urn:microsoft.com/office/officeart/2005/8/layout/default"/>
    <dgm:cxn modelId="{310961E0-BE01-E549-8CF0-CF2DF9ABADCB}" type="presParOf" srcId="{C887B9BF-89F4-AA42-BF05-38B2162FB94C}" destId="{8BF64E7F-8C0B-934F-A060-A2C4FFF8EAE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10.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592D4043-989F-47EC-B2DD-CF2C829665CA}">
      <dgm:prSet/>
      <dgm:spPr/>
      <dgm:t>
        <a:bodyPr/>
        <a:lstStyle/>
        <a:p>
          <a:r>
            <a:rPr lang="en-GB"/>
            <a:t>T</a:t>
          </a:r>
          <a:r>
            <a:rPr lang="en-GB" b="0" i="0"/>
            <a:t>he exercise of legal powers should not be oppressive and should be proportionate to the crime under investigation</a:t>
          </a:r>
          <a:endParaRPr lang="en-US"/>
        </a:p>
      </dgm:t>
    </dgm:pt>
    <dgm:pt modelId="{B3B874CC-282F-42D3-81DA-BEA2B803DC61}" type="parTrans" cxnId="{EE330FD0-BA56-420A-AA0B-89037D891E66}">
      <dgm:prSet/>
      <dgm:spPr/>
      <dgm:t>
        <a:bodyPr/>
        <a:lstStyle/>
        <a:p>
          <a:endParaRPr lang="en-US"/>
        </a:p>
      </dgm:t>
    </dgm:pt>
    <dgm:pt modelId="{B773B303-F02F-4D94-A84C-C9D6E6DCA79B}" type="sibTrans" cxnId="{EE330FD0-BA56-420A-AA0B-89037D891E66}">
      <dgm:prSet/>
      <dgm:spPr/>
      <dgm:t>
        <a:bodyPr/>
        <a:lstStyle/>
        <a:p>
          <a:endParaRPr lang="en-US"/>
        </a:p>
      </dgm:t>
    </dgm:pt>
    <dgm:pt modelId="{637D743A-9532-4864-B902-519958B3DF5E}">
      <dgm:prSet/>
      <dgm:spPr/>
      <dgm:t>
        <a:bodyPr/>
        <a:lstStyle/>
        <a:p>
          <a:r>
            <a:rPr lang="en-GB"/>
            <a:t>A</a:t>
          </a:r>
          <a:r>
            <a:rPr lang="en-GB" b="0" i="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a:p>
      </dgm:t>
    </dgm:pt>
    <dgm:pt modelId="{6E16AB7D-BA14-4BC1-8E60-F3C3F3ECBF63}" type="parTrans" cxnId="{1065761E-05D8-4A73-A943-DF3F69EB935D}">
      <dgm:prSet/>
      <dgm:spPr/>
      <dgm:t>
        <a:bodyPr/>
        <a:lstStyle/>
        <a:p>
          <a:endParaRPr lang="en-US"/>
        </a:p>
      </dgm:t>
    </dgm:pt>
    <dgm:pt modelId="{F250E05F-A437-4936-9BDA-C03E43CFFCB0}" type="sibTrans" cxnId="{1065761E-05D8-4A73-A943-DF3F69EB935D}">
      <dgm:prSet/>
      <dgm:spPr/>
      <dgm:t>
        <a:bodyPr/>
        <a:lstStyle/>
        <a:p>
          <a:endParaRPr lang="en-US"/>
        </a:p>
      </dgm:t>
    </dgm:pt>
    <dgm:pt modelId="{357A288C-EF4E-4576-B5C4-58CBF00367E4}">
      <dgm:prSet/>
      <dgm:spPr/>
      <dgm:t>
        <a:bodyPr/>
        <a:lstStyle/>
        <a:p>
          <a:r>
            <a:rPr lang="en-GB"/>
            <a:t>I</a:t>
          </a:r>
          <a:r>
            <a:rPr lang="en-GB" b="0" i="0"/>
            <a:t>nvestigators should take all reasonable steps to understand the particular needs of individuals, including, but not limited to, any protected characteristics they may have, in order to comply with the provisions of the Equality Act 2010</a:t>
          </a:r>
          <a:endParaRPr lang="en-US"/>
        </a:p>
      </dgm:t>
    </dgm:pt>
    <dgm:pt modelId="{2EBD01AC-8C59-4C16-A09B-2E984525C1D5}" type="parTrans" cxnId="{0AD58588-4F2E-45F3-B91D-87FDEF9F2B53}">
      <dgm:prSet/>
      <dgm:spPr/>
      <dgm:t>
        <a:bodyPr/>
        <a:lstStyle/>
        <a:p>
          <a:endParaRPr lang="en-US"/>
        </a:p>
      </dgm:t>
    </dgm:pt>
    <dgm:pt modelId="{DD802AB7-A5E8-4F35-8D19-3EBCF1BBD935}" type="sibTrans" cxnId="{0AD58588-4F2E-45F3-B91D-87FDEF9F2B53}">
      <dgm:prSet/>
      <dgm:spPr/>
      <dgm:t>
        <a:bodyPr/>
        <a:lstStyle/>
        <a:p>
          <a:endParaRPr lang="en-US"/>
        </a:p>
      </dgm:t>
    </dgm:pt>
    <dgm:pt modelId="{19DE79CD-9BB0-4007-94A5-87CB080775A5}">
      <dgm:prSet/>
      <dgm:spPr/>
      <dgm:t>
        <a:bodyPr/>
        <a:lstStyle/>
        <a:p>
          <a:r>
            <a:rPr lang="en-GB" dirty="0"/>
            <a:t>I</a:t>
          </a:r>
          <a:r>
            <a:rPr lang="en-GB" b="0" i="0" dirty="0"/>
            <a:t>nvestigators should have particular regard for vulnerable people and children</a:t>
          </a:r>
          <a:endParaRPr lang="en-US" dirty="0"/>
        </a:p>
      </dgm:t>
    </dgm:pt>
    <dgm:pt modelId="{014AF240-FDBA-4E23-B270-B15BFC801E8B}" type="parTrans" cxnId="{A9EBFF41-8A07-4EC7-AEC9-F7B6EB20C979}">
      <dgm:prSet/>
      <dgm:spPr/>
      <dgm:t>
        <a:bodyPr/>
        <a:lstStyle/>
        <a:p>
          <a:endParaRPr lang="en-US"/>
        </a:p>
      </dgm:t>
    </dgm:pt>
    <dgm:pt modelId="{A535DF9B-BF5C-49E2-8873-5C43DD4B4AF3}" type="sibTrans" cxnId="{A9EBFF41-8A07-4EC7-AEC9-F7B6EB20C979}">
      <dgm:prSet/>
      <dgm:spPr/>
      <dgm:t>
        <a:bodyPr/>
        <a:lstStyle/>
        <a:p>
          <a:endParaRPr lang="en-US"/>
        </a:p>
      </dgm:t>
    </dgm:pt>
    <dgm:pt modelId="{34F1338D-9D62-4CE6-BA59-A64C1921DBD7}">
      <dgm:prSet/>
      <dgm:spPr/>
      <dgm:t>
        <a:bodyPr/>
        <a:lstStyle/>
        <a:p>
          <a:r>
            <a:rPr lang="en-GB"/>
            <a:t>I</a:t>
          </a:r>
          <a:r>
            <a:rPr lang="en-GB" b="0" i="0"/>
            <a:t>nvestigators should respect the professional ethics of others. This is particularly important when working with those whose role it is to support suspects</a:t>
          </a:r>
          <a:endParaRPr lang="en-US"/>
        </a:p>
      </dgm:t>
    </dgm:pt>
    <dgm:pt modelId="{7F05A73E-8FB8-4B56-AABA-05EDB65B19D5}" type="parTrans" cxnId="{48CDD573-EBF3-49DF-B0B4-8FED6ACEEC77}">
      <dgm:prSet/>
      <dgm:spPr/>
      <dgm:t>
        <a:bodyPr/>
        <a:lstStyle/>
        <a:p>
          <a:endParaRPr lang="en-US"/>
        </a:p>
      </dgm:t>
    </dgm:pt>
    <dgm:pt modelId="{47671D81-3886-4AED-87E1-CB745BF93402}" type="sibTrans" cxnId="{48CDD573-EBF3-49DF-B0B4-8FED6ACEEC77}">
      <dgm:prSet/>
      <dgm:spPr/>
      <dgm:t>
        <a:bodyPr/>
        <a:lstStyle/>
        <a:p>
          <a:endParaRPr lang="en-US"/>
        </a:p>
      </dgm:t>
    </dgm:pt>
    <dgm:pt modelId="{1C2825F3-8869-4A2A-8442-AE7B2411FF23}">
      <dgm:prSet/>
      <dgm:spPr/>
      <dgm:t>
        <a:bodyPr/>
        <a:lstStyle/>
        <a:p>
          <a:r>
            <a:rPr lang="en-GB" b="0" i="0"/>
            <a:t>These principles, the investigation process, and an investigative mindset provide a structure to support quality investigations.</a:t>
          </a:r>
          <a:endParaRPr lang="en-US"/>
        </a:p>
      </dgm:t>
    </dgm:pt>
    <dgm:pt modelId="{DAE9AA1B-9A0A-4300-B346-288CE35C3F1A}" type="parTrans" cxnId="{06F6A5D1-E7E1-43B5-888C-BD1155C04D58}">
      <dgm:prSet/>
      <dgm:spPr/>
      <dgm:t>
        <a:bodyPr/>
        <a:lstStyle/>
        <a:p>
          <a:endParaRPr lang="en-US"/>
        </a:p>
      </dgm:t>
    </dgm:pt>
    <dgm:pt modelId="{7B997E1B-FC20-4462-98D6-5CC20BD0176C}" type="sibTrans" cxnId="{06F6A5D1-E7E1-43B5-888C-BD1155C04D58}">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C2C0B64D-068E-3B44-9DD5-AEE4BD10B1D0}" type="pres">
      <dgm:prSet presAssocID="{592D4043-989F-47EC-B2DD-CF2C829665CA}" presName="node" presStyleLbl="node1" presStyleIdx="0" presStyleCnt="6">
        <dgm:presLayoutVars>
          <dgm:bulletEnabled val="1"/>
        </dgm:presLayoutVars>
      </dgm:prSet>
      <dgm:spPr/>
    </dgm:pt>
    <dgm:pt modelId="{1C1C273C-5E1F-8F4F-8766-3896CFC6AB3C}" type="pres">
      <dgm:prSet presAssocID="{B773B303-F02F-4D94-A84C-C9D6E6DCA79B}" presName="sibTrans" presStyleCnt="0"/>
      <dgm:spPr/>
    </dgm:pt>
    <dgm:pt modelId="{EFE7E131-855A-8744-96A6-2F1F66503891}" type="pres">
      <dgm:prSet presAssocID="{637D743A-9532-4864-B902-519958B3DF5E}" presName="node" presStyleLbl="node1" presStyleIdx="1" presStyleCnt="6">
        <dgm:presLayoutVars>
          <dgm:bulletEnabled val="1"/>
        </dgm:presLayoutVars>
      </dgm:prSet>
      <dgm:spPr/>
    </dgm:pt>
    <dgm:pt modelId="{E6D664E6-113C-2846-917C-F845FD952B54}" type="pres">
      <dgm:prSet presAssocID="{F250E05F-A437-4936-9BDA-C03E43CFFCB0}" presName="sibTrans" presStyleCnt="0"/>
      <dgm:spPr/>
    </dgm:pt>
    <dgm:pt modelId="{8E897FC3-44F8-D14E-9993-8228F730C5EB}" type="pres">
      <dgm:prSet presAssocID="{357A288C-EF4E-4576-B5C4-58CBF00367E4}" presName="node" presStyleLbl="node1" presStyleIdx="2" presStyleCnt="6">
        <dgm:presLayoutVars>
          <dgm:bulletEnabled val="1"/>
        </dgm:presLayoutVars>
      </dgm:prSet>
      <dgm:spPr/>
    </dgm:pt>
    <dgm:pt modelId="{EB1C33B0-A178-824B-B35B-1CDA4E7A9FA9}" type="pres">
      <dgm:prSet presAssocID="{DD802AB7-A5E8-4F35-8D19-3EBCF1BBD935}" presName="sibTrans" presStyleCnt="0"/>
      <dgm:spPr/>
    </dgm:pt>
    <dgm:pt modelId="{F58FBB97-D935-D54E-9046-010FC235C9A0}" type="pres">
      <dgm:prSet presAssocID="{19DE79CD-9BB0-4007-94A5-87CB080775A5}" presName="node" presStyleLbl="node1" presStyleIdx="3" presStyleCnt="6">
        <dgm:presLayoutVars>
          <dgm:bulletEnabled val="1"/>
        </dgm:presLayoutVars>
      </dgm:prSet>
      <dgm:spPr/>
    </dgm:pt>
    <dgm:pt modelId="{8C73D5FC-C33D-FC4E-B7AF-93C2F4969507}" type="pres">
      <dgm:prSet presAssocID="{A535DF9B-BF5C-49E2-8873-5C43DD4B4AF3}" presName="sibTrans" presStyleCnt="0"/>
      <dgm:spPr/>
    </dgm:pt>
    <dgm:pt modelId="{F16DF868-E27C-4F48-88AE-1041378D54E9}" type="pres">
      <dgm:prSet presAssocID="{34F1338D-9D62-4CE6-BA59-A64C1921DBD7}" presName="node" presStyleLbl="node1" presStyleIdx="4" presStyleCnt="6">
        <dgm:presLayoutVars>
          <dgm:bulletEnabled val="1"/>
        </dgm:presLayoutVars>
      </dgm:prSet>
      <dgm:spPr/>
    </dgm:pt>
    <dgm:pt modelId="{649A7F40-2C0B-5449-954C-259503D4C1FC}" type="pres">
      <dgm:prSet presAssocID="{47671D81-3886-4AED-87E1-CB745BF93402}" presName="sibTrans" presStyleCnt="0"/>
      <dgm:spPr/>
    </dgm:pt>
    <dgm:pt modelId="{E0771FF2-E5BB-FB4F-B3F5-6DA1A8457950}" type="pres">
      <dgm:prSet presAssocID="{1C2825F3-8869-4A2A-8442-AE7B2411FF23}" presName="node" presStyleLbl="node1" presStyleIdx="5" presStyleCnt="6">
        <dgm:presLayoutVars>
          <dgm:bulletEnabled val="1"/>
        </dgm:presLayoutVars>
      </dgm:prSet>
      <dgm:spPr/>
    </dgm:pt>
  </dgm:ptLst>
  <dgm:cxnLst>
    <dgm:cxn modelId="{1065761E-05D8-4A73-A943-DF3F69EB935D}" srcId="{EE43DF8F-B802-411E-882B-448F1579E8F8}" destId="{637D743A-9532-4864-B902-519958B3DF5E}" srcOrd="1" destOrd="0" parTransId="{6E16AB7D-BA14-4BC1-8E60-F3C3F3ECBF63}" sibTransId="{F250E05F-A437-4936-9BDA-C03E43CFFCB0}"/>
    <dgm:cxn modelId="{AA1D2327-6531-2942-93DE-5EB086D07ECD}" type="presOf" srcId="{34F1338D-9D62-4CE6-BA59-A64C1921DBD7}" destId="{F16DF868-E27C-4F48-88AE-1041378D54E9}" srcOrd="0" destOrd="0" presId="urn:microsoft.com/office/officeart/2005/8/layout/default"/>
    <dgm:cxn modelId="{A9EBFF41-8A07-4EC7-AEC9-F7B6EB20C979}" srcId="{EE43DF8F-B802-411E-882B-448F1579E8F8}" destId="{19DE79CD-9BB0-4007-94A5-87CB080775A5}" srcOrd="3" destOrd="0" parTransId="{014AF240-FDBA-4E23-B270-B15BFC801E8B}" sibTransId="{A535DF9B-BF5C-49E2-8873-5C43DD4B4AF3}"/>
    <dgm:cxn modelId="{B12C5A65-2F5A-F546-9AB9-DFC5C03ED24D}" type="presOf" srcId="{EE43DF8F-B802-411E-882B-448F1579E8F8}" destId="{77C25D9B-18AD-934A-B0EE-505FC828DEF6}" srcOrd="0" destOrd="0" presId="urn:microsoft.com/office/officeart/2005/8/layout/default"/>
    <dgm:cxn modelId="{48CDD573-EBF3-49DF-B0B4-8FED6ACEEC77}" srcId="{EE43DF8F-B802-411E-882B-448F1579E8F8}" destId="{34F1338D-9D62-4CE6-BA59-A64C1921DBD7}" srcOrd="4" destOrd="0" parTransId="{7F05A73E-8FB8-4B56-AABA-05EDB65B19D5}" sibTransId="{47671D81-3886-4AED-87E1-CB745BF93402}"/>
    <dgm:cxn modelId="{0AD58588-4F2E-45F3-B91D-87FDEF9F2B53}" srcId="{EE43DF8F-B802-411E-882B-448F1579E8F8}" destId="{357A288C-EF4E-4576-B5C4-58CBF00367E4}" srcOrd="2" destOrd="0" parTransId="{2EBD01AC-8C59-4C16-A09B-2E984525C1D5}" sibTransId="{DD802AB7-A5E8-4F35-8D19-3EBCF1BBD935}"/>
    <dgm:cxn modelId="{67C71E8D-BF23-BB45-B887-6B2DE12CC46B}" type="presOf" srcId="{637D743A-9532-4864-B902-519958B3DF5E}" destId="{EFE7E131-855A-8744-96A6-2F1F66503891}" srcOrd="0" destOrd="0" presId="urn:microsoft.com/office/officeart/2005/8/layout/default"/>
    <dgm:cxn modelId="{EE330FD0-BA56-420A-AA0B-89037D891E66}" srcId="{EE43DF8F-B802-411E-882B-448F1579E8F8}" destId="{592D4043-989F-47EC-B2DD-CF2C829665CA}" srcOrd="0" destOrd="0" parTransId="{B3B874CC-282F-42D3-81DA-BEA2B803DC61}" sibTransId="{B773B303-F02F-4D94-A84C-C9D6E6DCA79B}"/>
    <dgm:cxn modelId="{06F6A5D1-E7E1-43B5-888C-BD1155C04D58}" srcId="{EE43DF8F-B802-411E-882B-448F1579E8F8}" destId="{1C2825F3-8869-4A2A-8442-AE7B2411FF23}" srcOrd="5" destOrd="0" parTransId="{DAE9AA1B-9A0A-4300-B346-288CE35C3F1A}" sibTransId="{7B997E1B-FC20-4462-98D6-5CC20BD0176C}"/>
    <dgm:cxn modelId="{B449ACD4-856D-304C-891B-750BC18C1D2E}" type="presOf" srcId="{1C2825F3-8869-4A2A-8442-AE7B2411FF23}" destId="{E0771FF2-E5BB-FB4F-B3F5-6DA1A8457950}" srcOrd="0" destOrd="0" presId="urn:microsoft.com/office/officeart/2005/8/layout/default"/>
    <dgm:cxn modelId="{51F1B9D9-F90A-F94B-837C-0E3545F5849A}" type="presOf" srcId="{357A288C-EF4E-4576-B5C4-58CBF00367E4}" destId="{8E897FC3-44F8-D14E-9993-8228F730C5EB}" srcOrd="0" destOrd="0" presId="urn:microsoft.com/office/officeart/2005/8/layout/default"/>
    <dgm:cxn modelId="{33F393E2-10DD-AF4B-9498-CA5F43BCF7FC}" type="presOf" srcId="{592D4043-989F-47EC-B2DD-CF2C829665CA}" destId="{C2C0B64D-068E-3B44-9DD5-AEE4BD10B1D0}" srcOrd="0" destOrd="0" presId="urn:microsoft.com/office/officeart/2005/8/layout/default"/>
    <dgm:cxn modelId="{804E39EA-B580-1746-A99A-9C9BE23F59D6}" type="presOf" srcId="{19DE79CD-9BB0-4007-94A5-87CB080775A5}" destId="{F58FBB97-D935-D54E-9046-010FC235C9A0}" srcOrd="0" destOrd="0" presId="urn:microsoft.com/office/officeart/2005/8/layout/default"/>
    <dgm:cxn modelId="{B42DFCD5-CD66-DF43-91D7-DC0AA2422D38}" type="presParOf" srcId="{77C25D9B-18AD-934A-B0EE-505FC828DEF6}" destId="{C2C0B64D-068E-3B44-9DD5-AEE4BD10B1D0}" srcOrd="0" destOrd="0" presId="urn:microsoft.com/office/officeart/2005/8/layout/default"/>
    <dgm:cxn modelId="{FEC310A8-980B-B64C-8075-7C80B9945BD4}" type="presParOf" srcId="{77C25D9B-18AD-934A-B0EE-505FC828DEF6}" destId="{1C1C273C-5E1F-8F4F-8766-3896CFC6AB3C}" srcOrd="1" destOrd="0" presId="urn:microsoft.com/office/officeart/2005/8/layout/default"/>
    <dgm:cxn modelId="{85D930E9-0E83-1D48-A6FB-ECC5D223D251}" type="presParOf" srcId="{77C25D9B-18AD-934A-B0EE-505FC828DEF6}" destId="{EFE7E131-855A-8744-96A6-2F1F66503891}" srcOrd="2" destOrd="0" presId="urn:microsoft.com/office/officeart/2005/8/layout/default"/>
    <dgm:cxn modelId="{56C7DB18-3454-7748-AF97-9B9DF72672E5}" type="presParOf" srcId="{77C25D9B-18AD-934A-B0EE-505FC828DEF6}" destId="{E6D664E6-113C-2846-917C-F845FD952B54}" srcOrd="3" destOrd="0" presId="urn:microsoft.com/office/officeart/2005/8/layout/default"/>
    <dgm:cxn modelId="{A14B08B8-5177-3943-B8F8-C5EC36E42697}" type="presParOf" srcId="{77C25D9B-18AD-934A-B0EE-505FC828DEF6}" destId="{8E897FC3-44F8-D14E-9993-8228F730C5EB}" srcOrd="4" destOrd="0" presId="urn:microsoft.com/office/officeart/2005/8/layout/default"/>
    <dgm:cxn modelId="{64D3115D-D058-274A-82A5-9BCE900C0136}" type="presParOf" srcId="{77C25D9B-18AD-934A-B0EE-505FC828DEF6}" destId="{EB1C33B0-A178-824B-B35B-1CDA4E7A9FA9}" srcOrd="5" destOrd="0" presId="urn:microsoft.com/office/officeart/2005/8/layout/default"/>
    <dgm:cxn modelId="{D556AE90-AE41-CE48-A944-1845F862502B}" type="presParOf" srcId="{77C25D9B-18AD-934A-B0EE-505FC828DEF6}" destId="{F58FBB97-D935-D54E-9046-010FC235C9A0}" srcOrd="6" destOrd="0" presId="urn:microsoft.com/office/officeart/2005/8/layout/default"/>
    <dgm:cxn modelId="{21491440-FA0B-5240-BC90-6B86A87D3226}" type="presParOf" srcId="{77C25D9B-18AD-934A-B0EE-505FC828DEF6}" destId="{8C73D5FC-C33D-FC4E-B7AF-93C2F4969507}" srcOrd="7" destOrd="0" presId="urn:microsoft.com/office/officeart/2005/8/layout/default"/>
    <dgm:cxn modelId="{B1C85A43-7CC5-8147-998F-13196BA70511}" type="presParOf" srcId="{77C25D9B-18AD-934A-B0EE-505FC828DEF6}" destId="{F16DF868-E27C-4F48-88AE-1041378D54E9}" srcOrd="8" destOrd="0" presId="urn:microsoft.com/office/officeart/2005/8/layout/default"/>
    <dgm:cxn modelId="{3E784E9A-3531-8447-94AD-69EAC6D98B73}" type="presParOf" srcId="{77C25D9B-18AD-934A-B0EE-505FC828DEF6}" destId="{649A7F40-2C0B-5449-954C-259503D4C1FC}" srcOrd="9" destOrd="0" presId="urn:microsoft.com/office/officeart/2005/8/layout/default"/>
    <dgm:cxn modelId="{11E5F811-982C-9744-A29B-38CF17F9ED14}" type="presParOf" srcId="{77C25D9B-18AD-934A-B0EE-505FC828DEF6}" destId="{E0771FF2-E5BB-FB4F-B3F5-6DA1A845795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C7F4E3-5E4B-4310-880A-731AA84A2786}">
      <dgm:prSet/>
      <dgm:spPr/>
      <dgm:t>
        <a:bodyPr/>
        <a:lstStyle/>
        <a:p>
          <a:r>
            <a:rPr lang="en-GB" b="0" i="0"/>
            <a:t>The success of an investigation relies on the goodwill and cooperation of victims, witnesses and the community. Investigators should be aware that:</a:t>
          </a:r>
          <a:endParaRPr lang="en-US"/>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a:t>investigations should be conducted with integrity, common sense and sound judgement</a:t>
          </a:r>
          <a:endParaRPr lang="en-US"/>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a:t>heavy-handed, discriminatory or disproportionate actions risk losing cooperation and any future criminal proceedings</a:t>
          </a:r>
          <a:endParaRPr lang="en-US"/>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a:t>effective investigators maintain a balance that recognises the concerns of all the parties involved</a:t>
          </a:r>
          <a:endParaRPr lang="en-US"/>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a:t>understanding the response to crime assists investigators to build this relationship</a:t>
          </a:r>
          <a:endParaRPr lang="en-US"/>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a:t>a professional approach to investigations benefits the victim, the public and</a:t>
          </a:r>
          <a:br>
            <a:rPr lang="en-GB" b="0" i="0"/>
          </a:br>
          <a:r>
            <a:rPr lang="en-GB" b="0" i="0"/>
            <a:t>the police</a:t>
          </a:r>
          <a:endParaRPr lang="en-US"/>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3412FD51-6819-6E44-B5D2-660BC28ED12B}" type="presOf" srcId="{A8F3A90C-08B6-46F9-AE0A-41437E193A9A}" destId="{68590124-E0F5-DE49-B31A-1579F09C63FA}" srcOrd="0" destOrd="4" presId="urn:microsoft.com/office/officeart/2005/8/layout/vList2"/>
    <dgm:cxn modelId="{F01D546E-F28F-EA4D-A4F5-D4E7C8763382}" type="presOf" srcId="{5A7BE900-70F9-4A2F-8CD3-00684D0D767F}" destId="{68590124-E0F5-DE49-B31A-1579F09C63FA}" srcOrd="0" destOrd="0"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D1C8CA4D-E02F-4EE6-B347-BC29FF533C6A}" type="presOf" srcId="{92CD8DA3-330C-4FC4-B6A7-2EB102AA4F1C}" destId="{1B9E751B-8298-4E74-A1A1-311C9EC298D2}"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1FCD1072-9C04-4041-9F2A-7B7EFCE55E5E}" type="presOf" srcId="{B548F435-A7DC-46B8-8BA8-CF863B4206E3}" destId="{024EFAC4-4D99-4A1E-BF15-C25D5F8FED6E}"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7783D9C-914A-4FF9-B4D0-AF22893EB0B3}" type="doc">
      <dgm:prSet loTypeId="urn:microsoft.com/office/officeart/2018/2/layout/IconVerticalSolidList" loCatId="icon" qsTypeId="urn:microsoft.com/office/officeart/2005/8/quickstyle/simple3" qsCatId="simple" csTypeId="urn:microsoft.com/office/officeart/2005/8/colors/colorful5" csCatId="colorful" phldr="1"/>
      <dgm:spPr/>
      <dgm:t>
        <a:bodyPr/>
        <a:lstStyle/>
        <a:p>
          <a:endParaRPr lang="en-US"/>
        </a:p>
      </dgm:t>
    </dgm:pt>
    <dgm:pt modelId="{15AFEFD8-BB2B-462A-8AEA-D998B5F92E2C}">
      <dgm:prSet phldrT="[Text]"/>
      <dgm:spPr>
        <a:xfrm>
          <a:off x="2721144" y="530"/>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Establish current position</a:t>
          </a:r>
        </a:p>
      </dgm:t>
    </dgm:pt>
    <dgm:pt modelId="{CA957027-E62A-4386-8671-FCE36F455F6E}" type="parTrans" cxnId="{E17051DA-29C4-4773-A91C-D510845C9B2A}">
      <dgm:prSet/>
      <dgm:spPr/>
      <dgm:t>
        <a:bodyPr/>
        <a:lstStyle/>
        <a:p>
          <a:endParaRPr lang="en-US"/>
        </a:p>
      </dgm:t>
    </dgm:pt>
    <dgm:pt modelId="{33D2F85F-8994-4A45-9C9C-DDE5D8D5ECB2}" type="sibTrans" cxnId="{E17051DA-29C4-4773-A91C-D510845C9B2A}">
      <dgm:prSet/>
      <dgm:spPr>
        <a:xfrm>
          <a:off x="1843753" y="497194"/>
          <a:ext cx="3282979" cy="3282979"/>
        </a:xfrm>
        <a:custGeom>
          <a:avLst/>
          <a:gdLst/>
          <a:ahLst/>
          <a:cxnLst/>
          <a:rect l="0" t="0" r="0" b="0"/>
          <a:pathLst>
            <a:path>
              <a:moveTo>
                <a:pt x="2616664" y="321064"/>
              </a:moveTo>
              <a:arcTo wR="1641489" hR="1641489" stAng="18386821" swAng="1634160"/>
            </a:path>
          </a:pathLst>
        </a:custGeom>
      </dgm:spPr>
      <dgm:t>
        <a:bodyPr/>
        <a:lstStyle/>
        <a:p>
          <a:endParaRPr lang="en-US"/>
        </a:p>
      </dgm:t>
    </dgm:pt>
    <dgm:pt modelId="{D8C427D8-29D7-481E-856C-77E46C12C4FA}">
      <dgm:prSet phldrT="[Text]"/>
      <dgm:spPr>
        <a:xfrm>
          <a:off x="4362633" y="1642020"/>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Analyse</a:t>
          </a:r>
        </a:p>
      </dgm:t>
    </dgm:pt>
    <dgm:pt modelId="{2A0566FD-C814-4309-86A0-B890C8564A08}" type="parTrans" cxnId="{2690934A-45CF-4808-9727-96808F4064D7}">
      <dgm:prSet/>
      <dgm:spPr/>
      <dgm:t>
        <a:bodyPr/>
        <a:lstStyle/>
        <a:p>
          <a:endParaRPr lang="en-US"/>
        </a:p>
      </dgm:t>
    </dgm:pt>
    <dgm:pt modelId="{4542EDC0-7799-41CE-A515-B835C7219539}" type="sibTrans" cxnId="{2690934A-45CF-4808-9727-96808F4064D7}">
      <dgm:prSet/>
      <dgm:spPr>
        <a:xfrm>
          <a:off x="1843753" y="497194"/>
          <a:ext cx="3282979" cy="3282979"/>
        </a:xfrm>
        <a:custGeom>
          <a:avLst/>
          <a:gdLst/>
          <a:ahLst/>
          <a:cxnLst/>
          <a:rect l="0" t="0" r="0" b="0"/>
          <a:pathLst>
            <a:path>
              <a:moveTo>
                <a:pt x="3112846" y="2369222"/>
              </a:moveTo>
              <a:arcTo wR="1641489" hR="1641489" stAng="1579019" swAng="1634160"/>
            </a:path>
          </a:pathLst>
        </a:custGeom>
      </dgm:spPr>
      <dgm:t>
        <a:bodyPr/>
        <a:lstStyle/>
        <a:p>
          <a:endParaRPr lang="en-US"/>
        </a:p>
      </dgm:t>
    </dgm:pt>
    <dgm:pt modelId="{E89E4F20-B487-43E5-94F2-55725FF8C98E}">
      <dgm:prSet phldrT="[Text]"/>
      <dgm:spPr>
        <a:xfrm>
          <a:off x="2721144" y="3283509"/>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Identify actions</a:t>
          </a:r>
        </a:p>
      </dgm:t>
    </dgm:pt>
    <dgm:pt modelId="{B734AFFD-457E-40F4-A6F9-CBCC6A0F886B}" type="parTrans" cxnId="{ACA8959A-ACCD-4F24-8E78-0147DBA80983}">
      <dgm:prSet/>
      <dgm:spPr/>
      <dgm:t>
        <a:bodyPr/>
        <a:lstStyle/>
        <a:p>
          <a:endParaRPr lang="en-US"/>
        </a:p>
      </dgm:t>
    </dgm:pt>
    <dgm:pt modelId="{680E0139-FFD4-4185-AA19-E9DC8F14322E}" type="sibTrans" cxnId="{ACA8959A-ACCD-4F24-8E78-0147DBA80983}">
      <dgm:prSet/>
      <dgm:spPr>
        <a:xfrm>
          <a:off x="1843753" y="497194"/>
          <a:ext cx="3282979" cy="3282979"/>
        </a:xfrm>
        <a:custGeom>
          <a:avLst/>
          <a:gdLst/>
          <a:ahLst/>
          <a:cxnLst/>
          <a:rect l="0" t="0" r="0" b="0"/>
          <a:pathLst>
            <a:path>
              <a:moveTo>
                <a:pt x="666314" y="2961914"/>
              </a:moveTo>
              <a:arcTo wR="1641489" hR="1641489" stAng="7586821" swAng="1634160"/>
            </a:path>
          </a:pathLst>
        </a:custGeom>
      </dgm:spPr>
      <dgm:t>
        <a:bodyPr/>
        <a:lstStyle/>
        <a:p>
          <a:endParaRPr lang="en-US"/>
        </a:p>
      </dgm:t>
    </dgm:pt>
    <dgm:pt modelId="{8C6A97B5-EF7F-436D-B31E-7AA8B2C28DA8}">
      <dgm:prSet phldrT="[Text]"/>
      <dgm:spPr>
        <a:xfrm>
          <a:off x="1079654" y="1642020"/>
          <a:ext cx="1528197" cy="993328"/>
        </a:xfrm>
        <a:scene3d>
          <a:camera prst="orthographicFront"/>
          <a:lightRig rig="flat" dir="t"/>
        </a:scene3d>
        <a:sp3d prstMaterial="dkEdge">
          <a:bevelT w="8200" h="38100"/>
        </a:sp3d>
      </dgm:spPr>
      <dgm:t>
        <a:bodyPr/>
        <a:lstStyle/>
        <a:p>
          <a:pPr>
            <a:lnSpc>
              <a:spcPct val="100000"/>
            </a:lnSpc>
          </a:pPr>
          <a:r>
            <a:rPr lang="en-US">
              <a:latin typeface="Calibri" panose="020F0502020204030204"/>
              <a:ea typeface="+mn-ea"/>
              <a:cs typeface="+mn-cs"/>
            </a:rPr>
            <a:t>Take action</a:t>
          </a:r>
        </a:p>
      </dgm:t>
    </dgm:pt>
    <dgm:pt modelId="{09F5BF85-9809-48B0-9A17-B9B0855EA424}" type="parTrans" cxnId="{0FBD7809-D53D-4627-B38C-72DD0030CBA0}">
      <dgm:prSet/>
      <dgm:spPr/>
      <dgm:t>
        <a:bodyPr/>
        <a:lstStyle/>
        <a:p>
          <a:endParaRPr lang="en-US"/>
        </a:p>
      </dgm:t>
    </dgm:pt>
    <dgm:pt modelId="{398A0762-90D6-4617-8CB9-A16ADCBB1B2F}" type="sibTrans" cxnId="{0FBD7809-D53D-4627-B38C-72DD0030CBA0}">
      <dgm:prSet/>
      <dgm:spPr>
        <a:xfrm>
          <a:off x="1843753" y="497194"/>
          <a:ext cx="3282979" cy="3282979"/>
        </a:xfrm>
        <a:custGeom>
          <a:avLst/>
          <a:gdLst/>
          <a:ahLst/>
          <a:cxnLst/>
          <a:rect l="0" t="0" r="0" b="0"/>
          <a:pathLst>
            <a:path>
              <a:moveTo>
                <a:pt x="170132" y="913756"/>
              </a:moveTo>
              <a:arcTo wR="1641489" hR="1641489" stAng="12379019" swAng="1634160"/>
            </a:path>
          </a:pathLst>
        </a:custGeom>
      </dgm:spPr>
      <dgm:t>
        <a:bodyPr/>
        <a:lstStyle/>
        <a:p>
          <a:endParaRPr lang="en-US"/>
        </a:p>
      </dgm:t>
    </dgm:pt>
    <dgm:pt modelId="{B91A888D-B332-4DE9-ABDE-1367493943AE}" type="pres">
      <dgm:prSet presAssocID="{F7783D9C-914A-4FF9-B4D0-AF22893EB0B3}" presName="root" presStyleCnt="0">
        <dgm:presLayoutVars>
          <dgm:dir/>
          <dgm:resizeHandles val="exact"/>
        </dgm:presLayoutVars>
      </dgm:prSet>
      <dgm:spPr/>
    </dgm:pt>
    <dgm:pt modelId="{AD167458-2614-4EE9-A323-A476D1BCB1AC}" type="pres">
      <dgm:prSet presAssocID="{15AFEFD8-BB2B-462A-8AEA-D998B5F92E2C}" presName="compNode" presStyleCnt="0"/>
      <dgm:spPr/>
    </dgm:pt>
    <dgm:pt modelId="{41CEB00A-25BF-4A95-889D-23F02E90AE64}" type="pres">
      <dgm:prSet presAssocID="{15AFEFD8-BB2B-462A-8AEA-D998B5F92E2C}" presName="bgRect" presStyleLbl="bgShp" presStyleIdx="0" presStyleCnt="4"/>
      <dgm:spPr/>
    </dgm:pt>
    <dgm:pt modelId="{31AB2DA7-AE89-46BC-8794-DF27F8BD18E5}" type="pres">
      <dgm:prSet presAssocID="{15AFEFD8-BB2B-462A-8AEA-D998B5F92E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ick"/>
        </a:ext>
      </dgm:extLst>
    </dgm:pt>
    <dgm:pt modelId="{92277ABD-74E5-4F66-BC39-CCA4A1846C57}" type="pres">
      <dgm:prSet presAssocID="{15AFEFD8-BB2B-462A-8AEA-D998B5F92E2C}" presName="spaceRect" presStyleCnt="0"/>
      <dgm:spPr/>
    </dgm:pt>
    <dgm:pt modelId="{617E1857-03CD-49EF-872E-523E2601F6F4}" type="pres">
      <dgm:prSet presAssocID="{15AFEFD8-BB2B-462A-8AEA-D998B5F92E2C}" presName="parTx" presStyleLbl="revTx" presStyleIdx="0" presStyleCnt="4">
        <dgm:presLayoutVars>
          <dgm:chMax val="0"/>
          <dgm:chPref val="0"/>
        </dgm:presLayoutVars>
      </dgm:prSet>
      <dgm:spPr>
        <a:prstGeom prst="roundRect">
          <a:avLst/>
        </a:prstGeom>
      </dgm:spPr>
    </dgm:pt>
    <dgm:pt modelId="{065344B7-93F4-450D-9D8D-E1A0B657CEA9}" type="pres">
      <dgm:prSet presAssocID="{33D2F85F-8994-4A45-9C9C-DDE5D8D5ECB2}" presName="sibTrans" presStyleCnt="0"/>
      <dgm:spPr/>
    </dgm:pt>
    <dgm:pt modelId="{710584B5-ABB7-4698-8DB6-3B9DCD4BD8DC}" type="pres">
      <dgm:prSet presAssocID="{D8C427D8-29D7-481E-856C-77E46C12C4FA}" presName="compNode" presStyleCnt="0"/>
      <dgm:spPr/>
    </dgm:pt>
    <dgm:pt modelId="{26DEE241-20AC-4F94-A70B-7D09812D4BD2}" type="pres">
      <dgm:prSet presAssocID="{D8C427D8-29D7-481E-856C-77E46C12C4FA}" presName="bgRect" presStyleLbl="bgShp" presStyleIdx="1" presStyleCnt="4"/>
      <dgm:spPr/>
    </dgm:pt>
    <dgm:pt modelId="{53E9350C-1DFE-4309-9776-BAF9ECC6AA47}" type="pres">
      <dgm:prSet presAssocID="{D8C427D8-29D7-481E-856C-77E46C12C4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19CC7757-9523-4E61-B79D-F0F8B26A88B6}" type="pres">
      <dgm:prSet presAssocID="{D8C427D8-29D7-481E-856C-77E46C12C4FA}" presName="spaceRect" presStyleCnt="0"/>
      <dgm:spPr/>
    </dgm:pt>
    <dgm:pt modelId="{23689384-9776-4F5E-B45A-75273FC94AD0}" type="pres">
      <dgm:prSet presAssocID="{D8C427D8-29D7-481E-856C-77E46C12C4FA}" presName="parTx" presStyleLbl="revTx" presStyleIdx="1" presStyleCnt="4">
        <dgm:presLayoutVars>
          <dgm:chMax val="0"/>
          <dgm:chPref val="0"/>
        </dgm:presLayoutVars>
      </dgm:prSet>
      <dgm:spPr>
        <a:prstGeom prst="roundRect">
          <a:avLst/>
        </a:prstGeom>
      </dgm:spPr>
    </dgm:pt>
    <dgm:pt modelId="{8B866FC8-8FA6-4E83-8039-4619CE2858DE}" type="pres">
      <dgm:prSet presAssocID="{4542EDC0-7799-41CE-A515-B835C7219539}" presName="sibTrans" presStyleCnt="0"/>
      <dgm:spPr/>
    </dgm:pt>
    <dgm:pt modelId="{94693CF4-C925-470C-A400-E853461DCD60}" type="pres">
      <dgm:prSet presAssocID="{E89E4F20-B487-43E5-94F2-55725FF8C98E}" presName="compNode" presStyleCnt="0"/>
      <dgm:spPr/>
    </dgm:pt>
    <dgm:pt modelId="{3CC7739F-1321-41D6-B651-D1CD389E9CC1}" type="pres">
      <dgm:prSet presAssocID="{E89E4F20-B487-43E5-94F2-55725FF8C98E}" presName="bgRect" presStyleLbl="bgShp" presStyleIdx="2" presStyleCnt="4"/>
      <dgm:spPr/>
    </dgm:pt>
    <dgm:pt modelId="{F6DB8BD0-5168-4D86-AC40-007C4C8D5258}" type="pres">
      <dgm:prSet presAssocID="{E89E4F20-B487-43E5-94F2-55725FF8C98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E11D5C55-564A-4C79-9476-20020AE948B8}" type="pres">
      <dgm:prSet presAssocID="{E89E4F20-B487-43E5-94F2-55725FF8C98E}" presName="spaceRect" presStyleCnt="0"/>
      <dgm:spPr/>
    </dgm:pt>
    <dgm:pt modelId="{4BEBA88F-2F31-40ED-A552-731649097EE1}" type="pres">
      <dgm:prSet presAssocID="{E89E4F20-B487-43E5-94F2-55725FF8C98E}" presName="parTx" presStyleLbl="revTx" presStyleIdx="2" presStyleCnt="4">
        <dgm:presLayoutVars>
          <dgm:chMax val="0"/>
          <dgm:chPref val="0"/>
        </dgm:presLayoutVars>
      </dgm:prSet>
      <dgm:spPr>
        <a:prstGeom prst="roundRect">
          <a:avLst/>
        </a:prstGeom>
      </dgm:spPr>
    </dgm:pt>
    <dgm:pt modelId="{25AB7368-484E-4F98-98EE-7790988213D9}" type="pres">
      <dgm:prSet presAssocID="{680E0139-FFD4-4185-AA19-E9DC8F14322E}" presName="sibTrans" presStyleCnt="0"/>
      <dgm:spPr/>
    </dgm:pt>
    <dgm:pt modelId="{2E459DC0-4B59-4D99-BC09-E22DFCF333F3}" type="pres">
      <dgm:prSet presAssocID="{8C6A97B5-EF7F-436D-B31E-7AA8B2C28DA8}" presName="compNode" presStyleCnt="0"/>
      <dgm:spPr/>
    </dgm:pt>
    <dgm:pt modelId="{C16444EA-D8CE-4360-BDC5-43676100CBA1}" type="pres">
      <dgm:prSet presAssocID="{8C6A97B5-EF7F-436D-B31E-7AA8B2C28DA8}" presName="bgRect" presStyleLbl="bgShp" presStyleIdx="3" presStyleCnt="4"/>
      <dgm:spPr/>
    </dgm:pt>
    <dgm:pt modelId="{D07C398F-F817-425F-AD17-55FE7A1512D4}" type="pres">
      <dgm:prSet presAssocID="{8C6A97B5-EF7F-436D-B31E-7AA8B2C28DA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un"/>
        </a:ext>
      </dgm:extLst>
    </dgm:pt>
    <dgm:pt modelId="{59D3E636-B789-4CED-AE5D-DE178DECCEFF}" type="pres">
      <dgm:prSet presAssocID="{8C6A97B5-EF7F-436D-B31E-7AA8B2C28DA8}" presName="spaceRect" presStyleCnt="0"/>
      <dgm:spPr/>
    </dgm:pt>
    <dgm:pt modelId="{1903BA10-EF6A-4BF1-9789-4E7E6B2EDA47}" type="pres">
      <dgm:prSet presAssocID="{8C6A97B5-EF7F-436D-B31E-7AA8B2C28DA8}" presName="parTx" presStyleLbl="revTx" presStyleIdx="3" presStyleCnt="4">
        <dgm:presLayoutVars>
          <dgm:chMax val="0"/>
          <dgm:chPref val="0"/>
        </dgm:presLayoutVars>
      </dgm:prSet>
      <dgm:spPr>
        <a:prstGeom prst="roundRect">
          <a:avLst/>
        </a:prstGeom>
      </dgm:spPr>
    </dgm:pt>
  </dgm:ptLst>
  <dgm:cxnLst>
    <dgm:cxn modelId="{0FBD7809-D53D-4627-B38C-72DD0030CBA0}" srcId="{F7783D9C-914A-4FF9-B4D0-AF22893EB0B3}" destId="{8C6A97B5-EF7F-436D-B31E-7AA8B2C28DA8}" srcOrd="3" destOrd="0" parTransId="{09F5BF85-9809-48B0-9A17-B9B0855EA424}" sibTransId="{398A0762-90D6-4617-8CB9-A16ADCBB1B2F}"/>
    <dgm:cxn modelId="{86CA7934-C0D1-EE44-B269-B8C6B8A8C3CC}" type="presOf" srcId="{F7783D9C-914A-4FF9-B4D0-AF22893EB0B3}" destId="{B91A888D-B332-4DE9-ABDE-1367493943AE}" srcOrd="0" destOrd="0" presId="urn:microsoft.com/office/officeart/2018/2/layout/IconVerticalSolidList"/>
    <dgm:cxn modelId="{64751E42-9B68-494B-B982-52A54C5945A0}" type="presOf" srcId="{E89E4F20-B487-43E5-94F2-55725FF8C98E}" destId="{4BEBA88F-2F31-40ED-A552-731649097EE1}" srcOrd="0" destOrd="0" presId="urn:microsoft.com/office/officeart/2018/2/layout/IconVerticalSolidList"/>
    <dgm:cxn modelId="{2690934A-45CF-4808-9727-96808F4064D7}" srcId="{F7783D9C-914A-4FF9-B4D0-AF22893EB0B3}" destId="{D8C427D8-29D7-481E-856C-77E46C12C4FA}" srcOrd="1" destOrd="0" parTransId="{2A0566FD-C814-4309-86A0-B890C8564A08}" sibTransId="{4542EDC0-7799-41CE-A515-B835C7219539}"/>
    <dgm:cxn modelId="{66703C4C-202A-144B-A369-953783F63FB9}" type="presOf" srcId="{D8C427D8-29D7-481E-856C-77E46C12C4FA}" destId="{23689384-9776-4F5E-B45A-75273FC94AD0}" srcOrd="0" destOrd="0" presId="urn:microsoft.com/office/officeart/2018/2/layout/IconVerticalSolidList"/>
    <dgm:cxn modelId="{3D9A3666-EC46-2747-9ABD-05B4FCF4E816}" type="presOf" srcId="{15AFEFD8-BB2B-462A-8AEA-D998B5F92E2C}" destId="{617E1857-03CD-49EF-872E-523E2601F6F4}" srcOrd="0" destOrd="0" presId="urn:microsoft.com/office/officeart/2018/2/layout/IconVerticalSolidList"/>
    <dgm:cxn modelId="{ACA8959A-ACCD-4F24-8E78-0147DBA80983}" srcId="{F7783D9C-914A-4FF9-B4D0-AF22893EB0B3}" destId="{E89E4F20-B487-43E5-94F2-55725FF8C98E}" srcOrd="2" destOrd="0" parTransId="{B734AFFD-457E-40F4-A6F9-CBCC6A0F886B}" sibTransId="{680E0139-FFD4-4185-AA19-E9DC8F14322E}"/>
    <dgm:cxn modelId="{1458DAB4-2915-D841-A62B-55D51D8D3671}" type="presOf" srcId="{8C6A97B5-EF7F-436D-B31E-7AA8B2C28DA8}" destId="{1903BA10-EF6A-4BF1-9789-4E7E6B2EDA47}" srcOrd="0" destOrd="0" presId="urn:microsoft.com/office/officeart/2018/2/layout/IconVerticalSolidList"/>
    <dgm:cxn modelId="{E17051DA-29C4-4773-A91C-D510845C9B2A}" srcId="{F7783D9C-914A-4FF9-B4D0-AF22893EB0B3}" destId="{15AFEFD8-BB2B-462A-8AEA-D998B5F92E2C}" srcOrd="0" destOrd="0" parTransId="{CA957027-E62A-4386-8671-FCE36F455F6E}" sibTransId="{33D2F85F-8994-4A45-9C9C-DDE5D8D5ECB2}"/>
    <dgm:cxn modelId="{BBB82286-9445-3845-A82F-0B0A14E8FEEE}" type="presParOf" srcId="{B91A888D-B332-4DE9-ABDE-1367493943AE}" destId="{AD167458-2614-4EE9-A323-A476D1BCB1AC}" srcOrd="0" destOrd="0" presId="urn:microsoft.com/office/officeart/2018/2/layout/IconVerticalSolidList"/>
    <dgm:cxn modelId="{020998DF-BEA0-EF44-9104-2615FFB236E3}" type="presParOf" srcId="{AD167458-2614-4EE9-A323-A476D1BCB1AC}" destId="{41CEB00A-25BF-4A95-889D-23F02E90AE64}" srcOrd="0" destOrd="0" presId="urn:microsoft.com/office/officeart/2018/2/layout/IconVerticalSolidList"/>
    <dgm:cxn modelId="{7CC34027-29AC-5D45-B6B3-6BE314CCF4AA}" type="presParOf" srcId="{AD167458-2614-4EE9-A323-A476D1BCB1AC}" destId="{31AB2DA7-AE89-46BC-8794-DF27F8BD18E5}" srcOrd="1" destOrd="0" presId="urn:microsoft.com/office/officeart/2018/2/layout/IconVerticalSolidList"/>
    <dgm:cxn modelId="{7A603C66-6E91-074B-B4D1-10BE14BA7049}" type="presParOf" srcId="{AD167458-2614-4EE9-A323-A476D1BCB1AC}" destId="{92277ABD-74E5-4F66-BC39-CCA4A1846C57}" srcOrd="2" destOrd="0" presId="urn:microsoft.com/office/officeart/2018/2/layout/IconVerticalSolidList"/>
    <dgm:cxn modelId="{76695869-318A-304C-95D3-FFA721CF8C68}" type="presParOf" srcId="{AD167458-2614-4EE9-A323-A476D1BCB1AC}" destId="{617E1857-03CD-49EF-872E-523E2601F6F4}" srcOrd="3" destOrd="0" presId="urn:microsoft.com/office/officeart/2018/2/layout/IconVerticalSolidList"/>
    <dgm:cxn modelId="{4902DA08-169E-7E4B-AD1A-7B55F84ED0D5}" type="presParOf" srcId="{B91A888D-B332-4DE9-ABDE-1367493943AE}" destId="{065344B7-93F4-450D-9D8D-E1A0B657CEA9}" srcOrd="1" destOrd="0" presId="urn:microsoft.com/office/officeart/2018/2/layout/IconVerticalSolidList"/>
    <dgm:cxn modelId="{58E0C385-844D-274A-832C-4E0A108ABDDE}" type="presParOf" srcId="{B91A888D-B332-4DE9-ABDE-1367493943AE}" destId="{710584B5-ABB7-4698-8DB6-3B9DCD4BD8DC}" srcOrd="2" destOrd="0" presId="urn:microsoft.com/office/officeart/2018/2/layout/IconVerticalSolidList"/>
    <dgm:cxn modelId="{C666FB6B-3A46-2E4C-851C-4FF54F6E680A}" type="presParOf" srcId="{710584B5-ABB7-4698-8DB6-3B9DCD4BD8DC}" destId="{26DEE241-20AC-4F94-A70B-7D09812D4BD2}" srcOrd="0" destOrd="0" presId="urn:microsoft.com/office/officeart/2018/2/layout/IconVerticalSolidList"/>
    <dgm:cxn modelId="{C1677FEA-B5F1-C842-9171-AEF7314A2D78}" type="presParOf" srcId="{710584B5-ABB7-4698-8DB6-3B9DCD4BD8DC}" destId="{53E9350C-1DFE-4309-9776-BAF9ECC6AA47}" srcOrd="1" destOrd="0" presId="urn:microsoft.com/office/officeart/2018/2/layout/IconVerticalSolidList"/>
    <dgm:cxn modelId="{B0674922-ABA0-E845-B48B-FCEB498C7229}" type="presParOf" srcId="{710584B5-ABB7-4698-8DB6-3B9DCD4BD8DC}" destId="{19CC7757-9523-4E61-B79D-F0F8B26A88B6}" srcOrd="2" destOrd="0" presId="urn:microsoft.com/office/officeart/2018/2/layout/IconVerticalSolidList"/>
    <dgm:cxn modelId="{2C13328B-E1D8-FC43-8BC0-6833DF118D37}" type="presParOf" srcId="{710584B5-ABB7-4698-8DB6-3B9DCD4BD8DC}" destId="{23689384-9776-4F5E-B45A-75273FC94AD0}" srcOrd="3" destOrd="0" presId="urn:microsoft.com/office/officeart/2018/2/layout/IconVerticalSolidList"/>
    <dgm:cxn modelId="{9BCF744D-9603-234D-8C56-7D30978EA89A}" type="presParOf" srcId="{B91A888D-B332-4DE9-ABDE-1367493943AE}" destId="{8B866FC8-8FA6-4E83-8039-4619CE2858DE}" srcOrd="3" destOrd="0" presId="urn:microsoft.com/office/officeart/2018/2/layout/IconVerticalSolidList"/>
    <dgm:cxn modelId="{D9A7620B-FEC7-4745-A882-1E3302D42CC7}" type="presParOf" srcId="{B91A888D-B332-4DE9-ABDE-1367493943AE}" destId="{94693CF4-C925-470C-A400-E853461DCD60}" srcOrd="4" destOrd="0" presId="urn:microsoft.com/office/officeart/2018/2/layout/IconVerticalSolidList"/>
    <dgm:cxn modelId="{1452D5AF-9E6C-274E-A620-DF9A0C986240}" type="presParOf" srcId="{94693CF4-C925-470C-A400-E853461DCD60}" destId="{3CC7739F-1321-41D6-B651-D1CD389E9CC1}" srcOrd="0" destOrd="0" presId="urn:microsoft.com/office/officeart/2018/2/layout/IconVerticalSolidList"/>
    <dgm:cxn modelId="{4D5EAFC4-3B5B-BB41-8620-62FB60AA1322}" type="presParOf" srcId="{94693CF4-C925-470C-A400-E853461DCD60}" destId="{F6DB8BD0-5168-4D86-AC40-007C4C8D5258}" srcOrd="1" destOrd="0" presId="urn:microsoft.com/office/officeart/2018/2/layout/IconVerticalSolidList"/>
    <dgm:cxn modelId="{F8D2AEDB-149E-AB4F-9A4D-4528417C398B}" type="presParOf" srcId="{94693CF4-C925-470C-A400-E853461DCD60}" destId="{E11D5C55-564A-4C79-9476-20020AE948B8}" srcOrd="2" destOrd="0" presId="urn:microsoft.com/office/officeart/2018/2/layout/IconVerticalSolidList"/>
    <dgm:cxn modelId="{73D99D9F-E94F-0045-BE03-324C8F6294B3}" type="presParOf" srcId="{94693CF4-C925-470C-A400-E853461DCD60}" destId="{4BEBA88F-2F31-40ED-A552-731649097EE1}" srcOrd="3" destOrd="0" presId="urn:microsoft.com/office/officeart/2018/2/layout/IconVerticalSolidList"/>
    <dgm:cxn modelId="{34349A2C-E2B5-384E-851F-8EFA7B494D6E}" type="presParOf" srcId="{B91A888D-B332-4DE9-ABDE-1367493943AE}" destId="{25AB7368-484E-4F98-98EE-7790988213D9}" srcOrd="5" destOrd="0" presId="urn:microsoft.com/office/officeart/2018/2/layout/IconVerticalSolidList"/>
    <dgm:cxn modelId="{42EF6CC5-8086-7C4C-81D4-533106A43A8A}" type="presParOf" srcId="{B91A888D-B332-4DE9-ABDE-1367493943AE}" destId="{2E459DC0-4B59-4D99-BC09-E22DFCF333F3}" srcOrd="6" destOrd="0" presId="urn:microsoft.com/office/officeart/2018/2/layout/IconVerticalSolidList"/>
    <dgm:cxn modelId="{53398EE5-434A-1B45-9F5E-3B0F6E1827BE}" type="presParOf" srcId="{2E459DC0-4B59-4D99-BC09-E22DFCF333F3}" destId="{C16444EA-D8CE-4360-BDC5-43676100CBA1}" srcOrd="0" destOrd="0" presId="urn:microsoft.com/office/officeart/2018/2/layout/IconVerticalSolidList"/>
    <dgm:cxn modelId="{8D5CE263-DD6A-F84F-A9FE-3A78AB1F5D21}" type="presParOf" srcId="{2E459DC0-4B59-4D99-BC09-E22DFCF333F3}" destId="{D07C398F-F817-425F-AD17-55FE7A1512D4}" srcOrd="1" destOrd="0" presId="urn:microsoft.com/office/officeart/2018/2/layout/IconVerticalSolidList"/>
    <dgm:cxn modelId="{49A55274-55D3-AC4D-96DC-E74ECF7AAAA0}" type="presParOf" srcId="{2E459DC0-4B59-4D99-BC09-E22DFCF333F3}" destId="{59D3E636-B789-4CED-AE5D-DE178DECCEFF}" srcOrd="2" destOrd="0" presId="urn:microsoft.com/office/officeart/2018/2/layout/IconVerticalSolidList"/>
    <dgm:cxn modelId="{1CDBB808-01D5-B94F-9AA9-563A579349D4}" type="presParOf" srcId="{2E459DC0-4B59-4D99-BC09-E22DFCF333F3}" destId="{1903BA10-EF6A-4BF1-9789-4E7E6B2EDA4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4B625A63-0D68-4541-98F4-D1362E7BC3BA}" type="presOf" srcId="{5656653B-1639-4875-A1BB-7DC2DA67835A}" destId="{7CF7A3E4-50D0-4550-BC98-F9397E9D9FF6}" srcOrd="0" destOrd="0" presId="urn:microsoft.com/office/officeart/2005/8/layout/matrix1"/>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BAF6CB6-A632-499B-B619-D6CA1D65CBDE}"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5F7C46F6-8F42-4710-B2AE-81984E58F284}">
      <dgm:prSet/>
      <dgm:spPr/>
      <dgm:t>
        <a:bodyPr/>
        <a:lstStyle/>
        <a:p>
          <a:r>
            <a:rPr lang="en-US"/>
            <a:t>Identifying</a:t>
          </a:r>
        </a:p>
      </dgm:t>
    </dgm:pt>
    <dgm:pt modelId="{3D600B73-FC36-4F38-96B9-EE72113DD461}" type="parTrans" cxnId="{15C3C806-CE84-4E8E-A3B1-8023273AFAA8}">
      <dgm:prSet/>
      <dgm:spPr/>
      <dgm:t>
        <a:bodyPr/>
        <a:lstStyle/>
        <a:p>
          <a:endParaRPr lang="en-US"/>
        </a:p>
      </dgm:t>
    </dgm:pt>
    <dgm:pt modelId="{0977A6E6-6746-4699-9678-B8EC15A7BF24}" type="sibTrans" cxnId="{15C3C806-CE84-4E8E-A3B1-8023273AFAA8}">
      <dgm:prSet/>
      <dgm:spPr/>
      <dgm:t>
        <a:bodyPr/>
        <a:lstStyle/>
        <a:p>
          <a:endParaRPr lang="en-US"/>
        </a:p>
      </dgm:t>
    </dgm:pt>
    <dgm:pt modelId="{1721B62C-202C-4BD5-86D6-83370390480E}">
      <dgm:prSet/>
      <dgm:spPr/>
      <dgm:t>
        <a:bodyPr/>
        <a:lstStyle/>
        <a:p>
          <a:r>
            <a:rPr lang="en-US"/>
            <a:t>Identifying scenes </a:t>
          </a:r>
        </a:p>
      </dgm:t>
    </dgm:pt>
    <dgm:pt modelId="{F0A98413-D5E7-4DA2-B84D-8B7771264FCD}" type="parTrans" cxnId="{2724DBDF-86FD-4F14-931C-5E6479255B20}">
      <dgm:prSet/>
      <dgm:spPr/>
      <dgm:t>
        <a:bodyPr/>
        <a:lstStyle/>
        <a:p>
          <a:endParaRPr lang="en-US"/>
        </a:p>
      </dgm:t>
    </dgm:pt>
    <dgm:pt modelId="{56158280-8AF0-4A4F-9777-AEEFB40F17E9}" type="sibTrans" cxnId="{2724DBDF-86FD-4F14-931C-5E6479255B20}">
      <dgm:prSet/>
      <dgm:spPr/>
      <dgm:t>
        <a:bodyPr/>
        <a:lstStyle/>
        <a:p>
          <a:endParaRPr lang="en-US"/>
        </a:p>
      </dgm:t>
    </dgm:pt>
    <dgm:pt modelId="{C5535EBA-F6D2-4A4F-9E03-2420E338F4A5}">
      <dgm:prSet/>
      <dgm:spPr/>
      <dgm:t>
        <a:bodyPr/>
        <a:lstStyle/>
        <a:p>
          <a:r>
            <a:rPr lang="en-US"/>
            <a:t>Securing</a:t>
          </a:r>
        </a:p>
      </dgm:t>
    </dgm:pt>
    <dgm:pt modelId="{D1BCBE5D-A1DB-46CB-ACCD-CD847A65DDE4}" type="parTrans" cxnId="{0BA8C4AA-A867-4587-81D3-C70604DF3298}">
      <dgm:prSet/>
      <dgm:spPr/>
      <dgm:t>
        <a:bodyPr/>
        <a:lstStyle/>
        <a:p>
          <a:endParaRPr lang="en-US"/>
        </a:p>
      </dgm:t>
    </dgm:pt>
    <dgm:pt modelId="{A2707F0D-54B1-42C0-9AA0-7E18EAFC8D01}" type="sibTrans" cxnId="{0BA8C4AA-A867-4587-81D3-C70604DF3298}">
      <dgm:prSet/>
      <dgm:spPr/>
      <dgm:t>
        <a:bodyPr/>
        <a:lstStyle/>
        <a:p>
          <a:endParaRPr lang="en-US"/>
        </a:p>
      </dgm:t>
    </dgm:pt>
    <dgm:pt modelId="{639B6E8D-3928-4076-801A-AE3D4060E75C}">
      <dgm:prSet/>
      <dgm:spPr/>
      <dgm:t>
        <a:bodyPr/>
        <a:lstStyle/>
        <a:p>
          <a:r>
            <a:rPr lang="en-US"/>
            <a:t>Securing scenes </a:t>
          </a:r>
        </a:p>
      </dgm:t>
    </dgm:pt>
    <dgm:pt modelId="{17A18192-2CD8-48C8-A515-C02EAAF70FD3}" type="parTrans" cxnId="{092AC7F3-0442-4826-98BE-9BEB59BB34D0}">
      <dgm:prSet/>
      <dgm:spPr/>
      <dgm:t>
        <a:bodyPr/>
        <a:lstStyle/>
        <a:p>
          <a:endParaRPr lang="en-US"/>
        </a:p>
      </dgm:t>
    </dgm:pt>
    <dgm:pt modelId="{EFE4E488-5867-4FFD-9427-76EA3D75BB45}" type="sibTrans" cxnId="{092AC7F3-0442-4826-98BE-9BEB59BB34D0}">
      <dgm:prSet/>
      <dgm:spPr/>
      <dgm:t>
        <a:bodyPr/>
        <a:lstStyle/>
        <a:p>
          <a:endParaRPr lang="en-US"/>
        </a:p>
      </dgm:t>
    </dgm:pt>
    <dgm:pt modelId="{151AA39D-7211-4318-90B8-CA1BBA5B655A}">
      <dgm:prSet/>
      <dgm:spPr/>
      <dgm:t>
        <a:bodyPr/>
        <a:lstStyle/>
        <a:p>
          <a:r>
            <a:rPr lang="en-US"/>
            <a:t>Preserving</a:t>
          </a:r>
        </a:p>
      </dgm:t>
    </dgm:pt>
    <dgm:pt modelId="{692B26D3-5DFF-4D5E-BEAC-9A68F6DF43BF}" type="parTrans" cxnId="{94CD37C0-2952-4437-80F3-C114FBE92269}">
      <dgm:prSet/>
      <dgm:spPr/>
      <dgm:t>
        <a:bodyPr/>
        <a:lstStyle/>
        <a:p>
          <a:endParaRPr lang="en-US"/>
        </a:p>
      </dgm:t>
    </dgm:pt>
    <dgm:pt modelId="{C5648615-7E10-4186-8DA0-07EBC8E1323A}" type="sibTrans" cxnId="{94CD37C0-2952-4437-80F3-C114FBE92269}">
      <dgm:prSet/>
      <dgm:spPr/>
      <dgm:t>
        <a:bodyPr/>
        <a:lstStyle/>
        <a:p>
          <a:endParaRPr lang="en-US"/>
        </a:p>
      </dgm:t>
    </dgm:pt>
    <dgm:pt modelId="{56E88667-801A-41C5-A81A-C96926CCA0BC}">
      <dgm:prSet/>
      <dgm:spPr/>
      <dgm:t>
        <a:bodyPr/>
        <a:lstStyle/>
        <a:p>
          <a:r>
            <a:rPr lang="en-US"/>
            <a:t>Preserving scenes</a:t>
          </a:r>
        </a:p>
      </dgm:t>
    </dgm:pt>
    <dgm:pt modelId="{FCA13633-8E1B-42BB-A306-07A07095CED7}" type="parTrans" cxnId="{18ADE14F-2776-4B40-B366-2C799E4348BA}">
      <dgm:prSet/>
      <dgm:spPr/>
      <dgm:t>
        <a:bodyPr/>
        <a:lstStyle/>
        <a:p>
          <a:endParaRPr lang="en-US"/>
        </a:p>
      </dgm:t>
    </dgm:pt>
    <dgm:pt modelId="{8D176F87-53BE-4128-A719-CAEA18082B3C}" type="sibTrans" cxnId="{18ADE14F-2776-4B40-B366-2C799E4348BA}">
      <dgm:prSet/>
      <dgm:spPr/>
      <dgm:t>
        <a:bodyPr/>
        <a:lstStyle/>
        <a:p>
          <a:endParaRPr lang="en-US"/>
        </a:p>
      </dgm:t>
    </dgm:pt>
    <dgm:pt modelId="{57121041-4968-41C2-81BF-4830DB95B5F9}">
      <dgm:prSet/>
      <dgm:spPr/>
      <dgm:t>
        <a:bodyPr/>
        <a:lstStyle/>
        <a:p>
          <a:r>
            <a:rPr lang="en-US"/>
            <a:t>Searching and examining</a:t>
          </a:r>
        </a:p>
      </dgm:t>
    </dgm:pt>
    <dgm:pt modelId="{9D769219-71EC-41E2-B8B8-3BE5FA3FFE24}" type="parTrans" cxnId="{DEEA1CCA-4568-4FF5-9861-18B13232C03A}">
      <dgm:prSet/>
      <dgm:spPr/>
      <dgm:t>
        <a:bodyPr/>
        <a:lstStyle/>
        <a:p>
          <a:endParaRPr lang="en-US"/>
        </a:p>
      </dgm:t>
    </dgm:pt>
    <dgm:pt modelId="{F2C43068-03A2-4C78-B526-8B41A5170BFD}" type="sibTrans" cxnId="{DEEA1CCA-4568-4FF5-9861-18B13232C03A}">
      <dgm:prSet/>
      <dgm:spPr/>
      <dgm:t>
        <a:bodyPr/>
        <a:lstStyle/>
        <a:p>
          <a:endParaRPr lang="en-US"/>
        </a:p>
      </dgm:t>
    </dgm:pt>
    <dgm:pt modelId="{15E06DA4-B234-48A9-9B26-C8FC9BB79DA1}">
      <dgm:prSet/>
      <dgm:spPr/>
      <dgm:t>
        <a:bodyPr/>
        <a:lstStyle/>
        <a:p>
          <a:r>
            <a:rPr lang="en-US"/>
            <a:t>Searching and examining scenes</a:t>
          </a:r>
        </a:p>
      </dgm:t>
    </dgm:pt>
    <dgm:pt modelId="{BC9494D9-5B41-4279-A3A7-3E71869742EF}" type="parTrans" cxnId="{9EC51918-A16A-4A75-8D70-1261B7B30F2E}">
      <dgm:prSet/>
      <dgm:spPr/>
      <dgm:t>
        <a:bodyPr/>
        <a:lstStyle/>
        <a:p>
          <a:endParaRPr lang="en-US"/>
        </a:p>
      </dgm:t>
    </dgm:pt>
    <dgm:pt modelId="{164883DF-751C-43FB-8D6D-8CDF2430A708}" type="sibTrans" cxnId="{9EC51918-A16A-4A75-8D70-1261B7B30F2E}">
      <dgm:prSet/>
      <dgm:spPr/>
      <dgm:t>
        <a:bodyPr/>
        <a:lstStyle/>
        <a:p>
          <a:endParaRPr lang="en-US"/>
        </a:p>
      </dgm:t>
    </dgm:pt>
    <dgm:pt modelId="{7A587510-7CE4-4EFD-BF41-0361E697B1F6}">
      <dgm:prSet/>
      <dgm:spPr/>
      <dgm:t>
        <a:bodyPr/>
        <a:lstStyle/>
        <a:p>
          <a:r>
            <a:rPr lang="en-US"/>
            <a:t>Releasing</a:t>
          </a:r>
        </a:p>
      </dgm:t>
    </dgm:pt>
    <dgm:pt modelId="{F782EF67-CC1F-4643-B5F0-0003D85C1FD5}" type="parTrans" cxnId="{CAE0D50E-41DF-4140-9A27-62BD3CD3525D}">
      <dgm:prSet/>
      <dgm:spPr/>
      <dgm:t>
        <a:bodyPr/>
        <a:lstStyle/>
        <a:p>
          <a:endParaRPr lang="en-US"/>
        </a:p>
      </dgm:t>
    </dgm:pt>
    <dgm:pt modelId="{A84AD11F-7431-4C76-8372-439C13C1E821}" type="sibTrans" cxnId="{CAE0D50E-41DF-4140-9A27-62BD3CD3525D}">
      <dgm:prSet/>
      <dgm:spPr/>
      <dgm:t>
        <a:bodyPr/>
        <a:lstStyle/>
        <a:p>
          <a:endParaRPr lang="en-US"/>
        </a:p>
      </dgm:t>
    </dgm:pt>
    <dgm:pt modelId="{3716820C-FB7D-454F-8DF4-76B584078554}">
      <dgm:prSet/>
      <dgm:spPr/>
      <dgm:t>
        <a:bodyPr/>
        <a:lstStyle/>
        <a:p>
          <a:r>
            <a:rPr lang="en-US"/>
            <a:t>Releasing scenes </a:t>
          </a:r>
        </a:p>
      </dgm:t>
    </dgm:pt>
    <dgm:pt modelId="{B70249B8-67E0-4E95-8767-C86A391E5E16}" type="parTrans" cxnId="{710EB9FA-9124-4DDC-9B9A-2425B57E60CB}">
      <dgm:prSet/>
      <dgm:spPr/>
      <dgm:t>
        <a:bodyPr/>
        <a:lstStyle/>
        <a:p>
          <a:endParaRPr lang="en-US"/>
        </a:p>
      </dgm:t>
    </dgm:pt>
    <dgm:pt modelId="{686F69C7-9181-4270-8E4D-C04E4120CC9D}" type="sibTrans" cxnId="{710EB9FA-9124-4DDC-9B9A-2425B57E60CB}">
      <dgm:prSet/>
      <dgm:spPr/>
      <dgm:t>
        <a:bodyPr/>
        <a:lstStyle/>
        <a:p>
          <a:endParaRPr lang="en-US"/>
        </a:p>
      </dgm:t>
    </dgm:pt>
    <dgm:pt modelId="{AFB334AB-3F4F-E14E-870C-BE21C6DCC9CB}" type="pres">
      <dgm:prSet presAssocID="{4BAF6CB6-A632-499B-B619-D6CA1D65CBDE}" presName="Name0" presStyleCnt="0">
        <dgm:presLayoutVars>
          <dgm:dir/>
          <dgm:animLvl val="lvl"/>
          <dgm:resizeHandles val="exact"/>
        </dgm:presLayoutVars>
      </dgm:prSet>
      <dgm:spPr/>
    </dgm:pt>
    <dgm:pt modelId="{320CD706-523D-3E41-AD63-2E61C97C5723}" type="pres">
      <dgm:prSet presAssocID="{5F7C46F6-8F42-4710-B2AE-81984E58F284}" presName="linNode" presStyleCnt="0"/>
      <dgm:spPr/>
    </dgm:pt>
    <dgm:pt modelId="{F50A81D8-E458-0146-ACDB-612F54A28DEB}" type="pres">
      <dgm:prSet presAssocID="{5F7C46F6-8F42-4710-B2AE-81984E58F284}" presName="parentText" presStyleLbl="solidFgAcc1" presStyleIdx="0" presStyleCnt="5">
        <dgm:presLayoutVars>
          <dgm:chMax val="1"/>
          <dgm:bulletEnabled/>
        </dgm:presLayoutVars>
      </dgm:prSet>
      <dgm:spPr/>
    </dgm:pt>
    <dgm:pt modelId="{75511C2B-971E-D441-8749-FDD320DD52FC}" type="pres">
      <dgm:prSet presAssocID="{5F7C46F6-8F42-4710-B2AE-81984E58F284}" presName="descendantText" presStyleLbl="alignNode1" presStyleIdx="0" presStyleCnt="5">
        <dgm:presLayoutVars>
          <dgm:bulletEnabled/>
        </dgm:presLayoutVars>
      </dgm:prSet>
      <dgm:spPr/>
    </dgm:pt>
    <dgm:pt modelId="{75F74675-627A-584D-8017-6BEFCD81902E}" type="pres">
      <dgm:prSet presAssocID="{0977A6E6-6746-4699-9678-B8EC15A7BF24}" presName="sp" presStyleCnt="0"/>
      <dgm:spPr/>
    </dgm:pt>
    <dgm:pt modelId="{723501C3-52B4-CD42-AC33-E6AC08805068}" type="pres">
      <dgm:prSet presAssocID="{C5535EBA-F6D2-4A4F-9E03-2420E338F4A5}" presName="linNode" presStyleCnt="0"/>
      <dgm:spPr/>
    </dgm:pt>
    <dgm:pt modelId="{7DD7062D-73BB-2042-9DC4-E005BC2DEAAC}" type="pres">
      <dgm:prSet presAssocID="{C5535EBA-F6D2-4A4F-9E03-2420E338F4A5}" presName="parentText" presStyleLbl="solidFgAcc1" presStyleIdx="1" presStyleCnt="5">
        <dgm:presLayoutVars>
          <dgm:chMax val="1"/>
          <dgm:bulletEnabled/>
        </dgm:presLayoutVars>
      </dgm:prSet>
      <dgm:spPr/>
    </dgm:pt>
    <dgm:pt modelId="{A59CE1AB-25A3-8241-A85D-D4CDBB34CE34}" type="pres">
      <dgm:prSet presAssocID="{C5535EBA-F6D2-4A4F-9E03-2420E338F4A5}" presName="descendantText" presStyleLbl="alignNode1" presStyleIdx="1" presStyleCnt="5">
        <dgm:presLayoutVars>
          <dgm:bulletEnabled/>
        </dgm:presLayoutVars>
      </dgm:prSet>
      <dgm:spPr/>
    </dgm:pt>
    <dgm:pt modelId="{5D4B4F41-F9A0-D143-BDF7-CD56F45C60AC}" type="pres">
      <dgm:prSet presAssocID="{A2707F0D-54B1-42C0-9AA0-7E18EAFC8D01}" presName="sp" presStyleCnt="0"/>
      <dgm:spPr/>
    </dgm:pt>
    <dgm:pt modelId="{52A7CD27-0378-5540-B173-43C363635D62}" type="pres">
      <dgm:prSet presAssocID="{151AA39D-7211-4318-90B8-CA1BBA5B655A}" presName="linNode" presStyleCnt="0"/>
      <dgm:spPr/>
    </dgm:pt>
    <dgm:pt modelId="{8CCB496D-24A9-8E40-9538-B488ADB76638}" type="pres">
      <dgm:prSet presAssocID="{151AA39D-7211-4318-90B8-CA1BBA5B655A}" presName="parentText" presStyleLbl="solidFgAcc1" presStyleIdx="2" presStyleCnt="5">
        <dgm:presLayoutVars>
          <dgm:chMax val="1"/>
          <dgm:bulletEnabled/>
        </dgm:presLayoutVars>
      </dgm:prSet>
      <dgm:spPr/>
    </dgm:pt>
    <dgm:pt modelId="{E6B01515-4F37-034B-B826-F9695D04F602}" type="pres">
      <dgm:prSet presAssocID="{151AA39D-7211-4318-90B8-CA1BBA5B655A}" presName="descendantText" presStyleLbl="alignNode1" presStyleIdx="2" presStyleCnt="5">
        <dgm:presLayoutVars>
          <dgm:bulletEnabled/>
        </dgm:presLayoutVars>
      </dgm:prSet>
      <dgm:spPr/>
    </dgm:pt>
    <dgm:pt modelId="{07B7B593-3B91-244D-8CAD-401F867B722B}" type="pres">
      <dgm:prSet presAssocID="{C5648615-7E10-4186-8DA0-07EBC8E1323A}" presName="sp" presStyleCnt="0"/>
      <dgm:spPr/>
    </dgm:pt>
    <dgm:pt modelId="{E7D33B95-1697-0041-B6EA-B639A8BD7E92}" type="pres">
      <dgm:prSet presAssocID="{57121041-4968-41C2-81BF-4830DB95B5F9}" presName="linNode" presStyleCnt="0"/>
      <dgm:spPr/>
    </dgm:pt>
    <dgm:pt modelId="{00A5395E-9423-A549-B19C-C0213A25D946}" type="pres">
      <dgm:prSet presAssocID="{57121041-4968-41C2-81BF-4830DB95B5F9}" presName="parentText" presStyleLbl="solidFgAcc1" presStyleIdx="3" presStyleCnt="5">
        <dgm:presLayoutVars>
          <dgm:chMax val="1"/>
          <dgm:bulletEnabled/>
        </dgm:presLayoutVars>
      </dgm:prSet>
      <dgm:spPr/>
    </dgm:pt>
    <dgm:pt modelId="{EA192824-C327-8A49-A598-CDD32A05C17F}" type="pres">
      <dgm:prSet presAssocID="{57121041-4968-41C2-81BF-4830DB95B5F9}" presName="descendantText" presStyleLbl="alignNode1" presStyleIdx="3" presStyleCnt="5">
        <dgm:presLayoutVars>
          <dgm:bulletEnabled/>
        </dgm:presLayoutVars>
      </dgm:prSet>
      <dgm:spPr/>
    </dgm:pt>
    <dgm:pt modelId="{20D6E637-A63E-C845-BCC0-AEA10A0F2F3E}" type="pres">
      <dgm:prSet presAssocID="{F2C43068-03A2-4C78-B526-8B41A5170BFD}" presName="sp" presStyleCnt="0"/>
      <dgm:spPr/>
    </dgm:pt>
    <dgm:pt modelId="{6C5C0F49-F7E2-D349-954B-1B95D4F761A1}" type="pres">
      <dgm:prSet presAssocID="{7A587510-7CE4-4EFD-BF41-0361E697B1F6}" presName="linNode" presStyleCnt="0"/>
      <dgm:spPr/>
    </dgm:pt>
    <dgm:pt modelId="{55C764A0-1C2C-4341-AE75-DB3E9FD8E914}" type="pres">
      <dgm:prSet presAssocID="{7A587510-7CE4-4EFD-BF41-0361E697B1F6}" presName="parentText" presStyleLbl="solidFgAcc1" presStyleIdx="4" presStyleCnt="5">
        <dgm:presLayoutVars>
          <dgm:chMax val="1"/>
          <dgm:bulletEnabled/>
        </dgm:presLayoutVars>
      </dgm:prSet>
      <dgm:spPr/>
    </dgm:pt>
    <dgm:pt modelId="{8A7DA1B9-4CAC-6B45-B031-B40A34211566}" type="pres">
      <dgm:prSet presAssocID="{7A587510-7CE4-4EFD-BF41-0361E697B1F6}" presName="descendantText" presStyleLbl="alignNode1" presStyleIdx="4" presStyleCnt="5">
        <dgm:presLayoutVars>
          <dgm:bulletEnabled/>
        </dgm:presLayoutVars>
      </dgm:prSet>
      <dgm:spPr/>
    </dgm:pt>
  </dgm:ptLst>
  <dgm:cxnLst>
    <dgm:cxn modelId="{4B84AB04-BC1E-4E4F-9DFD-0D77251C9138}" type="presOf" srcId="{1721B62C-202C-4BD5-86D6-83370390480E}" destId="{75511C2B-971E-D441-8749-FDD320DD52FC}" srcOrd="0" destOrd="0" presId="urn:microsoft.com/office/officeart/2016/7/layout/VerticalHollowActionList"/>
    <dgm:cxn modelId="{15C3C806-CE84-4E8E-A3B1-8023273AFAA8}" srcId="{4BAF6CB6-A632-499B-B619-D6CA1D65CBDE}" destId="{5F7C46F6-8F42-4710-B2AE-81984E58F284}" srcOrd="0" destOrd="0" parTransId="{3D600B73-FC36-4F38-96B9-EE72113DD461}" sibTransId="{0977A6E6-6746-4699-9678-B8EC15A7BF24}"/>
    <dgm:cxn modelId="{5202040B-B8E4-BF4E-B120-D5E3488A073E}" type="presOf" srcId="{56E88667-801A-41C5-A81A-C96926CCA0BC}" destId="{E6B01515-4F37-034B-B826-F9695D04F602}" srcOrd="0" destOrd="0" presId="urn:microsoft.com/office/officeart/2016/7/layout/VerticalHollowActionList"/>
    <dgm:cxn modelId="{CAE0D50E-41DF-4140-9A27-62BD3CD3525D}" srcId="{4BAF6CB6-A632-499B-B619-D6CA1D65CBDE}" destId="{7A587510-7CE4-4EFD-BF41-0361E697B1F6}" srcOrd="4" destOrd="0" parTransId="{F782EF67-CC1F-4643-B5F0-0003D85C1FD5}" sibTransId="{A84AD11F-7431-4C76-8372-439C13C1E821}"/>
    <dgm:cxn modelId="{9EC51918-A16A-4A75-8D70-1261B7B30F2E}" srcId="{57121041-4968-41C2-81BF-4830DB95B5F9}" destId="{15E06DA4-B234-48A9-9B26-C8FC9BB79DA1}" srcOrd="0" destOrd="0" parTransId="{BC9494D9-5B41-4279-A3A7-3E71869742EF}" sibTransId="{164883DF-751C-43FB-8D6D-8CDF2430A708}"/>
    <dgm:cxn modelId="{33B9D91D-EF51-6045-AF0C-A34EEF3F3494}" type="presOf" srcId="{15E06DA4-B234-48A9-9B26-C8FC9BB79DA1}" destId="{EA192824-C327-8A49-A598-CDD32A05C17F}" srcOrd="0" destOrd="0" presId="urn:microsoft.com/office/officeart/2016/7/layout/VerticalHollowActionList"/>
    <dgm:cxn modelId="{92015E20-3AF4-2148-9B39-3379C6D92D01}" type="presOf" srcId="{4BAF6CB6-A632-499B-B619-D6CA1D65CBDE}" destId="{AFB334AB-3F4F-E14E-870C-BE21C6DCC9CB}" srcOrd="0" destOrd="0" presId="urn:microsoft.com/office/officeart/2016/7/layout/VerticalHollowActionList"/>
    <dgm:cxn modelId="{9F9D3E39-8D46-714C-86B4-6B108C6CB71E}" type="presOf" srcId="{7A587510-7CE4-4EFD-BF41-0361E697B1F6}" destId="{55C764A0-1C2C-4341-AE75-DB3E9FD8E914}" srcOrd="0" destOrd="0" presId="urn:microsoft.com/office/officeart/2016/7/layout/VerticalHollowActionList"/>
    <dgm:cxn modelId="{18A9A74C-09D0-DB42-948B-3D48F6D4D219}" type="presOf" srcId="{639B6E8D-3928-4076-801A-AE3D4060E75C}" destId="{A59CE1AB-25A3-8241-A85D-D4CDBB34CE34}" srcOrd="0" destOrd="0" presId="urn:microsoft.com/office/officeart/2016/7/layout/VerticalHollowActionList"/>
    <dgm:cxn modelId="{803CCC4C-163C-CE41-B109-54BAF51888D0}" type="presOf" srcId="{C5535EBA-F6D2-4A4F-9E03-2420E338F4A5}" destId="{7DD7062D-73BB-2042-9DC4-E005BC2DEAAC}" srcOrd="0" destOrd="0" presId="urn:microsoft.com/office/officeart/2016/7/layout/VerticalHollowActionList"/>
    <dgm:cxn modelId="{18ADE14F-2776-4B40-B366-2C799E4348BA}" srcId="{151AA39D-7211-4318-90B8-CA1BBA5B655A}" destId="{56E88667-801A-41C5-A81A-C96926CCA0BC}" srcOrd="0" destOrd="0" parTransId="{FCA13633-8E1B-42BB-A306-07A07095CED7}" sibTransId="{8D176F87-53BE-4128-A719-CAEA18082B3C}"/>
    <dgm:cxn modelId="{220BDB7B-55E5-234F-BC00-6581B984D3FD}" type="presOf" srcId="{3716820C-FB7D-454F-8DF4-76B584078554}" destId="{8A7DA1B9-4CAC-6B45-B031-B40A34211566}" srcOrd="0" destOrd="0" presId="urn:microsoft.com/office/officeart/2016/7/layout/VerticalHollowActionList"/>
    <dgm:cxn modelId="{0BA8C4AA-A867-4587-81D3-C70604DF3298}" srcId="{4BAF6CB6-A632-499B-B619-D6CA1D65CBDE}" destId="{C5535EBA-F6D2-4A4F-9E03-2420E338F4A5}" srcOrd="1" destOrd="0" parTransId="{D1BCBE5D-A1DB-46CB-ACCD-CD847A65DDE4}" sibTransId="{A2707F0D-54B1-42C0-9AA0-7E18EAFC8D01}"/>
    <dgm:cxn modelId="{C581A0B9-B35F-C54A-BA06-B8217D91AC1E}" type="presOf" srcId="{151AA39D-7211-4318-90B8-CA1BBA5B655A}" destId="{8CCB496D-24A9-8E40-9538-B488ADB76638}" srcOrd="0" destOrd="0" presId="urn:microsoft.com/office/officeart/2016/7/layout/VerticalHollowActionList"/>
    <dgm:cxn modelId="{94CD37C0-2952-4437-80F3-C114FBE92269}" srcId="{4BAF6CB6-A632-499B-B619-D6CA1D65CBDE}" destId="{151AA39D-7211-4318-90B8-CA1BBA5B655A}" srcOrd="2" destOrd="0" parTransId="{692B26D3-5DFF-4D5E-BEAC-9A68F6DF43BF}" sibTransId="{C5648615-7E10-4186-8DA0-07EBC8E1323A}"/>
    <dgm:cxn modelId="{DEEA1CCA-4568-4FF5-9861-18B13232C03A}" srcId="{4BAF6CB6-A632-499B-B619-D6CA1D65CBDE}" destId="{57121041-4968-41C2-81BF-4830DB95B5F9}" srcOrd="3" destOrd="0" parTransId="{9D769219-71EC-41E2-B8B8-3BE5FA3FFE24}" sibTransId="{F2C43068-03A2-4C78-B526-8B41A5170BFD}"/>
    <dgm:cxn modelId="{7DE4F5CB-FD9D-0B49-B177-405D31F5026F}" type="presOf" srcId="{5F7C46F6-8F42-4710-B2AE-81984E58F284}" destId="{F50A81D8-E458-0146-ACDB-612F54A28DEB}" srcOrd="0" destOrd="0" presId="urn:microsoft.com/office/officeart/2016/7/layout/VerticalHollowActionList"/>
    <dgm:cxn modelId="{2724DBDF-86FD-4F14-931C-5E6479255B20}" srcId="{5F7C46F6-8F42-4710-B2AE-81984E58F284}" destId="{1721B62C-202C-4BD5-86D6-83370390480E}" srcOrd="0" destOrd="0" parTransId="{F0A98413-D5E7-4DA2-B84D-8B7771264FCD}" sibTransId="{56158280-8AF0-4A4F-9777-AEEFB40F17E9}"/>
    <dgm:cxn modelId="{2EED7CE0-D067-384C-B618-59150133927E}" type="presOf" srcId="{57121041-4968-41C2-81BF-4830DB95B5F9}" destId="{00A5395E-9423-A549-B19C-C0213A25D946}" srcOrd="0" destOrd="0" presId="urn:microsoft.com/office/officeart/2016/7/layout/VerticalHollowActionList"/>
    <dgm:cxn modelId="{092AC7F3-0442-4826-98BE-9BEB59BB34D0}" srcId="{C5535EBA-F6D2-4A4F-9E03-2420E338F4A5}" destId="{639B6E8D-3928-4076-801A-AE3D4060E75C}" srcOrd="0" destOrd="0" parTransId="{17A18192-2CD8-48C8-A515-C02EAAF70FD3}" sibTransId="{EFE4E488-5867-4FFD-9427-76EA3D75BB45}"/>
    <dgm:cxn modelId="{710EB9FA-9124-4DDC-9B9A-2425B57E60CB}" srcId="{7A587510-7CE4-4EFD-BF41-0361E697B1F6}" destId="{3716820C-FB7D-454F-8DF4-76B584078554}" srcOrd="0" destOrd="0" parTransId="{B70249B8-67E0-4E95-8767-C86A391E5E16}" sibTransId="{686F69C7-9181-4270-8E4D-C04E4120CC9D}"/>
    <dgm:cxn modelId="{8B16A74A-95CB-F347-921C-17DAF9813191}" type="presParOf" srcId="{AFB334AB-3F4F-E14E-870C-BE21C6DCC9CB}" destId="{320CD706-523D-3E41-AD63-2E61C97C5723}" srcOrd="0" destOrd="0" presId="urn:microsoft.com/office/officeart/2016/7/layout/VerticalHollowActionList"/>
    <dgm:cxn modelId="{488ACB88-6F5B-A244-98ED-09DA7C4097AC}" type="presParOf" srcId="{320CD706-523D-3E41-AD63-2E61C97C5723}" destId="{F50A81D8-E458-0146-ACDB-612F54A28DEB}" srcOrd="0" destOrd="0" presId="urn:microsoft.com/office/officeart/2016/7/layout/VerticalHollowActionList"/>
    <dgm:cxn modelId="{2713CF44-9284-AD44-ADC8-B1F5534EDA08}" type="presParOf" srcId="{320CD706-523D-3E41-AD63-2E61C97C5723}" destId="{75511C2B-971E-D441-8749-FDD320DD52FC}" srcOrd="1" destOrd="0" presId="urn:microsoft.com/office/officeart/2016/7/layout/VerticalHollowActionList"/>
    <dgm:cxn modelId="{A3E4539E-03FC-1946-9FC7-784B76A7BAC2}" type="presParOf" srcId="{AFB334AB-3F4F-E14E-870C-BE21C6DCC9CB}" destId="{75F74675-627A-584D-8017-6BEFCD81902E}" srcOrd="1" destOrd="0" presId="urn:microsoft.com/office/officeart/2016/7/layout/VerticalHollowActionList"/>
    <dgm:cxn modelId="{E99F99C7-BA14-8548-95AA-44E58390CE4E}" type="presParOf" srcId="{AFB334AB-3F4F-E14E-870C-BE21C6DCC9CB}" destId="{723501C3-52B4-CD42-AC33-E6AC08805068}" srcOrd="2" destOrd="0" presId="urn:microsoft.com/office/officeart/2016/7/layout/VerticalHollowActionList"/>
    <dgm:cxn modelId="{620157B2-5D6F-7F49-B639-E96A32767AF9}" type="presParOf" srcId="{723501C3-52B4-CD42-AC33-E6AC08805068}" destId="{7DD7062D-73BB-2042-9DC4-E005BC2DEAAC}" srcOrd="0" destOrd="0" presId="urn:microsoft.com/office/officeart/2016/7/layout/VerticalHollowActionList"/>
    <dgm:cxn modelId="{2EDDE261-0FCE-164D-AC81-1F40D7791FA6}" type="presParOf" srcId="{723501C3-52B4-CD42-AC33-E6AC08805068}" destId="{A59CE1AB-25A3-8241-A85D-D4CDBB34CE34}" srcOrd="1" destOrd="0" presId="urn:microsoft.com/office/officeart/2016/7/layout/VerticalHollowActionList"/>
    <dgm:cxn modelId="{8062ECC3-F557-504C-BBCB-DDD41CF7BE0E}" type="presParOf" srcId="{AFB334AB-3F4F-E14E-870C-BE21C6DCC9CB}" destId="{5D4B4F41-F9A0-D143-BDF7-CD56F45C60AC}" srcOrd="3" destOrd="0" presId="urn:microsoft.com/office/officeart/2016/7/layout/VerticalHollowActionList"/>
    <dgm:cxn modelId="{D4D86E54-2246-5E4D-97AD-DA94C8A21A33}" type="presParOf" srcId="{AFB334AB-3F4F-E14E-870C-BE21C6DCC9CB}" destId="{52A7CD27-0378-5540-B173-43C363635D62}" srcOrd="4" destOrd="0" presId="urn:microsoft.com/office/officeart/2016/7/layout/VerticalHollowActionList"/>
    <dgm:cxn modelId="{9FC370E8-DE8F-4D43-9128-74D012FA0BCC}" type="presParOf" srcId="{52A7CD27-0378-5540-B173-43C363635D62}" destId="{8CCB496D-24A9-8E40-9538-B488ADB76638}" srcOrd="0" destOrd="0" presId="urn:microsoft.com/office/officeart/2016/7/layout/VerticalHollowActionList"/>
    <dgm:cxn modelId="{AE876BCC-880F-074D-A0A8-C287BA7A72F3}" type="presParOf" srcId="{52A7CD27-0378-5540-B173-43C363635D62}" destId="{E6B01515-4F37-034B-B826-F9695D04F602}" srcOrd="1" destOrd="0" presId="urn:microsoft.com/office/officeart/2016/7/layout/VerticalHollowActionList"/>
    <dgm:cxn modelId="{48D93BD9-B86A-0847-A4AC-1075580B3F33}" type="presParOf" srcId="{AFB334AB-3F4F-E14E-870C-BE21C6DCC9CB}" destId="{07B7B593-3B91-244D-8CAD-401F867B722B}" srcOrd="5" destOrd="0" presId="urn:microsoft.com/office/officeart/2016/7/layout/VerticalHollowActionList"/>
    <dgm:cxn modelId="{5F935582-5B11-054D-9E5A-218AAD34BB92}" type="presParOf" srcId="{AFB334AB-3F4F-E14E-870C-BE21C6DCC9CB}" destId="{E7D33B95-1697-0041-B6EA-B639A8BD7E92}" srcOrd="6" destOrd="0" presId="urn:microsoft.com/office/officeart/2016/7/layout/VerticalHollowActionList"/>
    <dgm:cxn modelId="{7B74B0A6-BA5D-1A43-AFBC-61207DA59C95}" type="presParOf" srcId="{E7D33B95-1697-0041-B6EA-B639A8BD7E92}" destId="{00A5395E-9423-A549-B19C-C0213A25D946}" srcOrd="0" destOrd="0" presId="urn:microsoft.com/office/officeart/2016/7/layout/VerticalHollowActionList"/>
    <dgm:cxn modelId="{4A0DB1E7-FBEB-1D46-A4C8-B93DDC7A4568}" type="presParOf" srcId="{E7D33B95-1697-0041-B6EA-B639A8BD7E92}" destId="{EA192824-C327-8A49-A598-CDD32A05C17F}" srcOrd="1" destOrd="0" presId="urn:microsoft.com/office/officeart/2016/7/layout/VerticalHollowActionList"/>
    <dgm:cxn modelId="{2218CF77-6575-E54E-9422-97B0E9A35D4A}" type="presParOf" srcId="{AFB334AB-3F4F-E14E-870C-BE21C6DCC9CB}" destId="{20D6E637-A63E-C845-BCC0-AEA10A0F2F3E}" srcOrd="7" destOrd="0" presId="urn:microsoft.com/office/officeart/2016/7/layout/VerticalHollowActionList"/>
    <dgm:cxn modelId="{C76DDED2-0152-5444-B28A-FE62DF87347D}" type="presParOf" srcId="{AFB334AB-3F4F-E14E-870C-BE21C6DCC9CB}" destId="{6C5C0F49-F7E2-D349-954B-1B95D4F761A1}" srcOrd="8" destOrd="0" presId="urn:microsoft.com/office/officeart/2016/7/layout/VerticalHollowActionList"/>
    <dgm:cxn modelId="{E910281D-E110-6646-952F-216915890C8A}" type="presParOf" srcId="{6C5C0F49-F7E2-D349-954B-1B95D4F761A1}" destId="{55C764A0-1C2C-4341-AE75-DB3E9FD8E914}" srcOrd="0" destOrd="0" presId="urn:microsoft.com/office/officeart/2016/7/layout/VerticalHollowActionList"/>
    <dgm:cxn modelId="{211841BB-8E6B-EE49-A353-DB682C4D4D2C}" type="presParOf" srcId="{6C5C0F49-F7E2-D349-954B-1B95D4F761A1}" destId="{8A7DA1B9-4CAC-6B45-B031-B40A34211566}"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AE34A9E-BB50-4210-8121-A671F4F44C1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D9128D2E-2BF3-4DBF-9A96-9046A0D5C01B}">
      <dgm:prSet/>
      <dgm:spPr/>
      <dgm:t>
        <a:bodyPr/>
        <a:lstStyle/>
        <a:p>
          <a:r>
            <a:rPr lang="en-GB"/>
            <a:t>Identify and obtain details of witnesses.</a:t>
          </a:r>
          <a:endParaRPr lang="en-US"/>
        </a:p>
      </dgm:t>
    </dgm:pt>
    <dgm:pt modelId="{E0805462-A0E0-4B97-8560-A9B1E18623FA}" type="parTrans" cxnId="{2469D5AF-8701-4940-BBC0-E456D4D21A3F}">
      <dgm:prSet/>
      <dgm:spPr/>
      <dgm:t>
        <a:bodyPr/>
        <a:lstStyle/>
        <a:p>
          <a:endParaRPr lang="en-US"/>
        </a:p>
      </dgm:t>
    </dgm:pt>
    <dgm:pt modelId="{5B4ED5D5-3DCE-47BF-8518-3FEC5991D23B}" type="sibTrans" cxnId="{2469D5AF-8701-4940-BBC0-E456D4D21A3F}">
      <dgm:prSet/>
      <dgm:spPr/>
      <dgm:t>
        <a:bodyPr/>
        <a:lstStyle/>
        <a:p>
          <a:endParaRPr lang="en-US"/>
        </a:p>
      </dgm:t>
    </dgm:pt>
    <dgm:pt modelId="{A778E0ED-DB9A-45BA-835D-2801F052E1F9}">
      <dgm:prSet/>
      <dgm:spPr/>
      <dgm:t>
        <a:bodyPr/>
        <a:lstStyle/>
        <a:p>
          <a:r>
            <a:rPr lang="en-GB"/>
            <a:t>Onlookers can be a help or a hindrance. Use them or get rid of them!</a:t>
          </a:r>
          <a:endParaRPr lang="en-US"/>
        </a:p>
      </dgm:t>
    </dgm:pt>
    <dgm:pt modelId="{A33D041B-B912-4FF5-9426-700E731A19C9}" type="parTrans" cxnId="{D21E1ADB-F8A1-4C11-8597-8A350F6117D4}">
      <dgm:prSet/>
      <dgm:spPr/>
      <dgm:t>
        <a:bodyPr/>
        <a:lstStyle/>
        <a:p>
          <a:endParaRPr lang="en-US"/>
        </a:p>
      </dgm:t>
    </dgm:pt>
    <dgm:pt modelId="{83AF55BE-02DB-45DD-B3DE-787C9C7B0330}" type="sibTrans" cxnId="{D21E1ADB-F8A1-4C11-8597-8A350F6117D4}">
      <dgm:prSet/>
      <dgm:spPr/>
      <dgm:t>
        <a:bodyPr/>
        <a:lstStyle/>
        <a:p>
          <a:endParaRPr lang="en-US"/>
        </a:p>
      </dgm:t>
    </dgm:pt>
    <dgm:pt modelId="{0AAA596D-F8F9-4275-8675-B1A08209BD16}">
      <dgm:prSet/>
      <dgm:spPr/>
      <dgm:t>
        <a:bodyPr/>
        <a:lstStyle/>
        <a:p>
          <a:r>
            <a:rPr lang="en-GB" dirty="0"/>
            <a:t>Control peoples movements -Cordons. </a:t>
          </a:r>
          <a:endParaRPr lang="en-US" dirty="0"/>
        </a:p>
      </dgm:t>
    </dgm:pt>
    <dgm:pt modelId="{42572174-1169-45CE-A621-F73C67BA0445}" type="parTrans" cxnId="{12256CD3-30D4-4D90-BF94-CE378F5BC961}">
      <dgm:prSet/>
      <dgm:spPr/>
      <dgm:t>
        <a:bodyPr/>
        <a:lstStyle/>
        <a:p>
          <a:endParaRPr lang="en-US"/>
        </a:p>
      </dgm:t>
    </dgm:pt>
    <dgm:pt modelId="{B8FEAE85-DBAB-42DB-824E-D2479E1B67B3}" type="sibTrans" cxnId="{12256CD3-30D4-4D90-BF94-CE378F5BC961}">
      <dgm:prSet/>
      <dgm:spPr/>
      <dgm:t>
        <a:bodyPr/>
        <a:lstStyle/>
        <a:p>
          <a:endParaRPr lang="en-US"/>
        </a:p>
      </dgm:t>
    </dgm:pt>
    <dgm:pt modelId="{5C0E52D8-5AC8-CB46-8F7F-4AA9FDE7A041}" type="pres">
      <dgm:prSet presAssocID="{FAE34A9E-BB50-4210-8121-A671F4F44C10}" presName="Name0" presStyleCnt="0">
        <dgm:presLayoutVars>
          <dgm:dir/>
          <dgm:animLvl val="lvl"/>
          <dgm:resizeHandles val="exact"/>
        </dgm:presLayoutVars>
      </dgm:prSet>
      <dgm:spPr/>
    </dgm:pt>
    <dgm:pt modelId="{808CBD45-44F9-B247-B746-32E3DCB42D9D}" type="pres">
      <dgm:prSet presAssocID="{0AAA596D-F8F9-4275-8675-B1A08209BD16}" presName="boxAndChildren" presStyleCnt="0"/>
      <dgm:spPr/>
    </dgm:pt>
    <dgm:pt modelId="{3F26FA58-7848-F24E-817C-C5A06D87CF32}" type="pres">
      <dgm:prSet presAssocID="{0AAA596D-F8F9-4275-8675-B1A08209BD16}" presName="parentTextBox" presStyleLbl="node1" presStyleIdx="0" presStyleCnt="3"/>
      <dgm:spPr/>
    </dgm:pt>
    <dgm:pt modelId="{D8FA3E55-CF75-FC49-9D2D-17E8DDAE6279}" type="pres">
      <dgm:prSet presAssocID="{83AF55BE-02DB-45DD-B3DE-787C9C7B0330}" presName="sp" presStyleCnt="0"/>
      <dgm:spPr/>
    </dgm:pt>
    <dgm:pt modelId="{0EF868EF-1428-4547-9647-0F7272997646}" type="pres">
      <dgm:prSet presAssocID="{A778E0ED-DB9A-45BA-835D-2801F052E1F9}" presName="arrowAndChildren" presStyleCnt="0"/>
      <dgm:spPr/>
    </dgm:pt>
    <dgm:pt modelId="{B4BD3887-3DCC-4F46-89DC-9AE906912E88}" type="pres">
      <dgm:prSet presAssocID="{A778E0ED-DB9A-45BA-835D-2801F052E1F9}" presName="parentTextArrow" presStyleLbl="node1" presStyleIdx="1" presStyleCnt="3"/>
      <dgm:spPr/>
    </dgm:pt>
    <dgm:pt modelId="{41237ED8-2CF8-F744-8D4C-64899389B6C4}" type="pres">
      <dgm:prSet presAssocID="{5B4ED5D5-3DCE-47BF-8518-3FEC5991D23B}" presName="sp" presStyleCnt="0"/>
      <dgm:spPr/>
    </dgm:pt>
    <dgm:pt modelId="{32872503-06A2-E64F-B540-5BC46149D27F}" type="pres">
      <dgm:prSet presAssocID="{D9128D2E-2BF3-4DBF-9A96-9046A0D5C01B}" presName="arrowAndChildren" presStyleCnt="0"/>
      <dgm:spPr/>
    </dgm:pt>
    <dgm:pt modelId="{CDD699FE-8731-924B-B7EF-F0627E776C24}" type="pres">
      <dgm:prSet presAssocID="{D9128D2E-2BF3-4DBF-9A96-9046A0D5C01B}" presName="parentTextArrow" presStyleLbl="node1" presStyleIdx="2" presStyleCnt="3"/>
      <dgm:spPr/>
    </dgm:pt>
  </dgm:ptLst>
  <dgm:cxnLst>
    <dgm:cxn modelId="{7F0E4134-451B-E047-97D3-EE93A68DE16F}" type="presOf" srcId="{A778E0ED-DB9A-45BA-835D-2801F052E1F9}" destId="{B4BD3887-3DCC-4F46-89DC-9AE906912E88}" srcOrd="0" destOrd="0" presId="urn:microsoft.com/office/officeart/2005/8/layout/process4"/>
    <dgm:cxn modelId="{1C611E97-1CD1-864D-9E04-52E3A9F4690F}" type="presOf" srcId="{0AAA596D-F8F9-4275-8675-B1A08209BD16}" destId="{3F26FA58-7848-F24E-817C-C5A06D87CF32}" srcOrd="0" destOrd="0" presId="urn:microsoft.com/office/officeart/2005/8/layout/process4"/>
    <dgm:cxn modelId="{430CDC9F-35A3-C341-BE82-B031D48C7F8E}" type="presOf" srcId="{FAE34A9E-BB50-4210-8121-A671F4F44C10}" destId="{5C0E52D8-5AC8-CB46-8F7F-4AA9FDE7A041}" srcOrd="0" destOrd="0" presId="urn:microsoft.com/office/officeart/2005/8/layout/process4"/>
    <dgm:cxn modelId="{3D9C58A9-BBBF-B44B-A002-8A29CDBCDCC0}" type="presOf" srcId="{D9128D2E-2BF3-4DBF-9A96-9046A0D5C01B}" destId="{CDD699FE-8731-924B-B7EF-F0627E776C24}" srcOrd="0" destOrd="0" presId="urn:microsoft.com/office/officeart/2005/8/layout/process4"/>
    <dgm:cxn modelId="{2469D5AF-8701-4940-BBC0-E456D4D21A3F}" srcId="{FAE34A9E-BB50-4210-8121-A671F4F44C10}" destId="{D9128D2E-2BF3-4DBF-9A96-9046A0D5C01B}" srcOrd="0" destOrd="0" parTransId="{E0805462-A0E0-4B97-8560-A9B1E18623FA}" sibTransId="{5B4ED5D5-3DCE-47BF-8518-3FEC5991D23B}"/>
    <dgm:cxn modelId="{12256CD3-30D4-4D90-BF94-CE378F5BC961}" srcId="{FAE34A9E-BB50-4210-8121-A671F4F44C10}" destId="{0AAA596D-F8F9-4275-8675-B1A08209BD16}" srcOrd="2" destOrd="0" parTransId="{42572174-1169-45CE-A621-F73C67BA0445}" sibTransId="{B8FEAE85-DBAB-42DB-824E-D2479E1B67B3}"/>
    <dgm:cxn modelId="{D21E1ADB-F8A1-4C11-8597-8A350F6117D4}" srcId="{FAE34A9E-BB50-4210-8121-A671F4F44C10}" destId="{A778E0ED-DB9A-45BA-835D-2801F052E1F9}" srcOrd="1" destOrd="0" parTransId="{A33D041B-B912-4FF5-9426-700E731A19C9}" sibTransId="{83AF55BE-02DB-45DD-B3DE-787C9C7B0330}"/>
    <dgm:cxn modelId="{EFB08C31-51BA-5A48-A75B-9A9F9CCE3F9E}" type="presParOf" srcId="{5C0E52D8-5AC8-CB46-8F7F-4AA9FDE7A041}" destId="{808CBD45-44F9-B247-B746-32E3DCB42D9D}" srcOrd="0" destOrd="0" presId="urn:microsoft.com/office/officeart/2005/8/layout/process4"/>
    <dgm:cxn modelId="{5E5249EE-3162-9549-9A17-DDF4F58CC5CE}" type="presParOf" srcId="{808CBD45-44F9-B247-B746-32E3DCB42D9D}" destId="{3F26FA58-7848-F24E-817C-C5A06D87CF32}" srcOrd="0" destOrd="0" presId="urn:microsoft.com/office/officeart/2005/8/layout/process4"/>
    <dgm:cxn modelId="{615152C4-CEF8-3D4C-ABF6-037BEFA9146B}" type="presParOf" srcId="{5C0E52D8-5AC8-CB46-8F7F-4AA9FDE7A041}" destId="{D8FA3E55-CF75-FC49-9D2D-17E8DDAE6279}" srcOrd="1" destOrd="0" presId="urn:microsoft.com/office/officeart/2005/8/layout/process4"/>
    <dgm:cxn modelId="{D664F319-BD8E-4A4A-9ED1-A1C381C15F01}" type="presParOf" srcId="{5C0E52D8-5AC8-CB46-8F7F-4AA9FDE7A041}" destId="{0EF868EF-1428-4547-9647-0F7272997646}" srcOrd="2" destOrd="0" presId="urn:microsoft.com/office/officeart/2005/8/layout/process4"/>
    <dgm:cxn modelId="{EC652A86-6240-C242-B4C7-0480203901FE}" type="presParOf" srcId="{0EF868EF-1428-4547-9647-0F7272997646}" destId="{B4BD3887-3DCC-4F46-89DC-9AE906912E88}" srcOrd="0" destOrd="0" presId="urn:microsoft.com/office/officeart/2005/8/layout/process4"/>
    <dgm:cxn modelId="{C4328E6E-7443-494B-8681-1F94D3C21AF5}" type="presParOf" srcId="{5C0E52D8-5AC8-CB46-8F7F-4AA9FDE7A041}" destId="{41237ED8-2CF8-F744-8D4C-64899389B6C4}" srcOrd="3" destOrd="0" presId="urn:microsoft.com/office/officeart/2005/8/layout/process4"/>
    <dgm:cxn modelId="{EF0C1D46-A030-A44F-87D0-CCBAE5B0C33D}" type="presParOf" srcId="{5C0E52D8-5AC8-CB46-8F7F-4AA9FDE7A041}" destId="{32872503-06A2-E64F-B540-5BC46149D27F}" srcOrd="4" destOrd="0" presId="urn:microsoft.com/office/officeart/2005/8/layout/process4"/>
    <dgm:cxn modelId="{4109EB32-39F0-7141-A2EE-E683A9E68E27}" type="presParOf" srcId="{32872503-06A2-E64F-B540-5BC46149D27F}" destId="{CDD699FE-8731-924B-B7EF-F0627E776C2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FA987F3-BC0B-4FB8-A473-7160F02F5D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EE6633-7243-46C6-B24B-75213C41A899}">
      <dgm:prSet/>
      <dgm:spPr/>
      <dgm:t>
        <a:bodyPr/>
        <a:lstStyle/>
        <a:p>
          <a:r>
            <a:rPr lang="en-US"/>
            <a:t>Initial Investigation Continued</a:t>
          </a:r>
        </a:p>
      </dgm:t>
    </dgm:pt>
    <dgm:pt modelId="{CDF38ECD-11E9-4E23-A488-15DE6AA2DA05}" type="parTrans" cxnId="{5160F20E-11DF-4B45-AE7A-EC8253393176}">
      <dgm:prSet/>
      <dgm:spPr/>
      <dgm:t>
        <a:bodyPr/>
        <a:lstStyle/>
        <a:p>
          <a:endParaRPr lang="en-US"/>
        </a:p>
      </dgm:t>
    </dgm:pt>
    <dgm:pt modelId="{7E1579A6-6286-4E40-A519-21AEB0E6E706}" type="sibTrans" cxnId="{5160F20E-11DF-4B45-AE7A-EC8253393176}">
      <dgm:prSet/>
      <dgm:spPr/>
      <dgm:t>
        <a:bodyPr/>
        <a:lstStyle/>
        <a:p>
          <a:endParaRPr lang="en-US"/>
        </a:p>
      </dgm:t>
    </dgm:pt>
    <dgm:pt modelId="{F78D8ED7-012C-45A5-9AE6-D5F7F622B3E2}">
      <dgm:prSet/>
      <dgm:spPr/>
      <dgm:t>
        <a:bodyPr/>
        <a:lstStyle/>
        <a:p>
          <a:r>
            <a:rPr lang="en-US"/>
            <a:t>Investigative Actions / Strategies </a:t>
          </a:r>
        </a:p>
      </dgm:t>
    </dgm:pt>
    <dgm:pt modelId="{EB92D178-451F-4217-9CF8-780A6DAF6826}" type="parTrans" cxnId="{2386CC2B-BFBA-47A6-9E89-6277992515A9}">
      <dgm:prSet/>
      <dgm:spPr/>
      <dgm:t>
        <a:bodyPr/>
        <a:lstStyle/>
        <a:p>
          <a:endParaRPr lang="en-US"/>
        </a:p>
      </dgm:t>
    </dgm:pt>
    <dgm:pt modelId="{EB7CD35E-F6FA-485E-80E9-A7F36963DBB5}" type="sibTrans" cxnId="{2386CC2B-BFBA-47A6-9E89-6277992515A9}">
      <dgm:prSet/>
      <dgm:spPr/>
      <dgm:t>
        <a:bodyPr/>
        <a:lstStyle/>
        <a:p>
          <a:endParaRPr lang="en-US"/>
        </a:p>
      </dgm:t>
    </dgm:pt>
    <dgm:pt modelId="{76D61DC4-549D-42F2-8BEB-41EA5AAECD9D}">
      <dgm:prSet/>
      <dgm:spPr/>
      <dgm:t>
        <a:bodyPr/>
        <a:lstStyle/>
        <a:p>
          <a:r>
            <a:rPr lang="en-US"/>
            <a:t>Search / Entry / Seize Powers</a:t>
          </a:r>
        </a:p>
      </dgm:t>
    </dgm:pt>
    <dgm:pt modelId="{1173EC8B-62F8-4CA1-B4F8-5BF361D84527}" type="parTrans" cxnId="{5E2265C5-3DB0-43CD-8EB1-09AF24DAD66F}">
      <dgm:prSet/>
      <dgm:spPr/>
      <dgm:t>
        <a:bodyPr/>
        <a:lstStyle/>
        <a:p>
          <a:endParaRPr lang="en-US"/>
        </a:p>
      </dgm:t>
    </dgm:pt>
    <dgm:pt modelId="{805AC393-DE19-42C5-83B6-756496E759EA}" type="sibTrans" cxnId="{5E2265C5-3DB0-43CD-8EB1-09AF24DAD66F}">
      <dgm:prSet/>
      <dgm:spPr/>
      <dgm:t>
        <a:bodyPr/>
        <a:lstStyle/>
        <a:p>
          <a:endParaRPr lang="en-US"/>
        </a:p>
      </dgm:t>
    </dgm:pt>
    <dgm:pt modelId="{C98455B7-C21B-4401-B88B-DA171A0BB089}">
      <dgm:prSet/>
      <dgm:spPr/>
      <dgm:t>
        <a:bodyPr/>
        <a:lstStyle/>
        <a:p>
          <a:r>
            <a:rPr lang="en-US"/>
            <a:t>Intelligence </a:t>
          </a:r>
        </a:p>
      </dgm:t>
    </dgm:pt>
    <dgm:pt modelId="{B03BBD03-9A49-4E46-A003-97D79D956C73}" type="parTrans" cxnId="{D69FCAC8-1F53-4FBB-8984-EC139FF447FC}">
      <dgm:prSet/>
      <dgm:spPr/>
      <dgm:t>
        <a:bodyPr/>
        <a:lstStyle/>
        <a:p>
          <a:endParaRPr lang="en-US"/>
        </a:p>
      </dgm:t>
    </dgm:pt>
    <dgm:pt modelId="{16CED484-6A94-4835-820D-0BE0B9440872}" type="sibTrans" cxnId="{D69FCAC8-1F53-4FBB-8984-EC139FF447FC}">
      <dgm:prSet/>
      <dgm:spPr/>
      <dgm:t>
        <a:bodyPr/>
        <a:lstStyle/>
        <a:p>
          <a:endParaRPr lang="en-US"/>
        </a:p>
      </dgm:t>
    </dgm:pt>
    <dgm:pt modelId="{217D5356-D1BF-4858-9F9E-36D0B0FDDBDB}" type="pres">
      <dgm:prSet presAssocID="{0FA987F3-BC0B-4FB8-A473-7160F02F5D2D}" presName="root" presStyleCnt="0">
        <dgm:presLayoutVars>
          <dgm:dir/>
          <dgm:resizeHandles val="exact"/>
        </dgm:presLayoutVars>
      </dgm:prSet>
      <dgm:spPr/>
    </dgm:pt>
    <dgm:pt modelId="{CA21E4F2-AAA5-4FA5-A829-D633DCCCC2B9}" type="pres">
      <dgm:prSet presAssocID="{72EE6633-7243-46C6-B24B-75213C41A899}" presName="compNode" presStyleCnt="0"/>
      <dgm:spPr/>
    </dgm:pt>
    <dgm:pt modelId="{8669E8C9-9245-47EB-AD17-E2212548A17B}" type="pres">
      <dgm:prSet presAssocID="{72EE6633-7243-46C6-B24B-75213C41A899}" presName="bgRect" presStyleLbl="bgShp" presStyleIdx="0" presStyleCnt="4"/>
      <dgm:spPr/>
    </dgm:pt>
    <dgm:pt modelId="{6E773A23-F0B1-4027-938F-317753E3F5E0}" type="pres">
      <dgm:prSet presAssocID="{72EE6633-7243-46C6-B24B-75213C41A89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597A02A0-654A-45FC-8A27-E07C2237ADFE}" type="pres">
      <dgm:prSet presAssocID="{72EE6633-7243-46C6-B24B-75213C41A899}" presName="spaceRect" presStyleCnt="0"/>
      <dgm:spPr/>
    </dgm:pt>
    <dgm:pt modelId="{7D651C9D-245E-4B13-A8AF-8B34DC528F7E}" type="pres">
      <dgm:prSet presAssocID="{72EE6633-7243-46C6-B24B-75213C41A899}" presName="parTx" presStyleLbl="revTx" presStyleIdx="0" presStyleCnt="4">
        <dgm:presLayoutVars>
          <dgm:chMax val="0"/>
          <dgm:chPref val="0"/>
        </dgm:presLayoutVars>
      </dgm:prSet>
      <dgm:spPr/>
    </dgm:pt>
    <dgm:pt modelId="{CEC1FCB7-2741-4B09-B1A5-9F65E466B803}" type="pres">
      <dgm:prSet presAssocID="{7E1579A6-6286-4E40-A519-21AEB0E6E706}" presName="sibTrans" presStyleCnt="0"/>
      <dgm:spPr/>
    </dgm:pt>
    <dgm:pt modelId="{0AAAA886-9363-419A-8258-E4F418C989FF}" type="pres">
      <dgm:prSet presAssocID="{F78D8ED7-012C-45A5-9AE6-D5F7F622B3E2}" presName="compNode" presStyleCnt="0"/>
      <dgm:spPr/>
    </dgm:pt>
    <dgm:pt modelId="{847B22EB-D9D4-496D-8FF0-111FDBC2BD62}" type="pres">
      <dgm:prSet presAssocID="{F78D8ED7-012C-45A5-9AE6-D5F7F622B3E2}" presName="bgRect" presStyleLbl="bgShp" presStyleIdx="1" presStyleCnt="4"/>
      <dgm:spPr/>
    </dgm:pt>
    <dgm:pt modelId="{771A070F-D110-43F4-B52F-A20496874D69}" type="pres">
      <dgm:prSet presAssocID="{F78D8ED7-012C-45A5-9AE6-D5F7F622B3E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tective"/>
        </a:ext>
      </dgm:extLst>
    </dgm:pt>
    <dgm:pt modelId="{4A53E613-52B1-4EFF-945E-5512C4C535C8}" type="pres">
      <dgm:prSet presAssocID="{F78D8ED7-012C-45A5-9AE6-D5F7F622B3E2}" presName="spaceRect" presStyleCnt="0"/>
      <dgm:spPr/>
    </dgm:pt>
    <dgm:pt modelId="{36792754-B0A1-4862-83C5-92549760DAEA}" type="pres">
      <dgm:prSet presAssocID="{F78D8ED7-012C-45A5-9AE6-D5F7F622B3E2}" presName="parTx" presStyleLbl="revTx" presStyleIdx="1" presStyleCnt="4">
        <dgm:presLayoutVars>
          <dgm:chMax val="0"/>
          <dgm:chPref val="0"/>
        </dgm:presLayoutVars>
      </dgm:prSet>
      <dgm:spPr/>
    </dgm:pt>
    <dgm:pt modelId="{552584A3-AA82-4168-93E4-8469713A5738}" type="pres">
      <dgm:prSet presAssocID="{EB7CD35E-F6FA-485E-80E9-A7F36963DBB5}" presName="sibTrans" presStyleCnt="0"/>
      <dgm:spPr/>
    </dgm:pt>
    <dgm:pt modelId="{9B4E7B71-66D6-420A-BEDF-5CCEFDB62723}" type="pres">
      <dgm:prSet presAssocID="{76D61DC4-549D-42F2-8BEB-41EA5AAECD9D}" presName="compNode" presStyleCnt="0"/>
      <dgm:spPr/>
    </dgm:pt>
    <dgm:pt modelId="{33407F50-8EB7-4374-AD15-E86083DE6A68}" type="pres">
      <dgm:prSet presAssocID="{76D61DC4-549D-42F2-8BEB-41EA5AAECD9D}" presName="bgRect" presStyleLbl="bgShp" presStyleIdx="2" presStyleCnt="4"/>
      <dgm:spPr/>
    </dgm:pt>
    <dgm:pt modelId="{DEBB99CF-A557-490F-A377-A210AE00674B}" type="pres">
      <dgm:prSet presAssocID="{76D61DC4-549D-42F2-8BEB-41EA5AAECD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33AA73BC-C87E-4942-8C64-3A7125D632C7}" type="pres">
      <dgm:prSet presAssocID="{76D61DC4-549D-42F2-8BEB-41EA5AAECD9D}" presName="spaceRect" presStyleCnt="0"/>
      <dgm:spPr/>
    </dgm:pt>
    <dgm:pt modelId="{CAE7DE87-7F73-4EEE-BD7F-8A155BF05CB7}" type="pres">
      <dgm:prSet presAssocID="{76D61DC4-549D-42F2-8BEB-41EA5AAECD9D}" presName="parTx" presStyleLbl="revTx" presStyleIdx="2" presStyleCnt="4">
        <dgm:presLayoutVars>
          <dgm:chMax val="0"/>
          <dgm:chPref val="0"/>
        </dgm:presLayoutVars>
      </dgm:prSet>
      <dgm:spPr/>
    </dgm:pt>
    <dgm:pt modelId="{CAA11CCB-6F18-46ED-9953-EFB9FC5190C8}" type="pres">
      <dgm:prSet presAssocID="{805AC393-DE19-42C5-83B6-756496E759EA}" presName="sibTrans" presStyleCnt="0"/>
      <dgm:spPr/>
    </dgm:pt>
    <dgm:pt modelId="{666AAA58-22FD-4880-98A5-B78F7BBCD980}" type="pres">
      <dgm:prSet presAssocID="{C98455B7-C21B-4401-B88B-DA171A0BB089}" presName="compNode" presStyleCnt="0"/>
      <dgm:spPr/>
    </dgm:pt>
    <dgm:pt modelId="{35E8B491-58A2-49E2-9765-86CC9B87F6A0}" type="pres">
      <dgm:prSet presAssocID="{C98455B7-C21B-4401-B88B-DA171A0BB089}" presName="bgRect" presStyleLbl="bgShp" presStyleIdx="3" presStyleCnt="4"/>
      <dgm:spPr/>
    </dgm:pt>
    <dgm:pt modelId="{2E7EE01D-1829-4445-8887-CFDA9A5BFD96}" type="pres">
      <dgm:prSet presAssocID="{C98455B7-C21B-4401-B88B-DA171A0BB08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CBCE6B92-DE74-44DF-958E-416ACE7E8F51}" type="pres">
      <dgm:prSet presAssocID="{C98455B7-C21B-4401-B88B-DA171A0BB089}" presName="spaceRect" presStyleCnt="0"/>
      <dgm:spPr/>
    </dgm:pt>
    <dgm:pt modelId="{16D54B53-4761-40E9-B845-AE2392B323FA}" type="pres">
      <dgm:prSet presAssocID="{C98455B7-C21B-4401-B88B-DA171A0BB089}" presName="parTx" presStyleLbl="revTx" presStyleIdx="3" presStyleCnt="4">
        <dgm:presLayoutVars>
          <dgm:chMax val="0"/>
          <dgm:chPref val="0"/>
        </dgm:presLayoutVars>
      </dgm:prSet>
      <dgm:spPr/>
    </dgm:pt>
  </dgm:ptLst>
  <dgm:cxnLst>
    <dgm:cxn modelId="{5160F20E-11DF-4B45-AE7A-EC8253393176}" srcId="{0FA987F3-BC0B-4FB8-A473-7160F02F5D2D}" destId="{72EE6633-7243-46C6-B24B-75213C41A899}" srcOrd="0" destOrd="0" parTransId="{CDF38ECD-11E9-4E23-A488-15DE6AA2DA05}" sibTransId="{7E1579A6-6286-4E40-A519-21AEB0E6E706}"/>
    <dgm:cxn modelId="{5A366514-ACDE-441B-A9A7-7FC55ECCC95C}" type="presOf" srcId="{C98455B7-C21B-4401-B88B-DA171A0BB089}" destId="{16D54B53-4761-40E9-B845-AE2392B323FA}" srcOrd="0" destOrd="0" presId="urn:microsoft.com/office/officeart/2018/2/layout/IconVerticalSolidList"/>
    <dgm:cxn modelId="{2386CC2B-BFBA-47A6-9E89-6277992515A9}" srcId="{0FA987F3-BC0B-4FB8-A473-7160F02F5D2D}" destId="{F78D8ED7-012C-45A5-9AE6-D5F7F622B3E2}" srcOrd="1" destOrd="0" parTransId="{EB92D178-451F-4217-9CF8-780A6DAF6826}" sibTransId="{EB7CD35E-F6FA-485E-80E9-A7F36963DBB5}"/>
    <dgm:cxn modelId="{329AC853-63AA-4D86-B3BB-13A5C73BCBA9}" type="presOf" srcId="{0FA987F3-BC0B-4FB8-A473-7160F02F5D2D}" destId="{217D5356-D1BF-4858-9F9E-36D0B0FDDBDB}" srcOrd="0" destOrd="0" presId="urn:microsoft.com/office/officeart/2018/2/layout/IconVerticalSolidList"/>
    <dgm:cxn modelId="{CADCD4B6-BE5B-4FC7-B5F0-9C075F35E2DC}" type="presOf" srcId="{72EE6633-7243-46C6-B24B-75213C41A899}" destId="{7D651C9D-245E-4B13-A8AF-8B34DC528F7E}" srcOrd="0" destOrd="0" presId="urn:microsoft.com/office/officeart/2018/2/layout/IconVerticalSolidList"/>
    <dgm:cxn modelId="{64F9E0C3-3E57-4832-A66D-4D00918D250B}" type="presOf" srcId="{F78D8ED7-012C-45A5-9AE6-D5F7F622B3E2}" destId="{36792754-B0A1-4862-83C5-92549760DAEA}" srcOrd="0" destOrd="0" presId="urn:microsoft.com/office/officeart/2018/2/layout/IconVerticalSolidList"/>
    <dgm:cxn modelId="{5E2265C5-3DB0-43CD-8EB1-09AF24DAD66F}" srcId="{0FA987F3-BC0B-4FB8-A473-7160F02F5D2D}" destId="{76D61DC4-549D-42F2-8BEB-41EA5AAECD9D}" srcOrd="2" destOrd="0" parTransId="{1173EC8B-62F8-4CA1-B4F8-5BF361D84527}" sibTransId="{805AC393-DE19-42C5-83B6-756496E759EA}"/>
    <dgm:cxn modelId="{D69FCAC8-1F53-4FBB-8984-EC139FF447FC}" srcId="{0FA987F3-BC0B-4FB8-A473-7160F02F5D2D}" destId="{C98455B7-C21B-4401-B88B-DA171A0BB089}" srcOrd="3" destOrd="0" parTransId="{B03BBD03-9A49-4E46-A003-97D79D956C73}" sibTransId="{16CED484-6A94-4835-820D-0BE0B9440872}"/>
    <dgm:cxn modelId="{708B5DCD-2509-4C39-8BFD-CC2F1F33CEA9}" type="presOf" srcId="{76D61DC4-549D-42F2-8BEB-41EA5AAECD9D}" destId="{CAE7DE87-7F73-4EEE-BD7F-8A155BF05CB7}" srcOrd="0" destOrd="0" presId="urn:microsoft.com/office/officeart/2018/2/layout/IconVerticalSolidList"/>
    <dgm:cxn modelId="{1DFC9095-2CCC-4354-AF56-C33138768D6F}" type="presParOf" srcId="{217D5356-D1BF-4858-9F9E-36D0B0FDDBDB}" destId="{CA21E4F2-AAA5-4FA5-A829-D633DCCCC2B9}" srcOrd="0" destOrd="0" presId="urn:microsoft.com/office/officeart/2018/2/layout/IconVerticalSolidList"/>
    <dgm:cxn modelId="{DFE46F55-FC04-455B-8522-9EC8DBEF3353}" type="presParOf" srcId="{CA21E4F2-AAA5-4FA5-A829-D633DCCCC2B9}" destId="{8669E8C9-9245-47EB-AD17-E2212548A17B}" srcOrd="0" destOrd="0" presId="urn:microsoft.com/office/officeart/2018/2/layout/IconVerticalSolidList"/>
    <dgm:cxn modelId="{2C7BE24E-EC96-419A-88EC-F63D52DA989E}" type="presParOf" srcId="{CA21E4F2-AAA5-4FA5-A829-D633DCCCC2B9}" destId="{6E773A23-F0B1-4027-938F-317753E3F5E0}" srcOrd="1" destOrd="0" presId="urn:microsoft.com/office/officeart/2018/2/layout/IconVerticalSolidList"/>
    <dgm:cxn modelId="{CD0EE695-0245-4835-B559-733427DC7C6C}" type="presParOf" srcId="{CA21E4F2-AAA5-4FA5-A829-D633DCCCC2B9}" destId="{597A02A0-654A-45FC-8A27-E07C2237ADFE}" srcOrd="2" destOrd="0" presId="urn:microsoft.com/office/officeart/2018/2/layout/IconVerticalSolidList"/>
    <dgm:cxn modelId="{B04541B4-317F-435A-BF7E-063FE088A54C}" type="presParOf" srcId="{CA21E4F2-AAA5-4FA5-A829-D633DCCCC2B9}" destId="{7D651C9D-245E-4B13-A8AF-8B34DC528F7E}" srcOrd="3" destOrd="0" presId="urn:microsoft.com/office/officeart/2018/2/layout/IconVerticalSolidList"/>
    <dgm:cxn modelId="{503DD0EC-9DB1-4BB4-866D-0453DC4F83B2}" type="presParOf" srcId="{217D5356-D1BF-4858-9F9E-36D0B0FDDBDB}" destId="{CEC1FCB7-2741-4B09-B1A5-9F65E466B803}" srcOrd="1" destOrd="0" presId="urn:microsoft.com/office/officeart/2018/2/layout/IconVerticalSolidList"/>
    <dgm:cxn modelId="{13258A39-68C6-4CED-BFD7-5F2EC6B5F055}" type="presParOf" srcId="{217D5356-D1BF-4858-9F9E-36D0B0FDDBDB}" destId="{0AAAA886-9363-419A-8258-E4F418C989FF}" srcOrd="2" destOrd="0" presId="urn:microsoft.com/office/officeart/2018/2/layout/IconVerticalSolidList"/>
    <dgm:cxn modelId="{686EE864-9501-4F0E-A8A7-DB5B5A8EC1DB}" type="presParOf" srcId="{0AAAA886-9363-419A-8258-E4F418C989FF}" destId="{847B22EB-D9D4-496D-8FF0-111FDBC2BD62}" srcOrd="0" destOrd="0" presId="urn:microsoft.com/office/officeart/2018/2/layout/IconVerticalSolidList"/>
    <dgm:cxn modelId="{3E8ADCD5-4A81-4822-AA16-E78FC0C02F17}" type="presParOf" srcId="{0AAAA886-9363-419A-8258-E4F418C989FF}" destId="{771A070F-D110-43F4-B52F-A20496874D69}" srcOrd="1" destOrd="0" presId="urn:microsoft.com/office/officeart/2018/2/layout/IconVerticalSolidList"/>
    <dgm:cxn modelId="{6AD2AED1-369D-4642-9A33-6CE8176FB810}" type="presParOf" srcId="{0AAAA886-9363-419A-8258-E4F418C989FF}" destId="{4A53E613-52B1-4EFF-945E-5512C4C535C8}" srcOrd="2" destOrd="0" presId="urn:microsoft.com/office/officeart/2018/2/layout/IconVerticalSolidList"/>
    <dgm:cxn modelId="{0BDE7B54-46F8-48B1-8146-7A7DFC452B03}" type="presParOf" srcId="{0AAAA886-9363-419A-8258-E4F418C989FF}" destId="{36792754-B0A1-4862-83C5-92549760DAEA}" srcOrd="3" destOrd="0" presId="urn:microsoft.com/office/officeart/2018/2/layout/IconVerticalSolidList"/>
    <dgm:cxn modelId="{BEB1D224-A145-4ED6-8B59-4AB182A1D703}" type="presParOf" srcId="{217D5356-D1BF-4858-9F9E-36D0B0FDDBDB}" destId="{552584A3-AA82-4168-93E4-8469713A5738}" srcOrd="3" destOrd="0" presId="urn:microsoft.com/office/officeart/2018/2/layout/IconVerticalSolidList"/>
    <dgm:cxn modelId="{89F850F3-5C62-45B3-B1AC-B50F537A31A1}" type="presParOf" srcId="{217D5356-D1BF-4858-9F9E-36D0B0FDDBDB}" destId="{9B4E7B71-66D6-420A-BEDF-5CCEFDB62723}" srcOrd="4" destOrd="0" presId="urn:microsoft.com/office/officeart/2018/2/layout/IconVerticalSolidList"/>
    <dgm:cxn modelId="{BA22DE91-5CD6-4B19-A1BB-49031F8F1169}" type="presParOf" srcId="{9B4E7B71-66D6-420A-BEDF-5CCEFDB62723}" destId="{33407F50-8EB7-4374-AD15-E86083DE6A68}" srcOrd="0" destOrd="0" presId="urn:microsoft.com/office/officeart/2018/2/layout/IconVerticalSolidList"/>
    <dgm:cxn modelId="{32B227E9-7B8B-4C7C-BEC4-F8A91BCCA311}" type="presParOf" srcId="{9B4E7B71-66D6-420A-BEDF-5CCEFDB62723}" destId="{DEBB99CF-A557-490F-A377-A210AE00674B}" srcOrd="1" destOrd="0" presId="urn:microsoft.com/office/officeart/2018/2/layout/IconVerticalSolidList"/>
    <dgm:cxn modelId="{EF0CCCD8-C2DD-4C37-A419-D5D6091F8F76}" type="presParOf" srcId="{9B4E7B71-66D6-420A-BEDF-5CCEFDB62723}" destId="{33AA73BC-C87E-4942-8C64-3A7125D632C7}" srcOrd="2" destOrd="0" presId="urn:microsoft.com/office/officeart/2018/2/layout/IconVerticalSolidList"/>
    <dgm:cxn modelId="{B4020DD1-8A0F-48FE-8F39-E43F56C86191}" type="presParOf" srcId="{9B4E7B71-66D6-420A-BEDF-5CCEFDB62723}" destId="{CAE7DE87-7F73-4EEE-BD7F-8A155BF05CB7}" srcOrd="3" destOrd="0" presId="urn:microsoft.com/office/officeart/2018/2/layout/IconVerticalSolidList"/>
    <dgm:cxn modelId="{9677A0B8-D17D-4A9B-8281-F656709DBB7E}" type="presParOf" srcId="{217D5356-D1BF-4858-9F9E-36D0B0FDDBDB}" destId="{CAA11CCB-6F18-46ED-9953-EFB9FC5190C8}" srcOrd="5" destOrd="0" presId="urn:microsoft.com/office/officeart/2018/2/layout/IconVerticalSolidList"/>
    <dgm:cxn modelId="{72029170-6BF0-493E-A3FF-1DE558970D24}" type="presParOf" srcId="{217D5356-D1BF-4858-9F9E-36D0B0FDDBDB}" destId="{666AAA58-22FD-4880-98A5-B78F7BBCD980}" srcOrd="6" destOrd="0" presId="urn:microsoft.com/office/officeart/2018/2/layout/IconVerticalSolidList"/>
    <dgm:cxn modelId="{5570D516-EF28-49C1-98B3-C2D755A988A3}" type="presParOf" srcId="{666AAA58-22FD-4880-98A5-B78F7BBCD980}" destId="{35E8B491-58A2-49E2-9765-86CC9B87F6A0}" srcOrd="0" destOrd="0" presId="urn:microsoft.com/office/officeart/2018/2/layout/IconVerticalSolidList"/>
    <dgm:cxn modelId="{AC5F3E5D-60F2-472C-978C-FBAB305D3572}" type="presParOf" srcId="{666AAA58-22FD-4880-98A5-B78F7BBCD980}" destId="{2E7EE01D-1829-4445-8887-CFDA9A5BFD96}" srcOrd="1" destOrd="0" presId="urn:microsoft.com/office/officeart/2018/2/layout/IconVerticalSolidList"/>
    <dgm:cxn modelId="{5CB81379-CFDB-403D-970B-49D2247DD1B4}" type="presParOf" srcId="{666AAA58-22FD-4880-98A5-B78F7BBCD980}" destId="{CBCE6B92-DE74-44DF-958E-416ACE7E8F51}" srcOrd="2" destOrd="0" presId="urn:microsoft.com/office/officeart/2018/2/layout/IconVerticalSolidList"/>
    <dgm:cxn modelId="{7CA4C244-C300-483B-B0F7-B1375AF3045B}" type="presParOf" srcId="{666AAA58-22FD-4880-98A5-B78F7BBCD980}" destId="{16D54B53-4761-40E9-B845-AE2392B323F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19ECA-6787-46C0-886D-A0DBA73DBAE2}">
      <dsp:nvSpPr>
        <dsp:cNvPr id="0" name=""/>
        <dsp:cNvSpPr/>
      </dsp:nvSpPr>
      <dsp:spPr>
        <a:xfrm>
          <a:off x="0" y="958220"/>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6ABE5-4E82-4FD0-9571-1FCFAA5B36F8}">
      <dsp:nvSpPr>
        <dsp:cNvPr id="0" name=""/>
        <dsp:cNvSpPr/>
      </dsp:nvSpPr>
      <dsp:spPr>
        <a:xfrm>
          <a:off x="535129" y="1356250"/>
          <a:ext cx="972962" cy="972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2269D-3477-4F77-A042-0A49569F7EA5}">
      <dsp:nvSpPr>
        <dsp:cNvPr id="0" name=""/>
        <dsp:cNvSpPr/>
      </dsp:nvSpPr>
      <dsp:spPr>
        <a:xfrm>
          <a:off x="2043221" y="958220"/>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1" i="0" kern="1200"/>
            <a:t>Module Aim</a:t>
          </a:r>
          <a:endParaRPr lang="en-US" sz="2400" kern="1200"/>
        </a:p>
      </dsp:txBody>
      <dsp:txXfrm>
        <a:off x="2043221" y="958220"/>
        <a:ext cx="4545469" cy="1769022"/>
      </dsp:txXfrm>
    </dsp:sp>
    <dsp:sp modelId="{E87E746F-AA49-40F9-9AEF-3D12380B5453}">
      <dsp:nvSpPr>
        <dsp:cNvPr id="0" name=""/>
        <dsp:cNvSpPr/>
      </dsp:nvSpPr>
      <dsp:spPr>
        <a:xfrm>
          <a:off x="0" y="3169499"/>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BD290-945D-4AB2-9385-7C65F0278409}">
      <dsp:nvSpPr>
        <dsp:cNvPr id="0" name=""/>
        <dsp:cNvSpPr/>
      </dsp:nvSpPr>
      <dsp:spPr>
        <a:xfrm>
          <a:off x="535129" y="3567529"/>
          <a:ext cx="972962" cy="972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5EC508-7CD1-4CE7-A72F-FCA6EFC8444E}">
      <dsp:nvSpPr>
        <dsp:cNvPr id="0" name=""/>
        <dsp:cNvSpPr/>
      </dsp:nvSpPr>
      <dsp:spPr>
        <a:xfrm>
          <a:off x="2043221" y="3169499"/>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0" i="0" kern="1200"/>
            <a:t>To critically examine the fundamental principles of conducting investigations from initial contact to post trail.</a:t>
          </a:r>
          <a:endParaRPr lang="en-US" sz="2400" kern="1200"/>
        </a:p>
      </dsp:txBody>
      <dsp:txXfrm>
        <a:off x="2043221" y="3169499"/>
        <a:ext cx="4545469" cy="1769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54E5B-672A-F94A-9547-334A1579A5BA}">
      <dsp:nvSpPr>
        <dsp:cNvPr id="0" name=""/>
        <dsp:cNvSpPr/>
      </dsp:nvSpPr>
      <dsp:spPr>
        <a:xfrm>
          <a:off x="0" y="0"/>
          <a:ext cx="3429000" cy="99201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Upon the successful completion of this module, the student should be able to:</a:t>
          </a:r>
          <a:endParaRPr lang="en-US" sz="1400" kern="1200"/>
        </a:p>
      </dsp:txBody>
      <dsp:txXfrm>
        <a:off x="48426" y="48426"/>
        <a:ext cx="3332148" cy="895161"/>
      </dsp:txXfrm>
    </dsp:sp>
    <dsp:sp modelId="{8E5C165E-4116-474C-BDA3-0D81F5E7E87E}">
      <dsp:nvSpPr>
        <dsp:cNvPr id="0" name=""/>
        <dsp:cNvSpPr/>
      </dsp:nvSpPr>
      <dsp:spPr>
        <a:xfrm>
          <a:off x="0" y="1209349"/>
          <a:ext cx="3429000" cy="99201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To demonstrate a systemic understanding of the role of a response police constable, as well as the structure and processes in relation to a wide range of investigations. </a:t>
          </a:r>
          <a:endParaRPr lang="en-US" sz="1400" kern="1200"/>
        </a:p>
      </dsp:txBody>
      <dsp:txXfrm>
        <a:off x="48426" y="1257775"/>
        <a:ext cx="3332148" cy="895161"/>
      </dsp:txXfrm>
    </dsp:sp>
    <dsp:sp modelId="{45B06280-59ED-244D-9FD4-39AA4E45B047}">
      <dsp:nvSpPr>
        <dsp:cNvPr id="0" name=""/>
        <dsp:cNvSpPr/>
      </dsp:nvSpPr>
      <dsp:spPr>
        <a:xfrm>
          <a:off x="0" y="2241682"/>
          <a:ext cx="3429000" cy="99201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To understand the importance associated with working efficiently and effectively with victims and witnesses.</a:t>
          </a:r>
          <a:endParaRPr lang="en-US" sz="1400" kern="1200"/>
        </a:p>
      </dsp:txBody>
      <dsp:txXfrm>
        <a:off x="48426" y="2290108"/>
        <a:ext cx="3332148" cy="8951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499EF-5794-194E-95AC-8B3118416A28}">
      <dsp:nvSpPr>
        <dsp:cNvPr id="0" name=""/>
        <dsp:cNvSpPr/>
      </dsp:nvSpPr>
      <dsp:spPr>
        <a:xfrm>
          <a:off x="657841" y="1200"/>
          <a:ext cx="2682121" cy="160927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Component 1: 50% </a:t>
          </a:r>
          <a:br>
            <a:rPr lang="en-GB" sz="2900" kern="1200"/>
          </a:br>
          <a:r>
            <a:rPr lang="en-GB" sz="2900" kern="1200"/>
            <a:t>Role Play </a:t>
          </a:r>
          <a:endParaRPr lang="en-US" sz="2900" kern="1200"/>
        </a:p>
      </dsp:txBody>
      <dsp:txXfrm>
        <a:off x="657841" y="1200"/>
        <a:ext cx="2682121" cy="1609272"/>
      </dsp:txXfrm>
    </dsp:sp>
    <dsp:sp modelId="{8F32FBCF-CB94-1B46-A5C7-02384AB4E303}">
      <dsp:nvSpPr>
        <dsp:cNvPr id="0" name=""/>
        <dsp:cNvSpPr/>
      </dsp:nvSpPr>
      <dsp:spPr>
        <a:xfrm>
          <a:off x="657841" y="1878685"/>
          <a:ext cx="2682121" cy="1609272"/>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Component 2: 50% </a:t>
          </a:r>
        </a:p>
        <a:p>
          <a:pPr marL="0" lvl="0" indent="0" algn="ctr" defTabSz="1289050">
            <a:lnSpc>
              <a:spcPct val="90000"/>
            </a:lnSpc>
            <a:spcBef>
              <a:spcPct val="0"/>
            </a:spcBef>
            <a:spcAft>
              <a:spcPct val="35000"/>
            </a:spcAft>
            <a:buNone/>
          </a:pPr>
          <a:r>
            <a:rPr lang="en-GB" sz="2900" kern="1200"/>
            <a:t>Exam (2 hours) </a:t>
          </a:r>
          <a:endParaRPr lang="en-US" sz="2900" kern="1200"/>
        </a:p>
      </dsp:txBody>
      <dsp:txXfrm>
        <a:off x="657841" y="1878685"/>
        <a:ext cx="2682121" cy="1609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19CBB-ED3F-3D45-A2B9-24FFE988E9D5}">
      <dsp:nvSpPr>
        <dsp:cNvPr id="0" name=""/>
        <dsp:cNvSpPr/>
      </dsp:nvSpPr>
      <dsp:spPr>
        <a:xfrm>
          <a:off x="0" y="0"/>
          <a:ext cx="531454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941CB8-4191-884D-BA76-54D1D2B617AC}">
      <dsp:nvSpPr>
        <dsp:cNvPr id="0" name=""/>
        <dsp:cNvSpPr/>
      </dsp:nvSpPr>
      <dsp:spPr>
        <a:xfrm>
          <a:off x="0" y="0"/>
          <a:ext cx="5314543" cy="42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Conducting Investigations</a:t>
          </a:r>
        </a:p>
      </dsp:txBody>
      <dsp:txXfrm>
        <a:off x="0" y="0"/>
        <a:ext cx="5314543" cy="421990"/>
      </dsp:txXfrm>
    </dsp:sp>
    <dsp:sp modelId="{61C827F0-5C2D-4847-875B-AA50C5826FB6}">
      <dsp:nvSpPr>
        <dsp:cNvPr id="0" name=""/>
        <dsp:cNvSpPr/>
      </dsp:nvSpPr>
      <dsp:spPr>
        <a:xfrm>
          <a:off x="0" y="421990"/>
          <a:ext cx="5314543" cy="0"/>
        </a:xfrm>
        <a:prstGeom prst="line">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w="6350" cap="flat" cmpd="sng" algn="ctr">
          <a:solidFill>
            <a:schemeClr val="accent5">
              <a:hueOff val="-965506"/>
              <a:satOff val="-2488"/>
              <a:lumOff val="-16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327C3AF-A463-2540-9A7A-A5313B55B308}">
      <dsp:nvSpPr>
        <dsp:cNvPr id="0" name=""/>
        <dsp:cNvSpPr/>
      </dsp:nvSpPr>
      <dsp:spPr>
        <a:xfrm>
          <a:off x="0" y="421990"/>
          <a:ext cx="5314543" cy="42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Investigation processes</a:t>
          </a:r>
        </a:p>
      </dsp:txBody>
      <dsp:txXfrm>
        <a:off x="0" y="421990"/>
        <a:ext cx="5314543" cy="421990"/>
      </dsp:txXfrm>
    </dsp:sp>
    <dsp:sp modelId="{AF8289B4-F1EC-8B42-B393-3C29E472B325}">
      <dsp:nvSpPr>
        <dsp:cNvPr id="0" name=""/>
        <dsp:cNvSpPr/>
      </dsp:nvSpPr>
      <dsp:spPr>
        <a:xfrm>
          <a:off x="0" y="843980"/>
          <a:ext cx="5314543" cy="0"/>
        </a:xfrm>
        <a:prstGeom prst="line">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w="6350" cap="flat" cmpd="sng" algn="ctr">
          <a:solidFill>
            <a:schemeClr val="accent5">
              <a:hueOff val="-1931012"/>
              <a:satOff val="-4977"/>
              <a:lumOff val="-33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2F3919-2447-EE4C-AF92-68EECF627D8C}">
      <dsp:nvSpPr>
        <dsp:cNvPr id="0" name=""/>
        <dsp:cNvSpPr/>
      </dsp:nvSpPr>
      <dsp:spPr>
        <a:xfrm>
          <a:off x="0" y="843980"/>
          <a:ext cx="5314543" cy="42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Managing investigations </a:t>
          </a:r>
        </a:p>
      </dsp:txBody>
      <dsp:txXfrm>
        <a:off x="0" y="843980"/>
        <a:ext cx="5314543" cy="421990"/>
      </dsp:txXfrm>
    </dsp:sp>
    <dsp:sp modelId="{1E525F17-BD5A-804F-9A93-FF01C47C253E}">
      <dsp:nvSpPr>
        <dsp:cNvPr id="0" name=""/>
        <dsp:cNvSpPr/>
      </dsp:nvSpPr>
      <dsp:spPr>
        <a:xfrm>
          <a:off x="0" y="1265969"/>
          <a:ext cx="5314543" cy="0"/>
        </a:xfrm>
        <a:prstGeom prst="line">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w="6350" cap="flat" cmpd="sng" algn="ctr">
          <a:solidFill>
            <a:schemeClr val="accent5">
              <a:hueOff val="-2896518"/>
              <a:satOff val="-7465"/>
              <a:lumOff val="-504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7ABA08-8A59-FE4A-BF7F-74FAF6A613BA}">
      <dsp:nvSpPr>
        <dsp:cNvPr id="0" name=""/>
        <dsp:cNvSpPr/>
      </dsp:nvSpPr>
      <dsp:spPr>
        <a:xfrm>
          <a:off x="0" y="1265970"/>
          <a:ext cx="5314543" cy="42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Forensics </a:t>
          </a:r>
        </a:p>
      </dsp:txBody>
      <dsp:txXfrm>
        <a:off x="0" y="1265970"/>
        <a:ext cx="5314543" cy="421990"/>
      </dsp:txXfrm>
    </dsp:sp>
    <dsp:sp modelId="{87EB6330-8D48-D141-8266-9B212C2EC013}">
      <dsp:nvSpPr>
        <dsp:cNvPr id="0" name=""/>
        <dsp:cNvSpPr/>
      </dsp:nvSpPr>
      <dsp:spPr>
        <a:xfrm>
          <a:off x="0" y="1687960"/>
          <a:ext cx="5314543" cy="0"/>
        </a:xfrm>
        <a:prstGeom prst="line">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w="6350" cap="flat" cmpd="sng" algn="ctr">
          <a:solidFill>
            <a:schemeClr val="accent5">
              <a:hueOff val="-3862025"/>
              <a:satOff val="-9954"/>
              <a:lumOff val="-672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3E0292-7D9A-294B-8F78-EA04C19167C3}">
      <dsp:nvSpPr>
        <dsp:cNvPr id="0" name=""/>
        <dsp:cNvSpPr/>
      </dsp:nvSpPr>
      <dsp:spPr>
        <a:xfrm>
          <a:off x="0" y="1687960"/>
          <a:ext cx="5314543" cy="42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Working with suspects, victims and witnesses </a:t>
          </a:r>
        </a:p>
      </dsp:txBody>
      <dsp:txXfrm>
        <a:off x="0" y="1687960"/>
        <a:ext cx="5314543" cy="421990"/>
      </dsp:txXfrm>
    </dsp:sp>
    <dsp:sp modelId="{86430EC2-D0C5-6848-91D6-621F7A9B8E8D}">
      <dsp:nvSpPr>
        <dsp:cNvPr id="0" name=""/>
        <dsp:cNvSpPr/>
      </dsp:nvSpPr>
      <dsp:spPr>
        <a:xfrm>
          <a:off x="0" y="2109950"/>
          <a:ext cx="5314543" cy="0"/>
        </a:xfrm>
        <a:prstGeom prst="line">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w="6350" cap="flat" cmpd="sng" algn="ctr">
          <a:solidFill>
            <a:schemeClr val="accent5">
              <a:hueOff val="-4827531"/>
              <a:satOff val="-12442"/>
              <a:lumOff val="-840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0B7891D-8C65-8848-8FCF-44BFBC236BB0}">
      <dsp:nvSpPr>
        <dsp:cNvPr id="0" name=""/>
        <dsp:cNvSpPr/>
      </dsp:nvSpPr>
      <dsp:spPr>
        <a:xfrm>
          <a:off x="0" y="2109950"/>
          <a:ext cx="5314543" cy="42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Interviewing </a:t>
          </a:r>
        </a:p>
      </dsp:txBody>
      <dsp:txXfrm>
        <a:off x="0" y="2109950"/>
        <a:ext cx="5314543" cy="421990"/>
      </dsp:txXfrm>
    </dsp:sp>
    <dsp:sp modelId="{6F50B2C3-5F69-894A-90E6-A8C18E754119}">
      <dsp:nvSpPr>
        <dsp:cNvPr id="0" name=""/>
        <dsp:cNvSpPr/>
      </dsp:nvSpPr>
      <dsp:spPr>
        <a:xfrm>
          <a:off x="0" y="2531939"/>
          <a:ext cx="5314543" cy="0"/>
        </a:xfrm>
        <a:prstGeom prst="line">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w="6350" cap="flat" cmpd="sng" algn="ctr">
          <a:solidFill>
            <a:schemeClr val="accent5">
              <a:hueOff val="-5793037"/>
              <a:satOff val="-14931"/>
              <a:lumOff val="-1008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731F99E-1BC0-7648-BFD8-0EBB0DE1A4C0}">
      <dsp:nvSpPr>
        <dsp:cNvPr id="0" name=""/>
        <dsp:cNvSpPr/>
      </dsp:nvSpPr>
      <dsp:spPr>
        <a:xfrm>
          <a:off x="0" y="2531940"/>
          <a:ext cx="5314543" cy="42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dirty="0"/>
            <a:t>Investigative strategies </a:t>
          </a:r>
        </a:p>
      </dsp:txBody>
      <dsp:txXfrm>
        <a:off x="0" y="2531940"/>
        <a:ext cx="5314543" cy="421990"/>
      </dsp:txXfrm>
    </dsp:sp>
    <dsp:sp modelId="{9003FA5E-0B2A-E34B-A5A6-09D21A4F6B7E}">
      <dsp:nvSpPr>
        <dsp:cNvPr id="0" name=""/>
        <dsp:cNvSpPr/>
      </dsp:nvSpPr>
      <dsp:spPr>
        <a:xfrm>
          <a:off x="0" y="2953929"/>
          <a:ext cx="5314543"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B9DB46-6825-7B46-A0B6-78F73AF3061D}">
      <dsp:nvSpPr>
        <dsp:cNvPr id="0" name=""/>
        <dsp:cNvSpPr/>
      </dsp:nvSpPr>
      <dsp:spPr>
        <a:xfrm>
          <a:off x="0" y="2953930"/>
          <a:ext cx="5314543" cy="421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...and much more!</a:t>
          </a:r>
        </a:p>
      </dsp:txBody>
      <dsp:txXfrm>
        <a:off x="0" y="2953930"/>
        <a:ext cx="5314543" cy="4219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EC892-9FEE-B641-9D7D-434B7486873A}">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1B3CCE-7088-D442-8F01-8AAE60A8453A}">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explore what the term ‘Conducting Investigations’ mean (overview)</a:t>
          </a:r>
        </a:p>
      </dsp:txBody>
      <dsp:txXfrm>
        <a:off x="0" y="623"/>
        <a:ext cx="6492875" cy="1020830"/>
      </dsp:txXfrm>
    </dsp:sp>
    <dsp:sp modelId="{B5028ED7-B92B-5B46-8272-EEB3AAD6B468}">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C3BE5-54A8-AF42-BB20-DA8A7A088322}">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examine fundamental principles, legislation and powers related to conducting investigations</a:t>
          </a:r>
        </a:p>
      </dsp:txBody>
      <dsp:txXfrm>
        <a:off x="0" y="1021453"/>
        <a:ext cx="6492875" cy="1020830"/>
      </dsp:txXfrm>
    </dsp:sp>
    <dsp:sp modelId="{47274F36-6106-2E46-8244-88C2CBDCD20D}">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4483F2-E1D7-CB48-8C77-487F4C332D3A}">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understand definitions such as 'criminal investigations' and 'investigator'</a:t>
          </a:r>
        </a:p>
      </dsp:txBody>
      <dsp:txXfrm>
        <a:off x="0" y="2042284"/>
        <a:ext cx="6492875" cy="1020830"/>
      </dsp:txXfrm>
    </dsp:sp>
    <dsp:sp modelId="{95DC8294-0EDF-664A-A27C-372602527A58}">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D67D48-603C-7A4D-BB06-FF59F0CF82FF}">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To explore some of the key stages in the initial stages of an investigation</a:t>
          </a:r>
        </a:p>
      </dsp:txBody>
      <dsp:txXfrm>
        <a:off x="0" y="3063115"/>
        <a:ext cx="6492875" cy="1020830"/>
      </dsp:txXfrm>
    </dsp:sp>
    <dsp:sp modelId="{BB72D375-8249-D345-8C6C-F8F298B1E284}">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8751E5-D868-E245-A5E5-C1215D2BCC2C}">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To examine the importance of crime scene management within an investigation. </a:t>
          </a:r>
        </a:p>
      </dsp:txBody>
      <dsp:txXfrm>
        <a:off x="0" y="4083946"/>
        <a:ext cx="6492875" cy="10208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6713552" cy="10177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C</a:t>
          </a:r>
          <a:r>
            <a:rPr lang="en-GB" sz="1800" b="0" i="0" kern="1200"/>
            <a:t>rimes that the police believe may be committed, for example, when premises or individuals are kept under observation for a period of time, with a view to the possible institution of criminal proceedings</a:t>
          </a:r>
          <a:endParaRPr lang="en-US" sz="1800" kern="1200"/>
        </a:p>
      </dsp:txBody>
      <dsp:txXfrm>
        <a:off x="0" y="3100718"/>
        <a:ext cx="6713552" cy="1017725"/>
      </dsp:txXfrm>
    </dsp:sp>
    <dsp:sp modelId="{257D0BF1-4588-6341-B4AF-AC1BD4C22AE2}">
      <dsp:nvSpPr>
        <dsp:cNvPr id="0" name=""/>
        <dsp:cNvSpPr/>
      </dsp:nvSpPr>
      <dsp:spPr>
        <a:xfrm rot="10800000">
          <a:off x="0" y="1550723"/>
          <a:ext cx="6713552"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I</a:t>
          </a:r>
          <a:r>
            <a:rPr lang="en-GB" sz="1800" b="0" i="0" kern="1200"/>
            <a:t>dentifying whether a crime has </a:t>
          </a:r>
          <a:r>
            <a:rPr lang="en-GB" sz="1800" b="0" i="1" kern="1200"/>
            <a:t>actually</a:t>
          </a:r>
          <a:r>
            <a:rPr lang="en-GB" sz="1800" b="0" i="0" kern="1200"/>
            <a:t> been committed, with a view to commencing criminal proceedings</a:t>
          </a:r>
          <a:endParaRPr lang="en-US" sz="1800" kern="1200"/>
        </a:p>
      </dsp:txBody>
      <dsp:txXfrm rot="10800000">
        <a:off x="0" y="1550723"/>
        <a:ext cx="6713552" cy="1017060"/>
      </dsp:txXfrm>
    </dsp:sp>
    <dsp:sp modelId="{D070FF4D-1232-0249-8C68-C8A3C9E1477A}">
      <dsp:nvSpPr>
        <dsp:cNvPr id="0" name=""/>
        <dsp:cNvSpPr/>
      </dsp:nvSpPr>
      <dsp:spPr>
        <a:xfrm rot="10800000">
          <a:off x="0" y="728"/>
          <a:ext cx="6713552"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a:t>
          </a:r>
          <a:r>
            <a:rPr lang="en-GB" sz="1800" b="0" i="0" kern="1200" dirty="0"/>
            <a:t>rimes that have been committed</a:t>
          </a:r>
          <a:endParaRPr lang="en-US" sz="1800" kern="1200" dirty="0"/>
        </a:p>
      </dsp:txBody>
      <dsp:txXfrm rot="10800000">
        <a:off x="0" y="728"/>
        <a:ext cx="6713552" cy="10170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93F612-6227-5149-8AA5-546C4DC2896A}">
      <dsp:nvSpPr>
        <dsp:cNvPr id="0" name=""/>
        <dsp:cNvSpPr/>
      </dsp:nvSpPr>
      <dsp:spPr>
        <a:xfrm>
          <a:off x="1288856" y="125941"/>
          <a:ext cx="5083375"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u="sng" kern="1200" dirty="0"/>
            <a:t>Investigative skills</a:t>
          </a:r>
          <a:endParaRPr lang="en-US" sz="2600" kern="1200" dirty="0"/>
        </a:p>
      </dsp:txBody>
      <dsp:txXfrm>
        <a:off x="1339276" y="176361"/>
        <a:ext cx="4982535" cy="932014"/>
      </dsp:txXfrm>
    </dsp:sp>
    <dsp:sp modelId="{EA5063E1-086A-294E-8363-B296531B4208}">
      <dsp:nvSpPr>
        <dsp:cNvPr id="0" name=""/>
        <dsp:cNvSpPr/>
      </dsp:nvSpPr>
      <dsp:spPr>
        <a:xfrm>
          <a:off x="0" y="1217820"/>
          <a:ext cx="7307270" cy="103285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Investigators need to be skilled in the following areas:</a:t>
          </a:r>
        </a:p>
      </dsp:txBody>
      <dsp:txXfrm>
        <a:off x="50420" y="1268240"/>
        <a:ext cx="7206430" cy="932014"/>
      </dsp:txXfrm>
    </dsp:sp>
    <dsp:sp modelId="{62F03D9D-A6FE-9644-BB11-8DA7B8CDC8AC}">
      <dsp:nvSpPr>
        <dsp:cNvPr id="0" name=""/>
        <dsp:cNvSpPr/>
      </dsp:nvSpPr>
      <dsp:spPr>
        <a:xfrm>
          <a:off x="0" y="2250674"/>
          <a:ext cx="7307270" cy="3175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2006"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US" sz="2000" kern="1200" dirty="0"/>
            <a:t>The planning required to conduct an investigation and the investigative process</a:t>
          </a:r>
        </a:p>
        <a:p>
          <a:pPr marL="228600" lvl="1" indent="-228600" algn="l" defTabSz="889000">
            <a:lnSpc>
              <a:spcPct val="90000"/>
            </a:lnSpc>
            <a:spcBef>
              <a:spcPct val="0"/>
            </a:spcBef>
            <a:spcAft>
              <a:spcPct val="20000"/>
            </a:spcAft>
            <a:buChar char="•"/>
          </a:pPr>
          <a:r>
            <a:rPr lang="en-US" sz="2000" kern="1200"/>
            <a:t>Decision making and how it can be improved by applying the investigative mindset</a:t>
          </a:r>
        </a:p>
        <a:p>
          <a:pPr marL="228600" lvl="1" indent="-228600" algn="l" defTabSz="889000">
            <a:lnSpc>
              <a:spcPct val="90000"/>
            </a:lnSpc>
            <a:spcBef>
              <a:spcPct val="0"/>
            </a:spcBef>
            <a:spcAft>
              <a:spcPct val="20000"/>
            </a:spcAft>
            <a:buChar char="•"/>
          </a:pPr>
          <a:r>
            <a:rPr lang="en-US" sz="2000" kern="1200"/>
            <a:t>Investigative and evidential evaluation (which can assist the investigator to determine the value of material gathered during the investigation)</a:t>
          </a:r>
        </a:p>
        <a:p>
          <a:pPr marL="228600" lvl="1" indent="-228600" algn="l" defTabSz="889000">
            <a:lnSpc>
              <a:spcPct val="90000"/>
            </a:lnSpc>
            <a:spcBef>
              <a:spcPct val="0"/>
            </a:spcBef>
            <a:spcAft>
              <a:spcPct val="20000"/>
            </a:spcAft>
            <a:buChar char="•"/>
          </a:pPr>
          <a:r>
            <a:rPr lang="en-US" sz="2000" kern="1200"/>
            <a:t>Creative thinking</a:t>
          </a:r>
        </a:p>
        <a:p>
          <a:pPr marL="228600" lvl="1" indent="-228600" algn="l" defTabSz="889000">
            <a:lnSpc>
              <a:spcPct val="90000"/>
            </a:lnSpc>
            <a:spcBef>
              <a:spcPct val="0"/>
            </a:spcBef>
            <a:spcAft>
              <a:spcPct val="20000"/>
            </a:spcAft>
            <a:buChar char="•"/>
          </a:pPr>
          <a:r>
            <a:rPr lang="en-US" sz="2000" kern="1200"/>
            <a:t>Challenging experts</a:t>
          </a:r>
        </a:p>
        <a:p>
          <a:pPr marL="228600" lvl="1" indent="-228600" algn="l" defTabSz="889000">
            <a:lnSpc>
              <a:spcPct val="90000"/>
            </a:lnSpc>
            <a:spcBef>
              <a:spcPct val="0"/>
            </a:spcBef>
            <a:spcAft>
              <a:spcPct val="20000"/>
            </a:spcAft>
            <a:buChar char="•"/>
          </a:pPr>
          <a:r>
            <a:rPr lang="en-US" sz="2000" kern="1200"/>
            <a:t>Victim and witness care</a:t>
          </a:r>
        </a:p>
      </dsp:txBody>
      <dsp:txXfrm>
        <a:off x="0" y="2250674"/>
        <a:ext cx="7307270" cy="31753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A974A-89A3-444E-A13F-0940B4529408}">
      <dsp:nvSpPr>
        <dsp:cNvPr id="0" name=""/>
        <dsp:cNvSpPr/>
      </dsp:nvSpPr>
      <dsp:spPr>
        <a:xfrm>
          <a:off x="750256" y="1500"/>
          <a:ext cx="3058911" cy="18353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“Term used to describe a systematic approach to gathering and assessing material, underpinning an effective investigation’’ </a:t>
          </a:r>
          <a:br>
            <a:rPr lang="en-GB" sz="1700" kern="1200" dirty="0"/>
          </a:br>
          <a:r>
            <a:rPr lang="en-GB" sz="1700" kern="1200" dirty="0"/>
            <a:t>(ACPO Core Investigative Doctrine, 2005, p. 61).</a:t>
          </a:r>
          <a:endParaRPr lang="en-US" sz="1700" kern="1200" dirty="0"/>
        </a:p>
      </dsp:txBody>
      <dsp:txXfrm>
        <a:off x="750256" y="1500"/>
        <a:ext cx="3058911" cy="1835346"/>
      </dsp:txXfrm>
    </dsp:sp>
    <dsp:sp modelId="{8BF64E7F-8C0B-934F-A060-A2C4FFF8EAE7}">
      <dsp:nvSpPr>
        <dsp:cNvPr id="0" name=""/>
        <dsp:cNvSpPr/>
      </dsp:nvSpPr>
      <dsp:spPr>
        <a:xfrm>
          <a:off x="750256" y="2142738"/>
          <a:ext cx="3058911" cy="18353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application of an investigative mindset will bring some order to the way in which investigators examine material and make decisions’’ </a:t>
          </a:r>
          <a:br>
            <a:rPr lang="en-GB" sz="1700" kern="1200" dirty="0"/>
          </a:br>
          <a:r>
            <a:rPr lang="en-GB" sz="1700" kern="1200" dirty="0"/>
            <a:t>(ACPO Core Investigative Doctrine, 2021, p, 84). </a:t>
          </a:r>
          <a:endParaRPr lang="en-US" sz="1700" kern="1200" dirty="0"/>
        </a:p>
      </dsp:txBody>
      <dsp:txXfrm>
        <a:off x="750256" y="2142738"/>
        <a:ext cx="3058911" cy="183534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0B64D-068E-3B44-9DD5-AEE4BD10B1D0}">
      <dsp:nvSpPr>
        <dsp:cNvPr id="0" name=""/>
        <dsp:cNvSpPr/>
      </dsp:nvSpPr>
      <dsp:spPr>
        <a:xfrm>
          <a:off x="930572" y="3032"/>
          <a:ext cx="2833338" cy="1700003"/>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a:t>
          </a:r>
          <a:r>
            <a:rPr lang="en-GB" sz="1400" b="0" i="0" kern="1200"/>
            <a:t>he exercise of legal powers should not be oppressive and should be proportionate to the crime under investigation</a:t>
          </a:r>
          <a:endParaRPr lang="en-US" sz="1400" kern="1200"/>
        </a:p>
      </dsp:txBody>
      <dsp:txXfrm>
        <a:off x="930572" y="3032"/>
        <a:ext cx="2833338" cy="1700003"/>
      </dsp:txXfrm>
    </dsp:sp>
    <dsp:sp modelId="{EFE7E131-855A-8744-96A6-2F1F66503891}">
      <dsp:nvSpPr>
        <dsp:cNvPr id="0" name=""/>
        <dsp:cNvSpPr/>
      </dsp:nvSpPr>
      <dsp:spPr>
        <a:xfrm>
          <a:off x="4047245" y="3032"/>
          <a:ext cx="2833338" cy="1700003"/>
        </a:xfrm>
        <a:prstGeom prst="rect">
          <a:avLst/>
        </a:prstGeom>
        <a:gradFill rotWithShape="0">
          <a:gsLst>
            <a:gs pos="0">
              <a:schemeClr val="accent2">
                <a:hueOff val="-291073"/>
                <a:satOff val="-16786"/>
                <a:lumOff val="1726"/>
                <a:alphaOff val="0"/>
                <a:lumMod val="110000"/>
                <a:satMod val="105000"/>
                <a:tint val="67000"/>
              </a:schemeClr>
            </a:gs>
            <a:gs pos="50000">
              <a:schemeClr val="accent2">
                <a:hueOff val="-291073"/>
                <a:satOff val="-16786"/>
                <a:lumOff val="1726"/>
                <a:alphaOff val="0"/>
                <a:lumMod val="105000"/>
                <a:satMod val="103000"/>
                <a:tint val="73000"/>
              </a:schemeClr>
            </a:gs>
            <a:gs pos="100000">
              <a:schemeClr val="accent2">
                <a:hueOff val="-291073"/>
                <a:satOff val="-16786"/>
                <a:lumOff val="172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a:t>
          </a:r>
          <a:r>
            <a:rPr lang="en-GB" sz="1400" b="0" i="0" kern="120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sz="1400" kern="1200"/>
        </a:p>
      </dsp:txBody>
      <dsp:txXfrm>
        <a:off x="4047245" y="3032"/>
        <a:ext cx="2833338" cy="1700003"/>
      </dsp:txXfrm>
    </dsp:sp>
    <dsp:sp modelId="{8E897FC3-44F8-D14E-9993-8228F730C5EB}">
      <dsp:nvSpPr>
        <dsp:cNvPr id="0" name=""/>
        <dsp:cNvSpPr/>
      </dsp:nvSpPr>
      <dsp:spPr>
        <a:xfrm>
          <a:off x="7163917" y="3032"/>
          <a:ext cx="2833338" cy="1700003"/>
        </a:xfrm>
        <a:prstGeom prst="rect">
          <a:avLst/>
        </a:prstGeom>
        <a:gradFill rotWithShape="0">
          <a:gsLst>
            <a:gs pos="0">
              <a:schemeClr val="accent2">
                <a:hueOff val="-582145"/>
                <a:satOff val="-33571"/>
                <a:lumOff val="3451"/>
                <a:alphaOff val="0"/>
                <a:lumMod val="110000"/>
                <a:satMod val="105000"/>
                <a:tint val="67000"/>
              </a:schemeClr>
            </a:gs>
            <a:gs pos="50000">
              <a:schemeClr val="accent2">
                <a:hueOff val="-582145"/>
                <a:satOff val="-33571"/>
                <a:lumOff val="3451"/>
                <a:alphaOff val="0"/>
                <a:lumMod val="105000"/>
                <a:satMod val="103000"/>
                <a:tint val="73000"/>
              </a:schemeClr>
            </a:gs>
            <a:gs pos="100000">
              <a:schemeClr val="accent2">
                <a:hueOff val="-582145"/>
                <a:satOff val="-33571"/>
                <a:lumOff val="34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a:t>
          </a:r>
          <a:r>
            <a:rPr lang="en-GB" sz="1400" b="0" i="0" kern="1200"/>
            <a:t>nvestigators should take all reasonable steps to understand the particular needs of individuals, including, but not limited to, any protected characteristics they may have, in order to comply with the provisions of the Equality Act 2010</a:t>
          </a:r>
          <a:endParaRPr lang="en-US" sz="1400" kern="1200"/>
        </a:p>
      </dsp:txBody>
      <dsp:txXfrm>
        <a:off x="7163917" y="3032"/>
        <a:ext cx="2833338" cy="1700003"/>
      </dsp:txXfrm>
    </dsp:sp>
    <dsp:sp modelId="{F58FBB97-D935-D54E-9046-010FC235C9A0}">
      <dsp:nvSpPr>
        <dsp:cNvPr id="0" name=""/>
        <dsp:cNvSpPr/>
      </dsp:nvSpPr>
      <dsp:spPr>
        <a:xfrm>
          <a:off x="930572" y="1986369"/>
          <a:ext cx="2833338" cy="1700003"/>
        </a:xfrm>
        <a:prstGeom prst="rect">
          <a:avLst/>
        </a:prstGeom>
        <a:gradFill rotWithShape="0">
          <a:gsLst>
            <a:gs pos="0">
              <a:schemeClr val="accent2">
                <a:hueOff val="-873218"/>
                <a:satOff val="-50357"/>
                <a:lumOff val="5177"/>
                <a:alphaOff val="0"/>
                <a:lumMod val="110000"/>
                <a:satMod val="105000"/>
                <a:tint val="67000"/>
              </a:schemeClr>
            </a:gs>
            <a:gs pos="50000">
              <a:schemeClr val="accent2">
                <a:hueOff val="-873218"/>
                <a:satOff val="-50357"/>
                <a:lumOff val="5177"/>
                <a:alphaOff val="0"/>
                <a:lumMod val="105000"/>
                <a:satMod val="103000"/>
                <a:tint val="73000"/>
              </a:schemeClr>
            </a:gs>
            <a:gs pos="100000">
              <a:schemeClr val="accent2">
                <a:hueOff val="-873218"/>
                <a:satOff val="-50357"/>
                <a:lumOff val="517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I</a:t>
          </a:r>
          <a:r>
            <a:rPr lang="en-GB" sz="1400" b="0" i="0" kern="1200" dirty="0"/>
            <a:t>nvestigators should have particular regard for vulnerable people and children</a:t>
          </a:r>
          <a:endParaRPr lang="en-US" sz="1400" kern="1200" dirty="0"/>
        </a:p>
      </dsp:txBody>
      <dsp:txXfrm>
        <a:off x="930572" y="1986369"/>
        <a:ext cx="2833338" cy="1700003"/>
      </dsp:txXfrm>
    </dsp:sp>
    <dsp:sp modelId="{F16DF868-E27C-4F48-88AE-1041378D54E9}">
      <dsp:nvSpPr>
        <dsp:cNvPr id="0" name=""/>
        <dsp:cNvSpPr/>
      </dsp:nvSpPr>
      <dsp:spPr>
        <a:xfrm>
          <a:off x="4047245" y="1986369"/>
          <a:ext cx="2833338" cy="1700003"/>
        </a:xfrm>
        <a:prstGeom prst="rect">
          <a:avLst/>
        </a:prstGeom>
        <a:gradFill rotWithShape="0">
          <a:gsLst>
            <a:gs pos="0">
              <a:schemeClr val="accent2">
                <a:hueOff val="-1164290"/>
                <a:satOff val="-67142"/>
                <a:lumOff val="6902"/>
                <a:alphaOff val="0"/>
                <a:lumMod val="110000"/>
                <a:satMod val="105000"/>
                <a:tint val="67000"/>
              </a:schemeClr>
            </a:gs>
            <a:gs pos="50000">
              <a:schemeClr val="accent2">
                <a:hueOff val="-1164290"/>
                <a:satOff val="-67142"/>
                <a:lumOff val="6902"/>
                <a:alphaOff val="0"/>
                <a:lumMod val="105000"/>
                <a:satMod val="103000"/>
                <a:tint val="73000"/>
              </a:schemeClr>
            </a:gs>
            <a:gs pos="100000">
              <a:schemeClr val="accent2">
                <a:hueOff val="-1164290"/>
                <a:satOff val="-67142"/>
                <a:lumOff val="69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a:t>
          </a:r>
          <a:r>
            <a:rPr lang="en-GB" sz="1400" b="0" i="0" kern="1200"/>
            <a:t>nvestigators should respect the professional ethics of others. This is particularly important when working with those whose role it is to support suspects</a:t>
          </a:r>
          <a:endParaRPr lang="en-US" sz="1400" kern="1200"/>
        </a:p>
      </dsp:txBody>
      <dsp:txXfrm>
        <a:off x="4047245" y="1986369"/>
        <a:ext cx="2833338" cy="1700003"/>
      </dsp:txXfrm>
    </dsp:sp>
    <dsp:sp modelId="{E0771FF2-E5BB-FB4F-B3F5-6DA1A8457950}">
      <dsp:nvSpPr>
        <dsp:cNvPr id="0" name=""/>
        <dsp:cNvSpPr/>
      </dsp:nvSpPr>
      <dsp:spPr>
        <a:xfrm>
          <a:off x="7163917" y="1986369"/>
          <a:ext cx="2833338" cy="1700003"/>
        </a:xfrm>
        <a:prstGeom prst="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These principles, the investigation process, and an investigative mindset provide a structure to support quality investigations.</a:t>
          </a:r>
          <a:endParaRPr lang="en-US" sz="1400" kern="1200"/>
        </a:p>
      </dsp:txBody>
      <dsp:txXfrm>
        <a:off x="7163917" y="1986369"/>
        <a:ext cx="2833338" cy="170000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6900512" cy="18556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a:t>The success of an investigation relies on the goodwill and cooperation of victims, witnesses and the community. Investigators should be aware that:</a:t>
          </a:r>
          <a:endParaRPr lang="en-US" sz="2600" kern="1200"/>
        </a:p>
      </dsp:txBody>
      <dsp:txXfrm>
        <a:off x="90584" y="90584"/>
        <a:ext cx="6719344" cy="1674452"/>
      </dsp:txXfrm>
    </dsp:sp>
    <dsp:sp modelId="{68590124-E0F5-DE49-B31A-1579F09C63FA}">
      <dsp:nvSpPr>
        <dsp:cNvPr id="0" name=""/>
        <dsp:cNvSpPr/>
      </dsp:nvSpPr>
      <dsp:spPr>
        <a:xfrm>
          <a:off x="0" y="2000550"/>
          <a:ext cx="6900512" cy="3390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0" i="0" kern="1200"/>
            <a:t>investigations should be conducted with integrity, common sense and sound judgement</a:t>
          </a:r>
          <a:endParaRPr lang="en-US" sz="2000" kern="1200"/>
        </a:p>
        <a:p>
          <a:pPr marL="228600" lvl="1" indent="-228600" algn="l" defTabSz="889000">
            <a:lnSpc>
              <a:spcPct val="90000"/>
            </a:lnSpc>
            <a:spcBef>
              <a:spcPct val="0"/>
            </a:spcBef>
            <a:spcAft>
              <a:spcPct val="20000"/>
            </a:spcAft>
            <a:buChar char="•"/>
          </a:pPr>
          <a:r>
            <a:rPr lang="en-GB" sz="2000" b="0" i="0" kern="1200"/>
            <a:t>heavy-handed, discriminatory or disproportionate actions risk losing cooperation and any future criminal proceedings</a:t>
          </a:r>
          <a:endParaRPr lang="en-US" sz="2000" kern="1200"/>
        </a:p>
        <a:p>
          <a:pPr marL="228600" lvl="1" indent="-228600" algn="l" defTabSz="889000">
            <a:lnSpc>
              <a:spcPct val="90000"/>
            </a:lnSpc>
            <a:spcBef>
              <a:spcPct val="0"/>
            </a:spcBef>
            <a:spcAft>
              <a:spcPct val="20000"/>
            </a:spcAft>
            <a:buChar char="•"/>
          </a:pPr>
          <a:r>
            <a:rPr lang="en-GB" sz="2000" b="0" i="0" kern="1200"/>
            <a:t>effective investigators maintain a balance that recognises the concerns of all the parties involved</a:t>
          </a:r>
          <a:endParaRPr lang="en-US" sz="2000" kern="1200"/>
        </a:p>
        <a:p>
          <a:pPr marL="228600" lvl="1" indent="-228600" algn="l" defTabSz="889000">
            <a:lnSpc>
              <a:spcPct val="90000"/>
            </a:lnSpc>
            <a:spcBef>
              <a:spcPct val="0"/>
            </a:spcBef>
            <a:spcAft>
              <a:spcPct val="20000"/>
            </a:spcAft>
            <a:buChar char="•"/>
          </a:pPr>
          <a:r>
            <a:rPr lang="en-GB" sz="2000" b="0" i="0" kern="1200"/>
            <a:t>understanding the response to crime assists investigators to build this relationship</a:t>
          </a:r>
          <a:endParaRPr lang="en-US" sz="2000" kern="1200"/>
        </a:p>
        <a:p>
          <a:pPr marL="228600" lvl="1" indent="-228600" algn="l" defTabSz="889000">
            <a:lnSpc>
              <a:spcPct val="90000"/>
            </a:lnSpc>
            <a:spcBef>
              <a:spcPct val="0"/>
            </a:spcBef>
            <a:spcAft>
              <a:spcPct val="20000"/>
            </a:spcAft>
            <a:buChar char="•"/>
          </a:pPr>
          <a:r>
            <a:rPr lang="en-GB" sz="2000" b="0" i="0" kern="1200"/>
            <a:t>a professional approach to investigations benefits the victim, the public and</a:t>
          </a:r>
          <a:br>
            <a:rPr lang="en-GB" sz="2000" b="0" i="0" kern="1200"/>
          </a:br>
          <a:r>
            <a:rPr lang="en-GB" sz="2000" b="0" i="0" kern="1200"/>
            <a:t>the police</a:t>
          </a:r>
          <a:endParaRPr lang="en-US" sz="2000" kern="1200"/>
        </a:p>
      </dsp:txBody>
      <dsp:txXfrm>
        <a:off x="0" y="2000550"/>
        <a:ext cx="6900512" cy="339066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EB00A-25BF-4A95-889D-23F02E90AE64}">
      <dsp:nvSpPr>
        <dsp:cNvPr id="0" name=""/>
        <dsp:cNvSpPr/>
      </dsp:nvSpPr>
      <dsp:spPr>
        <a:xfrm>
          <a:off x="0" y="1775"/>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1AB2DA7-AE89-46BC-8794-DF27F8BD18E5}">
      <dsp:nvSpPr>
        <dsp:cNvPr id="0" name=""/>
        <dsp:cNvSpPr/>
      </dsp:nvSpPr>
      <dsp:spPr>
        <a:xfrm>
          <a:off x="272174" y="204219"/>
          <a:ext cx="494863" cy="494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7E1857-03CD-49EF-872E-523E2601F6F4}">
      <dsp:nvSpPr>
        <dsp:cNvPr id="0" name=""/>
        <dsp:cNvSpPr/>
      </dsp:nvSpPr>
      <dsp:spPr>
        <a:xfrm>
          <a:off x="1039212" y="1775"/>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Establish current position</a:t>
          </a:r>
        </a:p>
      </dsp:txBody>
      <dsp:txXfrm>
        <a:off x="1083134" y="45697"/>
        <a:ext cx="5843429" cy="811907"/>
      </dsp:txXfrm>
    </dsp:sp>
    <dsp:sp modelId="{26DEE241-20AC-4F94-A70B-7D09812D4BD2}">
      <dsp:nvSpPr>
        <dsp:cNvPr id="0" name=""/>
        <dsp:cNvSpPr/>
      </dsp:nvSpPr>
      <dsp:spPr>
        <a:xfrm>
          <a:off x="0" y="1126464"/>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3E9350C-1DFE-4309-9776-BAF9ECC6AA47}">
      <dsp:nvSpPr>
        <dsp:cNvPr id="0" name=""/>
        <dsp:cNvSpPr/>
      </dsp:nvSpPr>
      <dsp:spPr>
        <a:xfrm>
          <a:off x="272174" y="1328908"/>
          <a:ext cx="494863" cy="494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3689384-9776-4F5E-B45A-75273FC94AD0}">
      <dsp:nvSpPr>
        <dsp:cNvPr id="0" name=""/>
        <dsp:cNvSpPr/>
      </dsp:nvSpPr>
      <dsp:spPr>
        <a:xfrm>
          <a:off x="1039212" y="1126464"/>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Analyse</a:t>
          </a:r>
        </a:p>
      </dsp:txBody>
      <dsp:txXfrm>
        <a:off x="1083134" y="1170386"/>
        <a:ext cx="5843429" cy="811907"/>
      </dsp:txXfrm>
    </dsp:sp>
    <dsp:sp modelId="{3CC7739F-1321-41D6-B651-D1CD389E9CC1}">
      <dsp:nvSpPr>
        <dsp:cNvPr id="0" name=""/>
        <dsp:cNvSpPr/>
      </dsp:nvSpPr>
      <dsp:spPr>
        <a:xfrm>
          <a:off x="0" y="2251153"/>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6DB8BD0-5168-4D86-AC40-007C4C8D5258}">
      <dsp:nvSpPr>
        <dsp:cNvPr id="0" name=""/>
        <dsp:cNvSpPr/>
      </dsp:nvSpPr>
      <dsp:spPr>
        <a:xfrm>
          <a:off x="272174" y="2453597"/>
          <a:ext cx="494863" cy="494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BEBA88F-2F31-40ED-A552-731649097EE1}">
      <dsp:nvSpPr>
        <dsp:cNvPr id="0" name=""/>
        <dsp:cNvSpPr/>
      </dsp:nvSpPr>
      <dsp:spPr>
        <a:xfrm>
          <a:off x="1039212" y="2251153"/>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Identify actions</a:t>
          </a:r>
        </a:p>
      </dsp:txBody>
      <dsp:txXfrm>
        <a:off x="1083134" y="2295075"/>
        <a:ext cx="5843429" cy="811907"/>
      </dsp:txXfrm>
    </dsp:sp>
    <dsp:sp modelId="{C16444EA-D8CE-4360-BDC5-43676100CBA1}">
      <dsp:nvSpPr>
        <dsp:cNvPr id="0" name=""/>
        <dsp:cNvSpPr/>
      </dsp:nvSpPr>
      <dsp:spPr>
        <a:xfrm>
          <a:off x="0" y="3375842"/>
          <a:ext cx="6970486" cy="899751"/>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D07C398F-F817-425F-AD17-55FE7A1512D4}">
      <dsp:nvSpPr>
        <dsp:cNvPr id="0" name=""/>
        <dsp:cNvSpPr/>
      </dsp:nvSpPr>
      <dsp:spPr>
        <a:xfrm>
          <a:off x="272174" y="3578286"/>
          <a:ext cx="494863" cy="4948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1903BA10-EF6A-4BF1-9789-4E7E6B2EDA47}">
      <dsp:nvSpPr>
        <dsp:cNvPr id="0" name=""/>
        <dsp:cNvSpPr/>
      </dsp:nvSpPr>
      <dsp:spPr>
        <a:xfrm>
          <a:off x="1039212" y="3375842"/>
          <a:ext cx="5931273" cy="899751"/>
        </a:xfrm>
        <a:prstGeom prst="roundRect">
          <a:avLst/>
        </a:prstGeom>
        <a:noFill/>
        <a:ln>
          <a:noFill/>
        </a:ln>
        <a:effectLst/>
        <a:scene3d>
          <a:camera prst="orthographicFront"/>
          <a:lightRig rig="flat" dir="t"/>
        </a:scene3d>
        <a:sp3d prstMaterial="dkEdge">
          <a:bevelT w="8200" h="38100"/>
        </a:sp3d>
      </dsp:spPr>
      <dsp:style>
        <a:lnRef idx="0">
          <a:scrgbClr r="0" g="0" b="0"/>
        </a:lnRef>
        <a:fillRef idx="0">
          <a:scrgbClr r="0" g="0" b="0"/>
        </a:fillRef>
        <a:effectRef idx="0">
          <a:scrgbClr r="0" g="0" b="0"/>
        </a:effectRef>
        <a:fontRef idx="minor"/>
      </dsp:style>
      <dsp:txBody>
        <a:bodyPr spcFirstLastPara="0" vert="horz" wrap="square" lIns="95224" tIns="95224" rIns="95224" bIns="95224" numCol="1" spcCol="1270" anchor="ctr" anchorCtr="0">
          <a:noAutofit/>
        </a:bodyPr>
        <a:lstStyle/>
        <a:p>
          <a:pPr marL="0" lvl="0" indent="0" algn="l" defTabSz="977900">
            <a:lnSpc>
              <a:spcPct val="100000"/>
            </a:lnSpc>
            <a:spcBef>
              <a:spcPct val="0"/>
            </a:spcBef>
            <a:spcAft>
              <a:spcPct val="35000"/>
            </a:spcAft>
            <a:buNone/>
          </a:pPr>
          <a:r>
            <a:rPr lang="en-US" sz="2200" kern="1200">
              <a:latin typeface="Calibri" panose="020F0502020204030204"/>
              <a:ea typeface="+mn-ea"/>
              <a:cs typeface="+mn-cs"/>
            </a:rPr>
            <a:t>Take action</a:t>
          </a:r>
        </a:p>
      </dsp:txBody>
      <dsp:txXfrm>
        <a:off x="1083134" y="3419764"/>
        <a:ext cx="5843429" cy="81190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47450"/>
          <a:ext cx="6263640" cy="1061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National Decision Model is the basis of decision making </a:t>
          </a:r>
        </a:p>
      </dsp:txBody>
      <dsp:txXfrm>
        <a:off x="51814" y="599264"/>
        <a:ext cx="6160012" cy="957778"/>
      </dsp:txXfrm>
    </dsp:sp>
    <dsp:sp modelId="{9B586F7D-2288-974D-8A10-BBDE9D37FC5D}">
      <dsp:nvSpPr>
        <dsp:cNvPr id="0" name=""/>
        <dsp:cNvSpPr/>
      </dsp:nvSpPr>
      <dsp:spPr>
        <a:xfrm>
          <a:off x="0" y="1663577"/>
          <a:ext cx="6263640" cy="10614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provides a framework to support our decision making, informing a holistic understanding of the situation. </a:t>
          </a:r>
        </a:p>
      </dsp:txBody>
      <dsp:txXfrm>
        <a:off x="51814" y="1715391"/>
        <a:ext cx="6160012" cy="957778"/>
      </dsp:txXfrm>
    </dsp:sp>
    <dsp:sp modelId="{92F72F98-7C57-E547-B1BC-48B099E63A2C}">
      <dsp:nvSpPr>
        <dsp:cNvPr id="0" name=""/>
        <dsp:cNvSpPr/>
      </dsp:nvSpPr>
      <dsp:spPr>
        <a:xfrm>
          <a:off x="0" y="2779704"/>
          <a:ext cx="6263640" cy="10614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is an integral part of our ethical decision making. </a:t>
          </a:r>
        </a:p>
      </dsp:txBody>
      <dsp:txXfrm>
        <a:off x="51814" y="2831518"/>
        <a:ext cx="6160012" cy="957778"/>
      </dsp:txXfrm>
    </dsp:sp>
    <dsp:sp modelId="{8350F9F8-6B7A-594A-8005-253704955D86}">
      <dsp:nvSpPr>
        <dsp:cNvPr id="0" name=""/>
        <dsp:cNvSpPr/>
      </dsp:nvSpPr>
      <dsp:spPr>
        <a:xfrm>
          <a:off x="0" y="3895830"/>
          <a:ext cx="6263640"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will be used to assess situations where decision making, and management of risk has a range of considerations and responses related to the circumstances. </a:t>
          </a:r>
        </a:p>
      </dsp:txBody>
      <dsp:txXfrm>
        <a:off x="51814" y="3947644"/>
        <a:ext cx="6160012" cy="95777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511C2B-971E-D441-8749-FDD320DD52FC}">
      <dsp:nvSpPr>
        <dsp:cNvPr id="0" name=""/>
        <dsp:cNvSpPr/>
      </dsp:nvSpPr>
      <dsp:spPr>
        <a:xfrm>
          <a:off x="2103120" y="189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Identifying scenes </a:t>
          </a:r>
        </a:p>
      </dsp:txBody>
      <dsp:txXfrm>
        <a:off x="2103120" y="1890"/>
        <a:ext cx="8412480" cy="829686"/>
      </dsp:txXfrm>
    </dsp:sp>
    <dsp:sp modelId="{F50A81D8-E458-0146-ACDB-612F54A28DEB}">
      <dsp:nvSpPr>
        <dsp:cNvPr id="0" name=""/>
        <dsp:cNvSpPr/>
      </dsp:nvSpPr>
      <dsp:spPr>
        <a:xfrm>
          <a:off x="0" y="189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Identifying</a:t>
          </a:r>
        </a:p>
      </dsp:txBody>
      <dsp:txXfrm>
        <a:off x="0" y="1890"/>
        <a:ext cx="2103120" cy="829686"/>
      </dsp:txXfrm>
    </dsp:sp>
    <dsp:sp modelId="{A59CE1AB-25A3-8241-A85D-D4CDBB34CE34}">
      <dsp:nvSpPr>
        <dsp:cNvPr id="0" name=""/>
        <dsp:cNvSpPr/>
      </dsp:nvSpPr>
      <dsp:spPr>
        <a:xfrm>
          <a:off x="2103120" y="881358"/>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Securing scenes </a:t>
          </a:r>
        </a:p>
      </dsp:txBody>
      <dsp:txXfrm>
        <a:off x="2103120" y="881358"/>
        <a:ext cx="8412480" cy="829686"/>
      </dsp:txXfrm>
    </dsp:sp>
    <dsp:sp modelId="{7DD7062D-73BB-2042-9DC4-E005BC2DEAAC}">
      <dsp:nvSpPr>
        <dsp:cNvPr id="0" name=""/>
        <dsp:cNvSpPr/>
      </dsp:nvSpPr>
      <dsp:spPr>
        <a:xfrm>
          <a:off x="0" y="881358"/>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Securing</a:t>
          </a:r>
        </a:p>
      </dsp:txBody>
      <dsp:txXfrm>
        <a:off x="0" y="881358"/>
        <a:ext cx="2103120" cy="829686"/>
      </dsp:txXfrm>
    </dsp:sp>
    <dsp:sp modelId="{E6B01515-4F37-034B-B826-F9695D04F602}">
      <dsp:nvSpPr>
        <dsp:cNvPr id="0" name=""/>
        <dsp:cNvSpPr/>
      </dsp:nvSpPr>
      <dsp:spPr>
        <a:xfrm>
          <a:off x="2103120" y="1760825"/>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Preserving scenes</a:t>
          </a:r>
        </a:p>
      </dsp:txBody>
      <dsp:txXfrm>
        <a:off x="2103120" y="1760825"/>
        <a:ext cx="8412480" cy="829686"/>
      </dsp:txXfrm>
    </dsp:sp>
    <dsp:sp modelId="{8CCB496D-24A9-8E40-9538-B488ADB76638}">
      <dsp:nvSpPr>
        <dsp:cNvPr id="0" name=""/>
        <dsp:cNvSpPr/>
      </dsp:nvSpPr>
      <dsp:spPr>
        <a:xfrm>
          <a:off x="0" y="1760825"/>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Preserving</a:t>
          </a:r>
        </a:p>
      </dsp:txBody>
      <dsp:txXfrm>
        <a:off x="0" y="1760825"/>
        <a:ext cx="2103120" cy="829686"/>
      </dsp:txXfrm>
    </dsp:sp>
    <dsp:sp modelId="{EA192824-C327-8A49-A598-CDD32A05C17F}">
      <dsp:nvSpPr>
        <dsp:cNvPr id="0" name=""/>
        <dsp:cNvSpPr/>
      </dsp:nvSpPr>
      <dsp:spPr>
        <a:xfrm>
          <a:off x="2103120" y="2640293"/>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Searching and examining scenes</a:t>
          </a:r>
        </a:p>
      </dsp:txBody>
      <dsp:txXfrm>
        <a:off x="2103120" y="2640293"/>
        <a:ext cx="8412480" cy="829686"/>
      </dsp:txXfrm>
    </dsp:sp>
    <dsp:sp modelId="{00A5395E-9423-A549-B19C-C0213A25D946}">
      <dsp:nvSpPr>
        <dsp:cNvPr id="0" name=""/>
        <dsp:cNvSpPr/>
      </dsp:nvSpPr>
      <dsp:spPr>
        <a:xfrm>
          <a:off x="0" y="2640293"/>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Searching and examining</a:t>
          </a:r>
        </a:p>
      </dsp:txBody>
      <dsp:txXfrm>
        <a:off x="0" y="2640293"/>
        <a:ext cx="2103120" cy="829686"/>
      </dsp:txXfrm>
    </dsp:sp>
    <dsp:sp modelId="{8A7DA1B9-4CAC-6B45-B031-B40A34211566}">
      <dsp:nvSpPr>
        <dsp:cNvPr id="0" name=""/>
        <dsp:cNvSpPr/>
      </dsp:nvSpPr>
      <dsp:spPr>
        <a:xfrm>
          <a:off x="2103120" y="3519760"/>
          <a:ext cx="8412480" cy="8296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225" tIns="210740" rIns="163225" bIns="210740" numCol="1" spcCol="1270" anchor="ctr" anchorCtr="0">
          <a:noAutofit/>
        </a:bodyPr>
        <a:lstStyle/>
        <a:p>
          <a:pPr marL="0" lvl="0" indent="0" algn="l" defTabSz="844550">
            <a:lnSpc>
              <a:spcPct val="90000"/>
            </a:lnSpc>
            <a:spcBef>
              <a:spcPct val="0"/>
            </a:spcBef>
            <a:spcAft>
              <a:spcPct val="35000"/>
            </a:spcAft>
            <a:buNone/>
          </a:pPr>
          <a:r>
            <a:rPr lang="en-US" sz="1900" kern="1200"/>
            <a:t>Releasing scenes </a:t>
          </a:r>
        </a:p>
      </dsp:txBody>
      <dsp:txXfrm>
        <a:off x="2103120" y="3519760"/>
        <a:ext cx="8412480" cy="829686"/>
      </dsp:txXfrm>
    </dsp:sp>
    <dsp:sp modelId="{55C764A0-1C2C-4341-AE75-DB3E9FD8E914}">
      <dsp:nvSpPr>
        <dsp:cNvPr id="0" name=""/>
        <dsp:cNvSpPr/>
      </dsp:nvSpPr>
      <dsp:spPr>
        <a:xfrm>
          <a:off x="0" y="3519760"/>
          <a:ext cx="2103120" cy="829686"/>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290" tIns="81955" rIns="111290" bIns="81955" numCol="1" spcCol="1270" anchor="ctr" anchorCtr="0">
          <a:noAutofit/>
        </a:bodyPr>
        <a:lstStyle/>
        <a:p>
          <a:pPr marL="0" lvl="0" indent="0" algn="ctr" defTabSz="1022350">
            <a:lnSpc>
              <a:spcPct val="90000"/>
            </a:lnSpc>
            <a:spcBef>
              <a:spcPct val="0"/>
            </a:spcBef>
            <a:spcAft>
              <a:spcPct val="35000"/>
            </a:spcAft>
            <a:buNone/>
          </a:pPr>
          <a:r>
            <a:rPr lang="en-US" sz="2300" kern="1200"/>
            <a:t>Releasing</a:t>
          </a:r>
        </a:p>
      </dsp:txBody>
      <dsp:txXfrm>
        <a:off x="0" y="3519760"/>
        <a:ext cx="2103120" cy="82968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6FA58-7848-F24E-817C-C5A06D87CF32}">
      <dsp:nvSpPr>
        <dsp:cNvPr id="0" name=""/>
        <dsp:cNvSpPr/>
      </dsp:nvSpPr>
      <dsp:spPr>
        <a:xfrm>
          <a:off x="0" y="3565087"/>
          <a:ext cx="4004300" cy="117014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Control peoples movements -Cordons. </a:t>
          </a:r>
          <a:endParaRPr lang="en-US" sz="2000" kern="1200" dirty="0"/>
        </a:p>
      </dsp:txBody>
      <dsp:txXfrm>
        <a:off x="0" y="3565087"/>
        <a:ext cx="4004300" cy="1170141"/>
      </dsp:txXfrm>
    </dsp:sp>
    <dsp:sp modelId="{B4BD3887-3DCC-4F46-89DC-9AE906912E88}">
      <dsp:nvSpPr>
        <dsp:cNvPr id="0" name=""/>
        <dsp:cNvSpPr/>
      </dsp:nvSpPr>
      <dsp:spPr>
        <a:xfrm rot="10800000">
          <a:off x="0" y="1782962"/>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Onlookers can be a help or a hindrance. Use them or get rid of them!</a:t>
          </a:r>
          <a:endParaRPr lang="en-US" sz="2000" kern="1200"/>
        </a:p>
      </dsp:txBody>
      <dsp:txXfrm rot="10800000">
        <a:off x="0" y="1782962"/>
        <a:ext cx="4004300" cy="1169376"/>
      </dsp:txXfrm>
    </dsp:sp>
    <dsp:sp modelId="{CDD699FE-8731-924B-B7EF-F0627E776C24}">
      <dsp:nvSpPr>
        <dsp:cNvPr id="0" name=""/>
        <dsp:cNvSpPr/>
      </dsp:nvSpPr>
      <dsp:spPr>
        <a:xfrm rot="10800000">
          <a:off x="0" y="837"/>
          <a:ext cx="4004300" cy="1799677"/>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Identify and obtain details of witnesses.</a:t>
          </a:r>
          <a:endParaRPr lang="en-US" sz="2000" kern="1200"/>
        </a:p>
      </dsp:txBody>
      <dsp:txXfrm rot="10800000">
        <a:off x="0" y="837"/>
        <a:ext cx="4004300" cy="116937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9E8C9-9245-47EB-AD17-E2212548A17B}">
      <dsp:nvSpPr>
        <dsp:cNvPr id="0" name=""/>
        <dsp:cNvSpPr/>
      </dsp:nvSpPr>
      <dsp:spPr>
        <a:xfrm>
          <a:off x="0" y="22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773A23-F0B1-4027-938F-317753E3F5E0}">
      <dsp:nvSpPr>
        <dsp:cNvPr id="0" name=""/>
        <dsp:cNvSpPr/>
      </dsp:nvSpPr>
      <dsp:spPr>
        <a:xfrm>
          <a:off x="350270" y="262816"/>
          <a:ext cx="636855" cy="63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651C9D-245E-4B13-A8AF-8B34DC528F7E}">
      <dsp:nvSpPr>
        <dsp:cNvPr id="0" name=""/>
        <dsp:cNvSpPr/>
      </dsp:nvSpPr>
      <dsp:spPr>
        <a:xfrm>
          <a:off x="1337397" y="22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a:t>Initial Investigation Continued</a:t>
          </a:r>
        </a:p>
      </dsp:txBody>
      <dsp:txXfrm>
        <a:off x="1337397" y="2284"/>
        <a:ext cx="4926242" cy="1157919"/>
      </dsp:txXfrm>
    </dsp:sp>
    <dsp:sp modelId="{847B22EB-D9D4-496D-8FF0-111FDBC2BD62}">
      <dsp:nvSpPr>
        <dsp:cNvPr id="0" name=""/>
        <dsp:cNvSpPr/>
      </dsp:nvSpPr>
      <dsp:spPr>
        <a:xfrm>
          <a:off x="0" y="1449684"/>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1A070F-D110-43F4-B52F-A20496874D69}">
      <dsp:nvSpPr>
        <dsp:cNvPr id="0" name=""/>
        <dsp:cNvSpPr/>
      </dsp:nvSpPr>
      <dsp:spPr>
        <a:xfrm>
          <a:off x="350270" y="1710216"/>
          <a:ext cx="636855" cy="63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792754-B0A1-4862-83C5-92549760DAEA}">
      <dsp:nvSpPr>
        <dsp:cNvPr id="0" name=""/>
        <dsp:cNvSpPr/>
      </dsp:nvSpPr>
      <dsp:spPr>
        <a:xfrm>
          <a:off x="1337397" y="1449684"/>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a:t>Investigative Actions / Strategies </a:t>
          </a:r>
        </a:p>
      </dsp:txBody>
      <dsp:txXfrm>
        <a:off x="1337397" y="1449684"/>
        <a:ext cx="4926242" cy="1157919"/>
      </dsp:txXfrm>
    </dsp:sp>
    <dsp:sp modelId="{33407F50-8EB7-4374-AD15-E86083DE6A68}">
      <dsp:nvSpPr>
        <dsp:cNvPr id="0" name=""/>
        <dsp:cNvSpPr/>
      </dsp:nvSpPr>
      <dsp:spPr>
        <a:xfrm>
          <a:off x="0" y="28970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B99CF-A557-490F-A377-A210AE00674B}">
      <dsp:nvSpPr>
        <dsp:cNvPr id="0" name=""/>
        <dsp:cNvSpPr/>
      </dsp:nvSpPr>
      <dsp:spPr>
        <a:xfrm>
          <a:off x="350270" y="3157615"/>
          <a:ext cx="636855" cy="63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E7DE87-7F73-4EEE-BD7F-8A155BF05CB7}">
      <dsp:nvSpPr>
        <dsp:cNvPr id="0" name=""/>
        <dsp:cNvSpPr/>
      </dsp:nvSpPr>
      <dsp:spPr>
        <a:xfrm>
          <a:off x="1337397" y="28970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a:t>Search / Entry / Seize Powers</a:t>
          </a:r>
        </a:p>
      </dsp:txBody>
      <dsp:txXfrm>
        <a:off x="1337397" y="2897083"/>
        <a:ext cx="4926242" cy="1157919"/>
      </dsp:txXfrm>
    </dsp:sp>
    <dsp:sp modelId="{35E8B491-58A2-49E2-9765-86CC9B87F6A0}">
      <dsp:nvSpPr>
        <dsp:cNvPr id="0" name=""/>
        <dsp:cNvSpPr/>
      </dsp:nvSpPr>
      <dsp:spPr>
        <a:xfrm>
          <a:off x="0" y="4344483"/>
          <a:ext cx="6263640" cy="1157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EE01D-1829-4445-8887-CFDA9A5BFD96}">
      <dsp:nvSpPr>
        <dsp:cNvPr id="0" name=""/>
        <dsp:cNvSpPr/>
      </dsp:nvSpPr>
      <dsp:spPr>
        <a:xfrm>
          <a:off x="350270" y="4605015"/>
          <a:ext cx="636855" cy="63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D54B53-4761-40E9-B845-AE2392B323FA}">
      <dsp:nvSpPr>
        <dsp:cNvPr id="0" name=""/>
        <dsp:cNvSpPr/>
      </dsp:nvSpPr>
      <dsp:spPr>
        <a:xfrm>
          <a:off x="1337397" y="4344483"/>
          <a:ext cx="4926242" cy="115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47" tIns="122547" rIns="122547" bIns="122547" numCol="1" spcCol="1270" anchor="ctr" anchorCtr="0">
          <a:noAutofit/>
        </a:bodyPr>
        <a:lstStyle/>
        <a:p>
          <a:pPr marL="0" lvl="0" indent="0" algn="l" defTabSz="977900">
            <a:lnSpc>
              <a:spcPct val="90000"/>
            </a:lnSpc>
            <a:spcBef>
              <a:spcPct val="0"/>
            </a:spcBef>
            <a:spcAft>
              <a:spcPct val="35000"/>
            </a:spcAft>
            <a:buNone/>
          </a:pPr>
          <a:r>
            <a:rPr lang="en-US" sz="2200" kern="1200"/>
            <a:t>Intelligence </a:t>
          </a:r>
        </a:p>
      </dsp:txBody>
      <dsp:txXfrm>
        <a:off x="1337397" y="4344483"/>
        <a:ext cx="4926242" cy="11579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E87E4A-13D8-B248-A494-5616EC3BF069}" type="datetimeFigureOut">
              <a:rPr lang="en-US" smtClean="0"/>
              <a:t>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FA3B81-1FFD-284C-AEB9-9147FA945C58}" type="slidenum">
              <a:rPr lang="en-US" smtClean="0"/>
              <a:t>‹#›</a:t>
            </a:fld>
            <a:endParaRPr lang="en-US"/>
          </a:p>
        </p:txBody>
      </p:sp>
    </p:spTree>
    <p:extLst>
      <p:ext uri="{BB962C8B-B14F-4D97-AF65-F5344CB8AC3E}">
        <p14:creationId xmlns:p14="http://schemas.microsoft.com/office/powerpoint/2010/main" val="269947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11</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18</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endParaRPr lang="en-GB"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21</a:t>
            </a:fld>
            <a:endParaRPr lang="en-GB"/>
          </a:p>
        </p:txBody>
      </p:sp>
    </p:spTree>
    <p:extLst>
      <p:ext uri="{BB962C8B-B14F-4D97-AF65-F5344CB8AC3E}">
        <p14:creationId xmlns:p14="http://schemas.microsoft.com/office/powerpoint/2010/main" val="3960194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22</a:t>
            </a:fld>
            <a:endParaRPr lang="en-GB"/>
          </a:p>
        </p:txBody>
      </p:sp>
    </p:spTree>
    <p:extLst>
      <p:ext uri="{BB962C8B-B14F-4D97-AF65-F5344CB8AC3E}">
        <p14:creationId xmlns:p14="http://schemas.microsoft.com/office/powerpoint/2010/main" val="639319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23</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24</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25</a:t>
            </a:fld>
            <a:endParaRPr lang="en-GB"/>
          </a:p>
        </p:txBody>
      </p:sp>
    </p:spTree>
    <p:extLst>
      <p:ext uri="{BB962C8B-B14F-4D97-AF65-F5344CB8AC3E}">
        <p14:creationId xmlns:p14="http://schemas.microsoft.com/office/powerpoint/2010/main" val="2227718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30</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31</a:t>
            </a:fld>
            <a:endParaRPr lang="en-US"/>
          </a:p>
        </p:txBody>
      </p:sp>
    </p:spTree>
    <p:extLst>
      <p:ext uri="{BB962C8B-B14F-4D97-AF65-F5344CB8AC3E}">
        <p14:creationId xmlns:p14="http://schemas.microsoft.com/office/powerpoint/2010/main" val="3812080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eaLnBrk="1" hangingPunct="1">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71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AFAC82F0-F6B8-41C9-BD7E-25D348391529}" type="slidenum">
              <a:rPr lang="en-GB" altLang="en-US" sz="1200" smtClean="0"/>
              <a:pPr/>
              <a:t>32</a:t>
            </a:fld>
            <a:endParaRPr lang="en-GB"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33</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36</a:t>
            </a:fld>
            <a:endParaRPr lang="en-GB"/>
          </a:p>
        </p:txBody>
      </p:sp>
    </p:spTree>
    <p:extLst>
      <p:ext uri="{BB962C8B-B14F-4D97-AF65-F5344CB8AC3E}">
        <p14:creationId xmlns:p14="http://schemas.microsoft.com/office/powerpoint/2010/main" val="6187782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37</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38</a:t>
            </a:fld>
            <a:endParaRPr lang="en-GB"/>
          </a:p>
        </p:txBody>
      </p:sp>
    </p:spTree>
    <p:extLst>
      <p:ext uri="{BB962C8B-B14F-4D97-AF65-F5344CB8AC3E}">
        <p14:creationId xmlns:p14="http://schemas.microsoft.com/office/powerpoint/2010/main" val="5422006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39</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46</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47</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55</a:t>
            </a:fld>
            <a:endParaRPr lang="en-GB"/>
          </a:p>
        </p:txBody>
      </p:sp>
    </p:spTree>
    <p:extLst>
      <p:ext uri="{BB962C8B-B14F-4D97-AF65-F5344CB8AC3E}">
        <p14:creationId xmlns:p14="http://schemas.microsoft.com/office/powerpoint/2010/main" val="17020459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60</a:t>
            </a:fld>
            <a:endParaRPr lang="en-GB"/>
          </a:p>
        </p:txBody>
      </p:sp>
    </p:spTree>
    <p:extLst>
      <p:ext uri="{BB962C8B-B14F-4D97-AF65-F5344CB8AC3E}">
        <p14:creationId xmlns:p14="http://schemas.microsoft.com/office/powerpoint/2010/main" val="25981717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61</a:t>
            </a:fld>
            <a:endParaRPr lang="en-US"/>
          </a:p>
        </p:txBody>
      </p:sp>
    </p:spTree>
    <p:extLst>
      <p:ext uri="{BB962C8B-B14F-4D97-AF65-F5344CB8AC3E}">
        <p14:creationId xmlns:p14="http://schemas.microsoft.com/office/powerpoint/2010/main" val="1641655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62</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63</a:t>
            </a:fld>
            <a:endParaRPr lang="en-US"/>
          </a:p>
        </p:txBody>
      </p:sp>
    </p:spTree>
    <p:extLst>
      <p:ext uri="{BB962C8B-B14F-4D97-AF65-F5344CB8AC3E}">
        <p14:creationId xmlns:p14="http://schemas.microsoft.com/office/powerpoint/2010/main" val="35943591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64</a:t>
            </a:fld>
            <a:endParaRPr lang="en-US"/>
          </a:p>
        </p:txBody>
      </p:sp>
    </p:spTree>
    <p:extLst>
      <p:ext uri="{BB962C8B-B14F-4D97-AF65-F5344CB8AC3E}">
        <p14:creationId xmlns:p14="http://schemas.microsoft.com/office/powerpoint/2010/main" val="37457781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65</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66</a:t>
            </a:fld>
            <a:endParaRPr lang="en-GB"/>
          </a:p>
        </p:txBody>
      </p:sp>
    </p:spTree>
    <p:extLst>
      <p:ext uri="{BB962C8B-B14F-4D97-AF65-F5344CB8AC3E}">
        <p14:creationId xmlns:p14="http://schemas.microsoft.com/office/powerpoint/2010/main" val="34204897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67</a:t>
            </a:fld>
            <a:endParaRPr lang="en-US"/>
          </a:p>
        </p:txBody>
      </p:sp>
    </p:spTree>
    <p:extLst>
      <p:ext uri="{BB962C8B-B14F-4D97-AF65-F5344CB8AC3E}">
        <p14:creationId xmlns:p14="http://schemas.microsoft.com/office/powerpoint/2010/main" val="35427755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07888-D4E8-72FD-D78F-D40E7B05EFC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9159A63-940E-2781-7BAF-FFAD69F302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E0F2CB9-17E1-FD30-10FD-52715A331BC4}"/>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5" name="Footer Placeholder 4">
            <a:extLst>
              <a:ext uri="{FF2B5EF4-FFF2-40B4-BE49-F238E27FC236}">
                <a16:creationId xmlns:a16="http://schemas.microsoft.com/office/drawing/2014/main" id="{93DA0986-68E6-B9C1-C61C-AA86B046FE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13785E-D2F6-B874-08E0-B866452F1E34}"/>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448988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FDCE7-EF87-8FA0-75B3-B508A8F2F08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49F2B39-7C74-582A-8F8B-EAA7AA838E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3917E1-F635-DA3A-B205-B882A316D6A6}"/>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5" name="Footer Placeholder 4">
            <a:extLst>
              <a:ext uri="{FF2B5EF4-FFF2-40B4-BE49-F238E27FC236}">
                <a16:creationId xmlns:a16="http://schemas.microsoft.com/office/drawing/2014/main" id="{A6E5F851-B158-4B23-AA32-8A72AC56D8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7540D5-678C-61D0-B03E-35B4E760CEA7}"/>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940561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81BDA-9AFD-F316-D30D-F8ADC3E9B84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5945A01-D1D9-0853-5FA9-C4670027D2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FAFE161-1FAD-8615-38AA-5E22E15D94B1}"/>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5" name="Footer Placeholder 4">
            <a:extLst>
              <a:ext uri="{FF2B5EF4-FFF2-40B4-BE49-F238E27FC236}">
                <a16:creationId xmlns:a16="http://schemas.microsoft.com/office/drawing/2014/main" id="{62051F9C-AA35-E8D1-5FF0-3AF74D1E61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9086B1-99E7-950C-D07F-45BA95F7F610}"/>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353308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18463-50A7-85C6-DDA6-875DDACADF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745DFD-2278-07E3-A7AB-04F9C6B9E9B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0E3A59B-CE35-BFFF-732A-95075DA970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E5B9825-4D1C-C179-EE7E-0206F0EF1F77}"/>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6" name="Footer Placeholder 5">
            <a:extLst>
              <a:ext uri="{FF2B5EF4-FFF2-40B4-BE49-F238E27FC236}">
                <a16:creationId xmlns:a16="http://schemas.microsoft.com/office/drawing/2014/main" id="{C8184653-42B5-2FC6-EF77-407EF4B14C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8631AB-BEB8-F1F2-26F7-7EBF982DD0CA}"/>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791274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F0CB6-19FE-780C-7DDE-BCBF7391CEC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AF0F76-4B56-88E7-43DA-DD8493CDDD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DFA187A-34D5-AF6B-6EFD-7C6D3092EAF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A829A17-5A82-D8A2-7219-884412C3A1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101BB6F-D990-85C9-0185-86E2250068E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C4066F-7C79-ACA5-E535-03E1FE4B143B}"/>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8" name="Footer Placeholder 7">
            <a:extLst>
              <a:ext uri="{FF2B5EF4-FFF2-40B4-BE49-F238E27FC236}">
                <a16:creationId xmlns:a16="http://schemas.microsoft.com/office/drawing/2014/main" id="{F430DB65-B8E9-98A0-44BD-9D10DBDBF02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49AD0AF-EC1B-A9A5-EFC0-CC8243F08625}"/>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147125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4296E-954F-536B-09E1-79D678CC946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EFDEFE5-1E90-6C12-8057-A786688F4642}"/>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4" name="Footer Placeholder 3">
            <a:extLst>
              <a:ext uri="{FF2B5EF4-FFF2-40B4-BE49-F238E27FC236}">
                <a16:creationId xmlns:a16="http://schemas.microsoft.com/office/drawing/2014/main" id="{A26E1CA5-8320-1CF4-721B-5E2FE9F0EAC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9E4B99-5407-0DB3-C23F-3CCB511FAB7A}"/>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3979013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F53E1B-5621-DD3E-8212-74770CFAC354}"/>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3" name="Footer Placeholder 2">
            <a:extLst>
              <a:ext uri="{FF2B5EF4-FFF2-40B4-BE49-F238E27FC236}">
                <a16:creationId xmlns:a16="http://schemas.microsoft.com/office/drawing/2014/main" id="{FE56364E-DB72-D979-57F8-7D17BB01F8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33332C-796C-C57E-F4D7-04649BE48586}"/>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4233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C0337-3A74-3C61-8A3C-48C3789460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59E13CE-363D-CAE8-DB4D-B09D9645C9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1DCBEC-1869-4080-A70C-FDAAD64E68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A531D0-293E-8909-E261-851D2524340B}"/>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6" name="Footer Placeholder 5">
            <a:extLst>
              <a:ext uri="{FF2B5EF4-FFF2-40B4-BE49-F238E27FC236}">
                <a16:creationId xmlns:a16="http://schemas.microsoft.com/office/drawing/2014/main" id="{F280F660-8852-9982-7B71-A351249470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D20EE1-82D8-886C-E012-17AA6E32C539}"/>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7751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69F51-DB46-5C86-CB1D-4ED0777C65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5FECD8-99DC-C4CC-9069-EB0759FCF4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51201FF-0624-5F20-E590-85BD3908D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4BE316-B46D-2945-E14B-1AD18D03E052}"/>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6" name="Footer Placeholder 5">
            <a:extLst>
              <a:ext uri="{FF2B5EF4-FFF2-40B4-BE49-F238E27FC236}">
                <a16:creationId xmlns:a16="http://schemas.microsoft.com/office/drawing/2014/main" id="{0E49F901-5798-E325-E480-071450192C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BB3F69-AF29-14A3-D010-6E13A7362E58}"/>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70472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7683-1DA2-9A73-1C3B-9D8AB6CB81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9A0659-EB98-88A5-CA64-77F72935767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C8DB01-B887-674D-A86C-A83C47819AF2}"/>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5" name="Footer Placeholder 4">
            <a:extLst>
              <a:ext uri="{FF2B5EF4-FFF2-40B4-BE49-F238E27FC236}">
                <a16:creationId xmlns:a16="http://schemas.microsoft.com/office/drawing/2014/main" id="{6D406C88-B7E1-65A3-4ABF-D0D5802953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3C2D11-4276-1A53-3095-857957000293}"/>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880986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5E5642-1944-D9A6-D084-B8767C59BA9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A45453-F855-AC3F-21AC-0C7EFEBBF0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B82C67-2DDD-CA0D-20FC-EBFC89BC95F1}"/>
              </a:ext>
            </a:extLst>
          </p:cNvPr>
          <p:cNvSpPr>
            <a:spLocks noGrp="1"/>
          </p:cNvSpPr>
          <p:nvPr>
            <p:ph type="dt" sz="half" idx="10"/>
          </p:nvPr>
        </p:nvSpPr>
        <p:spPr/>
        <p:txBody>
          <a:bodyPr/>
          <a:lstStyle/>
          <a:p>
            <a:fld id="{A67944CB-65A6-9047-96E0-513D255FB6DF}" type="datetimeFigureOut">
              <a:rPr lang="en-US" smtClean="0"/>
              <a:t>2/4/23</a:t>
            </a:fld>
            <a:endParaRPr lang="en-US"/>
          </a:p>
        </p:txBody>
      </p:sp>
      <p:sp>
        <p:nvSpPr>
          <p:cNvPr id="5" name="Footer Placeholder 4">
            <a:extLst>
              <a:ext uri="{FF2B5EF4-FFF2-40B4-BE49-F238E27FC236}">
                <a16:creationId xmlns:a16="http://schemas.microsoft.com/office/drawing/2014/main" id="{1DAEDFB7-4F86-10FC-F9A7-217B7625DE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F9975B-2807-9E31-2991-1E982E90F124}"/>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21084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FC1805-8A9F-2335-4867-D8CF1381B8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83867C-3884-FC7C-6EEE-903DE184BC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BB4F8A-DAE4-A421-2DA9-3BC2F5CCCA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7944CB-65A6-9047-96E0-513D255FB6DF}" type="datetimeFigureOut">
              <a:rPr lang="en-US" smtClean="0"/>
              <a:t>2/4/23</a:t>
            </a:fld>
            <a:endParaRPr lang="en-US"/>
          </a:p>
        </p:txBody>
      </p:sp>
      <p:sp>
        <p:nvSpPr>
          <p:cNvPr id="5" name="Footer Placeholder 4">
            <a:extLst>
              <a:ext uri="{FF2B5EF4-FFF2-40B4-BE49-F238E27FC236}">
                <a16:creationId xmlns:a16="http://schemas.microsoft.com/office/drawing/2014/main" id="{A0F3C2DA-F58F-9558-ABC3-6C73672554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374676-FCF2-0F6A-0F79-D78864F84B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36459D-1C33-B04A-A0B1-51E173BF07DD}" type="slidenum">
              <a:rPr lang="en-US" smtClean="0"/>
              <a:t>‹#›</a:t>
            </a:fld>
            <a:endParaRPr lang="en-US"/>
          </a:p>
        </p:txBody>
      </p:sp>
    </p:spTree>
    <p:extLst>
      <p:ext uri="{BB962C8B-B14F-4D97-AF65-F5344CB8AC3E}">
        <p14:creationId xmlns:p14="http://schemas.microsoft.com/office/powerpoint/2010/main" val="15855650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Layout" Target="../diagrams/layout1.xml"/><Relationship Id="rId7" Type="http://schemas.openxmlformats.org/officeDocument/2006/relationships/image" Target="../media/image9.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3.jpeg"/><Relationship Id="rId7" Type="http://schemas.openxmlformats.org/officeDocument/2006/relationships/diagramLayout" Target="../diagrams/layout3.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15.jpeg"/><Relationship Id="rId10" Type="http://schemas.microsoft.com/office/2007/relationships/diagramDrawing" Target="../diagrams/drawing3.xml"/><Relationship Id="rId4" Type="http://schemas.openxmlformats.org/officeDocument/2006/relationships/image" Target="../media/image14.jpeg"/><Relationship Id="rId9" Type="http://schemas.openxmlformats.org/officeDocument/2006/relationships/diagramColors" Target="../diagrams/colors3.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7.jpeg"/><Relationship Id="rId7" Type="http://schemas.openxmlformats.org/officeDocument/2006/relationships/image" Target="../media/image29.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8.png"/><Relationship Id="rId11" Type="http://schemas.openxmlformats.org/officeDocument/2006/relationships/image" Target="../media/image33.png"/><Relationship Id="rId5" Type="http://schemas.openxmlformats.org/officeDocument/2006/relationships/hyperlink" Target="mailto:hwb@uwtsd.ac.uk" TargetMode="External"/><Relationship Id="rId10" Type="http://schemas.openxmlformats.org/officeDocument/2006/relationships/image" Target="../media/image32.jpeg"/><Relationship Id="rId4" Type="http://schemas.openxmlformats.org/officeDocument/2006/relationships/hyperlink" Target="mailto:r.lloyd@uwtsd.ac.uk" TargetMode="External"/><Relationship Id="rId9" Type="http://schemas.openxmlformats.org/officeDocument/2006/relationships/image" Target="../media/image31.jpe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37.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38.png"/><Relationship Id="rId7" Type="http://schemas.openxmlformats.org/officeDocument/2006/relationships/diagramColors" Target="../diagrams/colors7.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40.jpe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2.jpeg"/><Relationship Id="rId7" Type="http://schemas.openxmlformats.org/officeDocument/2006/relationships/diagramColors" Target="../diagrams/colors9.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2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5.jpeg"/><Relationship Id="rId4" Type="http://schemas.openxmlformats.org/officeDocument/2006/relationships/image" Target="../media/image44.svg"/></Relationships>
</file>

<file path=ppt/slides/_rels/slide2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diagramLayout" Target="../diagrams/layout11.xml"/><Relationship Id="rId7" Type="http://schemas.openxmlformats.org/officeDocument/2006/relationships/image" Target="../media/image48.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53.png"/></Relationships>
</file>

<file path=ppt/slides/_rels/slide32.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55.png"/></Relationships>
</file>

<file path=ppt/slides/_rels/slide3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9.xml.rels><?xml version="1.0" encoding="UTF-8" standalone="yes"?>
<Relationships xmlns="http://schemas.openxmlformats.org/package/2006/relationships"><Relationship Id="rId8" Type="http://schemas.openxmlformats.org/officeDocument/2006/relationships/image" Target="../media/image37.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3.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image" Target="../media/image72.jpeg"/></Relationships>
</file>

<file path=ppt/slides/_rels/slide46.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76.png"/></Relationships>
</file>

<file path=ppt/slides/_rels/slide47.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4.xml"/><Relationship Id="rId5" Type="http://schemas.openxmlformats.org/officeDocument/2006/relationships/image" Target="../media/image81.jpeg"/><Relationship Id="rId4" Type="http://schemas.openxmlformats.org/officeDocument/2006/relationships/image" Target="../media/image80.png"/></Relationships>
</file>

<file path=ppt/slides/_rels/slide49.xml.rels><?xml version="1.0" encoding="UTF-8" standalone="yes"?>
<Relationships xmlns="http://schemas.openxmlformats.org/package/2006/relationships"><Relationship Id="rId2" Type="http://schemas.openxmlformats.org/officeDocument/2006/relationships/image" Target="../media/image82.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image" Target="../media/image87.jpeg"/><Relationship Id="rId1" Type="http://schemas.openxmlformats.org/officeDocument/2006/relationships/slideLayout" Target="../slideLayouts/slideLayout2.xml"/><Relationship Id="rId4" Type="http://schemas.openxmlformats.org/officeDocument/2006/relationships/image" Target="../media/image89.jpeg"/></Relationships>
</file>

<file path=ppt/slides/_rels/slide54.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xml"/><Relationship Id="rId4" Type="http://schemas.openxmlformats.org/officeDocument/2006/relationships/image" Target="../media/image92.jpeg"/></Relationships>
</file>

<file path=ppt/slides/_rels/slide55.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96.jpeg"/><Relationship Id="rId5" Type="http://schemas.openxmlformats.org/officeDocument/2006/relationships/image" Target="../media/image95.jpeg"/><Relationship Id="rId4" Type="http://schemas.openxmlformats.org/officeDocument/2006/relationships/image" Target="../media/image94.jpeg"/></Relationships>
</file>

<file path=ppt/slides/_rels/slide56.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image" Target="../media/image97.jpeg"/><Relationship Id="rId1" Type="http://schemas.openxmlformats.org/officeDocument/2006/relationships/slideLayout" Target="../slideLayouts/slideLayout2.xml"/><Relationship Id="rId4" Type="http://schemas.openxmlformats.org/officeDocument/2006/relationships/image" Target="../media/image99.jpeg"/></Relationships>
</file>

<file path=ppt/slides/_rels/slide5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image" Target="../media/image100.jpeg"/><Relationship Id="rId1" Type="http://schemas.openxmlformats.org/officeDocument/2006/relationships/slideLayout" Target="../slideLayouts/slideLayout2.xml"/><Relationship Id="rId4" Type="http://schemas.openxmlformats.org/officeDocument/2006/relationships/image" Target="../media/image102.jpeg"/></Relationships>
</file>

<file path=ppt/slides/_rels/slide58.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kVqr-taIS14?feature=oembed" TargetMode="External"/><Relationship Id="rId4" Type="http://schemas.openxmlformats.org/officeDocument/2006/relationships/image" Target="../media/image106.jpeg"/></Relationships>
</file>

<file path=ppt/slides/_rels/slide61.xml.rels><?xml version="1.0" encoding="UTF-8" standalone="yes"?>
<Relationships xmlns="http://schemas.openxmlformats.org/package/2006/relationships"><Relationship Id="rId8" Type="http://schemas.openxmlformats.org/officeDocument/2006/relationships/image" Target="../media/image107.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62.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11.jpeg"/></Relationships>
</file>

<file path=ppt/slides/_rels/slide65.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114.png"/><Relationship Id="rId4" Type="http://schemas.openxmlformats.org/officeDocument/2006/relationships/image" Target="../media/image113.jpeg"/></Relationships>
</file>

<file path=ppt/slides/_rels/slide66.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17.jpeg"/></Relationships>
</file>

<file path=ppt/slides/_rels/slide68.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png"/><Relationship Id="rId1" Type="http://schemas.openxmlformats.org/officeDocument/2006/relationships/slideLayout" Target="../slideLayouts/slideLayout2.xml"/><Relationship Id="rId4" Type="http://schemas.openxmlformats.org/officeDocument/2006/relationships/image" Target="../media/image122.jpeg"/></Relationships>
</file>

<file path=ppt/slides/_rels/slide70.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image" Target="../media/image123.jpeg"/><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image" Target="../media/image124.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26.jpeg"/><Relationship Id="rId2" Type="http://schemas.openxmlformats.org/officeDocument/2006/relationships/image" Target="../media/image125.jpeg"/><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2" Type="http://schemas.openxmlformats.org/officeDocument/2006/relationships/image" Target="../media/image127.jpeg"/><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8.png"/><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131.png"/><Relationship Id="rId2" Type="http://schemas.openxmlformats.org/officeDocument/2006/relationships/image" Target="../media/image130.png"/><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8" Type="http://schemas.openxmlformats.org/officeDocument/2006/relationships/image" Target="../media/image133.jpeg"/><Relationship Id="rId3" Type="http://schemas.openxmlformats.org/officeDocument/2006/relationships/diagramLayout" Target="../diagrams/layout17.xml"/><Relationship Id="rId7" Type="http://schemas.openxmlformats.org/officeDocument/2006/relationships/image" Target="../media/image132.jpeg"/><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79.xml.rels><?xml version="1.0" encoding="UTF-8" standalone="yes"?>
<Relationships xmlns="http://schemas.openxmlformats.org/package/2006/relationships"><Relationship Id="rId2" Type="http://schemas.openxmlformats.org/officeDocument/2006/relationships/image" Target="../media/image134.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E6659C6F-A29D-4D83-86DA-5B0289733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t's time to stop defending the police and acknowledge the truth: our  policing system is broken">
            <a:extLst>
              <a:ext uri="{FF2B5EF4-FFF2-40B4-BE49-F238E27FC236}">
                <a16:creationId xmlns:a16="http://schemas.microsoft.com/office/drawing/2014/main" id="{D85594FF-2664-C264-6649-D07718E177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62" r="22639" b="1"/>
          <a:stretch/>
        </p:blipFill>
        <p:spPr bwMode="auto">
          <a:xfrm>
            <a:off x="4472902" y="18"/>
            <a:ext cx="4049486" cy="36813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lice evidence bags for ensuring that evidential items remain  uncontaminated - License, download or print for £37.20 | Photos | Picfair">
            <a:extLst>
              <a:ext uri="{FF2B5EF4-FFF2-40B4-BE49-F238E27FC236}">
                <a16:creationId xmlns:a16="http://schemas.microsoft.com/office/drawing/2014/main" id="{A576A249-A428-B5F5-3035-E7843FA4829A}"/>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20" r="1" b="1"/>
          <a:stretch/>
        </p:blipFill>
        <p:spPr bwMode="auto">
          <a:xfrm>
            <a:off x="8522390" y="-7"/>
            <a:ext cx="3669610"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Conduct A Quality Internal Investigation">
            <a:extLst>
              <a:ext uri="{FF2B5EF4-FFF2-40B4-BE49-F238E27FC236}">
                <a16:creationId xmlns:a16="http://schemas.microsoft.com/office/drawing/2014/main" id="{5F2FF93B-BF30-EAA1-A60A-2112434AAD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38158"/>
          <a:stretch/>
        </p:blipFill>
        <p:spPr bwMode="auto">
          <a:xfrm>
            <a:off x="4472902" y="3681405"/>
            <a:ext cx="7719098"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3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96340-A384-437C-8AC8-BAC06CE8E223}"/>
              </a:ext>
            </a:extLst>
          </p:cNvPr>
          <p:cNvSpPr>
            <a:spLocks noGrp="1"/>
          </p:cNvSpPr>
          <p:nvPr>
            <p:ph type="ctrTitle"/>
          </p:nvPr>
        </p:nvSpPr>
        <p:spPr>
          <a:xfrm>
            <a:off x="838199" y="1115219"/>
            <a:ext cx="6884773" cy="2387600"/>
          </a:xfrm>
        </p:spPr>
        <p:txBody>
          <a:bodyPr>
            <a:normAutofit/>
          </a:bodyPr>
          <a:lstStyle/>
          <a:p>
            <a:pPr algn="l"/>
            <a:r>
              <a:rPr lang="en-US" sz="5000" dirty="0">
                <a:solidFill>
                  <a:schemeClr val="bg1"/>
                </a:solidFill>
              </a:rPr>
              <a:t>BMPL6 </a:t>
            </a:r>
            <a:br>
              <a:rPr lang="en-US" sz="5000" dirty="0">
                <a:solidFill>
                  <a:schemeClr val="bg1"/>
                </a:solidFill>
              </a:rPr>
            </a:br>
            <a:r>
              <a:rPr lang="en-US" sz="5000" dirty="0">
                <a:solidFill>
                  <a:schemeClr val="bg1"/>
                </a:solidFill>
              </a:rPr>
              <a:t>Conducting Investigations </a:t>
            </a:r>
          </a:p>
        </p:txBody>
      </p:sp>
      <p:sp>
        <p:nvSpPr>
          <p:cNvPr id="3" name="Subtitle 2">
            <a:extLst>
              <a:ext uri="{FF2B5EF4-FFF2-40B4-BE49-F238E27FC236}">
                <a16:creationId xmlns:a16="http://schemas.microsoft.com/office/drawing/2014/main" id="{9112404C-3D32-2206-D69E-CF3D3E770A48}"/>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bg1"/>
                </a:solidFill>
              </a:rPr>
              <a:t>An introduction to conducting investigations….</a:t>
            </a:r>
          </a:p>
          <a:p>
            <a:pPr algn="l"/>
            <a:endParaRPr lang="en-US" sz="2000" dirty="0">
              <a:solidFill>
                <a:schemeClr val="bg1"/>
              </a:solidFill>
            </a:endParaRPr>
          </a:p>
          <a:p>
            <a:pPr algn="l"/>
            <a:endParaRPr lang="en-US" sz="2000" dirty="0">
              <a:solidFill>
                <a:schemeClr val="bg1"/>
              </a:solidFill>
            </a:endParaRPr>
          </a:p>
          <a:p>
            <a:pPr algn="l"/>
            <a:endParaRPr lang="en-US" sz="2000" dirty="0">
              <a:solidFill>
                <a:schemeClr val="bg1"/>
              </a:solidFill>
            </a:endParaRPr>
          </a:p>
        </p:txBody>
      </p:sp>
      <p:cxnSp>
        <p:nvCxnSpPr>
          <p:cNvPr id="1039" name="Straight Connector 103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9940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22810"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7742831" y="681037"/>
            <a:ext cx="3738779" cy="1788811"/>
          </a:xfrm>
        </p:spPr>
        <p:txBody>
          <a:bodyPr vert="horz" lIns="91440" tIns="45720" rIns="91440" bIns="45720" rtlCol="0" anchor="ctr">
            <a:normAutofit/>
          </a:bodyPr>
          <a:lstStyle/>
          <a:p>
            <a:pPr algn="ctr"/>
            <a:r>
              <a:rPr lang="en-US" sz="4000" b="1" u="sng" dirty="0"/>
              <a:t>Contact Time </a:t>
            </a:r>
          </a:p>
        </p:txBody>
      </p:sp>
      <p:sp>
        <p:nvSpPr>
          <p:cNvPr id="4" name="TextBox 3">
            <a:extLst>
              <a:ext uri="{FF2B5EF4-FFF2-40B4-BE49-F238E27FC236}">
                <a16:creationId xmlns:a16="http://schemas.microsoft.com/office/drawing/2014/main" id="{2AC77B0F-1285-2AE7-C0D6-4D06C30D5A87}"/>
              </a:ext>
            </a:extLst>
          </p:cNvPr>
          <p:cNvSpPr txBox="1"/>
          <p:nvPr/>
        </p:nvSpPr>
        <p:spPr>
          <a:xfrm>
            <a:off x="7742831" y="2630161"/>
            <a:ext cx="3738780" cy="3546801"/>
          </a:xfrm>
          <a:prstGeom prst="rect">
            <a:avLst/>
          </a:prstGeom>
        </p:spPr>
        <p:txBody>
          <a:bodyPr vert="horz" lIns="91440" tIns="45720" rIns="91440" bIns="45720" rtlCol="0">
            <a:normAutofit/>
          </a:bodyPr>
          <a:lstStyle/>
          <a:p>
            <a:pPr algn="ctr">
              <a:lnSpc>
                <a:spcPct val="90000"/>
              </a:lnSpc>
              <a:spcAft>
                <a:spcPts val="600"/>
              </a:spcAft>
            </a:pPr>
            <a:r>
              <a:rPr lang="en-US" sz="3200" dirty="0"/>
              <a:t>Mondays</a:t>
            </a:r>
            <a:br>
              <a:rPr lang="en-US" sz="3200" dirty="0"/>
            </a:br>
            <a:br>
              <a:rPr lang="en-US" sz="3200" dirty="0"/>
            </a:br>
            <a:r>
              <a:rPr lang="en-US" sz="3200" dirty="0"/>
              <a:t>14:00hrs – 18:00hrs </a:t>
            </a:r>
          </a:p>
          <a:p>
            <a:pPr indent="-228600" algn="ctr">
              <a:lnSpc>
                <a:spcPct val="90000"/>
              </a:lnSpc>
              <a:spcAft>
                <a:spcPts val="600"/>
              </a:spcAft>
              <a:buFont typeface="Arial" panose="020B0604020202020204" pitchFamily="34" charset="0"/>
              <a:buChar char="•"/>
            </a:pPr>
            <a:endParaRPr lang="en-US" sz="3200" dirty="0"/>
          </a:p>
          <a:p>
            <a:pPr algn="ctr">
              <a:lnSpc>
                <a:spcPct val="90000"/>
              </a:lnSpc>
              <a:spcAft>
                <a:spcPts val="600"/>
              </a:spcAft>
            </a:pPr>
            <a:r>
              <a:rPr lang="en-US" sz="3200" dirty="0"/>
              <a:t>Room: AS501</a:t>
            </a:r>
            <a:r>
              <a:rPr lang="en-US" sz="2000" dirty="0"/>
              <a:t> </a:t>
            </a:r>
          </a:p>
        </p:txBody>
      </p:sp>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0" r="13687" b="2"/>
          <a:stretch/>
        </p:blipFill>
        <p:spPr bwMode="auto">
          <a:xfrm>
            <a:off x="479278"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72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TextBox 7">
            <a:extLst>
              <a:ext uri="{FF2B5EF4-FFF2-40B4-BE49-F238E27FC236}">
                <a16:creationId xmlns:a16="http://schemas.microsoft.com/office/drawing/2014/main" id="{3DE4E545-E6D5-EE46-43B8-67951887C488}"/>
              </a:ext>
            </a:extLst>
          </p:cNvPr>
          <p:cNvGraphicFramePr/>
          <p:nvPr>
            <p:extLst>
              <p:ext uri="{D42A27DB-BD31-4B8C-83A1-F6EECF244321}">
                <p14:modId xmlns:p14="http://schemas.microsoft.com/office/powerpoint/2010/main" val="2298081594"/>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y is it taking the police longer to investigate crime? | Crest Advisory">
            <a:extLst>
              <a:ext uri="{FF2B5EF4-FFF2-40B4-BE49-F238E27FC236}">
                <a16:creationId xmlns:a16="http://schemas.microsoft.com/office/drawing/2014/main" id="{3F641AD4-5A35-537F-2844-5601BAE096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2143" y="3429000"/>
            <a:ext cx="4038600" cy="2019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inal Defence Solicitors in London – Sterling Law">
            <a:extLst>
              <a:ext uri="{FF2B5EF4-FFF2-40B4-BE49-F238E27FC236}">
                <a16:creationId xmlns:a16="http://schemas.microsoft.com/office/drawing/2014/main" id="{3FC86BAA-87D5-094D-C3AB-74923C8F24B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7543" y="850296"/>
            <a:ext cx="39878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88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E7D6E-B86F-9180-90BB-C34F532BB434}"/>
              </a:ext>
            </a:extLst>
          </p:cNvPr>
          <p:cNvSpPr>
            <a:spLocks noGrp="1"/>
          </p:cNvSpPr>
          <p:nvPr>
            <p:ph type="title"/>
          </p:nvPr>
        </p:nvSpPr>
        <p:spPr>
          <a:xfrm>
            <a:off x="630936" y="639520"/>
            <a:ext cx="3429000" cy="1719072"/>
          </a:xfrm>
        </p:spPr>
        <p:txBody>
          <a:bodyPr anchor="b">
            <a:normAutofit fontScale="90000"/>
          </a:bodyPr>
          <a:lstStyle/>
          <a:p>
            <a:pPr algn="ctr"/>
            <a:r>
              <a:rPr lang="en-GB" sz="3400" b="1" dirty="0">
                <a:latin typeface="-apple-system"/>
              </a:rPr>
              <a:t>M</a:t>
            </a:r>
            <a:r>
              <a:rPr lang="en-GB" sz="3400" b="1" i="0" dirty="0">
                <a:effectLst/>
                <a:latin typeface="-apple-system"/>
              </a:rPr>
              <a:t>odule </a:t>
            </a:r>
            <a:br>
              <a:rPr lang="en-GB" sz="3400" b="1" i="0" dirty="0">
                <a:effectLst/>
                <a:latin typeface="-apple-system"/>
              </a:rPr>
            </a:br>
            <a:r>
              <a:rPr lang="en-GB" sz="3400" b="1" i="0" dirty="0">
                <a:effectLst/>
                <a:latin typeface="-apple-system"/>
              </a:rPr>
              <a:t>Learning </a:t>
            </a:r>
            <a:r>
              <a:rPr lang="en-GB" sz="3400" b="1" dirty="0">
                <a:latin typeface="-apple-system"/>
              </a:rPr>
              <a:t>O</a:t>
            </a:r>
            <a:r>
              <a:rPr lang="en-GB" sz="3400" b="1" i="0" dirty="0">
                <a:effectLst/>
                <a:latin typeface="-apple-system"/>
              </a:rPr>
              <a:t>utcomes</a:t>
            </a:r>
            <a:br>
              <a:rPr lang="en-GB" sz="3400" b="0" i="0" dirty="0">
                <a:effectLst/>
                <a:latin typeface="-apple-system"/>
              </a:rPr>
            </a:br>
            <a:endParaRPr lang="en-US" sz="3400" dirty="0"/>
          </a:p>
        </p:txBody>
      </p:sp>
      <p:sp>
        <p:nvSpPr>
          <p:cNvPr id="205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abitha Cave: How to run effective investigations into concerns at charities">
            <a:extLst>
              <a:ext uri="{FF2B5EF4-FFF2-40B4-BE49-F238E27FC236}">
                <a16:creationId xmlns:a16="http://schemas.microsoft.com/office/drawing/2014/main" id="{A2F0AB4B-A23B-C3DF-BD59-843BFE7272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189621"/>
            <a:ext cx="6903720" cy="447875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Content Placeholder 3">
            <a:extLst>
              <a:ext uri="{FF2B5EF4-FFF2-40B4-BE49-F238E27FC236}">
                <a16:creationId xmlns:a16="http://schemas.microsoft.com/office/drawing/2014/main" id="{CC95E4B8-FF04-E8C1-7AF3-DD813DD80B6A}"/>
              </a:ext>
            </a:extLst>
          </p:cNvPr>
          <p:cNvGraphicFramePr>
            <a:graphicFrameLocks noGrp="1"/>
          </p:cNvGraphicFramePr>
          <p:nvPr>
            <p:ph idx="1"/>
            <p:extLst>
              <p:ext uri="{D42A27DB-BD31-4B8C-83A1-F6EECF244321}">
                <p14:modId xmlns:p14="http://schemas.microsoft.com/office/powerpoint/2010/main" val="969267672"/>
              </p:ext>
            </p:extLst>
          </p:nvPr>
        </p:nvGraphicFramePr>
        <p:xfrm>
          <a:off x="630936" y="2807208"/>
          <a:ext cx="3429000" cy="3410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9966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Rectangle 6154">
            <a:extLst>
              <a:ext uri="{FF2B5EF4-FFF2-40B4-BE49-F238E27FC236}">
                <a16:creationId xmlns:a16="http://schemas.microsoft.com/office/drawing/2014/main" id="{9716D72B-0D25-43A5-8554-C535E5118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7543801" y="432877"/>
            <a:ext cx="3988536" cy="1642533"/>
          </a:xfrm>
        </p:spPr>
        <p:txBody>
          <a:bodyPr anchor="b">
            <a:normAutofit/>
          </a:bodyPr>
          <a:lstStyle/>
          <a:p>
            <a:pPr algn="ctr"/>
            <a:r>
              <a:rPr lang="en-GB" sz="3800" b="1" u="sng" dirty="0"/>
              <a:t>How is this module assessed? </a:t>
            </a:r>
          </a:p>
        </p:txBody>
      </p:sp>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79" r="1430" b="2"/>
          <a:stretch/>
        </p:blipFill>
        <p:spPr bwMode="auto">
          <a:xfrm>
            <a:off x="-7" y="10"/>
            <a:ext cx="3919476" cy="4143497"/>
          </a:xfrm>
          <a:custGeom>
            <a:avLst/>
            <a:gdLst/>
            <a:ahLst/>
            <a:cxnLst/>
            <a:rect l="l" t="t" r="r" b="b"/>
            <a:pathLst>
              <a:path w="3919476" h="4143507">
                <a:moveTo>
                  <a:pt x="0" y="0"/>
                </a:moveTo>
                <a:lnTo>
                  <a:pt x="3903116" y="0"/>
                </a:lnTo>
                <a:lnTo>
                  <a:pt x="3899307" y="150213"/>
                </a:lnTo>
                <a:cubicBezTo>
                  <a:pt x="3899870" y="322276"/>
                  <a:pt x="3912280" y="494071"/>
                  <a:pt x="3910163" y="665222"/>
                </a:cubicBezTo>
                <a:cubicBezTo>
                  <a:pt x="3909034" y="760465"/>
                  <a:pt x="3887866" y="855454"/>
                  <a:pt x="3891817" y="950951"/>
                </a:cubicBezTo>
                <a:cubicBezTo>
                  <a:pt x="3903389" y="1240363"/>
                  <a:pt x="3899579" y="1529902"/>
                  <a:pt x="3914679" y="1819187"/>
                </a:cubicBezTo>
                <a:cubicBezTo>
                  <a:pt x="3924446" y="1960184"/>
                  <a:pt x="3919293" y="2101691"/>
                  <a:pt x="3899297" y="2241812"/>
                </a:cubicBezTo>
                <a:cubicBezTo>
                  <a:pt x="3882644" y="2346833"/>
                  <a:pt x="3892946" y="2452744"/>
                  <a:pt x="3900002" y="2558273"/>
                </a:cubicBezTo>
                <a:cubicBezTo>
                  <a:pt x="3908611" y="2686026"/>
                  <a:pt x="3913268" y="2813652"/>
                  <a:pt x="3899155" y="2941659"/>
                </a:cubicBezTo>
                <a:cubicBezTo>
                  <a:pt x="3888995" y="3032710"/>
                  <a:pt x="3898449" y="3124270"/>
                  <a:pt x="3904095" y="3215577"/>
                </a:cubicBezTo>
                <a:cubicBezTo>
                  <a:pt x="3911433" y="3310871"/>
                  <a:pt x="3911433" y="3406520"/>
                  <a:pt x="3904095" y="3501814"/>
                </a:cubicBezTo>
                <a:cubicBezTo>
                  <a:pt x="3896728" y="3588930"/>
                  <a:pt x="3898478" y="3676464"/>
                  <a:pt x="3909317" y="3763288"/>
                </a:cubicBezTo>
                <a:cubicBezTo>
                  <a:pt x="3921171" y="3864881"/>
                  <a:pt x="3911998" y="3966473"/>
                  <a:pt x="3903389" y="4068066"/>
                </a:cubicBezTo>
                <a:lnTo>
                  <a:pt x="3899890" y="4129496"/>
                </a:lnTo>
                <a:lnTo>
                  <a:pt x="3856837" y="4131079"/>
                </a:lnTo>
                <a:cubicBezTo>
                  <a:pt x="3690565" y="4131562"/>
                  <a:pt x="3524292" y="4118803"/>
                  <a:pt x="3358020" y="4125635"/>
                </a:cubicBezTo>
                <a:cubicBezTo>
                  <a:pt x="3138339" y="4134610"/>
                  <a:pt x="2918661" y="4144924"/>
                  <a:pt x="2699106" y="4130457"/>
                </a:cubicBezTo>
                <a:cubicBezTo>
                  <a:pt x="2548620" y="4120546"/>
                  <a:pt x="2397378" y="4107552"/>
                  <a:pt x="2246135" y="4111571"/>
                </a:cubicBezTo>
                <a:cubicBezTo>
                  <a:pt x="2090859" y="4115857"/>
                  <a:pt x="1936213" y="4129921"/>
                  <a:pt x="1781316" y="4140235"/>
                </a:cubicBezTo>
                <a:cubicBezTo>
                  <a:pt x="1667682" y="4147695"/>
                  <a:pt x="1553608" y="4142392"/>
                  <a:pt x="1441020" y="4124430"/>
                </a:cubicBezTo>
                <a:cubicBezTo>
                  <a:pt x="1360735" y="4111704"/>
                  <a:pt x="1279946" y="4117196"/>
                  <a:pt x="1199535" y="4121751"/>
                </a:cubicBezTo>
                <a:cubicBezTo>
                  <a:pt x="1054343" y="4130324"/>
                  <a:pt x="909653" y="4143718"/>
                  <a:pt x="764462" y="4130324"/>
                </a:cubicBezTo>
                <a:cubicBezTo>
                  <a:pt x="634770" y="4118267"/>
                  <a:pt x="503820" y="4108490"/>
                  <a:pt x="375137" y="4118267"/>
                </a:cubicBezTo>
                <a:cubicBezTo>
                  <a:pt x="278626" y="4125601"/>
                  <a:pt x="182043" y="4132935"/>
                  <a:pt x="85336" y="4130493"/>
                </a:cubicBezTo>
                <a:lnTo>
                  <a:pt x="0" y="4125145"/>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ome - Essay writing - LibGuides at University of Reading">
            <a:extLst>
              <a:ext uri="{FF2B5EF4-FFF2-40B4-BE49-F238E27FC236}">
                <a16:creationId xmlns:a16="http://schemas.microsoft.com/office/drawing/2014/main" id="{35F548FC-F688-1EAE-7ACC-77C32E12D3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23" r="2" b="9317"/>
          <a:stretch/>
        </p:blipFill>
        <p:spPr bwMode="auto">
          <a:xfrm>
            <a:off x="4115400" y="10"/>
            <a:ext cx="3058323" cy="3597029"/>
          </a:xfrm>
          <a:custGeom>
            <a:avLst/>
            <a:gdLst/>
            <a:ahLst/>
            <a:cxnLst/>
            <a:rect l="l" t="t" r="r" b="b"/>
            <a:pathLst>
              <a:path w="3058323" h="3597039">
                <a:moveTo>
                  <a:pt x="15411" y="0"/>
                </a:moveTo>
                <a:lnTo>
                  <a:pt x="3031762" y="0"/>
                </a:lnTo>
                <a:lnTo>
                  <a:pt x="3046461" y="132146"/>
                </a:lnTo>
                <a:cubicBezTo>
                  <a:pt x="3048338" y="180004"/>
                  <a:pt x="3046791" y="227996"/>
                  <a:pt x="3041802" y="275754"/>
                </a:cubicBezTo>
                <a:cubicBezTo>
                  <a:pt x="3027897" y="401800"/>
                  <a:pt x="3049074" y="530780"/>
                  <a:pt x="3008505" y="654529"/>
                </a:cubicBezTo>
                <a:cubicBezTo>
                  <a:pt x="3005571" y="667491"/>
                  <a:pt x="3004614" y="680823"/>
                  <a:pt x="3005698" y="694078"/>
                </a:cubicBezTo>
                <a:cubicBezTo>
                  <a:pt x="3005188" y="761821"/>
                  <a:pt x="3019349" y="827651"/>
                  <a:pt x="3033127" y="893608"/>
                </a:cubicBezTo>
                <a:cubicBezTo>
                  <a:pt x="3048309" y="966327"/>
                  <a:pt x="3067190" y="1038663"/>
                  <a:pt x="3044226" y="1113933"/>
                </a:cubicBezTo>
                <a:cubicBezTo>
                  <a:pt x="3037911" y="1137802"/>
                  <a:pt x="3037911" y="1162909"/>
                  <a:pt x="3044226" y="1186779"/>
                </a:cubicBezTo>
                <a:cubicBezTo>
                  <a:pt x="3050414" y="1219872"/>
                  <a:pt x="3050414" y="1253833"/>
                  <a:pt x="3044226" y="1286927"/>
                </a:cubicBezTo>
                <a:cubicBezTo>
                  <a:pt x="3034913" y="1357732"/>
                  <a:pt x="3025345" y="1428920"/>
                  <a:pt x="3030448" y="1500363"/>
                </a:cubicBezTo>
                <a:cubicBezTo>
                  <a:pt x="3038001" y="1625694"/>
                  <a:pt x="3036164" y="1751408"/>
                  <a:pt x="3024962" y="1876459"/>
                </a:cubicBezTo>
                <a:cubicBezTo>
                  <a:pt x="3020242" y="1937185"/>
                  <a:pt x="3013991" y="1998805"/>
                  <a:pt x="3036572" y="2058128"/>
                </a:cubicBezTo>
                <a:cubicBezTo>
                  <a:pt x="3039761" y="2065719"/>
                  <a:pt x="3039761" y="2074267"/>
                  <a:pt x="3036572" y="2081857"/>
                </a:cubicBezTo>
                <a:cubicBezTo>
                  <a:pt x="2993834" y="2180984"/>
                  <a:pt x="3005826" y="2282153"/>
                  <a:pt x="3027897" y="2382556"/>
                </a:cubicBezTo>
                <a:cubicBezTo>
                  <a:pt x="3059523" y="2516907"/>
                  <a:pt x="3066565" y="2655863"/>
                  <a:pt x="3048691" y="2792715"/>
                </a:cubicBezTo>
                <a:cubicBezTo>
                  <a:pt x="3037337" y="2873471"/>
                  <a:pt x="3023687" y="2954354"/>
                  <a:pt x="3031596" y="3036386"/>
                </a:cubicBezTo>
                <a:cubicBezTo>
                  <a:pt x="3037490" y="3100417"/>
                  <a:pt x="3039736" y="3164741"/>
                  <a:pt x="3038358" y="3229027"/>
                </a:cubicBezTo>
                <a:cubicBezTo>
                  <a:pt x="3036891" y="3311633"/>
                  <a:pt x="3031788" y="3394080"/>
                  <a:pt x="3028535" y="3476606"/>
                </a:cubicBezTo>
                <a:lnTo>
                  <a:pt x="3026145" y="3582089"/>
                </a:lnTo>
                <a:lnTo>
                  <a:pt x="2837742" y="3576169"/>
                </a:lnTo>
                <a:cubicBezTo>
                  <a:pt x="2749601" y="3575123"/>
                  <a:pt x="2661428" y="3575842"/>
                  <a:pt x="2573255" y="3578457"/>
                </a:cubicBezTo>
                <a:cubicBezTo>
                  <a:pt x="2415279" y="3583558"/>
                  <a:pt x="2257302" y="3585390"/>
                  <a:pt x="2099327" y="3578457"/>
                </a:cubicBezTo>
                <a:cubicBezTo>
                  <a:pt x="1926907" y="3570479"/>
                  <a:pt x="1754870" y="3579504"/>
                  <a:pt x="1582958" y="3591536"/>
                </a:cubicBezTo>
                <a:cubicBezTo>
                  <a:pt x="1416747" y="3603177"/>
                  <a:pt x="1250917" y="3594544"/>
                  <a:pt x="1084959" y="3582381"/>
                </a:cubicBezTo>
                <a:cubicBezTo>
                  <a:pt x="910095" y="3569328"/>
                  <a:pt x="734510" y="3570585"/>
                  <a:pt x="559849" y="3586174"/>
                </a:cubicBezTo>
                <a:cubicBezTo>
                  <a:pt x="445325" y="3596376"/>
                  <a:pt x="330549" y="3581074"/>
                  <a:pt x="216532" y="3582119"/>
                </a:cubicBezTo>
                <a:lnTo>
                  <a:pt x="3784" y="3583799"/>
                </a:lnTo>
                <a:lnTo>
                  <a:pt x="23102" y="3304343"/>
                </a:lnTo>
                <a:cubicBezTo>
                  <a:pt x="27378" y="3232352"/>
                  <a:pt x="25445" y="3160183"/>
                  <a:pt x="17316" y="3088458"/>
                </a:cubicBezTo>
                <a:cubicBezTo>
                  <a:pt x="9187" y="3007476"/>
                  <a:pt x="12024" y="2925898"/>
                  <a:pt x="25783" y="2845525"/>
                </a:cubicBezTo>
                <a:cubicBezTo>
                  <a:pt x="43141" y="2750282"/>
                  <a:pt x="35379" y="2655039"/>
                  <a:pt x="29029" y="2559796"/>
                </a:cubicBezTo>
                <a:cubicBezTo>
                  <a:pt x="11671" y="2298322"/>
                  <a:pt x="-9498" y="2036848"/>
                  <a:pt x="4615" y="1774485"/>
                </a:cubicBezTo>
                <a:cubicBezTo>
                  <a:pt x="7578" y="1718482"/>
                  <a:pt x="20561" y="1663876"/>
                  <a:pt x="25925" y="1608255"/>
                </a:cubicBezTo>
                <a:cubicBezTo>
                  <a:pt x="41590" y="1446595"/>
                  <a:pt x="23242" y="1285571"/>
                  <a:pt x="15763" y="1124293"/>
                </a:cubicBezTo>
                <a:cubicBezTo>
                  <a:pt x="5010" y="945807"/>
                  <a:pt x="7183" y="766877"/>
                  <a:pt x="22255" y="588646"/>
                </a:cubicBezTo>
                <a:cubicBezTo>
                  <a:pt x="41165" y="395112"/>
                  <a:pt x="35097" y="201070"/>
                  <a:pt x="19010" y="7282"/>
                </a:cubicBezTo>
                <a:close/>
              </a:path>
            </a:pathLst>
          </a:custGeom>
          <a:noFill/>
          <a:extLst>
            <a:ext uri="{909E8E84-426E-40DD-AFC4-6F175D3DCCD1}">
              <a14:hiddenFill xmlns:a14="http://schemas.microsoft.com/office/drawing/2010/main">
                <a:solidFill>
                  <a:srgbClr val="FFFFFF"/>
                </a:solidFill>
              </a14:hiddenFill>
            </a:ext>
          </a:extLst>
        </p:spPr>
      </p:pic>
      <p:sp>
        <p:nvSpPr>
          <p:cNvPr id="61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6484" y="2424319"/>
            <a:ext cx="3851563" cy="18288"/>
          </a:xfrm>
          <a:custGeom>
            <a:avLst/>
            <a:gdLst>
              <a:gd name="connsiteX0" fmla="*/ 0 w 3851563"/>
              <a:gd name="connsiteY0" fmla="*/ 0 h 18288"/>
              <a:gd name="connsiteX1" fmla="*/ 718958 w 3851563"/>
              <a:gd name="connsiteY1" fmla="*/ 0 h 18288"/>
              <a:gd name="connsiteX2" fmla="*/ 1437917 w 3851563"/>
              <a:gd name="connsiteY2" fmla="*/ 0 h 18288"/>
              <a:gd name="connsiteX3" fmla="*/ 1964297 w 3851563"/>
              <a:gd name="connsiteY3" fmla="*/ 0 h 18288"/>
              <a:gd name="connsiteX4" fmla="*/ 2606224 w 3851563"/>
              <a:gd name="connsiteY4" fmla="*/ 0 h 18288"/>
              <a:gd name="connsiteX5" fmla="*/ 3171120 w 3851563"/>
              <a:gd name="connsiteY5" fmla="*/ 0 h 18288"/>
              <a:gd name="connsiteX6" fmla="*/ 3851563 w 3851563"/>
              <a:gd name="connsiteY6" fmla="*/ 0 h 18288"/>
              <a:gd name="connsiteX7" fmla="*/ 3851563 w 3851563"/>
              <a:gd name="connsiteY7" fmla="*/ 18288 h 18288"/>
              <a:gd name="connsiteX8" fmla="*/ 3209636 w 3851563"/>
              <a:gd name="connsiteY8" fmla="*/ 18288 h 18288"/>
              <a:gd name="connsiteX9" fmla="*/ 2644740 w 3851563"/>
              <a:gd name="connsiteY9" fmla="*/ 18288 h 18288"/>
              <a:gd name="connsiteX10" fmla="*/ 2002813 w 3851563"/>
              <a:gd name="connsiteY10" fmla="*/ 18288 h 18288"/>
              <a:gd name="connsiteX11" fmla="*/ 1399401 w 3851563"/>
              <a:gd name="connsiteY11" fmla="*/ 18288 h 18288"/>
              <a:gd name="connsiteX12" fmla="*/ 834505 w 3851563"/>
              <a:gd name="connsiteY12" fmla="*/ 18288 h 18288"/>
              <a:gd name="connsiteX13" fmla="*/ 0 w 3851563"/>
              <a:gd name="connsiteY13" fmla="*/ 18288 h 18288"/>
              <a:gd name="connsiteX14" fmla="*/ 0 w 3851563"/>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51563" h="18288" fill="none" extrusionOk="0">
                <a:moveTo>
                  <a:pt x="0" y="0"/>
                </a:moveTo>
                <a:cubicBezTo>
                  <a:pt x="195934" y="10403"/>
                  <a:pt x="550513" y="-3379"/>
                  <a:pt x="718958" y="0"/>
                </a:cubicBezTo>
                <a:cubicBezTo>
                  <a:pt x="887403" y="3379"/>
                  <a:pt x="1238155" y="34184"/>
                  <a:pt x="1437917" y="0"/>
                </a:cubicBezTo>
                <a:cubicBezTo>
                  <a:pt x="1637679" y="-34184"/>
                  <a:pt x="1735575" y="21633"/>
                  <a:pt x="1964297" y="0"/>
                </a:cubicBezTo>
                <a:cubicBezTo>
                  <a:pt x="2193019" y="-21633"/>
                  <a:pt x="2398398" y="-18127"/>
                  <a:pt x="2606224" y="0"/>
                </a:cubicBezTo>
                <a:cubicBezTo>
                  <a:pt x="2814050" y="18127"/>
                  <a:pt x="3010763" y="-3923"/>
                  <a:pt x="3171120" y="0"/>
                </a:cubicBezTo>
                <a:cubicBezTo>
                  <a:pt x="3331477" y="3923"/>
                  <a:pt x="3662318" y="22618"/>
                  <a:pt x="3851563" y="0"/>
                </a:cubicBezTo>
                <a:cubicBezTo>
                  <a:pt x="3851602" y="7328"/>
                  <a:pt x="3852182" y="9982"/>
                  <a:pt x="3851563" y="18288"/>
                </a:cubicBezTo>
                <a:cubicBezTo>
                  <a:pt x="3539697" y="8623"/>
                  <a:pt x="3360357" y="-7186"/>
                  <a:pt x="3209636" y="18288"/>
                </a:cubicBezTo>
                <a:cubicBezTo>
                  <a:pt x="3058915" y="43762"/>
                  <a:pt x="2810322" y="8087"/>
                  <a:pt x="2644740" y="18288"/>
                </a:cubicBezTo>
                <a:cubicBezTo>
                  <a:pt x="2479158" y="28489"/>
                  <a:pt x="2131941" y="44882"/>
                  <a:pt x="2002813" y="18288"/>
                </a:cubicBezTo>
                <a:cubicBezTo>
                  <a:pt x="1873685" y="-8306"/>
                  <a:pt x="1675560" y="30966"/>
                  <a:pt x="1399401" y="18288"/>
                </a:cubicBezTo>
                <a:cubicBezTo>
                  <a:pt x="1123242" y="5610"/>
                  <a:pt x="1065368" y="33824"/>
                  <a:pt x="834505" y="18288"/>
                </a:cubicBezTo>
                <a:cubicBezTo>
                  <a:pt x="603642" y="2752"/>
                  <a:pt x="191505" y="58863"/>
                  <a:pt x="0" y="18288"/>
                </a:cubicBezTo>
                <a:cubicBezTo>
                  <a:pt x="-593" y="9736"/>
                  <a:pt x="244" y="6610"/>
                  <a:pt x="0" y="0"/>
                </a:cubicBezTo>
                <a:close/>
              </a:path>
              <a:path w="3851563" h="18288" stroke="0" extrusionOk="0">
                <a:moveTo>
                  <a:pt x="0" y="0"/>
                </a:moveTo>
                <a:cubicBezTo>
                  <a:pt x="289752" y="13020"/>
                  <a:pt x="480313" y="17689"/>
                  <a:pt x="641927" y="0"/>
                </a:cubicBezTo>
                <a:cubicBezTo>
                  <a:pt x="803541" y="-17689"/>
                  <a:pt x="1025789" y="14289"/>
                  <a:pt x="1322370" y="0"/>
                </a:cubicBezTo>
                <a:cubicBezTo>
                  <a:pt x="1618951" y="-14289"/>
                  <a:pt x="1675364" y="4422"/>
                  <a:pt x="1925782" y="0"/>
                </a:cubicBezTo>
                <a:cubicBezTo>
                  <a:pt x="2176200" y="-4422"/>
                  <a:pt x="2354648" y="21578"/>
                  <a:pt x="2644740" y="0"/>
                </a:cubicBezTo>
                <a:cubicBezTo>
                  <a:pt x="2934832" y="-21578"/>
                  <a:pt x="2992732" y="-4264"/>
                  <a:pt x="3286667" y="0"/>
                </a:cubicBezTo>
                <a:cubicBezTo>
                  <a:pt x="3580602" y="4264"/>
                  <a:pt x="3638704" y="20914"/>
                  <a:pt x="3851563" y="0"/>
                </a:cubicBezTo>
                <a:cubicBezTo>
                  <a:pt x="3851890" y="8595"/>
                  <a:pt x="3851491" y="13110"/>
                  <a:pt x="3851563" y="18288"/>
                </a:cubicBezTo>
                <a:cubicBezTo>
                  <a:pt x="3681588" y="-9641"/>
                  <a:pt x="3414286" y="12858"/>
                  <a:pt x="3209636" y="18288"/>
                </a:cubicBezTo>
                <a:cubicBezTo>
                  <a:pt x="3004986" y="23718"/>
                  <a:pt x="2777102" y="31540"/>
                  <a:pt x="2490677" y="18288"/>
                </a:cubicBezTo>
                <a:cubicBezTo>
                  <a:pt x="2204252" y="5036"/>
                  <a:pt x="2142029" y="45834"/>
                  <a:pt x="1810235" y="18288"/>
                </a:cubicBezTo>
                <a:cubicBezTo>
                  <a:pt x="1478441" y="-9258"/>
                  <a:pt x="1432135" y="21272"/>
                  <a:pt x="1245339" y="18288"/>
                </a:cubicBezTo>
                <a:cubicBezTo>
                  <a:pt x="1058543" y="15304"/>
                  <a:pt x="886298" y="9998"/>
                  <a:pt x="718958" y="18288"/>
                </a:cubicBezTo>
                <a:cubicBezTo>
                  <a:pt x="551618" y="26578"/>
                  <a:pt x="308263" y="-12886"/>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2 exams: Adaptions and grading plan finally confirmed">
            <a:extLst>
              <a:ext uri="{FF2B5EF4-FFF2-40B4-BE49-F238E27FC236}">
                <a16:creationId xmlns:a16="http://schemas.microsoft.com/office/drawing/2014/main" id="{41DD4180-964E-8644-232A-AB33D00E79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11" r="11154" b="-2"/>
          <a:stretch/>
        </p:blipFill>
        <p:spPr bwMode="auto">
          <a:xfrm>
            <a:off x="4" y="4328340"/>
            <a:ext cx="3912953" cy="2529660"/>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7" r="141" b="-3"/>
          <a:stretch/>
        </p:blipFill>
        <p:spPr bwMode="auto">
          <a:xfrm>
            <a:off x="4110923" y="3791169"/>
            <a:ext cx="3058821" cy="3066831"/>
          </a:xfrm>
          <a:custGeom>
            <a:avLst/>
            <a:gdLst/>
            <a:ahLst/>
            <a:cxnLst/>
            <a:rect l="l" t="t" r="r" b="b"/>
            <a:pathLst>
              <a:path w="3058821" h="3066831">
                <a:moveTo>
                  <a:pt x="2787020" y="1261"/>
                </a:moveTo>
                <a:cubicBezTo>
                  <a:pt x="2839709" y="-518"/>
                  <a:pt x="2892422" y="-414"/>
                  <a:pt x="2945069" y="1571"/>
                </a:cubicBezTo>
                <a:lnTo>
                  <a:pt x="3038769" y="8460"/>
                </a:lnTo>
                <a:lnTo>
                  <a:pt x="3040494" y="37341"/>
                </a:lnTo>
                <a:cubicBezTo>
                  <a:pt x="3041244" y="71882"/>
                  <a:pt x="3039776" y="106360"/>
                  <a:pt x="3033397" y="140806"/>
                </a:cubicBezTo>
                <a:cubicBezTo>
                  <a:pt x="3014006" y="247842"/>
                  <a:pt x="3013240" y="353093"/>
                  <a:pt x="3049089" y="457834"/>
                </a:cubicBezTo>
                <a:cubicBezTo>
                  <a:pt x="3061974" y="495214"/>
                  <a:pt x="3059933" y="536166"/>
                  <a:pt x="3055085" y="576225"/>
                </a:cubicBezTo>
                <a:cubicBezTo>
                  <a:pt x="3043731" y="670377"/>
                  <a:pt x="3028167" y="764784"/>
                  <a:pt x="3035311" y="859828"/>
                </a:cubicBezTo>
                <a:cubicBezTo>
                  <a:pt x="3053554" y="1099545"/>
                  <a:pt x="3026891" y="1339261"/>
                  <a:pt x="3038883" y="1578850"/>
                </a:cubicBezTo>
                <a:cubicBezTo>
                  <a:pt x="3039113" y="1594185"/>
                  <a:pt x="3038526" y="1609507"/>
                  <a:pt x="3037097" y="1624778"/>
                </a:cubicBezTo>
                <a:cubicBezTo>
                  <a:pt x="3032504" y="1713061"/>
                  <a:pt x="3017960" y="1801599"/>
                  <a:pt x="3043476" y="1889499"/>
                </a:cubicBezTo>
                <a:cubicBezTo>
                  <a:pt x="3046015" y="1904618"/>
                  <a:pt x="3045632" y="1920080"/>
                  <a:pt x="3042328" y="1935044"/>
                </a:cubicBezTo>
                <a:cubicBezTo>
                  <a:pt x="3031394" y="2011884"/>
                  <a:pt x="3028524" y="2089667"/>
                  <a:pt x="3033780" y="2167106"/>
                </a:cubicBezTo>
                <a:cubicBezTo>
                  <a:pt x="3048962" y="2335903"/>
                  <a:pt x="3051130" y="2505606"/>
                  <a:pt x="3040286" y="2674734"/>
                </a:cubicBezTo>
                <a:cubicBezTo>
                  <a:pt x="3036459" y="2750260"/>
                  <a:pt x="3031611" y="2825530"/>
                  <a:pt x="3028294" y="2900035"/>
                </a:cubicBezTo>
                <a:cubicBezTo>
                  <a:pt x="3027210" y="2934608"/>
                  <a:pt x="3025392" y="2969245"/>
                  <a:pt x="3026078" y="3003803"/>
                </a:cubicBezTo>
                <a:lnTo>
                  <a:pt x="3033892" y="3066831"/>
                </a:lnTo>
                <a:lnTo>
                  <a:pt x="23851" y="3066831"/>
                </a:lnTo>
                <a:lnTo>
                  <a:pt x="42401" y="2704831"/>
                </a:lnTo>
                <a:cubicBezTo>
                  <a:pt x="45364" y="2461136"/>
                  <a:pt x="53409" y="2216933"/>
                  <a:pt x="28288" y="1974000"/>
                </a:cubicBezTo>
                <a:cubicBezTo>
                  <a:pt x="11213" y="1809420"/>
                  <a:pt x="17986" y="1645602"/>
                  <a:pt x="21091" y="1481150"/>
                </a:cubicBezTo>
                <a:cubicBezTo>
                  <a:pt x="24619" y="1296377"/>
                  <a:pt x="22926" y="1111480"/>
                  <a:pt x="22926" y="926707"/>
                </a:cubicBezTo>
                <a:cubicBezTo>
                  <a:pt x="22643" y="846322"/>
                  <a:pt x="27442" y="766445"/>
                  <a:pt x="35627" y="686441"/>
                </a:cubicBezTo>
                <a:cubicBezTo>
                  <a:pt x="47340" y="570372"/>
                  <a:pt x="33228" y="454937"/>
                  <a:pt x="14458" y="340646"/>
                </a:cubicBezTo>
                <a:cubicBezTo>
                  <a:pt x="3337" y="261010"/>
                  <a:pt x="-1375" y="180751"/>
                  <a:pt x="346" y="100506"/>
                </a:cubicBezTo>
                <a:lnTo>
                  <a:pt x="2424" y="12627"/>
                </a:lnTo>
                <a:lnTo>
                  <a:pt x="3495" y="12901"/>
                </a:lnTo>
                <a:cubicBezTo>
                  <a:pt x="343898" y="-3971"/>
                  <a:pt x="684174" y="17086"/>
                  <a:pt x="1024451" y="18263"/>
                </a:cubicBezTo>
                <a:cubicBezTo>
                  <a:pt x="1134033" y="18655"/>
                  <a:pt x="1243235" y="13685"/>
                  <a:pt x="1352564" y="9238"/>
                </a:cubicBezTo>
                <a:cubicBezTo>
                  <a:pt x="1493565" y="3614"/>
                  <a:pt x="1634312" y="14731"/>
                  <a:pt x="1775060" y="12508"/>
                </a:cubicBezTo>
                <a:cubicBezTo>
                  <a:pt x="2008160" y="8846"/>
                  <a:pt x="2241134" y="19571"/>
                  <a:pt x="2474235" y="12508"/>
                </a:cubicBezTo>
                <a:cubicBezTo>
                  <a:pt x="2578497" y="9238"/>
                  <a:pt x="2682758" y="4268"/>
                  <a:pt x="2787020" y="1261"/>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extLst>
              <p:ext uri="{D42A27DB-BD31-4B8C-83A1-F6EECF244321}">
                <p14:modId xmlns:p14="http://schemas.microsoft.com/office/powerpoint/2010/main" val="1993734542"/>
              </p:ext>
            </p:extLst>
          </p:nvPr>
        </p:nvGraphicFramePr>
        <p:xfrm>
          <a:off x="7543618" y="2704407"/>
          <a:ext cx="3997805" cy="348915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45008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308324"/>
          </a:xfrm>
          <a:prstGeom prst="rect">
            <a:avLst/>
          </a:prstGeom>
          <a:noFill/>
        </p:spPr>
        <p:txBody>
          <a:bodyPr wrap="square" rtlCol="0">
            <a:spAutoFit/>
          </a:bodyPr>
          <a:lstStyle/>
          <a:p>
            <a:pPr marL="285750" indent="-285750">
              <a:buFontTx/>
              <a:buChar char="-"/>
            </a:pPr>
            <a:r>
              <a:rPr lang="en-GB" dirty="0"/>
              <a:t>Go to the library – reading list available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pic>
        <p:nvPicPr>
          <p:cNvPr id="5" name="Picture 4" descr="A picture containing text, sign, outdoor, street&#10;&#10;Description automatically generated">
            <a:extLst>
              <a:ext uri="{FF2B5EF4-FFF2-40B4-BE49-F238E27FC236}">
                <a16:creationId xmlns:a16="http://schemas.microsoft.com/office/drawing/2014/main" id="{73F48705-9314-43C9-3BBC-93E0A4D07904}"/>
              </a:ext>
            </a:extLst>
          </p:cNvPr>
          <p:cNvPicPr>
            <a:picLocks noChangeAspect="1"/>
          </p:cNvPicPr>
          <p:nvPr/>
        </p:nvPicPr>
        <p:blipFill>
          <a:blip r:embed="rId6"/>
          <a:stretch>
            <a:fillRect/>
          </a:stretch>
        </p:blipFill>
        <p:spPr>
          <a:xfrm rot="21149904">
            <a:off x="9458371" y="3574684"/>
            <a:ext cx="2067150" cy="2902807"/>
          </a:xfrm>
          <a:prstGeom prst="rect">
            <a:avLst/>
          </a:prstGeom>
        </p:spPr>
      </p:pic>
    </p:spTree>
    <p:extLst>
      <p:ext uri="{BB962C8B-B14F-4D97-AF65-F5344CB8AC3E}">
        <p14:creationId xmlns:p14="http://schemas.microsoft.com/office/powerpoint/2010/main" val="2159366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227810" y="289633"/>
            <a:ext cx="5940686" cy="6155531"/>
          </a:xfrm>
          <a:prstGeom prst="rect">
            <a:avLst/>
          </a:prstGeom>
          <a:noFill/>
        </p:spPr>
        <p:txBody>
          <a:bodyPr wrap="square">
            <a:spAutoFit/>
          </a:bodyPr>
          <a:lstStyle/>
          <a:p>
            <a:pPr lvl="0"/>
            <a:r>
              <a:rPr lang="en-GB" sz="4000" b="1" u="sng" dirty="0"/>
              <a:t>Component 1: Role Play</a:t>
            </a:r>
          </a:p>
          <a:p>
            <a:pPr lvl="0"/>
            <a:endParaRPr lang="en-GB" sz="2400" b="1" u="sng" dirty="0"/>
          </a:p>
          <a:p>
            <a:pPr lvl="0"/>
            <a:endParaRPr lang="en-GB" sz="2400" b="1" u="sng" dirty="0"/>
          </a:p>
          <a:p>
            <a:pPr lvl="0"/>
            <a:endParaRPr lang="en-GB" sz="3600" dirty="0"/>
          </a:p>
          <a:p>
            <a:pPr marL="285750" lvl="0" indent="-285750">
              <a:buFont typeface="Arial" panose="020B0604020202020204" pitchFamily="34" charset="0"/>
              <a:buChar char="•"/>
            </a:pPr>
            <a:r>
              <a:rPr lang="en-GB" sz="3600" dirty="0"/>
              <a:t>Weighting: 50%</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Length: 15-20mins</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Date: 27</a:t>
            </a:r>
            <a:r>
              <a:rPr lang="en-GB" sz="3600" baseline="30000" dirty="0"/>
              <a:t>th</a:t>
            </a:r>
            <a:r>
              <a:rPr lang="en-GB" sz="3600" dirty="0"/>
              <a:t> March 23 TBC</a:t>
            </a: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spTree>
    <p:extLst>
      <p:ext uri="{BB962C8B-B14F-4D97-AF65-F5344CB8AC3E}">
        <p14:creationId xmlns:p14="http://schemas.microsoft.com/office/powerpoint/2010/main" val="2647828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199A5476-7634-0448-8535-0E2B34D707E0}"/>
              </a:ext>
            </a:extLst>
          </p:cNvPr>
          <p:cNvSpPr/>
          <p:nvPr/>
        </p:nvSpPr>
        <p:spPr>
          <a:xfrm>
            <a:off x="155314"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5878532"/>
          </a:xfrm>
          <a:prstGeom prst="rect">
            <a:avLst/>
          </a:prstGeom>
          <a:noFill/>
        </p:spPr>
        <p:txBody>
          <a:bodyPr wrap="square">
            <a:spAutoFit/>
          </a:bodyPr>
          <a:lstStyle/>
          <a:p>
            <a:pPr lvl="0"/>
            <a:r>
              <a:rPr lang="en-GB" sz="4000" b="1" u="sng" dirty="0"/>
              <a:t>Component 2: Exam</a:t>
            </a:r>
          </a:p>
          <a:p>
            <a:pPr lvl="0"/>
            <a:endParaRPr lang="en-GB" sz="2400" b="1" u="sng" dirty="0"/>
          </a:p>
          <a:p>
            <a:pPr lvl="0"/>
            <a:endParaRPr lang="en-GB" sz="2400" b="1" u="sng" dirty="0"/>
          </a:p>
          <a:p>
            <a:pPr marL="571500" lvl="0" indent="-571500">
              <a:buFont typeface="Arial" panose="020B0604020202020204" pitchFamily="34" charset="0"/>
              <a:buChar char="•"/>
            </a:pPr>
            <a:r>
              <a:rPr lang="en-GB" sz="3600" dirty="0"/>
              <a:t>Length: 2 hours</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Weighting: 50%</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Date:  TBC – May 2022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4608198"/>
            <a:ext cx="6134582" cy="369332"/>
          </a:xfrm>
          <a:prstGeom prst="rect">
            <a:avLst/>
          </a:prstGeom>
          <a:noFill/>
        </p:spPr>
        <p:txBody>
          <a:bodyPr wrap="square">
            <a:spAutoFit/>
          </a:bodyPr>
          <a:lstStyle/>
          <a:p>
            <a:r>
              <a:rPr lang="en-GB" dirty="0"/>
              <a:t>(More information on assessment briefs on Moodle)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spTree>
    <p:extLst>
      <p:ext uri="{BB962C8B-B14F-4D97-AF65-F5344CB8AC3E}">
        <p14:creationId xmlns:p14="http://schemas.microsoft.com/office/powerpoint/2010/main" val="3510165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and question mark">
            <a:extLst>
              <a:ext uri="{FF2B5EF4-FFF2-40B4-BE49-F238E27FC236}">
                <a16:creationId xmlns:a16="http://schemas.microsoft.com/office/drawing/2014/main" id="{C1508377-CA7D-1741-A08C-DBBC66A5AC30}"/>
              </a:ext>
            </a:extLst>
          </p:cNvPr>
          <p:cNvPicPr>
            <a:picLocks noChangeAspect="1"/>
          </p:cNvPicPr>
          <p:nvPr/>
        </p:nvPicPr>
        <p:blipFill rotWithShape="1">
          <a:blip r:embed="rId2"/>
          <a:srcRect l="5687" t="9091" r="22513"/>
          <a:stretch/>
        </p:blipFill>
        <p:spPr>
          <a:xfrm>
            <a:off x="2562726" y="0"/>
            <a:ext cx="9629274" cy="6857999"/>
          </a:xfrm>
          <a:prstGeom prst="rect">
            <a:avLst/>
          </a:prstGeom>
        </p:spPr>
      </p:pic>
      <p:sp>
        <p:nvSpPr>
          <p:cNvPr id="2" name="Title 1">
            <a:extLst>
              <a:ext uri="{FF2B5EF4-FFF2-40B4-BE49-F238E27FC236}">
                <a16:creationId xmlns:a16="http://schemas.microsoft.com/office/drawing/2014/main" id="{88A7C3B2-E682-1E02-99CB-53F3D1D52D59}"/>
              </a:ext>
            </a:extLst>
          </p:cNvPr>
          <p:cNvSpPr>
            <a:spLocks noGrp="1"/>
          </p:cNvSpPr>
          <p:nvPr>
            <p:ph type="title"/>
          </p:nvPr>
        </p:nvSpPr>
        <p:spPr>
          <a:xfrm>
            <a:off x="804672" y="342006"/>
            <a:ext cx="3879232" cy="2248122"/>
          </a:xfrm>
          <a:solidFill>
            <a:schemeClr val="bg1"/>
          </a:solidFill>
        </p:spPr>
        <p:txBody>
          <a:bodyPr vert="horz" lIns="91440" tIns="45720" rIns="91440" bIns="45720" rtlCol="0" anchor="b">
            <a:normAutofit/>
          </a:bodyPr>
          <a:lstStyle/>
          <a:p>
            <a:r>
              <a:rPr lang="en-US" sz="4600" dirty="0"/>
              <a:t>Needs…</a:t>
            </a:r>
            <a:br>
              <a:rPr lang="en-US" sz="4600" dirty="0"/>
            </a:br>
            <a:r>
              <a:rPr lang="en-US" sz="4600" dirty="0"/>
              <a:t>Concerns…</a:t>
            </a:r>
            <a:br>
              <a:rPr lang="en-US" sz="4600" dirty="0"/>
            </a:br>
            <a:r>
              <a:rPr lang="en-US" sz="4600" dirty="0"/>
              <a:t>Expectations….</a:t>
            </a:r>
          </a:p>
        </p:txBody>
      </p:sp>
    </p:spTree>
    <p:extLst>
      <p:ext uri="{BB962C8B-B14F-4D97-AF65-F5344CB8AC3E}">
        <p14:creationId xmlns:p14="http://schemas.microsoft.com/office/powerpoint/2010/main" val="979811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descr="Icon Note Taking Stock Illustrations – 253 Icon Note Taking Stock  Illustrations, Vectors &amp; Clipart - Dreamstime">
            <a:extLst>
              <a:ext uri="{FF2B5EF4-FFF2-40B4-BE49-F238E27FC236}">
                <a16:creationId xmlns:a16="http://schemas.microsoft.com/office/drawing/2014/main" id="{C6DF371F-33EB-604A-BCE5-B42752007A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68720" y="1586021"/>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7" name="Picture 3" descr="Silent Mode PNG Images, Silent Mode Clipart Free Download">
            <a:extLst>
              <a:ext uri="{FF2B5EF4-FFF2-40B4-BE49-F238E27FC236}">
                <a16:creationId xmlns:a16="http://schemas.microsoft.com/office/drawing/2014/main" id="{BD80A7C3-9D74-2946-BB49-327E71DD50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4" r="2" b="2"/>
          <a:stretch/>
        </p:blipFill>
        <p:spPr bwMode="auto">
          <a:xfrm>
            <a:off x="368720"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9" name="Picture 5" descr="Advice That Every Student Entrepreneur Needs to Hear">
            <a:extLst>
              <a:ext uri="{FF2B5EF4-FFF2-40B4-BE49-F238E27FC236}">
                <a16:creationId xmlns:a16="http://schemas.microsoft.com/office/drawing/2014/main" id="{50C88EE0-A420-0042-8429-2ABA72FB31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162" r="27576" b="-3"/>
          <a:stretch/>
        </p:blipFill>
        <p:spPr bwMode="auto">
          <a:xfrm>
            <a:off x="3257883" y="1697679"/>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12" name="Picture 7" descr="Blue Laptop Icon Clip Art at Clker.com - vector clip art online, royalty  free &amp; public domain">
            <a:extLst>
              <a:ext uri="{FF2B5EF4-FFF2-40B4-BE49-F238E27FC236}">
                <a16:creationId xmlns:a16="http://schemas.microsoft.com/office/drawing/2014/main" id="{70D1904C-2DAB-B74E-8B74-98F5C6A17C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3344647"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sp>
        <p:nvSpPr>
          <p:cNvPr id="24" name="Pentagon 23">
            <a:extLst>
              <a:ext uri="{FF2B5EF4-FFF2-40B4-BE49-F238E27FC236}">
                <a16:creationId xmlns:a16="http://schemas.microsoft.com/office/drawing/2014/main" id="{0389BE4B-74BD-9C40-A846-DFE50F58A776}"/>
              </a:ext>
            </a:extLst>
          </p:cNvPr>
          <p:cNvSpPr/>
          <p:nvPr/>
        </p:nvSpPr>
        <p:spPr>
          <a:xfrm>
            <a:off x="158496" y="312417"/>
            <a:ext cx="7961376"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290" name="Picture 2" descr="Attendance Tracking Icon Clipart , Png Download - Attendance Tracking Icon,  Transparent Png , Transparent Png Image - PNGitem">
            <a:extLst>
              <a:ext uri="{FF2B5EF4-FFF2-40B4-BE49-F238E27FC236}">
                <a16:creationId xmlns:a16="http://schemas.microsoft.com/office/drawing/2014/main" id="{D2A64307-8DE4-F541-8B36-5C33C0B42B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71237" y="2431143"/>
            <a:ext cx="2984500" cy="271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BA1DB4-4EDE-4341-B14F-0C22FEB5C08F}"/>
              </a:ext>
            </a:extLst>
          </p:cNvPr>
          <p:cNvSpPr txBox="1"/>
          <p:nvPr/>
        </p:nvSpPr>
        <p:spPr>
          <a:xfrm>
            <a:off x="497711" y="497711"/>
            <a:ext cx="6285054" cy="646331"/>
          </a:xfrm>
          <a:prstGeom prst="rect">
            <a:avLst/>
          </a:prstGeom>
          <a:noFill/>
        </p:spPr>
        <p:txBody>
          <a:bodyPr wrap="square" rtlCol="0">
            <a:spAutoFit/>
          </a:bodyPr>
          <a:lstStyle/>
          <a:p>
            <a:r>
              <a:rPr lang="en-GB" sz="3600" dirty="0">
                <a:solidFill>
                  <a:schemeClr val="bg1"/>
                </a:solidFill>
              </a:rPr>
              <a:t>Remember ....</a:t>
            </a:r>
          </a:p>
        </p:txBody>
      </p:sp>
    </p:spTree>
    <p:extLst>
      <p:ext uri="{BB962C8B-B14F-4D97-AF65-F5344CB8AC3E}">
        <p14:creationId xmlns:p14="http://schemas.microsoft.com/office/powerpoint/2010/main" val="3829155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815882"/>
          </a:xfrm>
          <a:prstGeom prst="rect">
            <a:avLst/>
          </a:prstGeom>
          <a:noFill/>
        </p:spPr>
        <p:txBody>
          <a:bodyPr wrap="square" rtlCol="0">
            <a:spAutoFit/>
          </a:bodyPr>
          <a:lstStyle/>
          <a:p>
            <a:r>
              <a:rPr lang="en-GB" sz="2800" dirty="0"/>
              <a:t>Email: </a:t>
            </a:r>
            <a:r>
              <a:rPr lang="en-GB" sz="2800" dirty="0">
                <a:hlinkClick r:id="rId4"/>
              </a:rPr>
              <a:t>r.lloyd@uwtsd.ac.uk</a:t>
            </a:r>
            <a:endParaRPr lang="en-GB" sz="2800" dirty="0"/>
          </a:p>
          <a:p>
            <a:r>
              <a:rPr lang="en-GB" sz="2800" dirty="0"/>
              <a:t>Room:   AS204</a:t>
            </a:r>
          </a:p>
          <a:p>
            <a:endParaRPr lang="en-GB" sz="2800" dirty="0"/>
          </a:p>
          <a:p>
            <a:r>
              <a:rPr lang="en-GB" sz="2800" dirty="0"/>
              <a:t>Hwb: </a:t>
            </a:r>
            <a:r>
              <a:rPr lang="en-GB" sz="2800" dirty="0">
                <a:hlinkClick r:id="rId5"/>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6"/>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05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E747-67B3-EABA-DBC7-A9DAB6DF1573}"/>
              </a:ext>
            </a:extLst>
          </p:cNvPr>
          <p:cNvSpPr>
            <a:spLocks noGrp="1"/>
          </p:cNvSpPr>
          <p:nvPr>
            <p:ph type="title"/>
          </p:nvPr>
        </p:nvSpPr>
        <p:spPr>
          <a:xfrm>
            <a:off x="762001" y="803325"/>
            <a:ext cx="5314536" cy="1325563"/>
          </a:xfrm>
        </p:spPr>
        <p:txBody>
          <a:bodyPr>
            <a:normAutofit/>
          </a:bodyPr>
          <a:lstStyle/>
          <a:p>
            <a:r>
              <a:rPr lang="en-US" dirty="0"/>
              <a:t>Areas of Study…</a:t>
            </a:r>
          </a:p>
        </p:txBody>
      </p:sp>
      <p:sp>
        <p:nvSpPr>
          <p:cNvPr id="4103" name="Freeform: Shape 410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How To Conduct A Quality Internal Investigation">
            <a:extLst>
              <a:ext uri="{FF2B5EF4-FFF2-40B4-BE49-F238E27FC236}">
                <a16:creationId xmlns:a16="http://schemas.microsoft.com/office/drawing/2014/main" id="{7BFE699D-131E-1502-B8EC-28361671356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634" r="21327"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04E64FBE-C092-5471-F8CC-C6E2994387FF}"/>
              </a:ext>
            </a:extLst>
          </p:cNvPr>
          <p:cNvGraphicFramePr>
            <a:graphicFrameLocks noGrp="1"/>
          </p:cNvGraphicFramePr>
          <p:nvPr>
            <p:ph idx="1"/>
            <p:extLst>
              <p:ext uri="{D42A27DB-BD31-4B8C-83A1-F6EECF244321}">
                <p14:modId xmlns:p14="http://schemas.microsoft.com/office/powerpoint/2010/main" val="493216986"/>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881199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A9F27138-1E10-1972-24B7-3D6A5E838D17}"/>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Today’s aim and learning outcomes: </a:t>
            </a:r>
          </a:p>
        </p:txBody>
      </p:sp>
      <p:graphicFrame>
        <p:nvGraphicFramePr>
          <p:cNvPr id="5" name="Content Placeholder 2">
            <a:extLst>
              <a:ext uri="{FF2B5EF4-FFF2-40B4-BE49-F238E27FC236}">
                <a16:creationId xmlns:a16="http://schemas.microsoft.com/office/drawing/2014/main" id="{745C2530-D3FE-DCC6-C928-9A2FCEDC4211}"/>
              </a:ext>
            </a:extLst>
          </p:cNvPr>
          <p:cNvGraphicFramePr>
            <a:graphicFrameLocks noGrp="1"/>
          </p:cNvGraphicFramePr>
          <p:nvPr>
            <p:ph idx="1"/>
            <p:extLst>
              <p:ext uri="{D42A27DB-BD31-4B8C-83A1-F6EECF244321}">
                <p14:modId xmlns:p14="http://schemas.microsoft.com/office/powerpoint/2010/main" val="71298339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32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48C41D9D-258F-B4FD-8597-B9A0E358535D}"/>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27" name="Freeform: Shape 26">
            <a:extLst>
              <a:ext uri="{FF2B5EF4-FFF2-40B4-BE49-F238E27FC236}">
                <a16:creationId xmlns:a16="http://schemas.microsoft.com/office/drawing/2014/main" id="{6B3BAD04-E614-4C16-8360-019FCF004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tx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077B0F-CEDB-C81C-3D3C-075064D80CBA}"/>
              </a:ext>
            </a:extLst>
          </p:cNvPr>
          <p:cNvSpPr>
            <a:spLocks noGrp="1"/>
          </p:cNvSpPr>
          <p:nvPr>
            <p:ph idx="1"/>
          </p:nvPr>
        </p:nvSpPr>
        <p:spPr>
          <a:xfrm>
            <a:off x="975473" y="5360635"/>
            <a:ext cx="8856058" cy="479701"/>
          </a:xfrm>
        </p:spPr>
        <p:txBody>
          <a:bodyPr vert="horz" lIns="91440" tIns="45720" rIns="91440" bIns="45720" rtlCol="0">
            <a:normAutofit fontScale="92500" lnSpcReduction="10000"/>
          </a:bodyPr>
          <a:lstStyle/>
          <a:p>
            <a:pPr marL="0" indent="0">
              <a:buNone/>
            </a:pPr>
            <a:r>
              <a:rPr lang="en-US" sz="3200" i="1" dirty="0">
                <a:solidFill>
                  <a:srgbClr val="FFFFFF"/>
                </a:solidFill>
              </a:rPr>
              <a:t>“…Conducting Investigations…”</a:t>
            </a:r>
          </a:p>
        </p:txBody>
      </p:sp>
      <p:sp>
        <p:nvSpPr>
          <p:cNvPr id="2" name="Title 1">
            <a:extLst>
              <a:ext uri="{FF2B5EF4-FFF2-40B4-BE49-F238E27FC236}">
                <a16:creationId xmlns:a16="http://schemas.microsoft.com/office/drawing/2014/main" id="{B0C15679-F9EC-A724-99DD-9B8B1C06A6F6}"/>
              </a:ext>
            </a:extLst>
          </p:cNvPr>
          <p:cNvSpPr>
            <a:spLocks noGrp="1"/>
          </p:cNvSpPr>
          <p:nvPr>
            <p:ph type="title"/>
          </p:nvPr>
        </p:nvSpPr>
        <p:spPr>
          <a:xfrm>
            <a:off x="841248" y="3818170"/>
            <a:ext cx="8856059" cy="1336826"/>
          </a:xfrm>
        </p:spPr>
        <p:txBody>
          <a:bodyPr vert="horz" lIns="91440" tIns="45720" rIns="91440" bIns="45720" rtlCol="0" anchor="b">
            <a:normAutofit/>
          </a:bodyPr>
          <a:lstStyle/>
          <a:p>
            <a:r>
              <a:rPr lang="en-US" sz="5400" dirty="0">
                <a:solidFill>
                  <a:srgbClr val="FFFFFF"/>
                </a:solidFill>
              </a:rPr>
              <a:t>What do you think of?....</a:t>
            </a:r>
          </a:p>
        </p:txBody>
      </p:sp>
    </p:spTree>
    <p:extLst>
      <p:ext uri="{BB962C8B-B14F-4D97-AF65-F5344CB8AC3E}">
        <p14:creationId xmlns:p14="http://schemas.microsoft.com/office/powerpoint/2010/main" val="502200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4" name="Rectangle 5133">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5135">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8C639-B574-5117-13F4-6E220D892A48}"/>
              </a:ext>
            </a:extLst>
          </p:cNvPr>
          <p:cNvSpPr>
            <a:spLocks noGrp="1"/>
          </p:cNvSpPr>
          <p:nvPr>
            <p:ph type="title"/>
          </p:nvPr>
        </p:nvSpPr>
        <p:spPr>
          <a:xfrm>
            <a:off x="838200" y="585216"/>
            <a:ext cx="10515600" cy="1325563"/>
          </a:xfrm>
        </p:spPr>
        <p:txBody>
          <a:bodyPr>
            <a:normAutofit/>
          </a:bodyPr>
          <a:lstStyle/>
          <a:p>
            <a:r>
              <a:rPr lang="en-US" sz="2800" dirty="0">
                <a:solidFill>
                  <a:schemeClr val="bg1"/>
                </a:solidFill>
              </a:rPr>
              <a:t>The Code of Practice to the Criminal Procedure and Investigations Act 1996 (CPIA) defines a </a:t>
            </a:r>
            <a:r>
              <a:rPr lang="en-US" sz="2800" b="1" u="sng" dirty="0">
                <a:solidFill>
                  <a:schemeClr val="bg1"/>
                </a:solidFill>
              </a:rPr>
              <a:t>criminal investigation </a:t>
            </a:r>
            <a:r>
              <a:rPr lang="en-US" sz="2800" dirty="0">
                <a:solidFill>
                  <a:schemeClr val="bg1"/>
                </a:solidFill>
              </a:rPr>
              <a:t>as:</a:t>
            </a:r>
            <a:br>
              <a:rPr lang="en-US" sz="2800" dirty="0">
                <a:solidFill>
                  <a:schemeClr val="bg1"/>
                </a:solidFill>
              </a:rPr>
            </a:br>
            <a:endParaRPr lang="en-US" sz="2800" dirty="0">
              <a:solidFill>
                <a:schemeClr val="bg1"/>
              </a:solidFill>
            </a:endParaRPr>
          </a:p>
        </p:txBody>
      </p:sp>
      <p:pic>
        <p:nvPicPr>
          <p:cNvPr id="5122" name="Picture 2" descr="Pictures show police and forensics in Basingstoke as murder investigation  launched - HampshireLive">
            <a:extLst>
              <a:ext uri="{FF2B5EF4-FFF2-40B4-BE49-F238E27FC236}">
                <a16:creationId xmlns:a16="http://schemas.microsoft.com/office/drawing/2014/main" id="{ACAAAD2B-3B58-0208-0A0A-B278F4D3EF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13"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4AA9BA2-7CF5-4D51-ADA1-FBCDDB1F5A2A}"/>
              </a:ext>
            </a:extLst>
          </p:cNvPr>
          <p:cNvSpPr>
            <a:spLocks noGrp="1"/>
          </p:cNvSpPr>
          <p:nvPr>
            <p:ph idx="1"/>
          </p:nvPr>
        </p:nvSpPr>
        <p:spPr>
          <a:xfrm>
            <a:off x="7546848" y="2516777"/>
            <a:ext cx="3803904" cy="3660185"/>
          </a:xfrm>
        </p:spPr>
        <p:txBody>
          <a:bodyPr anchor="ctr">
            <a:normAutofit/>
          </a:bodyPr>
          <a:lstStyle/>
          <a:p>
            <a:pPr marL="0" indent="0" algn="ctr">
              <a:buNone/>
            </a:pPr>
            <a:r>
              <a:rPr lang="en-GB" sz="2200" b="0" i="1" dirty="0">
                <a:effectLst/>
                <a:latin typeface="Gotham"/>
              </a:rPr>
              <a:t>‘An investigation conducted by police officers with a view to it being ascertained whether a person should be charged with an offence, or whether a person charged with an offence is guilty of it.’</a:t>
            </a:r>
            <a:endParaRPr lang="en-US" sz="2200" i="1" dirty="0"/>
          </a:p>
        </p:txBody>
      </p:sp>
    </p:spTree>
    <p:extLst>
      <p:ext uri="{BB962C8B-B14F-4D97-AF65-F5344CB8AC3E}">
        <p14:creationId xmlns:p14="http://schemas.microsoft.com/office/powerpoint/2010/main" val="490313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sp>
        <p:nvSpPr>
          <p:cNvPr id="616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riminal Investigation">
            <a:extLst>
              <a:ext uri="{FF2B5EF4-FFF2-40B4-BE49-F238E27FC236}">
                <a16:creationId xmlns:a16="http://schemas.microsoft.com/office/drawing/2014/main" id="{FB52ECC2-821D-54E2-A192-4FAF8B6CECE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105" r="160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extLst>
              <p:ext uri="{D42A27DB-BD31-4B8C-83A1-F6EECF244321}">
                <p14:modId xmlns:p14="http://schemas.microsoft.com/office/powerpoint/2010/main" val="1507146199"/>
              </p:ext>
            </p:extLst>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grpSp>
        <p:nvGrpSpPr>
          <p:cNvPr id="7177" name="Group 717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78" name="Rectangle 717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1" name="Rectangle 718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0"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dirty="0"/>
          </a:p>
        </p:txBody>
      </p:sp>
      <p:sp>
        <p:nvSpPr>
          <p:cNvPr id="7183" name="Rectangle 718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4">
            <a:extLst>
              <a:ext uri="{FF2B5EF4-FFF2-40B4-BE49-F238E27FC236}">
                <a16:creationId xmlns:a16="http://schemas.microsoft.com/office/drawing/2014/main" id="{5221189F-916A-9D1C-7F4E-833329A133D0}"/>
              </a:ext>
            </a:extLst>
          </p:cNvPr>
          <p:cNvGraphicFramePr/>
          <p:nvPr>
            <p:extLst>
              <p:ext uri="{D42A27DB-BD31-4B8C-83A1-F6EECF244321}">
                <p14:modId xmlns:p14="http://schemas.microsoft.com/office/powerpoint/2010/main" val="2190479931"/>
              </p:ext>
            </p:extLst>
          </p:nvPr>
        </p:nvGraphicFramePr>
        <p:xfrm>
          <a:off x="4241260" y="640822"/>
          <a:ext cx="7307270"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292" name="Picture 4" descr="How to Become a Detective – Take These 6 Steps">
            <a:extLst>
              <a:ext uri="{FF2B5EF4-FFF2-40B4-BE49-F238E27FC236}">
                <a16:creationId xmlns:a16="http://schemas.microsoft.com/office/drawing/2014/main" id="{6FF75F58-D353-54A7-6180-A415ACC1D17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1803" y="2303463"/>
            <a:ext cx="3479800" cy="233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42104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163629"/>
            <a:ext cx="9376752" cy="4747548"/>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584775"/>
          </a:xfrm>
          <a:prstGeom prst="rect">
            <a:avLst/>
          </a:prstGeom>
          <a:noFill/>
        </p:spPr>
        <p:txBody>
          <a:bodyPr wrap="square">
            <a:spAutoFit/>
          </a:bodyPr>
          <a:lstStyle/>
          <a:p>
            <a:r>
              <a:rPr lang="en-GB" sz="3200" b="1" kern="1200" dirty="0">
                <a:solidFill>
                  <a:schemeClr val="tx1"/>
                </a:solidFill>
                <a:effectLst/>
                <a:latin typeface="+mn-lt"/>
                <a:ea typeface="+mn-ea"/>
                <a:cs typeface="+mn-cs"/>
              </a:rPr>
              <a:t>What does the term ‘investigative mind-set’ mean to you? </a:t>
            </a:r>
            <a:endParaRPr lang="en-GB" sz="3200" dirty="0"/>
          </a:p>
        </p:txBody>
      </p:sp>
    </p:spTree>
    <p:extLst>
      <p:ext uri="{BB962C8B-B14F-4D97-AF65-F5344CB8AC3E}">
        <p14:creationId xmlns:p14="http://schemas.microsoft.com/office/powerpoint/2010/main" val="13149782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589560" y="856180"/>
            <a:ext cx="4560584" cy="1128068"/>
          </a:xfrm>
        </p:spPr>
        <p:txBody>
          <a:bodyPr anchor="ctr">
            <a:normAutofit/>
          </a:bodyPr>
          <a:lstStyle/>
          <a:p>
            <a:r>
              <a:rPr lang="en-GB" sz="3700"/>
              <a:t>Investigative mind-set</a:t>
            </a:r>
          </a:p>
        </p:txBody>
      </p:sp>
      <p:grpSp>
        <p:nvGrpSpPr>
          <p:cNvPr id="2059" name="Group 205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0" name="Rectangle 205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3" name="Rectangle 206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81" r="2192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extLst>
              <p:ext uri="{D42A27DB-BD31-4B8C-83A1-F6EECF244321}">
                <p14:modId xmlns:p14="http://schemas.microsoft.com/office/powerpoint/2010/main" val="917571291"/>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341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What does the term ‘investigative mind-set’ mean to you? </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202683" y="1359640"/>
            <a:ext cx="6846458" cy="4461057"/>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7473984" y="1211397"/>
            <a:ext cx="4333163" cy="5078313"/>
          </a:xfrm>
          <a:prstGeom prst="rect">
            <a:avLst/>
          </a:prstGeom>
          <a:noFill/>
        </p:spPr>
        <p:txBody>
          <a:bodyPr wrap="square">
            <a:spAutoFit/>
          </a:bodyPr>
          <a:lstStyle/>
          <a:p>
            <a:r>
              <a:rPr lang="en-GB" sz="1800" kern="1200" dirty="0">
                <a:solidFill>
                  <a:schemeClr val="tx1"/>
                </a:solidFill>
                <a:effectLst/>
                <a:latin typeface="+mn-lt"/>
                <a:ea typeface="+mn-ea"/>
                <a:cs typeface="+mn-cs"/>
              </a:rPr>
              <a:t>An investigative mind-set will bring some order to the way in which investigators examine material and make decisions. </a:t>
            </a:r>
          </a:p>
          <a:p>
            <a:endParaRPr lang="en-GB" dirty="0">
              <a:effectLst/>
            </a:endParaRPr>
          </a:p>
          <a:p>
            <a:r>
              <a:rPr lang="en-GB" sz="18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endParaRPr lang="en-GB" dirty="0">
              <a:effectLst/>
            </a:endParaRPr>
          </a:p>
          <a:p>
            <a:r>
              <a:rPr lang="en-GB" sz="1800" kern="1200" dirty="0">
                <a:solidFill>
                  <a:schemeClr val="tx1"/>
                </a:solidFill>
                <a:effectLst/>
                <a:latin typeface="+mn-lt"/>
                <a:ea typeface="+mn-ea"/>
                <a:cs typeface="+mn-cs"/>
              </a:rPr>
              <a:t>It is a state of mind or attitude which investigators adopt and which can be developed over time through continued use.</a:t>
            </a:r>
          </a:p>
          <a:p>
            <a:r>
              <a:rPr lang="en-GB" sz="1800" kern="1200" dirty="0">
                <a:solidFill>
                  <a:schemeClr val="tx1"/>
                </a:solidFill>
                <a:effectLst/>
                <a:latin typeface="+mn-lt"/>
                <a:ea typeface="+mn-ea"/>
                <a:cs typeface="+mn-cs"/>
              </a:rPr>
              <a:t>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           (College of Policing, 2020)  </a:t>
            </a:r>
            <a:endParaRPr lang="en-GB" dirty="0">
              <a:effectLst/>
            </a:endParaRPr>
          </a:p>
        </p:txBody>
      </p:sp>
    </p:spTree>
    <p:extLst>
      <p:ext uri="{BB962C8B-B14F-4D97-AF65-F5344CB8AC3E}">
        <p14:creationId xmlns:p14="http://schemas.microsoft.com/office/powerpoint/2010/main" val="2645364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extLst>
              <p:ext uri="{D42A27DB-BD31-4B8C-83A1-F6EECF244321}">
                <p14:modId xmlns:p14="http://schemas.microsoft.com/office/powerpoint/2010/main" val="35417920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1694939" y="969702"/>
            <a:ext cx="9718110" cy="923330"/>
          </a:xfrm>
          <a:prstGeom prst="rect">
            <a:avLst/>
          </a:prstGeom>
          <a:noFill/>
        </p:spPr>
        <p:txBody>
          <a:bodyPr wrap="square">
            <a:spAutoFit/>
          </a:bodyPr>
          <a:lstStyle/>
          <a:p>
            <a:pPr lvl="0" algn="ctr"/>
            <a:r>
              <a:rPr lang="en-GB" b="0" i="0" dirty="0">
                <a:solidFill>
                  <a:schemeClr val="bg1"/>
                </a:solidFill>
              </a:rPr>
              <a:t>There are several investigative principles which are widely accepted within the police service. </a:t>
            </a:r>
            <a:br>
              <a:rPr lang="en-GB" b="0" i="0" dirty="0">
                <a:solidFill>
                  <a:schemeClr val="bg1"/>
                </a:solidFill>
              </a:rPr>
            </a:br>
            <a:r>
              <a:rPr lang="en-GB" b="0" i="0" dirty="0">
                <a:solidFill>
                  <a:schemeClr val="bg1"/>
                </a:solidFill>
              </a:rPr>
              <a:t>The principles are underpinned by the recognition that policing works best where it has the support and cooperation of the community.</a:t>
            </a:r>
            <a:endParaRPr lang="en-US" dirty="0">
              <a:solidFill>
                <a:schemeClr val="bg1"/>
              </a:solidFill>
            </a:endParaRPr>
          </a:p>
        </p:txBody>
      </p:sp>
      <p:sp>
        <p:nvSpPr>
          <p:cNvPr id="21" name="TextBox 20">
            <a:extLst>
              <a:ext uri="{FF2B5EF4-FFF2-40B4-BE49-F238E27FC236}">
                <a16:creationId xmlns:a16="http://schemas.microsoft.com/office/drawing/2014/main" id="{B4437003-E058-D6F7-1A7D-F5E33D2B581D}"/>
              </a:ext>
            </a:extLst>
          </p:cNvPr>
          <p:cNvSpPr txBox="1"/>
          <p:nvPr/>
        </p:nvSpPr>
        <p:spPr>
          <a:xfrm>
            <a:off x="4491746" y="2176816"/>
            <a:ext cx="6551578" cy="369332"/>
          </a:xfrm>
          <a:prstGeom prst="rect">
            <a:avLst/>
          </a:prstGeom>
          <a:noFill/>
        </p:spPr>
        <p:txBody>
          <a:bodyPr wrap="square">
            <a:spAutoFit/>
          </a:bodyPr>
          <a:lstStyle/>
          <a:p>
            <a:pPr lvl="0"/>
            <a:r>
              <a:rPr lang="en-GB" b="0" i="0" dirty="0"/>
              <a:t>These principles propose that:</a:t>
            </a:r>
            <a:endParaRPr lang="en-US" dirty="0"/>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1532517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4EDD2-DC52-7648-680D-4042297C8922}"/>
              </a:ext>
            </a:extLst>
          </p:cNvPr>
          <p:cNvSpPr>
            <a:spLocks noGrp="1"/>
          </p:cNvSpPr>
          <p:nvPr>
            <p:ph type="title"/>
          </p:nvPr>
        </p:nvSpPr>
        <p:spPr>
          <a:xfrm>
            <a:off x="808638" y="926040"/>
            <a:ext cx="10066122" cy="1298448"/>
          </a:xfrm>
        </p:spPr>
        <p:txBody>
          <a:bodyPr anchor="b">
            <a:normAutofit/>
          </a:bodyPr>
          <a:lstStyle/>
          <a:p>
            <a:r>
              <a:rPr lang="en-US" b="1" dirty="0"/>
              <a:t>Ethics</a:t>
            </a:r>
            <a:br>
              <a:rPr lang="en-US" dirty="0"/>
            </a:br>
            <a:endParaRPr lang="en-US" dirty="0"/>
          </a:p>
        </p:txBody>
      </p:sp>
      <p:sp>
        <p:nvSpPr>
          <p:cNvPr id="10249" name="Rectangle 1024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9110E7-EC59-E850-17D4-7A49A25A7FF5}"/>
              </a:ext>
            </a:extLst>
          </p:cNvPr>
          <p:cNvSpPr>
            <a:spLocks noGrp="1"/>
          </p:cNvSpPr>
          <p:nvPr>
            <p:ph idx="1"/>
          </p:nvPr>
        </p:nvSpPr>
        <p:spPr>
          <a:xfrm>
            <a:off x="793661" y="2599509"/>
            <a:ext cx="4530898" cy="3639450"/>
          </a:xfrm>
        </p:spPr>
        <p:txBody>
          <a:bodyPr anchor="ctr">
            <a:normAutofit/>
          </a:bodyPr>
          <a:lstStyle/>
          <a:p>
            <a:pPr marL="0" indent="0">
              <a:buNone/>
            </a:pPr>
            <a:r>
              <a:rPr lang="en-GB" sz="2000" b="0" i="0">
                <a:effectLst/>
                <a:latin typeface="Gotham"/>
              </a:rPr>
              <a:t>The activities and processes of criminal investigation can attract considerable attention, partly due to media coverage of crime and criminal behaviour, but also because of the impact crime has on individuals and communities.</a:t>
            </a:r>
          </a:p>
          <a:p>
            <a:pPr marL="0" indent="0">
              <a:buNone/>
            </a:pPr>
            <a:endParaRPr lang="en-US" sz="2000"/>
          </a:p>
        </p:txBody>
      </p:sp>
      <p:pic>
        <p:nvPicPr>
          <p:cNvPr id="10242" name="Picture 2" descr="What is collective impact? | Sustaining Community">
            <a:extLst>
              <a:ext uri="{FF2B5EF4-FFF2-40B4-BE49-F238E27FC236}">
                <a16:creationId xmlns:a16="http://schemas.microsoft.com/office/drawing/2014/main" id="{AC02F9DB-B9FD-60D6-DA13-91FD2FEB4A6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3162398"/>
            <a:ext cx="5150277" cy="2357958"/>
          </a:xfrm>
          <a:prstGeom prst="rect">
            <a:avLst/>
          </a:prstGeom>
          <a:noFill/>
          <a:extLst>
            <a:ext uri="{909E8E84-426E-40DD-AFC4-6F175D3DCCD1}">
              <a14:hiddenFill xmlns:a14="http://schemas.microsoft.com/office/drawing/2010/main">
                <a:solidFill>
                  <a:srgbClr val="FFFFFF"/>
                </a:solidFill>
              </a14:hiddenFill>
            </a:ext>
          </a:extLst>
        </p:spPr>
      </p:pic>
      <p:sp>
        <p:nvSpPr>
          <p:cNvPr id="10253" name="Rectangle 1025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56376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BD59A6ED-74CE-C96A-C9D0-31AB6B148D49}"/>
              </a:ext>
            </a:extLst>
          </p:cNvPr>
          <p:cNvGraphicFramePr>
            <a:graphicFrameLocks noGrp="1"/>
          </p:cNvGraphicFramePr>
          <p:nvPr>
            <p:ph idx="1"/>
            <p:extLst>
              <p:ext uri="{D42A27DB-BD31-4B8C-83A1-F6EECF244321}">
                <p14:modId xmlns:p14="http://schemas.microsoft.com/office/powerpoint/2010/main" val="12333775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1266" name="Picture 2" descr="A strengths-based approach to collective impact | Sustaining Community">
            <a:extLst>
              <a:ext uri="{FF2B5EF4-FFF2-40B4-BE49-F238E27FC236}">
                <a16:creationId xmlns:a16="http://schemas.microsoft.com/office/drawing/2014/main" id="{647F30EC-A93B-F86A-B201-6235EB6C8A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3132" y="3958363"/>
            <a:ext cx="3594464" cy="2132874"/>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College of Policing - Wikipedia">
            <a:extLst>
              <a:ext uri="{FF2B5EF4-FFF2-40B4-BE49-F238E27FC236}">
                <a16:creationId xmlns:a16="http://schemas.microsoft.com/office/drawing/2014/main" id="{6AE21AE3-D307-FFCA-3018-7708C00DC54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3615" y="1153682"/>
            <a:ext cx="3576176" cy="1651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3618FC0-4EF3-E3F4-BF8F-A60916CE88CD}"/>
              </a:ext>
            </a:extLst>
          </p:cNvPr>
          <p:cNvSpPr txBox="1"/>
          <p:nvPr/>
        </p:nvSpPr>
        <p:spPr>
          <a:xfrm>
            <a:off x="9144000" y="6091237"/>
            <a:ext cx="2404530" cy="369332"/>
          </a:xfrm>
          <a:prstGeom prst="rect">
            <a:avLst/>
          </a:prstGeom>
          <a:noFill/>
        </p:spPr>
        <p:txBody>
          <a:bodyPr wrap="square" rtlCol="0">
            <a:spAutoFit/>
          </a:bodyPr>
          <a:lstStyle/>
          <a:p>
            <a:r>
              <a:rPr lang="en-US" dirty="0"/>
              <a:t>(COP, 2021)</a:t>
            </a:r>
          </a:p>
        </p:txBody>
      </p:sp>
    </p:spTree>
    <p:extLst>
      <p:ext uri="{BB962C8B-B14F-4D97-AF65-F5344CB8AC3E}">
        <p14:creationId xmlns:p14="http://schemas.microsoft.com/office/powerpoint/2010/main" val="19065482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6B915-6347-7D9B-ED34-236E57F8C404}"/>
              </a:ext>
            </a:extLst>
          </p:cNvPr>
          <p:cNvSpPr>
            <a:spLocks noGrp="1"/>
          </p:cNvSpPr>
          <p:nvPr>
            <p:ph type="title"/>
          </p:nvPr>
        </p:nvSpPr>
        <p:spPr>
          <a:xfrm>
            <a:off x="589560" y="856180"/>
            <a:ext cx="4560584" cy="1128068"/>
          </a:xfrm>
        </p:spPr>
        <p:txBody>
          <a:bodyPr anchor="ctr">
            <a:normAutofit/>
          </a:bodyPr>
          <a:lstStyle/>
          <a:p>
            <a:r>
              <a:rPr lang="en-GB" sz="3700" b="1" i="0" dirty="0">
                <a:effectLst/>
                <a:latin typeface="Gotham"/>
              </a:rPr>
              <a:t>Legal Powers</a:t>
            </a:r>
            <a:br>
              <a:rPr lang="en-GB" sz="3700" b="1" i="0" dirty="0">
                <a:effectLst/>
                <a:latin typeface="Gotham"/>
              </a:rPr>
            </a:br>
            <a:endParaRPr lang="en-US" sz="3700" dirty="0"/>
          </a:p>
        </p:txBody>
      </p:sp>
      <p:grpSp>
        <p:nvGrpSpPr>
          <p:cNvPr id="8201" name="Group 820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8202" name="Rectangle 820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205" name="Rectangle 820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FC50C5-057A-95F3-579C-D488CBA2D615}"/>
              </a:ext>
            </a:extLst>
          </p:cNvPr>
          <p:cNvSpPr>
            <a:spLocks noGrp="1"/>
          </p:cNvSpPr>
          <p:nvPr>
            <p:ph idx="1"/>
          </p:nvPr>
        </p:nvSpPr>
        <p:spPr>
          <a:xfrm>
            <a:off x="590719" y="2330505"/>
            <a:ext cx="4559425" cy="3979585"/>
          </a:xfrm>
        </p:spPr>
        <p:txBody>
          <a:bodyPr anchor="ctr">
            <a:normAutofit/>
          </a:bodyPr>
          <a:lstStyle/>
          <a:p>
            <a:pPr marL="0" indent="0">
              <a:buNone/>
            </a:pPr>
            <a:r>
              <a:rPr lang="en-GB" sz="1700" b="0" i="0" dirty="0">
                <a:effectLst/>
                <a:latin typeface="Gotham"/>
              </a:rPr>
              <a:t>Investigators have access to a range of legal powers that enable them to conduct effective investigations: </a:t>
            </a:r>
          </a:p>
          <a:p>
            <a:pPr>
              <a:buFont typeface="Arial" panose="020B0604020202020204" pitchFamily="34" charset="0"/>
              <a:buChar char="•"/>
            </a:pPr>
            <a:r>
              <a:rPr lang="en-GB" sz="1700" b="0" i="0" dirty="0">
                <a:effectLst/>
                <a:latin typeface="Gotham"/>
              </a:rPr>
              <a:t>Criminal Procedure and Investigations Act 1996 (CPIA)</a:t>
            </a:r>
          </a:p>
          <a:p>
            <a:pPr>
              <a:buFont typeface="Arial" panose="020B0604020202020204" pitchFamily="34" charset="0"/>
              <a:buChar char="•"/>
            </a:pPr>
            <a:r>
              <a:rPr lang="en-GB" sz="1700" b="0" i="0" dirty="0">
                <a:effectLst/>
                <a:latin typeface="Gotham"/>
              </a:rPr>
              <a:t>Regulation of Investigatory Powers 2000 (RIPA)</a:t>
            </a:r>
          </a:p>
          <a:p>
            <a:pPr>
              <a:buFont typeface="Arial" panose="020B0604020202020204" pitchFamily="34" charset="0"/>
              <a:buChar char="•"/>
            </a:pPr>
            <a:r>
              <a:rPr lang="en-GB" sz="1700" b="0" i="0" dirty="0">
                <a:effectLst/>
                <a:latin typeface="Gotham"/>
              </a:rPr>
              <a:t>Police and Criminal Evidence Act 1984 (PACE)</a:t>
            </a:r>
          </a:p>
          <a:p>
            <a:pPr>
              <a:buFont typeface="Arial" panose="020B0604020202020204" pitchFamily="34" charset="0"/>
              <a:buChar char="•"/>
            </a:pPr>
            <a:r>
              <a:rPr lang="en-GB" sz="1700" b="0" i="0" dirty="0">
                <a:effectLst/>
                <a:latin typeface="Gotham"/>
              </a:rPr>
              <a:t>Human Rights Act 1998 (HRA)</a:t>
            </a:r>
          </a:p>
          <a:p>
            <a:pPr>
              <a:buFont typeface="Arial" panose="020B0604020202020204" pitchFamily="34" charset="0"/>
              <a:buChar char="•"/>
            </a:pPr>
            <a:r>
              <a:rPr lang="en-GB" sz="1700" b="0" i="0" dirty="0">
                <a:effectLst/>
                <a:latin typeface="Gotham"/>
              </a:rPr>
              <a:t>Equality Act 2010</a:t>
            </a:r>
          </a:p>
          <a:p>
            <a:pPr>
              <a:buFont typeface="Arial" panose="020B0604020202020204" pitchFamily="34" charset="0"/>
              <a:buChar char="•"/>
            </a:pPr>
            <a:r>
              <a:rPr lang="en-GB" sz="1700" b="0" i="0" dirty="0">
                <a:effectLst/>
                <a:latin typeface="Gotham"/>
              </a:rPr>
              <a:t>Youth Justice and Criminal Evidence Act 1999 (YJCEA)</a:t>
            </a:r>
          </a:p>
          <a:p>
            <a:endParaRPr lang="en-US" sz="1700" dirty="0"/>
          </a:p>
        </p:txBody>
      </p:sp>
      <p:sp>
        <p:nvSpPr>
          <p:cNvPr id="8207" name="Rectangle 820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820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Criminal Procedure and Investigations Act 1996 (s. 23 (1)): code of  practice: Amazon.co.uk: Great Britain: Home Office, Great Britain:  Department for Constitutional Affairs: 9780113413034: Books">
            <a:extLst>
              <a:ext uri="{FF2B5EF4-FFF2-40B4-BE49-F238E27FC236}">
                <a16:creationId xmlns:a16="http://schemas.microsoft.com/office/drawing/2014/main" id="{81A820F7-E132-3F22-90E3-0B1D946601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71" b="1961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269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3">
            <a:extLst>
              <a:ext uri="{28A0092B-C50C-407E-A947-70E740481C1C}">
                <a14:useLocalDpi xmlns:a14="http://schemas.microsoft.com/office/drawing/2010/main" val="0"/>
              </a:ext>
            </a:extLst>
          </a:blip>
          <a:srcRect l="13270" t="9091" r="22094"/>
          <a:stretch/>
        </p:blipFill>
        <p:spPr>
          <a:xfrm>
            <a:off x="3523488" y="10"/>
            <a:ext cx="8668512" cy="6857990"/>
          </a:xfrm>
          <a:prstGeom prst="rect">
            <a:avLst/>
          </a:prstGeom>
        </p:spPr>
      </p:pic>
      <p:sp>
        <p:nvSpPr>
          <p:cNvPr id="17" name="Rectangle 1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D11BBBE3-89BD-4392-B5CB-F459ACD19BC8}"/>
              </a:ext>
            </a:extLst>
          </p:cNvPr>
          <p:cNvSpPr txBox="1"/>
          <p:nvPr/>
        </p:nvSpPr>
        <p:spPr>
          <a:xfrm>
            <a:off x="481029" y="648199"/>
            <a:ext cx="3547274" cy="3204134"/>
          </a:xfrm>
          <a:prstGeom prst="rect">
            <a:avLst/>
          </a:prstGeom>
        </p:spPr>
        <p:txBody>
          <a:bodyPr vert="horz" lIns="91440" tIns="45720" rIns="91440" bIns="45720" rtlCol="0" anchor="b">
            <a:normAutofit/>
          </a:bodyPr>
          <a:lstStyle/>
          <a:p>
            <a:pPr fontAlgn="auto">
              <a:lnSpc>
                <a:spcPct val="90000"/>
              </a:lnSpc>
              <a:spcBef>
                <a:spcPct val="0"/>
              </a:spcBef>
              <a:spcAft>
                <a:spcPts val="600"/>
              </a:spcAft>
            </a:pPr>
            <a:br>
              <a:rPr lang="en-US" sz="3400" b="1" dirty="0">
                <a:latin typeface="+mj-lt"/>
                <a:ea typeface="+mj-ea"/>
                <a:cs typeface="+mj-cs"/>
              </a:rPr>
            </a:br>
            <a:r>
              <a:rPr lang="en-US" sz="3400" b="1" dirty="0">
                <a:latin typeface="+mj-lt"/>
                <a:ea typeface="+mj-ea"/>
                <a:cs typeface="+mj-cs"/>
              </a:rPr>
              <a:t>The Use of the </a:t>
            </a:r>
          </a:p>
          <a:p>
            <a:pPr fontAlgn="auto">
              <a:lnSpc>
                <a:spcPct val="90000"/>
              </a:lnSpc>
              <a:spcBef>
                <a:spcPct val="0"/>
              </a:spcBef>
              <a:spcAft>
                <a:spcPts val="600"/>
              </a:spcAft>
            </a:pPr>
            <a:r>
              <a:rPr lang="en-US" sz="3400" b="1" dirty="0">
                <a:latin typeface="+mj-lt"/>
                <a:ea typeface="+mj-ea"/>
                <a:cs typeface="+mj-cs"/>
              </a:rPr>
              <a:t>National Decision Model </a:t>
            </a:r>
            <a:br>
              <a:rPr lang="en-US" sz="3400" b="1" dirty="0">
                <a:latin typeface="+mj-lt"/>
                <a:ea typeface="+mj-ea"/>
                <a:cs typeface="+mj-cs"/>
              </a:rPr>
            </a:br>
            <a:endParaRPr lang="en-US" sz="3400" dirty="0">
              <a:latin typeface="+mj-lt"/>
              <a:ea typeface="+mj-ea"/>
              <a:cs typeface="+mj-cs"/>
            </a:endParaRP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2010867"/>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Dyfed-Powys Police officers celebrate completing first programme of its  kind with University of South Wales | University of South Wales">
            <a:extLst>
              <a:ext uri="{FF2B5EF4-FFF2-40B4-BE49-F238E27FC236}">
                <a16:creationId xmlns:a16="http://schemas.microsoft.com/office/drawing/2014/main" id="{BD45EFAE-32D9-A78D-3728-325AD9BD09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853" r="-1" b="21701"/>
          <a:stretch/>
        </p:blipFill>
        <p:spPr bwMode="auto">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Business Success and The Art of Better Thinking - Simply Successful LLC">
            <a:extLst>
              <a:ext uri="{FF2B5EF4-FFF2-40B4-BE49-F238E27FC236}">
                <a16:creationId xmlns:a16="http://schemas.microsoft.com/office/drawing/2014/main" id="{61BA12B6-A443-DDE7-0ABA-6D5EC09C4FA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3662"/>
          <a:stretch/>
        </p:blipFill>
        <p:spPr bwMode="auto">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7FD303-1ED1-BD55-7D3F-86FEF57771FA}"/>
              </a:ext>
            </a:extLst>
          </p:cNvPr>
          <p:cNvSpPr txBox="1"/>
          <p:nvPr/>
        </p:nvSpPr>
        <p:spPr>
          <a:xfrm>
            <a:off x="7026874" y="2093602"/>
            <a:ext cx="4908319" cy="2195515"/>
          </a:xfrm>
          <a:prstGeom prst="rect">
            <a:avLst/>
          </a:prstGeom>
        </p:spPr>
        <p:txBody>
          <a:bodyPr vert="horz" lIns="91440" tIns="45720" rIns="91440" bIns="45720" rtlCol="0">
            <a:normAutofit/>
          </a:bodyPr>
          <a:lstStyle/>
          <a:p>
            <a:pPr algn="ctr">
              <a:lnSpc>
                <a:spcPct val="90000"/>
              </a:lnSpc>
              <a:spcAft>
                <a:spcPts val="600"/>
              </a:spcAft>
            </a:pPr>
            <a:r>
              <a:rPr lang="en-US" sz="4400" u="sng" dirty="0"/>
              <a:t>Mindset</a:t>
            </a:r>
            <a:br>
              <a:rPr lang="en-US" sz="4400" dirty="0"/>
            </a:br>
            <a:r>
              <a:rPr lang="en-US" sz="4400" dirty="0"/>
              <a:t>You are a Police Officer</a:t>
            </a:r>
          </a:p>
        </p:txBody>
      </p:sp>
    </p:spTree>
    <p:extLst>
      <p:ext uri="{BB962C8B-B14F-4D97-AF65-F5344CB8AC3E}">
        <p14:creationId xmlns:p14="http://schemas.microsoft.com/office/powerpoint/2010/main" val="8565163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90338" y="2843634"/>
            <a:ext cx="373401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sz="5400" b="1" dirty="0">
                <a:latin typeface="+mj-lt"/>
                <a:ea typeface="+mj-ea"/>
                <a:cs typeface="+mj-cs"/>
              </a:rPr>
              <a:t>What is Discretion?</a:t>
            </a:r>
          </a:p>
        </p:txBody>
      </p:sp>
      <p:pic>
        <p:nvPicPr>
          <p:cNvPr id="6147" name="Picture 1"/>
          <p:cNvPicPr>
            <a:picLocks noChangeAspect="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5 Minute Timer – 123Timer">
            <a:extLst>
              <a:ext uri="{FF2B5EF4-FFF2-40B4-BE49-F238E27FC236}">
                <a16:creationId xmlns:a16="http://schemas.microsoft.com/office/drawing/2014/main" id="{1EB0C34B-7C81-D50D-EDCE-4027785BA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7568" y="1348740"/>
            <a:ext cx="2080260" cy="20802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fade">
                                      <p:cBhvr>
                                        <p:cTn id="7" dur="500"/>
                                        <p:tgtEl>
                                          <p:spTgt spid="6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dirty="0"/>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841248" y="2516777"/>
            <a:ext cx="3977721"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4965700" y="2516777"/>
            <a:ext cx="6385052" cy="3660185"/>
          </a:xfrm>
        </p:spPr>
        <p:txBody>
          <a:bodyPr anchor="ctr">
            <a:normAutofit fontScale="85000" lnSpcReduction="20000"/>
          </a:bodyPr>
          <a:lstStyle/>
          <a:p>
            <a:pPr marL="0" indent="0">
              <a:buNone/>
            </a:pPr>
            <a:r>
              <a:rPr lang="en-GB" sz="1800" dirty="0"/>
              <a:t>There are 16 basic rights in the Human Rights Act 1998 – all taken from the European Convention on Human Rights </a:t>
            </a:r>
          </a:p>
          <a:p>
            <a:pPr marL="0" indent="0">
              <a:buNone/>
            </a:pPr>
            <a:endParaRPr lang="en-GB" sz="1800" dirty="0"/>
          </a:p>
          <a:p>
            <a:pPr marL="0" indent="0">
              <a:buNone/>
            </a:pPr>
            <a:r>
              <a:rPr lang="en-GB" sz="1800" dirty="0"/>
              <a:t>They can be grouped into three broad types: </a:t>
            </a:r>
          </a:p>
          <a:p>
            <a:pPr marL="0" indent="0">
              <a:buNone/>
            </a:pPr>
            <a:endParaRPr lang="en-GB" sz="1800" dirty="0"/>
          </a:p>
          <a:p>
            <a:pPr marL="0" indent="0">
              <a:buNone/>
            </a:pPr>
            <a:r>
              <a:rPr lang="en-GB" sz="1800" b="1" u="sng" dirty="0"/>
              <a:t>Absolute rights </a:t>
            </a:r>
            <a:r>
              <a:rPr lang="en-GB" sz="1800" dirty="0"/>
              <a:t>– such as the right to protection from torture and inhuman and degrading treatment (Article 3). The state can never withhold or take away these rights. </a:t>
            </a:r>
          </a:p>
          <a:p>
            <a:pPr marL="0" indent="0">
              <a:buNone/>
            </a:pPr>
            <a:endParaRPr lang="en-GB" sz="1800" dirty="0"/>
          </a:p>
          <a:p>
            <a:pPr marL="0" indent="0">
              <a:buNone/>
            </a:pPr>
            <a:r>
              <a:rPr lang="en-GB" sz="1800" b="1" u="sng" dirty="0"/>
              <a:t>Limited rights </a:t>
            </a:r>
            <a:r>
              <a:rPr lang="en-GB" sz="1800" dirty="0"/>
              <a:t>– such as the right to liberty (Article 5). These rights may be limited under explicit and finite circumstances. </a:t>
            </a:r>
          </a:p>
          <a:p>
            <a:pPr marL="0" indent="0">
              <a:buNone/>
            </a:pPr>
            <a:endParaRPr lang="en-GB" sz="1800" dirty="0"/>
          </a:p>
          <a:p>
            <a:pPr marL="0" indent="0">
              <a:buNone/>
            </a:pPr>
            <a:r>
              <a:rPr lang="en-GB" sz="1800" b="1" u="sng" dirty="0"/>
              <a:t>Qualified rights </a:t>
            </a:r>
            <a:r>
              <a:rPr lang="en-GB" sz="1800" dirty="0"/>
              <a:t>– rights which require a balance between the rights of the individual and the needs of the wider community or state interest. These include: the right to respect for private and family life (Article 8) </a:t>
            </a:r>
          </a:p>
          <a:p>
            <a:endParaRPr lang="en-GB" sz="1200" dirty="0"/>
          </a:p>
        </p:txBody>
      </p:sp>
      <p:sp>
        <p:nvSpPr>
          <p:cNvPr id="4" name="TextBox 3">
            <a:extLst>
              <a:ext uri="{FF2B5EF4-FFF2-40B4-BE49-F238E27FC236}">
                <a16:creationId xmlns:a16="http://schemas.microsoft.com/office/drawing/2014/main" id="{9AED9279-F112-A64A-BD5A-0B0F587BBE4F}"/>
              </a:ext>
            </a:extLst>
          </p:cNvPr>
          <p:cNvSpPr txBox="1"/>
          <p:nvPr/>
        </p:nvSpPr>
        <p:spPr>
          <a:xfrm>
            <a:off x="376518" y="5206701"/>
            <a:ext cx="4442451" cy="1477328"/>
          </a:xfrm>
          <a:prstGeom prst="rect">
            <a:avLst/>
          </a:prstGeom>
          <a:noFill/>
        </p:spPr>
        <p:txBody>
          <a:bodyPr wrap="square" rtlCol="0">
            <a:spAutoFit/>
          </a:bodyPr>
          <a:lstStyle/>
          <a:p>
            <a:r>
              <a:rPr lang="en-GB" dirty="0"/>
              <a:t>Task: Research the 16 basic Human Rights – note down at least one for each group (absolute, limited, and qualified). Bring this knowledge with you to the workshop next week.</a:t>
            </a:r>
          </a:p>
        </p:txBody>
      </p:sp>
    </p:spTree>
    <p:extLst>
      <p:ext uri="{BB962C8B-B14F-4D97-AF65-F5344CB8AC3E}">
        <p14:creationId xmlns:p14="http://schemas.microsoft.com/office/powerpoint/2010/main" val="20572287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598906319"/>
              </p:ext>
            </p:extLst>
          </p:nvPr>
        </p:nvGraphicFramePr>
        <p:xfrm>
          <a:off x="4961943" y="1313295"/>
          <a:ext cx="6970486" cy="4277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0" y="189427"/>
            <a:ext cx="9397635" cy="646331"/>
          </a:xfrm>
          <a:prstGeom prst="rect">
            <a:avLst/>
          </a:prstGeom>
          <a:solidFill>
            <a:schemeClr val="accent6"/>
          </a:solidFill>
        </p:spPr>
        <p:txBody>
          <a:bodyPr wrap="square" rtlCol="0">
            <a:spAutoFit/>
          </a:bodyPr>
          <a:lstStyle/>
          <a:p>
            <a:r>
              <a:rPr lang="en-GB" sz="3600" b="1" dirty="0">
                <a:solidFill>
                  <a:schemeClr val="bg1"/>
                </a:solidFill>
              </a:rPr>
              <a:t>Investigative and Evidential Evaluation Cycle</a:t>
            </a:r>
          </a:p>
        </p:txBody>
      </p:sp>
      <p:sp>
        <p:nvSpPr>
          <p:cNvPr id="6" name="TextBox 5">
            <a:extLst>
              <a:ext uri="{FF2B5EF4-FFF2-40B4-BE49-F238E27FC236}">
                <a16:creationId xmlns:a16="http://schemas.microsoft.com/office/drawing/2014/main" id="{D961A864-A4F0-8D4C-A31E-0126B14C3681}"/>
              </a:ext>
            </a:extLst>
          </p:cNvPr>
          <p:cNvSpPr txBox="1"/>
          <p:nvPr/>
        </p:nvSpPr>
        <p:spPr>
          <a:xfrm>
            <a:off x="331191" y="1313295"/>
            <a:ext cx="4250642" cy="3046988"/>
          </a:xfrm>
          <a:prstGeom prst="rect">
            <a:avLst/>
          </a:prstGeom>
          <a:noFill/>
        </p:spPr>
        <p:txBody>
          <a:bodyPr wrap="square">
            <a:spAutoFit/>
          </a:bodyPr>
          <a:lstStyle/>
          <a:p>
            <a:pPr marL="457200" indent="-457200">
              <a:buFont typeface="Arial" panose="020B0604020202020204" pitchFamily="34" charset="0"/>
              <a:buChar char="•"/>
            </a:pPr>
            <a:r>
              <a:rPr lang="en-GB" sz="3200" dirty="0">
                <a:solidFill>
                  <a:schemeClr val="tx1"/>
                </a:solidFill>
              </a:rPr>
              <a:t>Examine existing material</a:t>
            </a:r>
          </a:p>
          <a:p>
            <a:pPr marL="457200" indent="-457200">
              <a:buFont typeface="Arial" panose="020B0604020202020204" pitchFamily="34" charset="0"/>
              <a:buChar char="•"/>
            </a:pPr>
            <a:r>
              <a:rPr lang="en-GB" sz="3200" dirty="0">
                <a:solidFill>
                  <a:schemeClr val="tx1"/>
                </a:solidFill>
              </a:rPr>
              <a:t>Analyse sufficiency</a:t>
            </a:r>
          </a:p>
          <a:p>
            <a:pPr marL="457200" indent="-457200">
              <a:buFont typeface="Arial" panose="020B0604020202020204" pitchFamily="34" charset="0"/>
              <a:buChar char="•"/>
            </a:pPr>
            <a:r>
              <a:rPr lang="en-GB" sz="3200" dirty="0">
                <a:solidFill>
                  <a:schemeClr val="tx1"/>
                </a:solidFill>
              </a:rPr>
              <a:t>Identify actions</a:t>
            </a:r>
          </a:p>
          <a:p>
            <a:pPr marL="457200" indent="-457200">
              <a:buFont typeface="Arial" panose="020B0604020202020204" pitchFamily="34" charset="0"/>
              <a:buChar char="•"/>
            </a:pPr>
            <a:r>
              <a:rPr lang="en-GB" sz="3200" dirty="0">
                <a:solidFill>
                  <a:schemeClr val="tx1"/>
                </a:solidFill>
              </a:rPr>
              <a:t>Take action</a:t>
            </a:r>
          </a:p>
          <a:p>
            <a:pPr marL="457200" indent="-457200">
              <a:buFont typeface="Arial" panose="020B0604020202020204" pitchFamily="34" charset="0"/>
              <a:buChar char="•"/>
            </a:pPr>
            <a:r>
              <a:rPr lang="en-GB" sz="3200" dirty="0">
                <a:solidFill>
                  <a:schemeClr val="tx1"/>
                </a:solidFill>
              </a:rPr>
              <a:t>Repeat the process</a:t>
            </a:r>
          </a:p>
        </p:txBody>
      </p:sp>
      <p:sp>
        <p:nvSpPr>
          <p:cNvPr id="3" name="TextBox 2">
            <a:extLst>
              <a:ext uri="{FF2B5EF4-FFF2-40B4-BE49-F238E27FC236}">
                <a16:creationId xmlns:a16="http://schemas.microsoft.com/office/drawing/2014/main" id="{8232D8A4-F8BD-7F7D-BEA3-0DA10615CDDE}"/>
              </a:ext>
            </a:extLst>
          </p:cNvPr>
          <p:cNvSpPr txBox="1"/>
          <p:nvPr/>
        </p:nvSpPr>
        <p:spPr>
          <a:xfrm>
            <a:off x="5040034" y="6068201"/>
            <a:ext cx="5470649" cy="369332"/>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402173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3E8A9A-6037-914A-A34F-9463698C6FEE}"/>
              </a:ext>
            </a:extLst>
          </p:cNvPr>
          <p:cNvSpPr txBox="1"/>
          <p:nvPr/>
        </p:nvSpPr>
        <p:spPr>
          <a:xfrm rot="21068639">
            <a:off x="9287661" y="5126637"/>
            <a:ext cx="2343384" cy="646331"/>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Magnifying glass">
            <a:extLst>
              <a:ext uri="{FF2B5EF4-FFF2-40B4-BE49-F238E27FC236}">
                <a16:creationId xmlns:a16="http://schemas.microsoft.com/office/drawing/2014/main" id="{F9C041C3-9BB7-E29A-4BC1-4EBF0660790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49045" y="1472476"/>
            <a:ext cx="3789988" cy="3789988"/>
          </a:xfrm>
          <a:prstGeom prst="rect">
            <a:avLst/>
          </a:prstGeom>
        </p:spPr>
      </p:pic>
      <p:sp>
        <p:nvSpPr>
          <p:cNvPr id="22" name="Freeform: Shape 21">
            <a:extLst>
              <a:ext uri="{FF2B5EF4-FFF2-40B4-BE49-F238E27FC236}">
                <a16:creationId xmlns:a16="http://schemas.microsoft.com/office/drawing/2014/main" id="{AB8B8498-A488-40AF-99EB-F622ED9AD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2F033D07-FE42-4E5C-A00A-FFE1D42C0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B45C246-E63E-662B-99A7-9BECE0753242}"/>
              </a:ext>
            </a:extLst>
          </p:cNvPr>
          <p:cNvSpPr txBox="1"/>
          <p:nvPr/>
        </p:nvSpPr>
        <p:spPr>
          <a:xfrm>
            <a:off x="804672" y="877824"/>
            <a:ext cx="5294376" cy="307238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a:solidFill>
                  <a:schemeClr val="tx1"/>
                </a:solidFill>
                <a:latin typeface="+mj-lt"/>
                <a:ea typeface="+mj-ea"/>
                <a:cs typeface="+mj-cs"/>
              </a:rPr>
              <a:t>Initial Investigation </a:t>
            </a:r>
          </a:p>
        </p:txBody>
      </p:sp>
    </p:spTree>
    <p:extLst>
      <p:ext uri="{BB962C8B-B14F-4D97-AF65-F5344CB8AC3E}">
        <p14:creationId xmlns:p14="http://schemas.microsoft.com/office/powerpoint/2010/main" val="1996088128"/>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60" name="Rectangle 103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4962" r="-1" b="23108"/>
          <a:stretch/>
        </p:blipFill>
        <p:spPr bwMode="auto">
          <a:xfrm>
            <a:off x="4547937" y="-5"/>
            <a:ext cx="7644062" cy="3681406"/>
          </a:xfrm>
          <a:prstGeom prst="rect">
            <a:avLst/>
          </a:prstGeom>
          <a:solidFill>
            <a:schemeClr val="bg1"/>
          </a:solidFill>
        </p:spPr>
      </p:pic>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65" r="-1" b="16978"/>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61" name="Rectangle 103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838200" y="1115219"/>
            <a:ext cx="5395912" cy="2387600"/>
          </a:xfrm>
        </p:spPr>
        <p:txBody>
          <a:bodyPr vert="horz" lIns="91440" tIns="45720" rIns="91440" bIns="45720" rtlCol="0" anchor="b">
            <a:normAutofit/>
          </a:bodyPr>
          <a:lstStyle/>
          <a:p>
            <a:r>
              <a:rPr lang="en-US" sz="5000" kern="1200">
                <a:solidFill>
                  <a:schemeClr val="bg1"/>
                </a:solidFill>
                <a:latin typeface="+mj-lt"/>
                <a:ea typeface="+mj-ea"/>
                <a:cs typeface="+mj-cs"/>
              </a:rPr>
              <a:t>What happens when you dial 999/101? </a:t>
            </a:r>
          </a:p>
        </p:txBody>
      </p:sp>
      <p:cxnSp>
        <p:nvCxnSpPr>
          <p:cNvPr id="1062" name="Straight Connector 103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extLst>
              <p:ext uri="{D42A27DB-BD31-4B8C-83A1-F6EECF244321}">
                <p14:modId xmlns:p14="http://schemas.microsoft.com/office/powerpoint/2010/main" val="58283585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National decision model relationships between components">
            <a:extLst>
              <a:ext uri="{FF2B5EF4-FFF2-40B4-BE49-F238E27FC236}">
                <a16:creationId xmlns:a16="http://schemas.microsoft.com/office/drawing/2014/main" id="{F8EBD86B-EE47-BE05-34A3-C4030FF400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4033" y="1308768"/>
            <a:ext cx="5176203" cy="48006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e Scenes – The Forensics Library">
            <a:extLst>
              <a:ext uri="{FF2B5EF4-FFF2-40B4-BE49-F238E27FC236}">
                <a16:creationId xmlns:a16="http://schemas.microsoft.com/office/drawing/2014/main" id="{1610DF7A-9986-06B4-9D20-69E13F825D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199" y="4233579"/>
            <a:ext cx="3543300" cy="229870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sposable Nitrile Glove - Bennett Safetywear">
            <a:extLst>
              <a:ext uri="{FF2B5EF4-FFF2-40B4-BE49-F238E27FC236}">
                <a16:creationId xmlns:a16="http://schemas.microsoft.com/office/drawing/2014/main" id="{E9F82DD1-E32B-ADF7-DE2E-BF2E5FBBC7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5950" y="3626518"/>
            <a:ext cx="2921000" cy="2781300"/>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Crime stats: The truth is out there - BBC News">
            <a:extLst>
              <a:ext uri="{FF2B5EF4-FFF2-40B4-BE49-F238E27FC236}">
                <a16:creationId xmlns:a16="http://schemas.microsoft.com/office/drawing/2014/main" id="{238E543C-4409-49E4-EE98-6191A8DAF4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8800" y="206442"/>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4" descr="Clear Stepping Plates - Anti-Contamination | Forensic Pathways">
            <a:extLst>
              <a:ext uri="{FF2B5EF4-FFF2-40B4-BE49-F238E27FC236}">
                <a16:creationId xmlns:a16="http://schemas.microsoft.com/office/drawing/2014/main" id="{049AA007-7536-DC79-3563-0FCEC9A0248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22129" r="-2" b="8897"/>
          <a:stretch/>
        </p:blipFill>
        <p:spPr bwMode="auto">
          <a:xfrm>
            <a:off x="0" y="123891"/>
            <a:ext cx="4992924" cy="2298701"/>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2656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1" name="Rectangle 4102">
            <a:extLst>
              <a:ext uri="{FF2B5EF4-FFF2-40B4-BE49-F238E27FC236}">
                <a16:creationId xmlns:a16="http://schemas.microsoft.com/office/drawing/2014/main" id="{E45CA849-654C-4173-AD99-B3A2528275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sp>
        <p:nvSpPr>
          <p:cNvPr id="4112" name="Rectangle 4104">
            <a:extLst>
              <a:ext uri="{FF2B5EF4-FFF2-40B4-BE49-F238E27FC236}">
                <a16:creationId xmlns:a16="http://schemas.microsoft.com/office/drawing/2014/main" id="{3E23A947-2D45-4208-AE2B-64948C87A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7931"/>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useBgFill="1">
        <p:nvSpPr>
          <p:cNvPr id="4113" name="Rectangle 4106">
            <a:extLst>
              <a:ext uri="{FF2B5EF4-FFF2-40B4-BE49-F238E27FC236}">
                <a16:creationId xmlns:a16="http://schemas.microsoft.com/office/drawing/2014/main" id="{E5BBB0F9-6A59-4D02-A9C7-A2D651668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1721922"/>
            <a:ext cx="4218432"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218364" y="177420"/>
            <a:ext cx="6619164" cy="856754"/>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9648" y="1541611"/>
            <a:ext cx="2844800" cy="2857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344227" y="269378"/>
            <a:ext cx="9526138" cy="646331"/>
          </a:xfrm>
          <a:prstGeom prst="rect">
            <a:avLst/>
          </a:prstGeom>
          <a:noFill/>
        </p:spPr>
        <p:txBody>
          <a:bodyPr wrap="square" rtlCol="0">
            <a:spAutoFit/>
          </a:bodyPr>
          <a:lstStyle/>
          <a:p>
            <a:r>
              <a:rPr lang="en-GB" sz="36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344227" y="2341305"/>
            <a:ext cx="6100548" cy="4247317"/>
          </a:xfrm>
          <a:prstGeom prst="rect">
            <a:avLst/>
          </a:prstGeom>
          <a:noFill/>
        </p:spPr>
        <p:txBody>
          <a:bodyPr wrap="square">
            <a:spAutoFit/>
          </a:bodyPr>
          <a:lstStyle/>
          <a:p>
            <a:pPr algn="l"/>
            <a:r>
              <a:rPr lang="en-GB" dirty="0">
                <a:solidFill>
                  <a:srgbClr val="333333"/>
                </a:solidFill>
                <a:latin typeface="Arial" panose="020B0604020202020204" pitchFamily="34" charset="0"/>
              </a:rPr>
              <a:t>The theory that anyone</a:t>
            </a:r>
            <a:r>
              <a:rPr lang="en-GB" b="0" i="0" dirty="0">
                <a:solidFill>
                  <a:srgbClr val="333333"/>
                </a:solidFill>
                <a:effectLst/>
                <a:latin typeface="Arial" panose="020B0604020202020204" pitchFamily="34" charset="0"/>
              </a:rPr>
              <a:t> who enters a scene both takes something of the scene away with them and leaves something of themselves behind</a:t>
            </a:r>
            <a:r>
              <a:rPr lang="en-GB" dirty="0">
                <a:solidFill>
                  <a:srgbClr val="333333"/>
                </a:solidFill>
                <a:latin typeface="Arial" panose="020B0604020202020204" pitchFamily="34" charset="0"/>
              </a:rPr>
              <a:t> (including police!)</a:t>
            </a:r>
            <a:endParaRPr lang="en-GB" b="0" i="0" dirty="0">
              <a:solidFill>
                <a:srgbClr val="333333"/>
              </a:solidFill>
              <a:effectLst/>
              <a:latin typeface="Arial" panose="020B0604020202020204" pitchFamily="34" charset="0"/>
            </a:endParaRPr>
          </a:p>
          <a:p>
            <a:endParaRPr lang="en-GB" dirty="0">
              <a:solidFill>
                <a:srgbClr val="333333"/>
              </a:solidFill>
              <a:latin typeface="Arial" panose="020B0604020202020204" pitchFamily="34" charset="0"/>
            </a:endParaRPr>
          </a:p>
          <a:p>
            <a:r>
              <a:rPr lang="en-GB" b="0" i="0" dirty="0">
                <a:solidFill>
                  <a:srgbClr val="333333"/>
                </a:solidFill>
                <a:effectLst/>
                <a:latin typeface="Arial" panose="020B0604020202020204" pitchFamily="34" charset="0"/>
              </a:rPr>
              <a:t>N</a:t>
            </a:r>
            <a:r>
              <a:rPr lang="en-GB" dirty="0">
                <a:solidFill>
                  <a:srgbClr val="333333"/>
                </a:solidFill>
                <a:latin typeface="Arial" panose="020B0604020202020204" pitchFamily="34" charset="0"/>
              </a:rPr>
              <a:t>ormally caused by objects / substances coming into contact with one another, leaving a minute sample on  contact surfaces. </a:t>
            </a:r>
            <a:endParaRPr lang="en-GB" b="0" i="0" dirty="0">
              <a:solidFill>
                <a:srgbClr val="333333"/>
              </a:solidFill>
              <a:effectLst/>
              <a:latin typeface="Arial" panose="020B0604020202020204" pitchFamily="34" charset="0"/>
            </a:endParaRPr>
          </a:p>
          <a:p>
            <a:pPr algn="l"/>
            <a:endParaRPr lang="en-GB" dirty="0">
              <a:solidFill>
                <a:srgbClr val="333333"/>
              </a:solidFill>
              <a:latin typeface="Arial" panose="020B0604020202020204" pitchFamily="34" charset="0"/>
            </a:endParaRPr>
          </a:p>
          <a:p>
            <a:pPr algn="l"/>
            <a:r>
              <a:rPr lang="en-GB" dirty="0">
                <a:solidFill>
                  <a:srgbClr val="333333"/>
                </a:solidFill>
                <a:latin typeface="Arial" panose="020B0604020202020204" pitchFamily="34" charset="0"/>
              </a:rPr>
              <a:t>E</a:t>
            </a:r>
            <a:r>
              <a:rPr lang="en-GB" b="0" i="0" dirty="0">
                <a:solidFill>
                  <a:srgbClr val="333333"/>
                </a:solidFill>
                <a:effectLst/>
                <a:latin typeface="Arial" panose="020B0604020202020204" pitchFamily="34" charset="0"/>
              </a:rPr>
              <a:t>xamples:</a:t>
            </a:r>
          </a:p>
          <a:p>
            <a:pPr algn="l"/>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dirty="0" err="1">
                <a:solidFill>
                  <a:srgbClr val="333333"/>
                </a:solidFill>
                <a:latin typeface="Arial" panose="020B0604020202020204" pitchFamily="34" charset="0"/>
              </a:rPr>
              <a:t>Fi</a:t>
            </a:r>
            <a:r>
              <a:rPr lang="en-GB" b="0" i="0" dirty="0" err="1">
                <a:solidFill>
                  <a:srgbClr val="333333"/>
                </a:solidFill>
                <a:effectLst/>
                <a:latin typeface="Arial" panose="020B0604020202020204" pitchFamily="34" charset="0"/>
              </a:rPr>
              <a:t>ngermarks</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DNA</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ibres</a:t>
            </a:r>
          </a:p>
          <a:p>
            <a:pPr algn="l">
              <a:buFont typeface="Arial" panose="020B0604020202020204" pitchFamily="34" charset="0"/>
              <a:buChar char="•"/>
            </a:pPr>
            <a:r>
              <a:rPr lang="en-GB" dirty="0">
                <a:solidFill>
                  <a:srgbClr val="333333"/>
                </a:solidFill>
                <a:latin typeface="Arial" panose="020B0604020202020204" pitchFamily="34" charset="0"/>
              </a:rPr>
              <a:t>F</a:t>
            </a:r>
            <a:r>
              <a:rPr lang="en-GB" b="0" i="0" dirty="0">
                <a:solidFill>
                  <a:srgbClr val="333333"/>
                </a:solidFill>
                <a:effectLst/>
                <a:latin typeface="Arial" panose="020B0604020202020204" pitchFamily="34" charset="0"/>
              </a:rPr>
              <a:t>ootwear marks</a:t>
            </a:r>
          </a:p>
          <a:p>
            <a:pPr algn="l"/>
            <a:endParaRPr lang="en-GB"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8253105" y="1050878"/>
            <a:ext cx="3429378" cy="36933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b="0" i="0" dirty="0">
                <a:solidFill>
                  <a:srgbClr val="333333"/>
                </a:solidFill>
                <a:effectLst/>
                <a:latin typeface="Arial" panose="020B0604020202020204" pitchFamily="34" charset="0"/>
              </a:rPr>
              <a:t>Dr Edmond </a:t>
            </a:r>
            <a:r>
              <a:rPr lang="en-GB" b="0" i="0" dirty="0" err="1">
                <a:solidFill>
                  <a:srgbClr val="333333"/>
                </a:solidFill>
                <a:effectLst/>
                <a:latin typeface="Arial" panose="020B0604020202020204" pitchFamily="34" charset="0"/>
              </a:rPr>
              <a:t>Locard</a:t>
            </a:r>
            <a:r>
              <a:rPr lang="en-GB" b="0" i="0" dirty="0">
                <a:solidFill>
                  <a:srgbClr val="333333"/>
                </a:solidFill>
                <a:effectLst/>
                <a:latin typeface="Arial" panose="020B0604020202020204" pitchFamily="34" charset="0"/>
              </a:rPr>
              <a:t> (1877-1966) </a:t>
            </a:r>
            <a:endParaRPr lang="en-GB" dirty="0"/>
          </a:p>
        </p:txBody>
      </p:sp>
      <p:sp>
        <p:nvSpPr>
          <p:cNvPr id="8" name="TextBox 7">
            <a:extLst>
              <a:ext uri="{FF2B5EF4-FFF2-40B4-BE49-F238E27FC236}">
                <a16:creationId xmlns:a16="http://schemas.microsoft.com/office/drawing/2014/main" id="{BA3B245E-4DC8-0647-9418-188FF6203934}"/>
              </a:ext>
            </a:extLst>
          </p:cNvPr>
          <p:cNvSpPr txBox="1"/>
          <p:nvPr/>
        </p:nvSpPr>
        <p:spPr>
          <a:xfrm>
            <a:off x="218364" y="1541611"/>
            <a:ext cx="8130275" cy="584775"/>
          </a:xfrm>
          <a:prstGeom prst="rect">
            <a:avLst/>
          </a:prstGeom>
          <a:noFill/>
        </p:spPr>
        <p:txBody>
          <a:bodyPr wrap="square" rtlCol="0">
            <a:spAutoFit/>
          </a:bodyPr>
          <a:lstStyle/>
          <a:p>
            <a:r>
              <a:rPr lang="en-GB" sz="32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775" y="4534280"/>
            <a:ext cx="5067679"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27410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descr="Forensic Science BSc (Hons) degree course - London undergraduate courses -  Kingston University London">
            <a:extLst>
              <a:ext uri="{FF2B5EF4-FFF2-40B4-BE49-F238E27FC236}">
                <a16:creationId xmlns:a16="http://schemas.microsoft.com/office/drawing/2014/main" id="{4B17F115-E163-D845-9A83-AF62F44549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42" r="2" b="2"/>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35844" name="Picture 4" descr="Clear Stepping Plates - Anti-Contamination | Forensic Pathways">
            <a:extLst>
              <a:ext uri="{FF2B5EF4-FFF2-40B4-BE49-F238E27FC236}">
                <a16:creationId xmlns:a16="http://schemas.microsoft.com/office/drawing/2014/main" id="{A8C73C33-7945-2444-8CA5-104D53D0BD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129" r="-2" b="8897"/>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49140" y="179303"/>
            <a:ext cx="4832802" cy="1243584"/>
          </a:xfrm>
        </p:spPr>
        <p:txBody>
          <a:bodyPr vert="horz" lIns="91440" tIns="45720" rIns="91440" bIns="45720" rtlCol="0" anchor="ctr">
            <a:normAutofit/>
          </a:bodyPr>
          <a:lstStyle/>
          <a:p>
            <a:pPr algn="ctr"/>
            <a:r>
              <a:rPr lang="en-US" sz="3400" kern="1200" dirty="0">
                <a:solidFill>
                  <a:srgbClr val="FF0000"/>
                </a:solidFill>
                <a:latin typeface="+mj-lt"/>
                <a:ea typeface="+mj-ea"/>
                <a:cs typeface="+mj-cs"/>
              </a:rPr>
              <a:t>IMPORTANT!</a:t>
            </a:r>
            <a:br>
              <a:rPr lang="en-US" sz="3400" kern="1200" dirty="0">
                <a:solidFill>
                  <a:srgbClr val="FF0000"/>
                </a:solidFill>
                <a:latin typeface="+mj-lt"/>
                <a:ea typeface="+mj-ea"/>
                <a:cs typeface="+mj-cs"/>
              </a:rPr>
            </a:br>
            <a:r>
              <a:rPr lang="en-US" sz="3400" kern="1200" dirty="0">
                <a:solidFill>
                  <a:srgbClr val="FF0000"/>
                </a:solidFill>
                <a:latin typeface="+mj-lt"/>
                <a:ea typeface="+mj-ea"/>
                <a:cs typeface="+mj-cs"/>
              </a:rPr>
              <a:t>Cross Contamination</a:t>
            </a:r>
          </a:p>
        </p:txBody>
      </p:sp>
      <p:sp>
        <p:nvSpPr>
          <p:cNvPr id="5" name="TextBox 4">
            <a:extLst>
              <a:ext uri="{FF2B5EF4-FFF2-40B4-BE49-F238E27FC236}">
                <a16:creationId xmlns:a16="http://schemas.microsoft.com/office/drawing/2014/main" id="{62A67EB6-8B27-AC4C-9E39-F808AD977704}"/>
              </a:ext>
            </a:extLst>
          </p:cNvPr>
          <p:cNvSpPr txBox="1"/>
          <p:nvPr/>
        </p:nvSpPr>
        <p:spPr>
          <a:xfrm>
            <a:off x="448056" y="2512611"/>
            <a:ext cx="4832803" cy="3664351"/>
          </a:xfrm>
          <a:prstGeom prst="rect">
            <a:avLst/>
          </a:prstGeom>
        </p:spPr>
        <p:txBody>
          <a:bodyPr vert="horz" lIns="91440" tIns="45720" rIns="91440" bIns="45720" rtlCol="0">
            <a:normAutofit fontScale="92500" lnSpcReduction="20000"/>
          </a:bodyPr>
          <a:lstStyle/>
          <a:p>
            <a:pPr>
              <a:lnSpc>
                <a:spcPct val="90000"/>
              </a:lnSpc>
              <a:spcAft>
                <a:spcPts val="600"/>
              </a:spcAft>
            </a:pPr>
            <a:r>
              <a:rPr lang="en-US" sz="2800" b="0" i="0" dirty="0">
                <a:effectLst/>
              </a:rPr>
              <a:t>If procedures and practices are not adopted to prevent it, cross contamination WILL happen! </a:t>
            </a:r>
          </a:p>
          <a:p>
            <a:pPr>
              <a:lnSpc>
                <a:spcPct val="90000"/>
              </a:lnSpc>
              <a:spcAft>
                <a:spcPts val="600"/>
              </a:spcAft>
            </a:pPr>
            <a:endParaRPr lang="en-US" sz="2800" dirty="0"/>
          </a:p>
          <a:p>
            <a:pPr>
              <a:lnSpc>
                <a:spcPct val="90000"/>
              </a:lnSpc>
              <a:spcAft>
                <a:spcPts val="600"/>
              </a:spcAft>
            </a:pPr>
            <a:r>
              <a:rPr lang="en-US" sz="2800" dirty="0"/>
              <a:t>1.Think of  scenarios where this could happen?</a:t>
            </a:r>
          </a:p>
          <a:p>
            <a:pPr>
              <a:lnSpc>
                <a:spcPct val="90000"/>
              </a:lnSpc>
              <a:spcAft>
                <a:spcPts val="600"/>
              </a:spcAft>
            </a:pPr>
            <a:endParaRPr lang="en-US" sz="2800" dirty="0"/>
          </a:p>
          <a:p>
            <a:pPr>
              <a:lnSpc>
                <a:spcPct val="90000"/>
              </a:lnSpc>
              <a:spcAft>
                <a:spcPts val="600"/>
              </a:spcAft>
            </a:pPr>
            <a:r>
              <a:rPr lang="en-US" sz="2800" dirty="0"/>
              <a:t>2.What procedures / practices?</a:t>
            </a:r>
          </a:p>
          <a:p>
            <a:pPr>
              <a:lnSpc>
                <a:spcPct val="90000"/>
              </a:lnSpc>
              <a:spcAft>
                <a:spcPts val="600"/>
              </a:spcAft>
            </a:pPr>
            <a:endParaRPr lang="en-US" sz="2800" dirty="0"/>
          </a:p>
          <a:p>
            <a:pPr>
              <a:lnSpc>
                <a:spcPct val="90000"/>
              </a:lnSpc>
              <a:spcAft>
                <a:spcPts val="600"/>
              </a:spcAft>
            </a:pPr>
            <a:r>
              <a:rPr lang="en-US" sz="2800" dirty="0"/>
              <a:t>(Some are common sense!)</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p:txBody>
      </p:sp>
      <p:sp>
        <p:nvSpPr>
          <p:cNvPr id="14" name="TextBox 13">
            <a:extLst>
              <a:ext uri="{FF2B5EF4-FFF2-40B4-BE49-F238E27FC236}">
                <a16:creationId xmlns:a16="http://schemas.microsoft.com/office/drawing/2014/main" id="{98AFD903-5C4F-7445-8C2C-81EE670E5C98}"/>
              </a:ext>
            </a:extLst>
          </p:cNvPr>
          <p:cNvSpPr txBox="1"/>
          <p:nvPr/>
        </p:nvSpPr>
        <p:spPr>
          <a:xfrm>
            <a:off x="444357" y="1326533"/>
            <a:ext cx="4832802" cy="646331"/>
          </a:xfrm>
          <a:prstGeom prst="rect">
            <a:avLst/>
          </a:prstGeom>
          <a:noFill/>
        </p:spPr>
        <p:txBody>
          <a:bodyPr wrap="square">
            <a:spAutoFit/>
          </a:bodyPr>
          <a:lstStyle/>
          <a:p>
            <a:r>
              <a:rPr lang="en-GB" b="0" i="0" dirty="0">
                <a:solidFill>
                  <a:srgbClr val="333333"/>
                </a:solidFill>
                <a:effectLst/>
                <a:latin typeface="Arial" panose="020B0604020202020204" pitchFamily="34" charset="0"/>
              </a:rPr>
              <a:t>The techniques of crime scene management are based on </a:t>
            </a:r>
            <a:r>
              <a:rPr lang="en-GB" b="0" i="0" dirty="0" err="1">
                <a:solidFill>
                  <a:srgbClr val="333333"/>
                </a:solidFill>
                <a:effectLst/>
                <a:latin typeface="Arial" panose="020B0604020202020204" pitchFamily="34" charset="0"/>
              </a:rPr>
              <a:t>Locard’s</a:t>
            </a:r>
            <a:r>
              <a:rPr lang="en-GB" b="0" i="0" dirty="0">
                <a:solidFill>
                  <a:srgbClr val="333333"/>
                </a:solidFill>
                <a:effectLst/>
                <a:latin typeface="Arial" panose="020B0604020202020204" pitchFamily="34" charset="0"/>
              </a:rPr>
              <a:t> Principle of Exchange</a:t>
            </a:r>
            <a:endParaRPr lang="en-GB" dirty="0"/>
          </a:p>
        </p:txBody>
      </p:sp>
    </p:spTree>
    <p:extLst>
      <p:ext uri="{BB962C8B-B14F-4D97-AF65-F5344CB8AC3E}">
        <p14:creationId xmlns:p14="http://schemas.microsoft.com/office/powerpoint/2010/main" val="26603467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7943" y="634181"/>
            <a:ext cx="6586491" cy="1286160"/>
          </a:xfrm>
        </p:spPr>
        <p:txBody>
          <a:bodyPr anchor="b">
            <a:normAutofit fontScale="90000"/>
          </a:bodyPr>
          <a:lstStyle/>
          <a:p>
            <a:pPr marL="342900" lvl="0" indent="-342900">
              <a:spcBef>
                <a:spcPts val="1000"/>
              </a:spcBef>
            </a:pPr>
            <a:br>
              <a:rPr lang="en-GB" sz="2100" dirty="0">
                <a:latin typeface="Calibri" panose="020F0502020204030204" pitchFamily="34" charset="0"/>
                <a:ea typeface="+mn-ea"/>
                <a:cs typeface="Calibri" panose="020F0502020204030204" pitchFamily="34" charset="0"/>
              </a:rPr>
            </a:br>
            <a:br>
              <a:rPr lang="en-GB" sz="2100" dirty="0">
                <a:latin typeface="Calibri" panose="020F0502020204030204" pitchFamily="34" charset="0"/>
                <a:ea typeface="+mn-ea"/>
                <a:cs typeface="Calibri" panose="020F0502020204030204" pitchFamily="34" charset="0"/>
              </a:rPr>
            </a:br>
            <a:r>
              <a:rPr lang="en-GB" sz="3600" dirty="0">
                <a:latin typeface="Calibri" panose="020F0502020204030204" pitchFamily="34" charset="0"/>
                <a:cs typeface="Calibri" panose="020F0502020204030204" pitchFamily="34" charset="0"/>
              </a:rPr>
              <a:t>Paul L. Kirk. (1902-1970)</a:t>
            </a:r>
            <a:br>
              <a:rPr lang="en-GB" sz="2100" dirty="0">
                <a:latin typeface="Calibri" panose="020F0502020204030204" pitchFamily="34" charset="0"/>
                <a:ea typeface="+mn-ea"/>
                <a:cs typeface="Calibri" panose="020F0502020204030204" pitchFamily="34" charset="0"/>
              </a:rPr>
            </a:br>
            <a:endParaRPr lang="en-GB" sz="2100"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4965431" y="2438400"/>
            <a:ext cx="6586489" cy="3785419"/>
          </a:xfrm>
        </p:spPr>
        <p:txBody>
          <a:bodyPr>
            <a:normAutofit/>
          </a:bodyPr>
          <a:lstStyle/>
          <a:p>
            <a:pPr marL="0" indent="0" algn="ctr">
              <a:buNone/>
            </a:pPr>
            <a:r>
              <a:rPr lang="en-GB" sz="1700" i="1" dirty="0">
                <a:latin typeface="Calibri" panose="020F0502020204030204" pitchFamily="34" charset="0"/>
                <a:cs typeface="Calibri" panose="020F0502020204030204" pitchFamily="34" charset="0"/>
              </a:rPr>
              <a:t>“Wherever he steps, whatever he touches, whatever he leaves, even unconsciously, will serve as a silent witness against him.</a:t>
            </a:r>
          </a:p>
          <a:p>
            <a:pPr marL="0" indent="0" algn="ctr">
              <a:buNone/>
            </a:pPr>
            <a:r>
              <a:rPr lang="en-GB" sz="1700" i="1" dirty="0">
                <a:latin typeface="Calibri" panose="020F0502020204030204" pitchFamily="34" charset="0"/>
                <a:cs typeface="Calibri" panose="020F0502020204030204" pitchFamily="34" charset="0"/>
              </a:rPr>
              <a:t>Not only his fingerprints or his footprints, but his hair, the fibres from his clothes, the glass he breaks, the tool mark he leaves, the paint he scratches, the blood or semen he deposits or collects. </a:t>
            </a:r>
          </a:p>
          <a:p>
            <a:pPr marL="0" indent="0" algn="ctr">
              <a:buNone/>
            </a:pPr>
            <a:r>
              <a:rPr lang="en-GB" sz="1700" i="1" dirty="0">
                <a:latin typeface="Calibri" panose="020F0502020204030204" pitchFamily="34" charset="0"/>
                <a:cs typeface="Calibri" panose="020F0502020204030204" pitchFamily="34" charset="0"/>
              </a:rPr>
              <a:t>All of these and more, bear mute witness against him. This is evidence that does not forget. It is not confused by the excitement of the moment. It is not absent because human witnesses are. It is factual evidence. Physical evidence cannot be wrong, it cannot perjure itself, it cannot be wholly absent. Only human failure to find it, study and understand it, can diminish its value.”</a:t>
            </a:r>
          </a:p>
        </p:txBody>
      </p:sp>
      <p:pic>
        <p:nvPicPr>
          <p:cNvPr id="36866" name="Picture 2" descr="Paul L. Kirk - Wikipedia">
            <a:extLst>
              <a:ext uri="{FF2B5EF4-FFF2-40B4-BE49-F238E27FC236}">
                <a16:creationId xmlns:a16="http://schemas.microsoft.com/office/drawing/2014/main" id="{A5890AD4-2F32-4C44-B98F-2E57A85814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19" r="-1"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18126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F5545-8AFD-714E-AD73-195317A9FA2A}"/>
              </a:ext>
            </a:extLst>
          </p:cNvPr>
          <p:cNvSpPr>
            <a:spLocks noGrp="1"/>
          </p:cNvSpPr>
          <p:nvPr>
            <p:ph type="title"/>
          </p:nvPr>
        </p:nvSpPr>
        <p:spPr>
          <a:xfrm>
            <a:off x="6385805" y="-209459"/>
            <a:ext cx="4753535" cy="1672499"/>
          </a:xfrm>
        </p:spPr>
        <p:txBody>
          <a:bodyPr>
            <a:normAutofit/>
          </a:bodyPr>
          <a:lstStyle/>
          <a:p>
            <a:r>
              <a:rPr lang="en-GB" sz="4000" b="1" u="sng" dirty="0"/>
              <a:t>Trace Evidence </a:t>
            </a:r>
          </a:p>
        </p:txBody>
      </p:sp>
      <p:pic>
        <p:nvPicPr>
          <p:cNvPr id="12294" name="Picture 6" descr="Soil forensics | Delivering Sustainable Production Systems | The James  Hutton Institute">
            <a:extLst>
              <a:ext uri="{FF2B5EF4-FFF2-40B4-BE49-F238E27FC236}">
                <a16:creationId xmlns:a16="http://schemas.microsoft.com/office/drawing/2014/main" id="{D1222127-0C42-8942-8741-36F5A0832F0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56" r="20520" b="3"/>
          <a:stretch/>
        </p:blipFill>
        <p:spPr bwMode="auto">
          <a:xfrm>
            <a:off x="-4642" y="10"/>
            <a:ext cx="3006061"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Learning Algorithms for Evaluating Forensic Glass Evidence - Center for  Statistics and Applications in Forensic Evidence">
            <a:extLst>
              <a:ext uri="{FF2B5EF4-FFF2-40B4-BE49-F238E27FC236}">
                <a16:creationId xmlns:a16="http://schemas.microsoft.com/office/drawing/2014/main" id="{12A04CBC-C543-984B-97E4-B52B29A93D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8" r="15238" b="2"/>
          <a:stretch/>
        </p:blipFill>
        <p:spPr bwMode="auto">
          <a:xfrm>
            <a:off x="3198068" y="10"/>
            <a:ext cx="2991088" cy="333963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Trace Evidence: Introduction">
            <a:extLst>
              <a:ext uri="{FF2B5EF4-FFF2-40B4-BE49-F238E27FC236}">
                <a16:creationId xmlns:a16="http://schemas.microsoft.com/office/drawing/2014/main" id="{4843F0F3-BBE7-8D4D-A633-96F463B8E05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33843" r="10289" b="1"/>
          <a:stretch/>
        </p:blipFill>
        <p:spPr bwMode="auto">
          <a:xfrm>
            <a:off x="-2" y="3518351"/>
            <a:ext cx="6189158" cy="33396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598966B-B576-1E4D-A5C5-6F3B145616FE}"/>
              </a:ext>
            </a:extLst>
          </p:cNvPr>
          <p:cNvSpPr>
            <a:spLocks noGrp="1"/>
          </p:cNvSpPr>
          <p:nvPr>
            <p:ph idx="1"/>
          </p:nvPr>
        </p:nvSpPr>
        <p:spPr>
          <a:xfrm>
            <a:off x="9097806" y="6275961"/>
            <a:ext cx="4753534" cy="3694734"/>
          </a:xfrm>
        </p:spPr>
        <p:txBody>
          <a:bodyPr>
            <a:normAutofit/>
          </a:bodyPr>
          <a:lstStyle/>
          <a:p>
            <a:pPr marL="0" indent="0">
              <a:buNone/>
            </a:pPr>
            <a:r>
              <a:rPr lang="en-GB" sz="2000" dirty="0"/>
              <a:t>(College of Policing, 2021) </a:t>
            </a:r>
          </a:p>
        </p:txBody>
      </p:sp>
      <p:pic>
        <p:nvPicPr>
          <p:cNvPr id="12296" name="Picture 8" descr="Toxicology">
            <a:extLst>
              <a:ext uri="{FF2B5EF4-FFF2-40B4-BE49-F238E27FC236}">
                <a16:creationId xmlns:a16="http://schemas.microsoft.com/office/drawing/2014/main" id="{0E9678B4-6B07-C048-AF38-D3EAB1E45EC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7673" y="2637715"/>
            <a:ext cx="4038600" cy="2019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EF5D6C-8BF6-344B-B21F-4C2F92965740}"/>
              </a:ext>
            </a:extLst>
          </p:cNvPr>
          <p:cNvSpPr txBox="1"/>
          <p:nvPr/>
        </p:nvSpPr>
        <p:spPr>
          <a:xfrm>
            <a:off x="6385805" y="1278374"/>
            <a:ext cx="5610577"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t>Very small quantities of material</a:t>
            </a:r>
          </a:p>
          <a:p>
            <a:pPr marL="285750" indent="-285750">
              <a:buFont typeface="Arial" panose="020B0604020202020204" pitchFamily="34" charset="0"/>
              <a:buChar char="•"/>
            </a:pPr>
            <a:r>
              <a:rPr lang="en-GB" sz="2400" dirty="0"/>
              <a:t>Transfer from suspect to crime scene / victim &amp; vice versa</a:t>
            </a:r>
          </a:p>
          <a:p>
            <a:pPr marL="285750" indent="-285750">
              <a:buFont typeface="Arial" panose="020B0604020202020204" pitchFamily="34" charset="0"/>
              <a:buChar char="•"/>
            </a:pPr>
            <a:endParaRPr lang="en-GB" dirty="0"/>
          </a:p>
          <a:p>
            <a:pPr algn="ctr"/>
            <a:endParaRPr lang="en-GB" u="sng" dirty="0"/>
          </a:p>
          <a:p>
            <a:endParaRPr lang="en-GB" sz="2400" dirty="0"/>
          </a:p>
          <a:p>
            <a:r>
              <a:rPr lang="en-GB" sz="2400" dirty="0"/>
              <a:t>Fibres</a:t>
            </a:r>
          </a:p>
          <a:p>
            <a:r>
              <a:rPr lang="en-GB" sz="2400" dirty="0"/>
              <a:t>Glass fragments</a:t>
            </a:r>
          </a:p>
          <a:p>
            <a:r>
              <a:rPr lang="en-GB" sz="2400" dirty="0"/>
              <a:t>Paint flakes </a:t>
            </a:r>
          </a:p>
          <a:p>
            <a:r>
              <a:rPr lang="en-GB" sz="2400" dirty="0"/>
              <a:t>Pollens</a:t>
            </a:r>
          </a:p>
          <a:p>
            <a:r>
              <a:rPr lang="en-GB" sz="2400" dirty="0"/>
              <a:t>Soils</a:t>
            </a:r>
          </a:p>
          <a:p>
            <a:r>
              <a:rPr lang="en-GB" sz="2400" dirty="0"/>
              <a:t>Insects</a:t>
            </a:r>
          </a:p>
          <a:p>
            <a:endParaRPr lang="en-GB" dirty="0"/>
          </a:p>
          <a:p>
            <a:r>
              <a:rPr lang="en-GB" dirty="0"/>
              <a:t> </a:t>
            </a:r>
          </a:p>
        </p:txBody>
      </p:sp>
    </p:spTree>
    <p:extLst>
      <p:ext uri="{BB962C8B-B14F-4D97-AF65-F5344CB8AC3E}">
        <p14:creationId xmlns:p14="http://schemas.microsoft.com/office/powerpoint/2010/main" val="240011259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8" name="Picture 6" descr="Toolmarks - Crime Scene">
            <a:extLst>
              <a:ext uri="{FF2B5EF4-FFF2-40B4-BE49-F238E27FC236}">
                <a16:creationId xmlns:a16="http://schemas.microsoft.com/office/drawing/2014/main" id="{9271F797-B24D-8F4C-8A4D-B02C78B0AD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153" r="22348"/>
          <a:stretch/>
        </p:blipFill>
        <p:spPr bwMode="auto">
          <a:xfrm>
            <a:off x="7381653" y="10"/>
            <a:ext cx="4810347" cy="6857990"/>
          </a:xfrm>
          <a:custGeom>
            <a:avLst/>
            <a:gdLst/>
            <a:ahLst/>
            <a:cxnLst/>
            <a:rect l="l" t="t" r="r" b="b"/>
            <a:pathLst>
              <a:path w="4817171" h="6858000">
                <a:moveTo>
                  <a:pt x="22751" y="0"/>
                </a:moveTo>
                <a:lnTo>
                  <a:pt x="4817171" y="0"/>
                </a:lnTo>
                <a:lnTo>
                  <a:pt x="4817171" y="6858000"/>
                </a:lnTo>
                <a:lnTo>
                  <a:pt x="0" y="6858000"/>
                </a:lnTo>
                <a:lnTo>
                  <a:pt x="6679" y="6845555"/>
                </a:lnTo>
                <a:cubicBezTo>
                  <a:pt x="496584" y="5886487"/>
                  <a:pt x="786702" y="4695963"/>
                  <a:pt x="786702" y="3406233"/>
                </a:cubicBezTo>
                <a:cubicBezTo>
                  <a:pt x="786702" y="2215714"/>
                  <a:pt x="539501" y="1109724"/>
                  <a:pt x="116147" y="192283"/>
                </a:cubicBezTo>
                <a:close/>
              </a:path>
            </a:pathLst>
          </a:custGeom>
          <a:noFill/>
          <a:extLst>
            <a:ext uri="{909E8E84-426E-40DD-AFC4-6F175D3DCCD1}">
              <a14:hiddenFill xmlns:a14="http://schemas.microsoft.com/office/drawing/2010/main">
                <a:solidFill>
                  <a:srgbClr val="FFFFFF"/>
                </a:solidFill>
              </a14:hiddenFill>
            </a:ext>
          </a:extLst>
        </p:spPr>
      </p:pic>
      <p:pic>
        <p:nvPicPr>
          <p:cNvPr id="13314" name="Picture 2" descr="Evidence Footprint Crime Scene Photos - Free &amp; Royalty-Free Stock Photos  from Dreamstime">
            <a:extLst>
              <a:ext uri="{FF2B5EF4-FFF2-40B4-BE49-F238E27FC236}">
                <a16:creationId xmlns:a16="http://schemas.microsoft.com/office/drawing/2014/main" id="{B5080A1E-7E30-F94A-B21E-AB9635C76AA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263"/>
          <a:stretch/>
        </p:blipFill>
        <p:spPr bwMode="auto">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ire mark of Right Front Tire | Download Scientific Diagram">
            <a:extLst>
              <a:ext uri="{FF2B5EF4-FFF2-40B4-BE49-F238E27FC236}">
                <a16:creationId xmlns:a16="http://schemas.microsoft.com/office/drawing/2014/main" id="{DAA47BA5-50E5-5D4D-9A83-758050C0AAD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184"/>
          <a:stretch/>
        </p:blipFill>
        <p:spPr bwMode="auto">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038C4AD-4732-A044-B247-01129E323DB2}"/>
              </a:ext>
            </a:extLst>
          </p:cNvPr>
          <p:cNvSpPr>
            <a:spLocks noGrp="1"/>
          </p:cNvSpPr>
          <p:nvPr>
            <p:ph type="title"/>
          </p:nvPr>
        </p:nvSpPr>
        <p:spPr>
          <a:xfrm>
            <a:off x="448056" y="685800"/>
            <a:ext cx="2807208" cy="1325563"/>
          </a:xfrm>
        </p:spPr>
        <p:txBody>
          <a:bodyPr vert="horz" lIns="91440" tIns="45720" rIns="91440" bIns="45720" rtlCol="0" anchor="ctr">
            <a:normAutofit/>
          </a:bodyPr>
          <a:lstStyle/>
          <a:p>
            <a:r>
              <a:rPr lang="en-US" sz="4000" b="1" u="sng" kern="1200" dirty="0">
                <a:solidFill>
                  <a:schemeClr val="tx1"/>
                </a:solidFill>
                <a:latin typeface="+mj-lt"/>
                <a:ea typeface="+mj-ea"/>
                <a:cs typeface="+mj-cs"/>
              </a:rPr>
              <a:t>Impressions</a:t>
            </a:r>
          </a:p>
        </p:txBody>
      </p:sp>
      <p:sp>
        <p:nvSpPr>
          <p:cNvPr id="4" name="TextBox 3">
            <a:extLst>
              <a:ext uri="{FF2B5EF4-FFF2-40B4-BE49-F238E27FC236}">
                <a16:creationId xmlns:a16="http://schemas.microsoft.com/office/drawing/2014/main" id="{7C26EFCC-6EAD-3049-BFB8-9C8B3FCBAAFC}"/>
              </a:ext>
            </a:extLst>
          </p:cNvPr>
          <p:cNvSpPr txBox="1"/>
          <p:nvPr/>
        </p:nvSpPr>
        <p:spPr>
          <a:xfrm>
            <a:off x="274183" y="2387329"/>
            <a:ext cx="3154953" cy="3922776"/>
          </a:xfrm>
          <a:prstGeom prst="rect">
            <a:avLst/>
          </a:prstGeom>
        </p:spPr>
        <p:txBody>
          <a:bodyPr vert="horz" lIns="91440" tIns="45720" rIns="91440" bIns="45720" rtlCol="0">
            <a:normAutofit fontScale="70000" lnSpcReduction="20000"/>
          </a:bodyPr>
          <a:lstStyle/>
          <a:p>
            <a:pPr marL="285750" indent="-285750">
              <a:buFont typeface="Arial" panose="020B0604020202020204" pitchFamily="34" charset="0"/>
              <a:buChar char="•"/>
            </a:pPr>
            <a:r>
              <a:rPr lang="en-GB" sz="3300" dirty="0"/>
              <a:t>Footwear marks</a:t>
            </a:r>
          </a:p>
          <a:p>
            <a:r>
              <a:rPr lang="en-GB" sz="3300" dirty="0"/>
              <a:t> </a:t>
            </a:r>
          </a:p>
          <a:p>
            <a:pPr marL="285750" indent="-285750">
              <a:buFont typeface="Arial" panose="020B0604020202020204" pitchFamily="34" charset="0"/>
              <a:buChar char="•"/>
            </a:pPr>
            <a:r>
              <a:rPr lang="en-GB" sz="3300" dirty="0"/>
              <a:t>Tyre marks </a:t>
            </a:r>
          </a:p>
          <a:p>
            <a:endParaRPr lang="en-GB" sz="3300" dirty="0"/>
          </a:p>
          <a:p>
            <a:pPr marL="285750" indent="-285750">
              <a:buFont typeface="Arial" panose="020B0604020202020204" pitchFamily="34" charset="0"/>
              <a:buChar char="•"/>
            </a:pPr>
            <a:r>
              <a:rPr lang="en-GB" sz="3300" dirty="0"/>
              <a:t>Other types of marks </a:t>
            </a:r>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endParaRPr lang="en-US" sz="1700" dirty="0"/>
          </a:p>
          <a:p>
            <a:pPr>
              <a:lnSpc>
                <a:spcPct val="90000"/>
              </a:lnSpc>
              <a:spcAft>
                <a:spcPts val="600"/>
              </a:spcAft>
            </a:pPr>
            <a:r>
              <a:rPr lang="en-US" sz="1700" dirty="0"/>
              <a:t>(College of Policing, 2021) </a:t>
            </a:r>
          </a:p>
        </p:txBody>
      </p:sp>
    </p:spTree>
    <p:extLst>
      <p:ext uri="{BB962C8B-B14F-4D97-AF65-F5344CB8AC3E}">
        <p14:creationId xmlns:p14="http://schemas.microsoft.com/office/powerpoint/2010/main" val="112707683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B47AE-7A25-5749-BEE1-3CC3DAF424FB}"/>
              </a:ext>
            </a:extLst>
          </p:cNvPr>
          <p:cNvSpPr>
            <a:spLocks noGrp="1"/>
          </p:cNvSpPr>
          <p:nvPr>
            <p:ph type="title"/>
          </p:nvPr>
        </p:nvSpPr>
        <p:spPr>
          <a:xfrm>
            <a:off x="838200" y="4435052"/>
            <a:ext cx="3093720" cy="1645920"/>
          </a:xfrm>
        </p:spPr>
        <p:txBody>
          <a:bodyPr vert="horz" lIns="91440" tIns="45720" rIns="91440" bIns="45720" rtlCol="0" anchor="ctr">
            <a:normAutofit/>
          </a:bodyPr>
          <a:lstStyle/>
          <a:p>
            <a:r>
              <a:rPr lang="en-US" sz="2600" kern="1200">
                <a:solidFill>
                  <a:schemeClr val="tx1"/>
                </a:solidFill>
                <a:latin typeface="+mj-lt"/>
                <a:ea typeface="+mj-ea"/>
                <a:cs typeface="+mj-cs"/>
              </a:rPr>
              <a:t>DNA Evidence </a:t>
            </a:r>
          </a:p>
        </p:txBody>
      </p:sp>
      <p:pic>
        <p:nvPicPr>
          <p:cNvPr id="14340" name="Picture 4" descr="DNA evidence could soon tell cops your age, whether you smoke, and what you  ate for breakfast">
            <a:extLst>
              <a:ext uri="{FF2B5EF4-FFF2-40B4-BE49-F238E27FC236}">
                <a16:creationId xmlns:a16="http://schemas.microsoft.com/office/drawing/2014/main" id="{6EAD4D6A-715C-4343-9E12-B7186EA0A1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266" r="15119" b="1"/>
          <a:stretch/>
        </p:blipFill>
        <p:spPr bwMode="auto">
          <a:xfrm>
            <a:off x="20" y="-6"/>
            <a:ext cx="3931900" cy="4005072"/>
          </a:xfrm>
          <a:prstGeom prst="rect">
            <a:avLst/>
          </a:prstGeom>
          <a:noFill/>
          <a:extLst>
            <a:ext uri="{909E8E84-426E-40DD-AFC4-6F175D3DCCD1}">
              <a14:hiddenFill xmlns:a14="http://schemas.microsoft.com/office/drawing/2010/main">
                <a:solidFill>
                  <a:srgbClr val="FFFFFF"/>
                </a:solidFill>
              </a14:hiddenFill>
            </a:ext>
          </a:extLst>
        </p:spPr>
      </p:pic>
      <p:pic>
        <p:nvPicPr>
          <p:cNvPr id="14338" name="Picture 2" descr="How Reliable Is DNA Evidence? | The Marshall Defense Firm">
            <a:extLst>
              <a:ext uri="{FF2B5EF4-FFF2-40B4-BE49-F238E27FC236}">
                <a16:creationId xmlns:a16="http://schemas.microsoft.com/office/drawing/2014/main" id="{30E1A4FE-5972-8A45-9345-398A33DCA9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33" r="26238" b="2"/>
          <a:stretch/>
        </p:blipFill>
        <p:spPr bwMode="auto">
          <a:xfrm>
            <a:off x="4130040" y="6"/>
            <a:ext cx="3931920" cy="400507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4 Types Of Court Admissible Relationship DNA Testing - Endeavor DNA">
            <a:extLst>
              <a:ext uri="{FF2B5EF4-FFF2-40B4-BE49-F238E27FC236}">
                <a16:creationId xmlns:a16="http://schemas.microsoft.com/office/drawing/2014/main" id="{9C8063CA-CFB9-8946-A609-FAFE82E2DBB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499" r="14172" b="2"/>
          <a:stretch/>
        </p:blipFill>
        <p:spPr bwMode="auto">
          <a:xfrm>
            <a:off x="8260080" y="-1"/>
            <a:ext cx="3931920" cy="400507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E368273-8F23-6B4D-BC89-2FCF2BF2AD04}"/>
              </a:ext>
            </a:extLst>
          </p:cNvPr>
          <p:cNvSpPr txBox="1"/>
          <p:nvPr/>
        </p:nvSpPr>
        <p:spPr>
          <a:xfrm>
            <a:off x="8828882" y="5773328"/>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
        <p:nvSpPr>
          <p:cNvPr id="6" name="TextBox 5">
            <a:extLst>
              <a:ext uri="{FF2B5EF4-FFF2-40B4-BE49-F238E27FC236}">
                <a16:creationId xmlns:a16="http://schemas.microsoft.com/office/drawing/2014/main" id="{2BAAA107-DEB0-1046-9C0F-EF8DF66E160E}"/>
              </a:ext>
            </a:extLst>
          </p:cNvPr>
          <p:cNvSpPr txBox="1"/>
          <p:nvPr/>
        </p:nvSpPr>
        <p:spPr>
          <a:xfrm>
            <a:off x="4388310" y="4369230"/>
            <a:ext cx="4233308" cy="1938992"/>
          </a:xfrm>
          <a:prstGeom prst="rect">
            <a:avLst/>
          </a:prstGeom>
          <a:noFill/>
        </p:spPr>
        <p:txBody>
          <a:bodyPr wrap="square" rtlCol="0">
            <a:spAutoFit/>
          </a:bodyPr>
          <a:lstStyle/>
          <a:p>
            <a:r>
              <a:rPr lang="en-GB" sz="2000" dirty="0"/>
              <a:t>Blood </a:t>
            </a:r>
          </a:p>
          <a:p>
            <a:r>
              <a:rPr lang="en-GB" sz="2000" dirty="0"/>
              <a:t>Semen</a:t>
            </a:r>
          </a:p>
          <a:p>
            <a:r>
              <a:rPr lang="en-GB" sz="2000" dirty="0"/>
              <a:t>Saliva</a:t>
            </a:r>
          </a:p>
          <a:p>
            <a:r>
              <a:rPr lang="en-GB" sz="2000" dirty="0"/>
              <a:t>Hair (with roots) </a:t>
            </a:r>
          </a:p>
          <a:p>
            <a:r>
              <a:rPr lang="en-GB" sz="2000" dirty="0"/>
              <a:t>Body tissue</a:t>
            </a:r>
          </a:p>
          <a:p>
            <a:r>
              <a:rPr lang="en-GB" sz="2000" dirty="0"/>
              <a:t>......and more!</a:t>
            </a:r>
          </a:p>
        </p:txBody>
      </p:sp>
    </p:spTree>
    <p:extLst>
      <p:ext uri="{BB962C8B-B14F-4D97-AF65-F5344CB8AC3E}">
        <p14:creationId xmlns:p14="http://schemas.microsoft.com/office/powerpoint/2010/main" val="15562182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A10E4-FDFB-4D4A-A85B-BBD779659C2C}"/>
              </a:ext>
            </a:extLst>
          </p:cNvPr>
          <p:cNvSpPr>
            <a:spLocks noGrp="1"/>
          </p:cNvSpPr>
          <p:nvPr>
            <p:ph type="title"/>
          </p:nvPr>
        </p:nvSpPr>
        <p:spPr>
          <a:xfrm>
            <a:off x="838201" y="643467"/>
            <a:ext cx="3888526" cy="1800526"/>
          </a:xfrm>
        </p:spPr>
        <p:txBody>
          <a:bodyPr>
            <a:normAutofit/>
          </a:bodyPr>
          <a:lstStyle/>
          <a:p>
            <a:r>
              <a:rPr lang="en-GB" b="1" u="sng" dirty="0"/>
              <a:t>Finger Marks </a:t>
            </a:r>
          </a:p>
        </p:txBody>
      </p:sp>
      <p:sp>
        <p:nvSpPr>
          <p:cNvPr id="3" name="Content Placeholder 2">
            <a:extLst>
              <a:ext uri="{FF2B5EF4-FFF2-40B4-BE49-F238E27FC236}">
                <a16:creationId xmlns:a16="http://schemas.microsoft.com/office/drawing/2014/main" id="{1125554A-2213-014F-A9D7-F852E5EAAF0B}"/>
              </a:ext>
            </a:extLst>
          </p:cNvPr>
          <p:cNvSpPr>
            <a:spLocks noGrp="1"/>
          </p:cNvSpPr>
          <p:nvPr>
            <p:ph idx="1"/>
          </p:nvPr>
        </p:nvSpPr>
        <p:spPr>
          <a:xfrm>
            <a:off x="838201" y="2623381"/>
            <a:ext cx="3888528" cy="3553581"/>
          </a:xfrm>
        </p:spPr>
        <p:txBody>
          <a:bodyPr>
            <a:normAutofit/>
          </a:bodyPr>
          <a:lstStyle/>
          <a:p>
            <a:r>
              <a:rPr lang="en-GB" sz="1700"/>
              <a:t>Ridged skin on our fingers can leave marks on textured surfaces</a:t>
            </a:r>
          </a:p>
          <a:p>
            <a:r>
              <a:rPr lang="en-GB" sz="1700"/>
              <a:t>Imaged, compared and used as forensic evidence </a:t>
            </a:r>
          </a:p>
          <a:p>
            <a:r>
              <a:rPr lang="en-GB" sz="1700"/>
              <a:t>The term ‘fingerprints’ refers to the images made which can be compared to the fingers marks at a crime scene</a:t>
            </a:r>
          </a:p>
          <a:p>
            <a:r>
              <a:rPr lang="en-GB" sz="1700"/>
              <a:t>Not just fingers – palms, toes, sole patterns</a:t>
            </a:r>
          </a:p>
          <a:p>
            <a:r>
              <a:rPr lang="en-GB" sz="1700"/>
              <a:t>CJS – every one is </a:t>
            </a:r>
            <a:r>
              <a:rPr lang="en-GB" sz="1700" i="1"/>
              <a:t>unique</a:t>
            </a:r>
            <a:r>
              <a:rPr lang="en-GB" sz="1700"/>
              <a:t> (Including identical twins)</a:t>
            </a:r>
          </a:p>
          <a:p>
            <a:endParaRPr lang="en-GB" sz="1700"/>
          </a:p>
          <a:p>
            <a:pPr marL="0" indent="0">
              <a:buNone/>
            </a:pPr>
            <a:endParaRPr lang="en-GB" sz="1700"/>
          </a:p>
          <a:p>
            <a:endParaRPr lang="en-GB" sz="1700"/>
          </a:p>
        </p:txBody>
      </p:sp>
      <p:pic>
        <p:nvPicPr>
          <p:cNvPr id="15362" name="Picture 2" descr="No Two Finger Prints Are Alike” – Fingerprinting in the Modern World">
            <a:extLst>
              <a:ext uri="{FF2B5EF4-FFF2-40B4-BE49-F238E27FC236}">
                <a16:creationId xmlns:a16="http://schemas.microsoft.com/office/drawing/2014/main" id="{C53C46AB-C948-2F4D-8E52-0A5DB148F0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05801" y="643234"/>
            <a:ext cx="3737917" cy="559987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8B225B-6EDF-A640-BD10-85F4A5633B9C}"/>
              </a:ext>
            </a:extLst>
          </p:cNvPr>
          <p:cNvSpPr txBox="1"/>
          <p:nvPr/>
        </p:nvSpPr>
        <p:spPr>
          <a:xfrm>
            <a:off x="9475059" y="5727595"/>
            <a:ext cx="7104188" cy="1645920"/>
          </a:xfrm>
          <a:prstGeom prst="rect">
            <a:avLst/>
          </a:prstGeom>
        </p:spPr>
        <p:txBody>
          <a:bodyPr vert="horz" lIns="91440" tIns="45720" rIns="91440" bIns="45720" rtlCol="0" anchor="ctr">
            <a:normAutofit/>
          </a:bodyPr>
          <a:lstStyle/>
          <a:p>
            <a:pPr>
              <a:lnSpc>
                <a:spcPct val="90000"/>
              </a:lnSpc>
              <a:spcAft>
                <a:spcPts val="600"/>
              </a:spcAft>
            </a:pPr>
            <a:r>
              <a:rPr lang="en-US" dirty="0"/>
              <a:t>(College of Policing, 2021) </a:t>
            </a:r>
          </a:p>
        </p:txBody>
      </p:sp>
    </p:spTree>
    <p:extLst>
      <p:ext uri="{BB962C8B-B14F-4D97-AF65-F5344CB8AC3E}">
        <p14:creationId xmlns:p14="http://schemas.microsoft.com/office/powerpoint/2010/main" val="11656757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8" name="Picture 4" descr="Firearms &amp; Ballistics | Forensic Service Providers | Forensic Equity">
            <a:extLst>
              <a:ext uri="{FF2B5EF4-FFF2-40B4-BE49-F238E27FC236}">
                <a16:creationId xmlns:a16="http://schemas.microsoft.com/office/drawing/2014/main" id="{E0F04F7C-0F78-C842-A979-158742BB85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992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Forensic Firearms Courses">
            <a:extLst>
              <a:ext uri="{FF2B5EF4-FFF2-40B4-BE49-F238E27FC236}">
                <a16:creationId xmlns:a16="http://schemas.microsoft.com/office/drawing/2014/main" id="{2D4EA8A4-4A57-BA41-9F98-D5B10D78C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706" b="7110"/>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C2C2680-5B2A-704F-97A1-7DAC37ECC1FA}"/>
              </a:ext>
            </a:extLst>
          </p:cNvPr>
          <p:cNvSpPr>
            <a:spLocks noGrp="1"/>
          </p:cNvSpPr>
          <p:nvPr>
            <p:ph type="title"/>
          </p:nvPr>
        </p:nvSpPr>
        <p:spPr>
          <a:xfrm>
            <a:off x="448056" y="859536"/>
            <a:ext cx="4832802" cy="1243584"/>
          </a:xfrm>
        </p:spPr>
        <p:txBody>
          <a:bodyPr vert="horz" lIns="91440" tIns="45720" rIns="91440" bIns="45720" rtlCol="0" anchor="ctr">
            <a:normAutofit/>
          </a:bodyPr>
          <a:lstStyle/>
          <a:p>
            <a:r>
              <a:rPr lang="en-US" sz="3400" b="1" u="sng" kern="1200" dirty="0">
                <a:solidFill>
                  <a:schemeClr val="tx1"/>
                </a:solidFill>
                <a:latin typeface="+mj-lt"/>
                <a:ea typeface="+mj-ea"/>
                <a:cs typeface="+mj-cs"/>
              </a:rPr>
              <a:t>Firearms</a:t>
            </a:r>
          </a:p>
        </p:txBody>
      </p:sp>
      <p:sp>
        <p:nvSpPr>
          <p:cNvPr id="6" name="TextBox 5">
            <a:extLst>
              <a:ext uri="{FF2B5EF4-FFF2-40B4-BE49-F238E27FC236}">
                <a16:creationId xmlns:a16="http://schemas.microsoft.com/office/drawing/2014/main" id="{0C0A6ED0-4E06-4B43-884F-FF4D993CCE18}"/>
              </a:ext>
            </a:extLst>
          </p:cNvPr>
          <p:cNvSpPr txBox="1"/>
          <p:nvPr/>
        </p:nvSpPr>
        <p:spPr>
          <a:xfrm>
            <a:off x="448056" y="2512611"/>
            <a:ext cx="4832803" cy="3664351"/>
          </a:xfrm>
          <a:prstGeom prst="rect">
            <a:avLst/>
          </a:prstGeom>
        </p:spPr>
        <p:txBody>
          <a:bodyPr vert="horz" lIns="91440" tIns="45720" rIns="91440" bIns="45720" rtlCol="0">
            <a:normAutofit fontScale="32500" lnSpcReduction="20000"/>
          </a:bodyPr>
          <a:lstStyle/>
          <a:p>
            <a:pPr marL="342900" indent="-342900">
              <a:buFont typeface="Arial" panose="020B0604020202020204" pitchFamily="34" charset="0"/>
              <a:buChar char="•"/>
            </a:pPr>
            <a:r>
              <a:rPr lang="en-GB" sz="4900" dirty="0"/>
              <a:t>Spent (used) bullets or cartridges = rich sources of evidence</a:t>
            </a:r>
            <a:br>
              <a:rPr lang="en-GB" sz="4900" dirty="0"/>
            </a:br>
            <a:endParaRPr lang="en-GB" sz="4900" dirty="0"/>
          </a:p>
          <a:p>
            <a:pPr marL="342900" indent="-342900">
              <a:buFont typeface="Arial" panose="020B0604020202020204" pitchFamily="34" charset="0"/>
              <a:buChar char="•"/>
            </a:pPr>
            <a:r>
              <a:rPr lang="en-GB" sz="4900" dirty="0"/>
              <a:t>The barrel and the firing mechanisms leave marks on the bullets and the cartridge cases when being fired</a:t>
            </a:r>
          </a:p>
          <a:p>
            <a:endParaRPr lang="en-GB" sz="4900" dirty="0"/>
          </a:p>
          <a:p>
            <a:endParaRPr lang="en-GB" sz="4900" dirty="0"/>
          </a:p>
          <a:p>
            <a:pPr marL="342900" indent="-342900">
              <a:buFont typeface="Arial" panose="020B0604020202020204" pitchFamily="34" charset="0"/>
              <a:buChar char="•"/>
            </a:pPr>
            <a:r>
              <a:rPr lang="en-GB" sz="4900" dirty="0"/>
              <a:t>The National Ballistics Service (NABIS) can examine these and sometimes link the back to a weapon and vice versa. </a:t>
            </a:r>
          </a:p>
          <a:p>
            <a:pPr>
              <a:lnSpc>
                <a:spcPct val="90000"/>
              </a:lnSpc>
              <a:spcAft>
                <a:spcPts val="600"/>
              </a:spcAft>
            </a:pPr>
            <a:endParaRPr lang="en-US" sz="4900" dirty="0"/>
          </a:p>
          <a:p>
            <a:pPr>
              <a:lnSpc>
                <a:spcPct val="90000"/>
              </a:lnSpc>
              <a:spcAft>
                <a:spcPts val="600"/>
              </a:spcAft>
            </a:pPr>
            <a:endParaRPr lang="en-US" sz="49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r>
              <a:rPr lang="en-US" sz="2000" dirty="0"/>
              <a:t>(College of Policing, 2021) </a:t>
            </a:r>
          </a:p>
        </p:txBody>
      </p:sp>
    </p:spTree>
    <p:extLst>
      <p:ext uri="{BB962C8B-B14F-4D97-AF65-F5344CB8AC3E}">
        <p14:creationId xmlns:p14="http://schemas.microsoft.com/office/powerpoint/2010/main" val="2079660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12B91BEB-8A35-254B-A88F-2F0C7B0682D2}"/>
              </a:ext>
            </a:extLst>
          </p:cNvPr>
          <p:cNvSpPr>
            <a:spLocks noGrp="1"/>
          </p:cNvSpPr>
          <p:nvPr>
            <p:ph type="title"/>
          </p:nvPr>
        </p:nvSpPr>
        <p:spPr>
          <a:xfrm>
            <a:off x="841247" y="1655286"/>
            <a:ext cx="4609057" cy="2610042"/>
          </a:xfrm>
        </p:spPr>
        <p:txBody>
          <a:bodyPr vert="horz" lIns="91440" tIns="45720" rIns="91440" bIns="45720" rtlCol="0" anchor="b">
            <a:normAutofit/>
          </a:bodyPr>
          <a:lstStyle/>
          <a:p>
            <a:r>
              <a:rPr lang="en-US" sz="3400" kern="1200">
                <a:solidFill>
                  <a:schemeClr val="tx1"/>
                </a:solidFill>
                <a:latin typeface="+mj-lt"/>
                <a:ea typeface="+mj-ea"/>
                <a:cs typeface="+mj-cs"/>
              </a:rPr>
              <a:t>Group Task: </a:t>
            </a:r>
            <a:br>
              <a:rPr lang="en-US" sz="3400" kern="1200">
                <a:solidFill>
                  <a:schemeClr val="tx1"/>
                </a:solidFill>
                <a:latin typeface="+mj-lt"/>
                <a:ea typeface="+mj-ea"/>
                <a:cs typeface="+mj-cs"/>
              </a:rPr>
            </a:br>
            <a:r>
              <a:rPr lang="en-US" sz="3400" kern="1200">
                <a:solidFill>
                  <a:schemeClr val="tx1"/>
                </a:solidFill>
                <a:latin typeface="+mj-lt"/>
                <a:ea typeface="+mj-ea"/>
                <a:cs typeface="+mj-cs"/>
              </a:rPr>
              <a:t>Identify 5 key/interesting points from the video to report back to the whole group. </a:t>
            </a:r>
          </a:p>
        </p:txBody>
      </p:sp>
      <p:sp>
        <p:nvSpPr>
          <p:cNvPr id="21" name="Freeform: Shape 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1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Online Media 3" descr="How is a forensic scene protected &amp; initially examined?">
            <a:hlinkClick r:id="" action="ppaction://media"/>
            <a:extLst>
              <a:ext uri="{FF2B5EF4-FFF2-40B4-BE49-F238E27FC236}">
                <a16:creationId xmlns:a16="http://schemas.microsoft.com/office/drawing/2014/main" id="{28D6CD11-1280-5047-87A7-1C54163FB387}"/>
              </a:ext>
            </a:extLst>
          </p:cNvPr>
          <p:cNvPicPr>
            <a:picLocks noRot="1" noChangeAspect="1"/>
          </p:cNvPicPr>
          <p:nvPr>
            <a:videoFile r:link="rId1"/>
          </p:nvPr>
        </p:nvPicPr>
        <p:blipFill>
          <a:blip r:embed="rId4"/>
          <a:stretch>
            <a:fillRect/>
          </a:stretch>
        </p:blipFill>
        <p:spPr>
          <a:xfrm>
            <a:off x="6507579" y="1962570"/>
            <a:ext cx="5079371" cy="2869844"/>
          </a:xfrm>
          <a:prstGeom prst="rect">
            <a:avLst/>
          </a:prstGeom>
        </p:spPr>
      </p:pic>
      <p:sp>
        <p:nvSpPr>
          <p:cNvPr id="23" name="Freeform: Shape 1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1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6845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ADCB-F7CD-2843-ACBB-92027EC6E3F4}"/>
              </a:ext>
            </a:extLst>
          </p:cNvPr>
          <p:cNvSpPr>
            <a:spLocks noGrp="1"/>
          </p:cNvSpPr>
          <p:nvPr>
            <p:ph type="title"/>
          </p:nvPr>
        </p:nvSpPr>
        <p:spPr>
          <a:xfrm>
            <a:off x="609600" y="279400"/>
            <a:ext cx="10515600" cy="1325563"/>
          </a:xfrm>
        </p:spPr>
        <p:txBody>
          <a:bodyPr/>
          <a:lstStyle/>
          <a:p>
            <a:r>
              <a:rPr lang="en-US" dirty="0">
                <a:solidFill>
                  <a:srgbClr val="0070C0"/>
                </a:solidFill>
              </a:rPr>
              <a:t>Managing Scenes </a:t>
            </a:r>
          </a:p>
        </p:txBody>
      </p:sp>
      <p:graphicFrame>
        <p:nvGraphicFramePr>
          <p:cNvPr id="6148" name="Content Placeholder 2">
            <a:extLst>
              <a:ext uri="{FF2B5EF4-FFF2-40B4-BE49-F238E27FC236}">
                <a16:creationId xmlns:a16="http://schemas.microsoft.com/office/drawing/2014/main" id="{9B59211F-6F8E-127E-F0DA-28DFFE4CE3FD}"/>
              </a:ext>
            </a:extLst>
          </p:cNvPr>
          <p:cNvGraphicFramePr/>
          <p:nvPr/>
        </p:nvGraphicFramePr>
        <p:xfrm>
          <a:off x="723900" y="1918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Here's what police know about digital evidence">
            <a:extLst>
              <a:ext uri="{FF2B5EF4-FFF2-40B4-BE49-F238E27FC236}">
                <a16:creationId xmlns:a16="http://schemas.microsoft.com/office/drawing/2014/main" id="{7E4803EF-1D95-6145-9BBC-2C7B0C0BC5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8386" y="2794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4680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793662" y="386930"/>
            <a:ext cx="10066122" cy="1298448"/>
          </a:xfrm>
        </p:spPr>
        <p:txBody>
          <a:bodyPr anchor="b">
            <a:normAutofit/>
          </a:bodyPr>
          <a:lstStyle/>
          <a:p>
            <a:r>
              <a:rPr lang="en-US" sz="4800"/>
              <a:t>Identifying Scenes… </a:t>
            </a:r>
          </a:p>
        </p:txBody>
      </p:sp>
      <p:sp>
        <p:nvSpPr>
          <p:cNvPr id="7177" name="Rectangle 71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793661" y="2599509"/>
            <a:ext cx="4530898" cy="3639450"/>
          </a:xfrm>
        </p:spPr>
        <p:txBody>
          <a:bodyPr anchor="ctr">
            <a:normAutofit/>
          </a:bodyPr>
          <a:lstStyle/>
          <a:p>
            <a:pPr marL="0" indent="0">
              <a:buNone/>
            </a:pPr>
            <a:r>
              <a:rPr lang="en-GB" sz="2000"/>
              <a:t>Examples: </a:t>
            </a:r>
          </a:p>
          <a:p>
            <a:r>
              <a:rPr lang="en-GB" sz="2000"/>
              <a:t>Victims, witnesses &amp; suspects</a:t>
            </a:r>
          </a:p>
          <a:p>
            <a:r>
              <a:rPr lang="en-GB" sz="2000"/>
              <a:t>Routes to and from the scene</a:t>
            </a:r>
          </a:p>
          <a:p>
            <a:r>
              <a:rPr lang="en-GB" sz="2000"/>
              <a:t>Weapons </a:t>
            </a:r>
          </a:p>
          <a:p>
            <a:r>
              <a:rPr lang="en-GB" sz="2000"/>
              <a:t>Suspect’s home address or other premises associated with the suspect or the commission of the offence</a:t>
            </a:r>
          </a:p>
          <a:p>
            <a:r>
              <a:rPr lang="en-GB" sz="2000"/>
              <a:t>Vehicles </a:t>
            </a:r>
          </a:p>
          <a:p>
            <a:r>
              <a:rPr lang="en-GB" sz="2000"/>
              <a:t>Deposition or dump sites</a:t>
            </a:r>
            <a:endParaRPr lang="en-US" sz="2000"/>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32" r="9918"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7181" name="Rectangle 71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748590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own Arrow Callout 9">
            <a:extLst>
              <a:ext uri="{FF2B5EF4-FFF2-40B4-BE49-F238E27FC236}">
                <a16:creationId xmlns:a16="http://schemas.microsoft.com/office/drawing/2014/main" id="{EF992600-7319-D346-B568-F34B4A7BAA28}"/>
              </a:ext>
            </a:extLst>
          </p:cNvPr>
          <p:cNvSpPr/>
          <p:nvPr/>
        </p:nvSpPr>
        <p:spPr>
          <a:xfrm>
            <a:off x="342900" y="473529"/>
            <a:ext cx="5927271" cy="2355307"/>
          </a:xfrm>
          <a:prstGeom prst="downArrowCallout">
            <a:avLst>
              <a:gd name="adj1" fmla="val 25000"/>
              <a:gd name="adj2" fmla="val 55504"/>
              <a:gd name="adj3" fmla="val 25000"/>
              <a:gd name="adj4" fmla="val 64977"/>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C3285C-FCFC-BB4D-B441-AEBC7E9F5C37}"/>
              </a:ext>
            </a:extLst>
          </p:cNvPr>
          <p:cNvSpPr txBox="1"/>
          <p:nvPr/>
        </p:nvSpPr>
        <p:spPr>
          <a:xfrm>
            <a:off x="820510" y="3429000"/>
            <a:ext cx="4972049" cy="2554545"/>
          </a:xfrm>
          <a:prstGeom prst="rect">
            <a:avLst/>
          </a:prstGeom>
          <a:noFill/>
        </p:spPr>
        <p:txBody>
          <a:bodyPr wrap="square">
            <a:spAutoFit/>
          </a:bodyPr>
          <a:lstStyle/>
          <a:p>
            <a:pPr algn="ctr"/>
            <a:r>
              <a:rPr lang="en-GB" sz="2000" dirty="0">
                <a:solidFill>
                  <a:srgbClr val="333333"/>
                </a:solidFill>
                <a:latin typeface="Arial" panose="020B0604020202020204" pitchFamily="34" charset="0"/>
              </a:rPr>
              <a:t>M</a:t>
            </a:r>
            <a:r>
              <a:rPr lang="en-GB" sz="2000" b="0" i="0" dirty="0">
                <a:solidFill>
                  <a:srgbClr val="333333"/>
                </a:solidFill>
                <a:effectLst/>
                <a:latin typeface="Arial" panose="020B0604020202020204" pitchFamily="34" charset="0"/>
              </a:rPr>
              <a:t>aintain the integrity and provenance of any material which may be recovered from it. </a:t>
            </a:r>
          </a:p>
          <a:p>
            <a:pPr algn="ctr"/>
            <a:endParaRPr lang="en-GB" sz="2000" b="0" i="0" dirty="0">
              <a:solidFill>
                <a:srgbClr val="333333"/>
              </a:solidFill>
              <a:effectLst/>
              <a:latin typeface="Arial" panose="020B0604020202020204" pitchFamily="34" charset="0"/>
            </a:endParaRPr>
          </a:p>
          <a:p>
            <a:pPr marL="285750" indent="-285750" algn="ctr">
              <a:buFont typeface="Arial" panose="020B0604020202020204" pitchFamily="34" charset="0"/>
              <a:buChar char="•"/>
            </a:pPr>
            <a:endParaRPr lang="en-GB" sz="2000" b="0" i="0" dirty="0">
              <a:solidFill>
                <a:srgbClr val="333333"/>
              </a:solidFill>
              <a:effectLst/>
              <a:latin typeface="Arial" panose="020B0604020202020204" pitchFamily="34" charset="0"/>
            </a:endParaRPr>
          </a:p>
          <a:p>
            <a:pPr algn="ct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educes the opportunities for the material to become contaminated or inadvertently cross-contaminated.</a:t>
            </a:r>
            <a:endParaRPr lang="en-US" sz="2000" dirty="0"/>
          </a:p>
        </p:txBody>
      </p:sp>
      <p:sp>
        <p:nvSpPr>
          <p:cNvPr id="7" name="TextBox 6">
            <a:extLst>
              <a:ext uri="{FF2B5EF4-FFF2-40B4-BE49-F238E27FC236}">
                <a16:creationId xmlns:a16="http://schemas.microsoft.com/office/drawing/2014/main" id="{D8351326-8EEB-DF4B-BE75-2251641EAA5F}"/>
              </a:ext>
            </a:extLst>
          </p:cNvPr>
          <p:cNvSpPr txBox="1"/>
          <p:nvPr/>
        </p:nvSpPr>
        <p:spPr>
          <a:xfrm>
            <a:off x="6270171" y="3428999"/>
            <a:ext cx="6096000" cy="2554545"/>
          </a:xfrm>
          <a:prstGeom prst="rect">
            <a:avLst/>
          </a:prstGeom>
          <a:noFill/>
        </p:spPr>
        <p:txBody>
          <a:bodyPr wrap="square">
            <a:spAutoFit/>
          </a:bodyPr>
          <a:lstStyle/>
          <a:p>
            <a:pPr algn="ctr">
              <a:buFont typeface="Arial" panose="020B0604020202020204" pitchFamily="34" charset="0"/>
              <a:buChar char="•"/>
            </a:pPr>
            <a:r>
              <a:rPr lang="en-GB" sz="2000" b="0" i="0" dirty="0">
                <a:solidFill>
                  <a:srgbClr val="333333"/>
                </a:solidFill>
                <a:effectLst/>
                <a:latin typeface="Arial" panose="020B0604020202020204" pitchFamily="34" charset="0"/>
              </a:rPr>
              <a:t>Tape</a:t>
            </a:r>
          </a:p>
          <a:p>
            <a:pPr algn="ctr">
              <a:buFont typeface="Arial" panose="020B0604020202020204" pitchFamily="34" charset="0"/>
              <a:buChar char="•"/>
            </a:pPr>
            <a:r>
              <a:rPr lang="en-GB" sz="2000" b="0" i="0" dirty="0">
                <a:solidFill>
                  <a:srgbClr val="333333"/>
                </a:solidFill>
                <a:effectLst/>
                <a:latin typeface="Arial" panose="020B0604020202020204" pitchFamily="34" charset="0"/>
              </a:rPr>
              <a:t>Scene guard </a:t>
            </a:r>
          </a:p>
          <a:p>
            <a:pPr algn="ctr">
              <a:buFont typeface="Arial" panose="020B0604020202020204" pitchFamily="34" charset="0"/>
              <a:buChar char="•"/>
            </a:pPr>
            <a:r>
              <a:rPr lang="en-GB" sz="2000" dirty="0">
                <a:solidFill>
                  <a:srgbClr val="333333"/>
                </a:solidFill>
                <a:latin typeface="Arial" panose="020B0604020202020204" pitchFamily="34" charset="0"/>
              </a:rPr>
              <a:t>V</a:t>
            </a:r>
            <a:r>
              <a:rPr lang="en-GB" sz="2000" b="0" i="0" dirty="0">
                <a:solidFill>
                  <a:srgbClr val="333333"/>
                </a:solidFill>
                <a:effectLst/>
                <a:latin typeface="Arial" panose="020B0604020202020204" pitchFamily="34" charset="0"/>
              </a:rPr>
              <a:t>ehicles</a:t>
            </a:r>
          </a:p>
          <a:p>
            <a:pPr algn="ctr">
              <a:buFont typeface="Arial" panose="020B0604020202020204" pitchFamily="34" charset="0"/>
              <a:buChar char="•"/>
            </a:pP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oad blocks / diversions</a:t>
            </a:r>
          </a:p>
          <a:p>
            <a:pPr algn="ctr">
              <a:buFont typeface="Arial" panose="020B0604020202020204" pitchFamily="34" charset="0"/>
              <a:buChar char="•"/>
            </a:pPr>
            <a:r>
              <a:rPr lang="en-GB" sz="2000" dirty="0">
                <a:solidFill>
                  <a:srgbClr val="333333"/>
                </a:solidFill>
                <a:latin typeface="Arial" panose="020B0604020202020204" pitchFamily="34" charset="0"/>
              </a:rPr>
              <a:t>T</a:t>
            </a:r>
            <a:r>
              <a:rPr lang="en-GB" sz="2000" b="0" i="0" dirty="0">
                <a:solidFill>
                  <a:srgbClr val="333333"/>
                </a:solidFill>
                <a:effectLst/>
                <a:latin typeface="Arial" panose="020B0604020202020204" pitchFamily="34" charset="0"/>
              </a:rPr>
              <a:t>emporary fencing</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uitable PPE</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cene log</a:t>
            </a:r>
          </a:p>
          <a:p>
            <a:pPr algn="ctr">
              <a:buFont typeface="Arial" panose="020B0604020202020204" pitchFamily="34" charset="0"/>
              <a:buChar char="•"/>
            </a:pPr>
            <a:r>
              <a:rPr lang="en-GB" sz="2000" dirty="0">
                <a:solidFill>
                  <a:srgbClr val="333333"/>
                </a:solidFill>
                <a:latin typeface="Arial" panose="020B0604020202020204" pitchFamily="34" charset="0"/>
              </a:rPr>
              <a:t>The 4 R’s </a:t>
            </a:r>
            <a:endParaRPr lang="en-GB" sz="2000"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CB467039-5A50-6042-AB5D-DA2B37A043D5}"/>
              </a:ext>
            </a:extLst>
          </p:cNvPr>
          <p:cNvSpPr txBox="1"/>
          <p:nvPr/>
        </p:nvSpPr>
        <p:spPr>
          <a:xfrm>
            <a:off x="503463" y="626468"/>
            <a:ext cx="5227865" cy="1077218"/>
          </a:xfrm>
          <a:prstGeom prst="rect">
            <a:avLst/>
          </a:prstGeom>
          <a:noFill/>
        </p:spPr>
        <p:txBody>
          <a:bodyPr wrap="square">
            <a:spAutoFit/>
          </a:bodyPr>
          <a:lstStyle/>
          <a:p>
            <a:pPr algn="ctr"/>
            <a:r>
              <a:rPr lang="en-GB" sz="3200" b="1" dirty="0">
                <a:solidFill>
                  <a:srgbClr val="333333"/>
                </a:solidFill>
                <a:latin typeface="Helvetica Neue" panose="02000503000000020004" pitchFamily="2" charset="0"/>
              </a:rPr>
              <a:t>Importance of s</a:t>
            </a:r>
            <a:r>
              <a:rPr lang="en-GB" sz="3200" b="1" i="0" dirty="0">
                <a:solidFill>
                  <a:srgbClr val="333333"/>
                </a:solidFill>
                <a:effectLst/>
                <a:latin typeface="Helvetica Neue" panose="02000503000000020004" pitchFamily="2" charset="0"/>
              </a:rPr>
              <a:t>ecuring the scene?</a:t>
            </a:r>
          </a:p>
        </p:txBody>
      </p:sp>
      <p:pic>
        <p:nvPicPr>
          <p:cNvPr id="8194" name="Picture 2" descr="Crime Scene (2018) - This American Life">
            <a:extLst>
              <a:ext uri="{FF2B5EF4-FFF2-40B4-BE49-F238E27FC236}">
                <a16:creationId xmlns:a16="http://schemas.microsoft.com/office/drawing/2014/main" id="{E087FBFA-1042-C642-92B3-875BE2A6F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171" y="6368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37543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82CDE-A5B9-E641-96F7-3CBAC0876F62}"/>
              </a:ext>
            </a:extLst>
          </p:cNvPr>
          <p:cNvSpPr>
            <a:spLocks noGrp="1"/>
          </p:cNvSpPr>
          <p:nvPr>
            <p:ph type="title"/>
          </p:nvPr>
        </p:nvSpPr>
        <p:spPr>
          <a:xfrm>
            <a:off x="4654296" y="680106"/>
            <a:ext cx="6894576" cy="1783080"/>
          </a:xfrm>
        </p:spPr>
        <p:txBody>
          <a:bodyPr anchor="b">
            <a:normAutofit/>
          </a:bodyPr>
          <a:lstStyle/>
          <a:p>
            <a:r>
              <a:rPr lang="en-GB" sz="5400" b="1" dirty="0">
                <a:solidFill>
                  <a:srgbClr val="0070C0"/>
                </a:solidFill>
              </a:rPr>
              <a:t>Releasing the scene</a:t>
            </a:r>
            <a:br>
              <a:rPr lang="en-GB" sz="5400" b="1" dirty="0"/>
            </a:br>
            <a:endParaRPr lang="en-US" sz="5400" dirty="0"/>
          </a:p>
        </p:txBody>
      </p:sp>
      <p:pic>
        <p:nvPicPr>
          <p:cNvPr id="11268" name="Picture 4" descr="Forensic tent erected as officers examine back garden outside Govan flat -  Daily Record">
            <a:extLst>
              <a:ext uri="{FF2B5EF4-FFF2-40B4-BE49-F238E27FC236}">
                <a16:creationId xmlns:a16="http://schemas.microsoft.com/office/drawing/2014/main" id="{05139AF6-4B45-404D-8BE9-C2B8CA2F27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35" r="1" b="1"/>
          <a:stretch/>
        </p:blipFill>
        <p:spPr bwMode="auto">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a:noFill/>
          <a:extLst>
            <a:ext uri="{909E8E84-426E-40DD-AFC4-6F175D3DCCD1}">
              <a14:hiddenFill xmlns:a14="http://schemas.microsoft.com/office/drawing/2010/main">
                <a:solidFill>
                  <a:srgbClr val="FFFFFF"/>
                </a:solidFill>
              </a14:hiddenFill>
            </a:ext>
          </a:extLst>
        </p:spPr>
      </p:pic>
      <p:pic>
        <p:nvPicPr>
          <p:cNvPr id="11266" name="Picture 2" descr="Light aircraft crash in Monmouthshire closes A40 - BBC News">
            <a:extLst>
              <a:ext uri="{FF2B5EF4-FFF2-40B4-BE49-F238E27FC236}">
                <a16:creationId xmlns:a16="http://schemas.microsoft.com/office/drawing/2014/main" id="{EA89A6A0-5717-554C-B7F0-056A011B4A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434" b="-3"/>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C3747CB-16F7-894D-A32A-A7B384B55C48}"/>
              </a:ext>
            </a:extLst>
          </p:cNvPr>
          <p:cNvSpPr>
            <a:spLocks noGrp="1"/>
          </p:cNvSpPr>
          <p:nvPr>
            <p:ph idx="1"/>
          </p:nvPr>
        </p:nvSpPr>
        <p:spPr>
          <a:xfrm>
            <a:off x="4654296" y="2706624"/>
            <a:ext cx="6894576" cy="3483864"/>
          </a:xfrm>
        </p:spPr>
        <p:txBody>
          <a:bodyPr>
            <a:normAutofit/>
          </a:bodyPr>
          <a:lstStyle/>
          <a:p>
            <a:pPr marL="0" indent="0">
              <a:buNone/>
            </a:pPr>
            <a:endParaRPr lang="en-GB" sz="2200" b="1" dirty="0"/>
          </a:p>
          <a:p>
            <a:r>
              <a:rPr lang="en-GB" sz="2200" dirty="0"/>
              <a:t>Do not release a scene until satisfied all expert advice has been considered (</a:t>
            </a:r>
            <a:r>
              <a:rPr lang="en-GB" sz="2200" dirty="0" err="1"/>
              <a:t>i.e</a:t>
            </a:r>
            <a:r>
              <a:rPr lang="en-GB" sz="2200" dirty="0"/>
              <a:t>, </a:t>
            </a:r>
            <a:r>
              <a:rPr lang="en-GB" sz="2200" dirty="0" err="1"/>
              <a:t>PolSA</a:t>
            </a:r>
            <a:r>
              <a:rPr lang="en-GB" sz="2200" dirty="0"/>
              <a:t>) </a:t>
            </a:r>
          </a:p>
          <a:p>
            <a:r>
              <a:rPr lang="en-GB" sz="2200" dirty="0"/>
              <a:t>Once areas which have been covered by crime scene tents and stepping plates have been searched, the scene can be cleaned and released. </a:t>
            </a:r>
          </a:p>
          <a:p>
            <a:r>
              <a:rPr lang="en-GB" sz="2200" dirty="0"/>
              <a:t>Considerations - environmental health department or the local health authority, </a:t>
            </a:r>
            <a:r>
              <a:rPr lang="en-GB" sz="2200" dirty="0" err="1"/>
              <a:t>eg</a:t>
            </a:r>
            <a:r>
              <a:rPr lang="en-GB" sz="2200" dirty="0"/>
              <a:t>, where chemicals or biological substances may have been found.</a:t>
            </a:r>
          </a:p>
          <a:p>
            <a:endParaRPr lang="en-US" sz="2200" dirty="0"/>
          </a:p>
        </p:txBody>
      </p:sp>
    </p:spTree>
    <p:extLst>
      <p:ext uri="{BB962C8B-B14F-4D97-AF65-F5344CB8AC3E}">
        <p14:creationId xmlns:p14="http://schemas.microsoft.com/office/powerpoint/2010/main" val="346987520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E40E4459-3691-1244-AA1A-AC3A4DEBF8F8}"/>
              </a:ext>
            </a:extLst>
          </p:cNvPr>
          <p:cNvSpPr/>
          <p:nvPr/>
        </p:nvSpPr>
        <p:spPr>
          <a:xfrm>
            <a:off x="0" y="217551"/>
            <a:ext cx="6422571" cy="1028700"/>
          </a:xfrm>
          <a:prstGeom prst="homePlat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11937" r="11419"/>
          <a:stretch/>
        </p:blipFill>
        <p:spPr>
          <a:xfrm>
            <a:off x="4658633" y="1694856"/>
            <a:ext cx="6905430" cy="5016187"/>
          </a:xfrm>
          <a:prstGeom prst="rect">
            <a:avLst/>
          </a:prstGeom>
        </p:spPr>
      </p:pic>
      <p:sp>
        <p:nvSpPr>
          <p:cNvPr id="4" name="TextBox 3">
            <a:extLst>
              <a:ext uri="{FF2B5EF4-FFF2-40B4-BE49-F238E27FC236}">
                <a16:creationId xmlns:a16="http://schemas.microsoft.com/office/drawing/2014/main" id="{28D9CA16-9957-9649-9FD9-780BFAA3210F}"/>
              </a:ext>
            </a:extLst>
          </p:cNvPr>
          <p:cNvSpPr txBox="1"/>
          <p:nvPr/>
        </p:nvSpPr>
        <p:spPr>
          <a:xfrm>
            <a:off x="0" y="1231179"/>
            <a:ext cx="12461421" cy="1384995"/>
          </a:xfrm>
          <a:prstGeom prst="rect">
            <a:avLst/>
          </a:prstGeom>
          <a:noFill/>
        </p:spPr>
        <p:txBody>
          <a:bodyPr wrap="square">
            <a:spAutoFit/>
          </a:bodyPr>
          <a:lstStyle/>
          <a:p>
            <a:pPr algn="l"/>
            <a:r>
              <a:rPr lang="en-GB" sz="2400" dirty="0">
                <a:solidFill>
                  <a:srgbClr val="333333"/>
                </a:solidFill>
                <a:latin typeface="Arial" panose="020B0604020202020204" pitchFamily="34" charset="0"/>
              </a:rPr>
              <a:t>E</a:t>
            </a:r>
            <a:r>
              <a:rPr lang="en-GB" sz="2400" b="0" i="0" dirty="0">
                <a:solidFill>
                  <a:srgbClr val="333333"/>
                </a:solidFill>
                <a:effectLst/>
                <a:latin typeface="Arial" panose="020B0604020202020204" pitchFamily="34" charset="0"/>
              </a:rPr>
              <a:t>nables the potential of material recovered during crime scene examination to be maximised, and can help with:</a:t>
            </a:r>
          </a:p>
          <a:p>
            <a:br>
              <a:rPr lang="en-GB" dirty="0"/>
            </a:br>
            <a:endParaRPr lang="en-US" dirty="0"/>
          </a:p>
        </p:txBody>
      </p:sp>
      <p:sp>
        <p:nvSpPr>
          <p:cNvPr id="6" name="TextBox 5">
            <a:extLst>
              <a:ext uri="{FF2B5EF4-FFF2-40B4-BE49-F238E27FC236}">
                <a16:creationId xmlns:a16="http://schemas.microsoft.com/office/drawing/2014/main" id="{E9E24442-0C5F-0E48-A252-709B3686A33A}"/>
              </a:ext>
            </a:extLst>
          </p:cNvPr>
          <p:cNvSpPr txBox="1"/>
          <p:nvPr/>
        </p:nvSpPr>
        <p:spPr>
          <a:xfrm>
            <a:off x="323851" y="335125"/>
            <a:ext cx="6098720" cy="707886"/>
          </a:xfrm>
          <a:prstGeom prst="rect">
            <a:avLst/>
          </a:prstGeom>
          <a:noFill/>
          <a:ln>
            <a:noFill/>
          </a:ln>
        </p:spPr>
        <p:txBody>
          <a:bodyPr wrap="square">
            <a:spAutoFit/>
          </a:bodyPr>
          <a:lstStyle/>
          <a:p>
            <a:r>
              <a:rPr lang="en-GB" sz="4000" b="0" i="0" dirty="0">
                <a:solidFill>
                  <a:schemeClr val="bg1"/>
                </a:solidFill>
                <a:effectLst/>
                <a:latin typeface="Arial" panose="020B0604020202020204" pitchFamily="34" charset="0"/>
              </a:rPr>
              <a:t>The Forensic </a:t>
            </a:r>
            <a:r>
              <a:rPr lang="en-GB" sz="4000" dirty="0">
                <a:solidFill>
                  <a:schemeClr val="bg1"/>
                </a:solidFill>
                <a:latin typeface="Arial" panose="020B0604020202020204" pitchFamily="34" charset="0"/>
              </a:rPr>
              <a:t>S</a:t>
            </a:r>
            <a:r>
              <a:rPr lang="en-GB" sz="4000" b="0" i="0" dirty="0">
                <a:solidFill>
                  <a:schemeClr val="bg1"/>
                </a:solidFill>
                <a:effectLst/>
                <a:latin typeface="Arial" panose="020B0604020202020204" pitchFamily="34" charset="0"/>
              </a:rPr>
              <a:t>trategy </a:t>
            </a:r>
            <a:endParaRPr lang="en-US" sz="4000" dirty="0">
              <a:solidFill>
                <a:schemeClr val="bg1"/>
              </a:solidFill>
            </a:endParaRPr>
          </a:p>
        </p:txBody>
      </p:sp>
      <p:pic>
        <p:nvPicPr>
          <p:cNvPr id="13314" name="Picture 2" descr="CSI fans can carry out virtual autopsies through FBI-backed CASE Academy -  Mirror Online">
            <a:extLst>
              <a:ext uri="{FF2B5EF4-FFF2-40B4-BE49-F238E27FC236}">
                <a16:creationId xmlns:a16="http://schemas.microsoft.com/office/drawing/2014/main" id="{7FCC4EAA-0F2F-324D-A6A0-90E4B7C540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37" y="3931896"/>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ollege of Policing">
            <a:extLst>
              <a:ext uri="{FF2B5EF4-FFF2-40B4-BE49-F238E27FC236}">
                <a16:creationId xmlns:a16="http://schemas.microsoft.com/office/drawing/2014/main" id="{3BA7C8A6-DCEE-5B4B-99C6-95DBD231E5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937" y="2290199"/>
            <a:ext cx="3458935" cy="1167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35789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5" name="Rectangle 12294">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Being a real life crime scene investigator: Blog 1 – Life before Cranfield  - Cranfield University Blogs">
            <a:extLst>
              <a:ext uri="{FF2B5EF4-FFF2-40B4-BE49-F238E27FC236}">
                <a16:creationId xmlns:a16="http://schemas.microsoft.com/office/drawing/2014/main" id="{41B423EB-69D2-F64D-81B8-658241F44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273" r="11368" b="1"/>
          <a:stretch/>
        </p:blipFill>
        <p:spPr bwMode="auto">
          <a:xfrm>
            <a:off x="5511589" y="523804"/>
            <a:ext cx="6680411" cy="5696039"/>
          </a:xfrm>
          <a:custGeom>
            <a:avLst/>
            <a:gdLst/>
            <a:ahLst/>
            <a:cxnLst/>
            <a:rect l="l" t="t" r="r" b="b"/>
            <a:pathLst>
              <a:path w="6680411" h="5696039">
                <a:moveTo>
                  <a:pt x="3592766" y="0"/>
                </a:moveTo>
                <a:lnTo>
                  <a:pt x="4718262" y="0"/>
                </a:lnTo>
                <a:lnTo>
                  <a:pt x="4718262" y="2"/>
                </a:lnTo>
                <a:lnTo>
                  <a:pt x="6680411" y="2"/>
                </a:lnTo>
                <a:lnTo>
                  <a:pt x="6680411" y="5696022"/>
                </a:lnTo>
                <a:lnTo>
                  <a:pt x="3888773" y="5696022"/>
                </a:lnTo>
                <a:lnTo>
                  <a:pt x="3888773" y="5696039"/>
                </a:lnTo>
                <a:lnTo>
                  <a:pt x="0" y="5696039"/>
                </a:lnTo>
                <a:lnTo>
                  <a:pt x="2763278" y="19"/>
                </a:lnTo>
                <a:lnTo>
                  <a:pt x="3447183" y="19"/>
                </a:lnTo>
                <a:lnTo>
                  <a:pt x="3447183" y="2"/>
                </a:lnTo>
                <a:lnTo>
                  <a:pt x="3592765" y="2"/>
                </a:lnTo>
                <a:close/>
              </a:path>
            </a:pathLst>
          </a:custGeom>
          <a:noFill/>
          <a:extLst>
            <a:ext uri="{909E8E84-426E-40DD-AFC4-6F175D3DCCD1}">
              <a14:hiddenFill xmlns:a14="http://schemas.microsoft.com/office/drawing/2010/main">
                <a:solidFill>
                  <a:srgbClr val="FFFFFF"/>
                </a:solidFill>
              </a14:hiddenFill>
            </a:ext>
          </a:extLst>
        </p:spPr>
      </p:pic>
      <p:sp>
        <p:nvSpPr>
          <p:cNvPr id="12297" name="Freeform: Shape 12296">
            <a:extLst>
              <a:ext uri="{FF2B5EF4-FFF2-40B4-BE49-F238E27FC236}">
                <a16:creationId xmlns:a16="http://schemas.microsoft.com/office/drawing/2014/main" id="{206E9F47-DC46-4A02-B5DB-26B56C39C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5" name="TextBox 4"/>
          <p:cNvSpPr txBox="1"/>
          <p:nvPr/>
        </p:nvSpPr>
        <p:spPr>
          <a:xfrm>
            <a:off x="841247" y="914400"/>
            <a:ext cx="5111877" cy="109537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Specialist Support</a:t>
            </a:r>
          </a:p>
        </p:txBody>
      </p:sp>
      <p:sp>
        <p:nvSpPr>
          <p:cNvPr id="3" name="Content Placeholder 3"/>
          <p:cNvSpPr txBox="1">
            <a:spLocks/>
          </p:cNvSpPr>
          <p:nvPr/>
        </p:nvSpPr>
        <p:spPr>
          <a:xfrm>
            <a:off x="841248" y="2333625"/>
            <a:ext cx="4378452" cy="3543300"/>
          </a:xfrm>
          <a:prstGeom prst="rect">
            <a:avLst/>
          </a:prstGeom>
        </p:spPr>
        <p:txBody>
          <a:bodyPr vert="horz" lIns="91440" tIns="45720" rIns="91440" bIns="45720" rtlCol="0" anchor="t">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indent="-228600">
              <a:buClrTx/>
              <a:buFont typeface="Arial" panose="020B0604020202020204" pitchFamily="34" charset="0"/>
              <a:buChar char="•"/>
              <a:defRPr/>
            </a:pPr>
            <a:r>
              <a:rPr kumimoji="0" lang="en-US" b="1" i="0" u="none" strike="noStrike" cap="none" spc="0" normalizeH="0" baseline="0" noProof="0">
                <a:ln>
                  <a:noFill/>
                </a:ln>
                <a:solidFill>
                  <a:srgbClr val="FFFFFF"/>
                </a:solidFill>
                <a:effectLst/>
                <a:uLnTx/>
                <a:uFillTx/>
              </a:rPr>
              <a:t> </a:t>
            </a:r>
            <a:r>
              <a:rPr kumimoji="0" lang="en-US" i="0" u="none" strike="noStrike" cap="none" spc="0" normalizeH="0" baseline="0" noProof="0">
                <a:ln>
                  <a:noFill/>
                </a:ln>
                <a:solidFill>
                  <a:srgbClr val="FFFFFF"/>
                </a:solidFill>
                <a:effectLst/>
                <a:uLnTx/>
                <a:uFillTx/>
              </a:rPr>
              <a:t>Criminal Investigation Department</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Financial Crime</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Surveillance Unit</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Hi-tech Crime</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Medical experts</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Open-source experts</a:t>
            </a:r>
          </a:p>
          <a:p>
            <a:pPr indent="-228600">
              <a:buClrTx/>
              <a:buFont typeface="Arial" panose="020B0604020202020204" pitchFamily="34" charset="0"/>
              <a:buChar char="•"/>
              <a:defRPr/>
            </a:pPr>
            <a:r>
              <a:rPr kumimoji="0" lang="en-US" i="0" u="none" strike="noStrike" cap="none" spc="0" normalizeH="0" baseline="0" noProof="0">
                <a:ln>
                  <a:noFill/>
                </a:ln>
                <a:solidFill>
                  <a:srgbClr val="FFFFFF"/>
                </a:solidFill>
                <a:effectLst/>
                <a:uLnTx/>
                <a:uFillTx/>
              </a:rPr>
              <a:t> Collision Investigation Unit</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b="0" i="0" u="none" strike="noStrike" cap="none" spc="0" normalizeH="0" baseline="0" noProof="0">
              <a:ln>
                <a:noFill/>
              </a:ln>
              <a:solidFill>
                <a:srgbClr val="FFFFFF"/>
              </a:solidFill>
              <a:effectLst/>
              <a:uLnTx/>
              <a:uFillTx/>
            </a:endParaRPr>
          </a:p>
        </p:txBody>
      </p:sp>
    </p:spTree>
    <p:extLst>
      <p:ext uri="{BB962C8B-B14F-4D97-AF65-F5344CB8AC3E}">
        <p14:creationId xmlns:p14="http://schemas.microsoft.com/office/powerpoint/2010/main" val="25475872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Crime Scene Identifying Dead Person In A Snow Stock Photo - Download Image  Now - iStock">
            <a:extLst>
              <a:ext uri="{FF2B5EF4-FFF2-40B4-BE49-F238E27FC236}">
                <a16:creationId xmlns:a16="http://schemas.microsoft.com/office/drawing/2014/main" id="{7F0998B1-CD2E-2E49-8F0D-D331236D80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07" b="15408"/>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sp>
        <p:nvSpPr>
          <p:cNvPr id="22" name="Content Placeholder 2">
            <a:extLst>
              <a:ext uri="{FF2B5EF4-FFF2-40B4-BE49-F238E27FC236}">
                <a16:creationId xmlns:a16="http://schemas.microsoft.com/office/drawing/2014/main" id="{F636F528-7278-0742-93E2-8DD5D2A622A5}"/>
              </a:ext>
            </a:extLst>
          </p:cNvPr>
          <p:cNvSpPr>
            <a:spLocks noGrp="1"/>
          </p:cNvSpPr>
          <p:nvPr>
            <p:ph idx="1"/>
          </p:nvPr>
        </p:nvSpPr>
        <p:spPr>
          <a:xfrm>
            <a:off x="188613" y="2370037"/>
            <a:ext cx="5413901" cy="3664351"/>
          </a:xfrm>
        </p:spPr>
        <p:txBody>
          <a:bodyPr>
            <a:normAutofit/>
          </a:bodyPr>
          <a:lstStyle/>
          <a:p>
            <a:pPr marL="0" indent="0">
              <a:buNone/>
            </a:pPr>
            <a:endParaRPr lang="en-GB" sz="1700" dirty="0"/>
          </a:p>
          <a:p>
            <a:r>
              <a:rPr lang="en-GB" sz="1700" dirty="0"/>
              <a:t>Damage being caused by exposure to the elements</a:t>
            </a:r>
          </a:p>
          <a:p>
            <a:r>
              <a:rPr lang="en-GB" sz="1700" dirty="0"/>
              <a:t>Animal disturbance</a:t>
            </a:r>
          </a:p>
          <a:p>
            <a:r>
              <a:rPr lang="en-GB" sz="1700" dirty="0"/>
              <a:t>Disturbance by material being moved from its original position</a:t>
            </a:r>
          </a:p>
          <a:p>
            <a:r>
              <a:rPr lang="en-GB" sz="1700" dirty="0"/>
              <a:t>Microbiological activity causing decay to material</a:t>
            </a:r>
          </a:p>
          <a:p>
            <a:r>
              <a:rPr lang="en-GB" sz="1700" dirty="0"/>
              <a:t>Disturbance by items being taken into it</a:t>
            </a:r>
          </a:p>
          <a:p>
            <a:r>
              <a:rPr lang="en-GB" sz="1700" dirty="0"/>
              <a:t>Disturbance by material being removed from it</a:t>
            </a:r>
          </a:p>
          <a:p>
            <a:r>
              <a:rPr lang="en-GB" sz="1700" dirty="0"/>
              <a:t>Cross-contamination by transference between scenes.</a:t>
            </a:r>
          </a:p>
          <a:p>
            <a:endParaRPr lang="en-US" sz="1700" dirty="0"/>
          </a:p>
        </p:txBody>
      </p:sp>
      <p:sp>
        <p:nvSpPr>
          <p:cNvPr id="35" name="TextBox 34">
            <a:extLst>
              <a:ext uri="{FF2B5EF4-FFF2-40B4-BE49-F238E27FC236}">
                <a16:creationId xmlns:a16="http://schemas.microsoft.com/office/drawing/2014/main" id="{03D5825C-9925-884F-8561-0C3B646D88FB}"/>
              </a:ext>
            </a:extLst>
          </p:cNvPr>
          <p:cNvSpPr txBox="1"/>
          <p:nvPr/>
        </p:nvSpPr>
        <p:spPr>
          <a:xfrm>
            <a:off x="2895563" y="6261528"/>
            <a:ext cx="6106886" cy="369332"/>
          </a:xfrm>
          <a:prstGeom prst="rect">
            <a:avLst/>
          </a:prstGeom>
          <a:noFill/>
        </p:spPr>
        <p:txBody>
          <a:bodyPr wrap="square">
            <a:spAutoFit/>
          </a:bodyPr>
          <a:lstStyle/>
          <a:p>
            <a:r>
              <a:rPr lang="en-US" sz="1800" dirty="0"/>
              <a:t>…Try to prevent!!</a:t>
            </a:r>
            <a:endParaRPr lang="en-US" dirty="0"/>
          </a:p>
        </p:txBody>
      </p:sp>
      <p:pic>
        <p:nvPicPr>
          <p:cNvPr id="9222" name="Picture 6" descr="Animal Forensics: Crime Scene Processing TimeOnline">
            <a:extLst>
              <a:ext uri="{FF2B5EF4-FFF2-40B4-BE49-F238E27FC236}">
                <a16:creationId xmlns:a16="http://schemas.microsoft.com/office/drawing/2014/main" id="{E28BFFB2-C054-AC4B-84FD-97786469A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0899" y="4043783"/>
            <a:ext cx="4483100" cy="18161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C3B0B7-0457-894E-93DD-6BED99D4AD7E}"/>
              </a:ext>
            </a:extLst>
          </p:cNvPr>
          <p:cNvSpPr>
            <a:spLocks noGrp="1"/>
          </p:cNvSpPr>
          <p:nvPr>
            <p:ph type="title"/>
          </p:nvPr>
        </p:nvSpPr>
        <p:spPr>
          <a:xfrm>
            <a:off x="188612" y="1184255"/>
            <a:ext cx="5413901" cy="1243584"/>
          </a:xfrm>
        </p:spPr>
        <p:txBody>
          <a:bodyPr>
            <a:normAutofit fontScale="90000"/>
          </a:bodyPr>
          <a:lstStyle/>
          <a:p>
            <a:r>
              <a:rPr lang="en-US" sz="4900" dirty="0">
                <a:solidFill>
                  <a:schemeClr val="accent1"/>
                </a:solidFill>
              </a:rPr>
              <a:t>Preserving the scene</a:t>
            </a:r>
            <a:br>
              <a:rPr lang="en-US" sz="2600" dirty="0"/>
            </a:br>
            <a:br>
              <a:rPr lang="en-US" sz="2600" dirty="0"/>
            </a:br>
            <a:endParaRPr lang="en-US" sz="2600" dirty="0"/>
          </a:p>
        </p:txBody>
      </p:sp>
    </p:spTree>
    <p:extLst>
      <p:ext uri="{BB962C8B-B14F-4D97-AF65-F5344CB8AC3E}">
        <p14:creationId xmlns:p14="http://schemas.microsoft.com/office/powerpoint/2010/main" val="185531995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142EA8-C61A-1D46-AFD8-2E0FB6E94189}"/>
              </a:ext>
            </a:extLst>
          </p:cNvPr>
          <p:cNvSpPr>
            <a:spLocks noGrp="1"/>
          </p:cNvSpPr>
          <p:nvPr>
            <p:ph idx="1"/>
          </p:nvPr>
        </p:nvSpPr>
        <p:spPr>
          <a:xfrm>
            <a:off x="520343" y="1664986"/>
            <a:ext cx="5136416" cy="4393982"/>
          </a:xfrm>
        </p:spPr>
        <p:txBody>
          <a:bodyPr>
            <a:normAutofit/>
          </a:bodyPr>
          <a:lstStyle/>
          <a:p>
            <a:r>
              <a:rPr lang="en-GB" sz="2000" dirty="0"/>
              <a:t>Sources of forensic evidence </a:t>
            </a:r>
          </a:p>
          <a:p>
            <a:r>
              <a:rPr lang="en-GB" sz="2000" dirty="0"/>
              <a:t>Priorities of scene preservation </a:t>
            </a:r>
          </a:p>
          <a:p>
            <a:r>
              <a:rPr lang="en-GB" sz="2000" dirty="0"/>
              <a:t>The Forensic Evidence Process </a:t>
            </a:r>
          </a:p>
          <a:p>
            <a:r>
              <a:rPr lang="en-GB" sz="2000" dirty="0"/>
              <a:t>Identifying sources of evidence </a:t>
            </a:r>
          </a:p>
          <a:p>
            <a:r>
              <a:rPr lang="en-GB" sz="2000" dirty="0"/>
              <a:t>Generic considerations when collecting and preserving evidence from a source </a:t>
            </a:r>
          </a:p>
          <a:p>
            <a:r>
              <a:rPr lang="en-GB" sz="2000" dirty="0"/>
              <a:t>Collecting and preserving forensic evidence through the use of packaging, people &amp; locations </a:t>
            </a:r>
          </a:p>
          <a:p>
            <a:r>
              <a:rPr lang="en-GB" sz="2000" dirty="0"/>
              <a:t>Preserving forensic evidence at major, critical and major crime incidents </a:t>
            </a:r>
          </a:p>
          <a:p>
            <a:endParaRPr lang="en-GB" sz="2000" dirty="0"/>
          </a:p>
        </p:txBody>
      </p:sp>
      <p:pic>
        <p:nvPicPr>
          <p:cNvPr id="7170" name="Picture 2" descr="Forensic Analysis | Forensic Processes | Forensic Lab Equipement">
            <a:extLst>
              <a:ext uri="{FF2B5EF4-FFF2-40B4-BE49-F238E27FC236}">
                <a16:creationId xmlns:a16="http://schemas.microsoft.com/office/drawing/2014/main" id="{C7E77C52-D2E9-F24A-91D3-B0E1E3B895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51" r="14143" b="-1"/>
          <a:stretch/>
        </p:blipFill>
        <p:spPr bwMode="auto">
          <a:xfrm>
            <a:off x="6412117" y="-2"/>
            <a:ext cx="5779884" cy="34290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Six reasons to study Forensic Science">
            <a:extLst>
              <a:ext uri="{FF2B5EF4-FFF2-40B4-BE49-F238E27FC236}">
                <a16:creationId xmlns:a16="http://schemas.microsoft.com/office/drawing/2014/main" id="{CE28FD29-F341-4E47-B022-66209DF3DC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608" b="1"/>
          <a:stretch/>
        </p:blipFill>
        <p:spPr bwMode="auto">
          <a:xfrm>
            <a:off x="6412116" y="3429002"/>
            <a:ext cx="5779884" cy="3428999"/>
          </a:xfrm>
          <a:prstGeom prst="rect">
            <a:avLst/>
          </a:prstGeom>
          <a:noFill/>
          <a:extLst>
            <a:ext uri="{909E8E84-426E-40DD-AFC4-6F175D3DCCD1}">
              <a14:hiddenFill xmlns:a14="http://schemas.microsoft.com/office/drawing/2010/main">
                <a:solidFill>
                  <a:srgbClr val="FFFFFF"/>
                </a:solidFill>
              </a14:hiddenFill>
            </a:ext>
          </a:extLst>
        </p:spPr>
      </p:pic>
      <p:sp>
        <p:nvSpPr>
          <p:cNvPr id="4" name="Pentagon 3">
            <a:extLst>
              <a:ext uri="{FF2B5EF4-FFF2-40B4-BE49-F238E27FC236}">
                <a16:creationId xmlns:a16="http://schemas.microsoft.com/office/drawing/2014/main" id="{9ADAE351-D15E-A348-85B7-DCADDD09D9E1}"/>
              </a:ext>
            </a:extLst>
          </p:cNvPr>
          <p:cNvSpPr/>
          <p:nvPr/>
        </p:nvSpPr>
        <p:spPr>
          <a:xfrm>
            <a:off x="95534" y="518573"/>
            <a:ext cx="4421875" cy="736979"/>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662F414A-52B1-4C4E-A0D9-B7D1333CA8D4}"/>
              </a:ext>
            </a:extLst>
          </p:cNvPr>
          <p:cNvSpPr>
            <a:spLocks noGrp="1"/>
          </p:cNvSpPr>
          <p:nvPr>
            <p:ph type="title"/>
          </p:nvPr>
        </p:nvSpPr>
        <p:spPr>
          <a:xfrm>
            <a:off x="245533" y="346531"/>
            <a:ext cx="5136416" cy="1135737"/>
          </a:xfrm>
        </p:spPr>
        <p:txBody>
          <a:bodyPr>
            <a:normAutofit/>
          </a:bodyPr>
          <a:lstStyle/>
          <a:p>
            <a:r>
              <a:rPr lang="en-GB" sz="3600" dirty="0">
                <a:solidFill>
                  <a:schemeClr val="bg1"/>
                </a:solidFill>
              </a:rPr>
              <a:t>Areas of discussion…</a:t>
            </a:r>
          </a:p>
        </p:txBody>
      </p:sp>
    </p:spTree>
    <p:extLst>
      <p:ext uri="{BB962C8B-B14F-4D97-AF65-F5344CB8AC3E}">
        <p14:creationId xmlns:p14="http://schemas.microsoft.com/office/powerpoint/2010/main" val="33711355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5B583A7-AD96-504F-8271-4A8139296773}"/>
              </a:ext>
            </a:extLst>
          </p:cNvPr>
          <p:cNvSpPr/>
          <p:nvPr/>
        </p:nvSpPr>
        <p:spPr>
          <a:xfrm>
            <a:off x="6950264" y="0"/>
            <a:ext cx="4131718" cy="6858000"/>
          </a:xfrm>
          <a:prstGeom prst="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Pentagon 11">
            <a:extLst>
              <a:ext uri="{FF2B5EF4-FFF2-40B4-BE49-F238E27FC236}">
                <a16:creationId xmlns:a16="http://schemas.microsoft.com/office/drawing/2014/main" id="{6B3BFDCB-8FD1-B248-AE3E-5BFA70053B06}"/>
              </a:ext>
            </a:extLst>
          </p:cNvPr>
          <p:cNvSpPr/>
          <p:nvPr/>
        </p:nvSpPr>
        <p:spPr>
          <a:xfrm>
            <a:off x="259492" y="291208"/>
            <a:ext cx="4930346" cy="623192"/>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E52A717-0C85-3445-9D22-93680B7CDF17}"/>
              </a:ext>
            </a:extLst>
          </p:cNvPr>
          <p:cNvSpPr txBox="1"/>
          <p:nvPr/>
        </p:nvSpPr>
        <p:spPr>
          <a:xfrm>
            <a:off x="5689390" y="-423081"/>
            <a:ext cx="6623222" cy="10772180"/>
          </a:xfrm>
          <a:prstGeom prst="rect">
            <a:avLst/>
          </a:prstGeom>
          <a:noFill/>
        </p:spPr>
        <p:txBody>
          <a:bodyPr wrap="square" rtlCol="0">
            <a:spAutoFit/>
          </a:bodyPr>
          <a:lstStyle/>
          <a:p>
            <a:endParaRPr lang="en-GB" sz="2000" dirty="0"/>
          </a:p>
          <a:p>
            <a:endParaRPr lang="en-GB" sz="2000" dirty="0"/>
          </a:p>
          <a:p>
            <a:pPr algn="ctr"/>
            <a:r>
              <a:rPr lang="en-GB" sz="2000" dirty="0">
                <a:solidFill>
                  <a:schemeClr val="bg1"/>
                </a:solidFill>
              </a:rPr>
              <a:t>Theories / Principles </a:t>
            </a:r>
          </a:p>
          <a:p>
            <a:pPr algn="ctr"/>
            <a:endParaRPr lang="en-GB" sz="2000" dirty="0">
              <a:solidFill>
                <a:schemeClr val="bg1"/>
              </a:solidFill>
            </a:endParaRPr>
          </a:p>
          <a:p>
            <a:pPr algn="ctr"/>
            <a:r>
              <a:rPr lang="en-GB" sz="2000" dirty="0">
                <a:solidFill>
                  <a:schemeClr val="bg1"/>
                </a:solidFill>
              </a:rPr>
              <a:t>Legislation </a:t>
            </a:r>
          </a:p>
          <a:p>
            <a:pPr algn="ctr"/>
            <a:endParaRPr lang="en-GB" sz="2000" dirty="0">
              <a:solidFill>
                <a:schemeClr val="bg1"/>
              </a:solidFill>
            </a:endParaRPr>
          </a:p>
          <a:p>
            <a:pPr algn="ctr"/>
            <a:r>
              <a:rPr lang="en-GB" sz="2000" dirty="0">
                <a:solidFill>
                  <a:schemeClr val="bg1"/>
                </a:solidFill>
              </a:rPr>
              <a:t>Police Powers (Search &amp; Seizure) </a:t>
            </a:r>
          </a:p>
          <a:p>
            <a:pPr algn="ctr"/>
            <a:endParaRPr lang="en-GB" sz="2000" dirty="0">
              <a:solidFill>
                <a:schemeClr val="bg1"/>
              </a:solidFill>
            </a:endParaRPr>
          </a:p>
          <a:p>
            <a:pPr algn="ctr"/>
            <a:r>
              <a:rPr lang="en-GB" sz="2000" dirty="0">
                <a:solidFill>
                  <a:schemeClr val="bg1"/>
                </a:solidFill>
              </a:rPr>
              <a:t>Policies and Procedures </a:t>
            </a:r>
          </a:p>
          <a:p>
            <a:pPr algn="ctr"/>
            <a:endParaRPr lang="en-GB" sz="2000" dirty="0">
              <a:solidFill>
                <a:schemeClr val="bg1"/>
              </a:solidFill>
            </a:endParaRPr>
          </a:p>
          <a:p>
            <a:pPr algn="ctr"/>
            <a:r>
              <a:rPr lang="en-GB" sz="2000" dirty="0">
                <a:solidFill>
                  <a:schemeClr val="bg1"/>
                </a:solidFill>
              </a:rPr>
              <a:t>Case studies </a:t>
            </a:r>
          </a:p>
          <a:p>
            <a:pPr algn="ctr"/>
            <a:endParaRPr lang="en-GB" sz="2000" dirty="0">
              <a:solidFill>
                <a:schemeClr val="bg1"/>
              </a:solidFill>
            </a:endParaRPr>
          </a:p>
          <a:p>
            <a:pPr algn="ctr"/>
            <a:r>
              <a:rPr lang="en-GB" sz="2000" dirty="0">
                <a:solidFill>
                  <a:schemeClr val="bg1"/>
                </a:solidFill>
              </a:rPr>
              <a:t>Information &amp; Intelligence </a:t>
            </a:r>
          </a:p>
          <a:p>
            <a:pPr algn="ctr"/>
            <a:endParaRPr lang="en-GB" sz="2000" dirty="0">
              <a:solidFill>
                <a:schemeClr val="bg1"/>
              </a:solidFill>
            </a:endParaRPr>
          </a:p>
          <a:p>
            <a:pPr algn="ctr"/>
            <a:r>
              <a:rPr lang="en-GB" sz="2000" dirty="0">
                <a:solidFill>
                  <a:schemeClr val="bg1"/>
                </a:solidFill>
              </a:rPr>
              <a:t>Conducting investigations</a:t>
            </a:r>
          </a:p>
          <a:p>
            <a:pPr algn="ctr"/>
            <a:endParaRPr lang="en-GB" sz="2000" dirty="0">
              <a:solidFill>
                <a:schemeClr val="bg1"/>
              </a:solidFill>
            </a:endParaRPr>
          </a:p>
          <a:p>
            <a:pPr algn="ctr"/>
            <a:r>
              <a:rPr lang="en-GB" sz="2000" dirty="0">
                <a:solidFill>
                  <a:schemeClr val="bg1"/>
                </a:solidFill>
              </a:rPr>
              <a:t>Incident Management </a:t>
            </a:r>
            <a:br>
              <a:rPr lang="en-GB" sz="2000" dirty="0">
                <a:solidFill>
                  <a:schemeClr val="bg1"/>
                </a:solidFill>
              </a:rPr>
            </a:br>
            <a:br>
              <a:rPr lang="en-GB" sz="2000" dirty="0">
                <a:solidFill>
                  <a:schemeClr val="bg1"/>
                </a:solidFill>
              </a:rPr>
            </a:br>
            <a:r>
              <a:rPr lang="en-GB" sz="2000" dirty="0">
                <a:solidFill>
                  <a:schemeClr val="bg1"/>
                </a:solidFill>
              </a:rPr>
              <a:t>Misuse of Drugs Act 1971</a:t>
            </a:r>
          </a:p>
          <a:p>
            <a:pPr algn="ctr"/>
            <a:endParaRPr lang="en-GB" sz="2000" dirty="0">
              <a:solidFill>
                <a:schemeClr val="bg1"/>
              </a:solidFill>
            </a:endParaRPr>
          </a:p>
          <a:p>
            <a:pPr algn="ctr"/>
            <a:r>
              <a:rPr lang="en-GB" sz="2000" dirty="0">
                <a:solidFill>
                  <a:schemeClr val="bg1"/>
                </a:solidFill>
              </a:rPr>
              <a:t>Roads Policing </a:t>
            </a:r>
          </a:p>
          <a:p>
            <a:pPr algn="ctr"/>
            <a:endParaRPr lang="en-GB" sz="2000" dirty="0">
              <a:solidFill>
                <a:schemeClr val="bg1"/>
              </a:solidFill>
            </a:endParaRPr>
          </a:p>
          <a:p>
            <a:pPr algn="ctr"/>
            <a:r>
              <a:rPr lang="en-GB" sz="2000" dirty="0">
                <a:solidFill>
                  <a:schemeClr val="bg1"/>
                </a:solidFill>
              </a:rPr>
              <a:t>Public Protection </a:t>
            </a:r>
          </a:p>
          <a:p>
            <a:endParaRPr lang="en-GB" dirty="0"/>
          </a:p>
          <a:p>
            <a:endParaRPr lang="en-GB" dirty="0"/>
          </a:p>
          <a:p>
            <a:endParaRPr lang="en-GB" dirty="0"/>
          </a:p>
          <a:p>
            <a:r>
              <a:rPr lang="en-GB" dirty="0"/>
              <a:t> </a:t>
            </a:r>
          </a:p>
          <a:p>
            <a:endParaRPr lang="en-GB" dirty="0"/>
          </a:p>
          <a:p>
            <a:endParaRPr lang="en-GB" dirty="0"/>
          </a:p>
          <a:p>
            <a:endParaRPr lang="en-GB" dirty="0"/>
          </a:p>
          <a:p>
            <a:r>
              <a:rPr lang="en-GB" dirty="0"/>
              <a:t> </a:t>
            </a:r>
          </a:p>
          <a:p>
            <a:endParaRPr lang="en-GB" dirty="0"/>
          </a:p>
          <a:p>
            <a:endParaRPr lang="en-GB" dirty="0"/>
          </a:p>
          <a:p>
            <a:r>
              <a:rPr lang="en-GB" dirty="0"/>
              <a:t> </a:t>
            </a:r>
          </a:p>
          <a:p>
            <a:endParaRPr lang="en-GB" dirty="0"/>
          </a:p>
          <a:p>
            <a:endParaRPr lang="en-GB" dirty="0"/>
          </a:p>
        </p:txBody>
      </p:sp>
      <p:sp>
        <p:nvSpPr>
          <p:cNvPr id="9" name="TextBox 8">
            <a:extLst>
              <a:ext uri="{FF2B5EF4-FFF2-40B4-BE49-F238E27FC236}">
                <a16:creationId xmlns:a16="http://schemas.microsoft.com/office/drawing/2014/main" id="{B6D56729-E861-7D4A-9B8C-A64765C2CE9B}"/>
              </a:ext>
            </a:extLst>
          </p:cNvPr>
          <p:cNvSpPr txBox="1"/>
          <p:nvPr/>
        </p:nvSpPr>
        <p:spPr>
          <a:xfrm>
            <a:off x="259492" y="3657572"/>
            <a:ext cx="6098058" cy="369332"/>
          </a:xfrm>
          <a:prstGeom prst="rect">
            <a:avLst/>
          </a:prstGeom>
          <a:noFill/>
        </p:spPr>
        <p:txBody>
          <a:bodyPr wrap="square">
            <a:spAutoFit/>
          </a:bodyPr>
          <a:lstStyle/>
          <a:p>
            <a:r>
              <a:rPr lang="en-GB" dirty="0"/>
              <a:t>Releasing  </a:t>
            </a:r>
          </a:p>
        </p:txBody>
      </p:sp>
      <p:sp>
        <p:nvSpPr>
          <p:cNvPr id="11" name="TextBox 10">
            <a:extLst>
              <a:ext uri="{FF2B5EF4-FFF2-40B4-BE49-F238E27FC236}">
                <a16:creationId xmlns:a16="http://schemas.microsoft.com/office/drawing/2014/main" id="{096E3D87-051A-6F49-AF76-1D214A78383E}"/>
              </a:ext>
            </a:extLst>
          </p:cNvPr>
          <p:cNvSpPr txBox="1"/>
          <p:nvPr/>
        </p:nvSpPr>
        <p:spPr>
          <a:xfrm>
            <a:off x="358348" y="315922"/>
            <a:ext cx="6450226" cy="523220"/>
          </a:xfrm>
          <a:prstGeom prst="rect">
            <a:avLst/>
          </a:prstGeom>
          <a:noFill/>
        </p:spPr>
        <p:txBody>
          <a:bodyPr wrap="square">
            <a:spAutoFit/>
          </a:bodyPr>
          <a:lstStyle/>
          <a:p>
            <a:r>
              <a:rPr lang="en-GB" sz="2800" dirty="0">
                <a:solidFill>
                  <a:schemeClr val="bg1"/>
                </a:solidFill>
              </a:rPr>
              <a:t>Application of knowledge </a:t>
            </a:r>
          </a:p>
        </p:txBody>
      </p:sp>
      <p:sp>
        <p:nvSpPr>
          <p:cNvPr id="14" name="TextBox 13">
            <a:extLst>
              <a:ext uri="{FF2B5EF4-FFF2-40B4-BE49-F238E27FC236}">
                <a16:creationId xmlns:a16="http://schemas.microsoft.com/office/drawing/2014/main" id="{E38F3831-0F97-9946-9420-83161DF69CCF}"/>
              </a:ext>
            </a:extLst>
          </p:cNvPr>
          <p:cNvSpPr txBox="1"/>
          <p:nvPr/>
        </p:nvSpPr>
        <p:spPr>
          <a:xfrm>
            <a:off x="225513" y="1409484"/>
            <a:ext cx="6715896" cy="400110"/>
          </a:xfrm>
          <a:prstGeom prst="rect">
            <a:avLst/>
          </a:prstGeom>
          <a:noFill/>
        </p:spPr>
        <p:txBody>
          <a:bodyPr wrap="square">
            <a:spAutoFit/>
          </a:bodyPr>
          <a:lstStyle/>
          <a:p>
            <a:r>
              <a:rPr lang="en-GB" sz="2000" u="sng" dirty="0"/>
              <a:t>Scene Management   </a:t>
            </a:r>
          </a:p>
        </p:txBody>
      </p:sp>
      <p:sp>
        <p:nvSpPr>
          <p:cNvPr id="16" name="TextBox 15">
            <a:extLst>
              <a:ext uri="{FF2B5EF4-FFF2-40B4-BE49-F238E27FC236}">
                <a16:creationId xmlns:a16="http://schemas.microsoft.com/office/drawing/2014/main" id="{AA38A934-384C-6F4A-A50B-88641621A8BC}"/>
              </a:ext>
            </a:extLst>
          </p:cNvPr>
          <p:cNvSpPr txBox="1"/>
          <p:nvPr/>
        </p:nvSpPr>
        <p:spPr>
          <a:xfrm>
            <a:off x="264612" y="2052246"/>
            <a:ext cx="6715896" cy="369332"/>
          </a:xfrm>
          <a:prstGeom prst="rect">
            <a:avLst/>
          </a:prstGeom>
          <a:noFill/>
        </p:spPr>
        <p:txBody>
          <a:bodyPr wrap="square">
            <a:spAutoFit/>
          </a:bodyPr>
          <a:lstStyle/>
          <a:p>
            <a:r>
              <a:rPr lang="en-GB" dirty="0"/>
              <a:t>Identifying</a:t>
            </a:r>
          </a:p>
        </p:txBody>
      </p:sp>
      <p:sp>
        <p:nvSpPr>
          <p:cNvPr id="18" name="TextBox 17">
            <a:extLst>
              <a:ext uri="{FF2B5EF4-FFF2-40B4-BE49-F238E27FC236}">
                <a16:creationId xmlns:a16="http://schemas.microsoft.com/office/drawing/2014/main" id="{4BE40836-932D-7247-936B-C3E0CE59241A}"/>
              </a:ext>
            </a:extLst>
          </p:cNvPr>
          <p:cNvSpPr txBox="1"/>
          <p:nvPr/>
        </p:nvSpPr>
        <p:spPr>
          <a:xfrm>
            <a:off x="264612" y="2382241"/>
            <a:ext cx="6715896" cy="369332"/>
          </a:xfrm>
          <a:prstGeom prst="rect">
            <a:avLst/>
          </a:prstGeom>
          <a:noFill/>
        </p:spPr>
        <p:txBody>
          <a:bodyPr wrap="square">
            <a:spAutoFit/>
          </a:bodyPr>
          <a:lstStyle/>
          <a:p>
            <a:r>
              <a:rPr lang="en-GB" dirty="0"/>
              <a:t>Securing</a:t>
            </a:r>
          </a:p>
        </p:txBody>
      </p:sp>
      <p:sp>
        <p:nvSpPr>
          <p:cNvPr id="20" name="TextBox 19">
            <a:extLst>
              <a:ext uri="{FF2B5EF4-FFF2-40B4-BE49-F238E27FC236}">
                <a16:creationId xmlns:a16="http://schemas.microsoft.com/office/drawing/2014/main" id="{0BAECA9F-69DC-5D42-BA15-31ED0D0B44E4}"/>
              </a:ext>
            </a:extLst>
          </p:cNvPr>
          <p:cNvSpPr txBox="1"/>
          <p:nvPr/>
        </p:nvSpPr>
        <p:spPr>
          <a:xfrm>
            <a:off x="234368" y="3221262"/>
            <a:ext cx="6715896" cy="369332"/>
          </a:xfrm>
          <a:prstGeom prst="rect">
            <a:avLst/>
          </a:prstGeom>
          <a:noFill/>
        </p:spPr>
        <p:txBody>
          <a:bodyPr wrap="square">
            <a:spAutoFit/>
          </a:bodyPr>
          <a:lstStyle/>
          <a:p>
            <a:r>
              <a:rPr lang="en-GB" dirty="0"/>
              <a:t>Cross contamination </a:t>
            </a:r>
          </a:p>
        </p:txBody>
      </p:sp>
      <p:sp>
        <p:nvSpPr>
          <p:cNvPr id="22" name="TextBox 21">
            <a:extLst>
              <a:ext uri="{FF2B5EF4-FFF2-40B4-BE49-F238E27FC236}">
                <a16:creationId xmlns:a16="http://schemas.microsoft.com/office/drawing/2014/main" id="{023271BA-5578-E24D-8AFD-C56DA6D1F077}"/>
              </a:ext>
            </a:extLst>
          </p:cNvPr>
          <p:cNvSpPr txBox="1"/>
          <p:nvPr/>
        </p:nvSpPr>
        <p:spPr>
          <a:xfrm>
            <a:off x="259492" y="2771622"/>
            <a:ext cx="6715896" cy="369332"/>
          </a:xfrm>
          <a:prstGeom prst="rect">
            <a:avLst/>
          </a:prstGeom>
          <a:noFill/>
        </p:spPr>
        <p:txBody>
          <a:bodyPr wrap="square">
            <a:spAutoFit/>
          </a:bodyPr>
          <a:lstStyle/>
          <a:p>
            <a:r>
              <a:rPr lang="en-GB" dirty="0"/>
              <a:t>Searching and examining</a:t>
            </a:r>
          </a:p>
        </p:txBody>
      </p:sp>
      <p:pic>
        <p:nvPicPr>
          <p:cNvPr id="8194" name="Picture 2" descr="Let&amp;#39;s learn about forensic science | Science News for Students">
            <a:extLst>
              <a:ext uri="{FF2B5EF4-FFF2-40B4-BE49-F238E27FC236}">
                <a16:creationId xmlns:a16="http://schemas.microsoft.com/office/drawing/2014/main" id="{5281F472-BB9F-CA46-AB40-8B05442F92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492" y="4248314"/>
            <a:ext cx="4260452" cy="23990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orensic Science is Not Foolproof, It Turns Out">
            <a:extLst>
              <a:ext uri="{FF2B5EF4-FFF2-40B4-BE49-F238E27FC236}">
                <a16:creationId xmlns:a16="http://schemas.microsoft.com/office/drawing/2014/main" id="{1533532F-D227-234E-94E2-1B62138FA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7157" y="1714028"/>
            <a:ext cx="3440393" cy="1792102"/>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Forensic Sciences and Policing - Staffordshire University">
            <a:extLst>
              <a:ext uri="{FF2B5EF4-FFF2-40B4-BE49-F238E27FC236}">
                <a16:creationId xmlns:a16="http://schemas.microsoft.com/office/drawing/2014/main" id="{6B6E6C8A-02BE-F14A-838A-50FCBCA6130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8176096" y="2837777"/>
            <a:ext cx="6858000" cy="1173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788255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 house 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garden shed until the hours of darkness when it is transported in a vehicle to a remote spot in the Brecon Beacons where it is buried in a shallow grave. The murderer disposes of the tools used to dig the shallow grave at the council refuse tip 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rubbish bin in the park before showering at the local baths.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115596454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A9C40CB0-C339-1E4A-B317-CABB31DBEFE5}"/>
              </a:ext>
            </a:extLst>
          </p:cNvPr>
          <p:cNvSpPr/>
          <p:nvPr/>
        </p:nvSpPr>
        <p:spPr>
          <a:xfrm>
            <a:off x="292289" y="419017"/>
            <a:ext cx="10393908" cy="994652"/>
          </a:xfrm>
          <a:prstGeom prst="homePlat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92289" y="255943"/>
            <a:ext cx="10515600" cy="1325563"/>
          </a:xfrm>
          <a:ln>
            <a:solidFill>
              <a:schemeClr val="bg1"/>
            </a:solidFill>
          </a:ln>
        </p:spPr>
        <p:txBody>
          <a:bodyPr/>
          <a:lstStyle/>
          <a:p>
            <a:r>
              <a:rPr lang="en-GB" dirty="0">
                <a:solidFill>
                  <a:schemeClr val="bg1"/>
                </a:solidFill>
              </a:rPr>
              <a:t>Think: Recovery and Continuity of Evidence</a:t>
            </a:r>
          </a:p>
        </p:txBody>
      </p:sp>
      <p:sp>
        <p:nvSpPr>
          <p:cNvPr id="4" name="Content Placeholder 3"/>
          <p:cNvSpPr>
            <a:spLocks noGrp="1"/>
          </p:cNvSpPr>
          <p:nvPr>
            <p:ph sz="half" idx="2"/>
          </p:nvPr>
        </p:nvSpPr>
        <p:spPr>
          <a:xfrm>
            <a:off x="406623" y="1716443"/>
            <a:ext cx="6593541" cy="4351338"/>
          </a:xfrm>
        </p:spPr>
        <p:txBody>
          <a:bodyPr>
            <a:normAutofit/>
          </a:bodyPr>
          <a:lstStyle/>
          <a:p>
            <a:pPr marL="0" indent="0">
              <a:buNone/>
            </a:pPr>
            <a:r>
              <a:rPr lang="en-GB" sz="2800" dirty="0">
                <a:latin typeface="+mj-lt"/>
                <a:cs typeface="Calibri" panose="020F0502020204030204" pitchFamily="34" charset="0"/>
              </a:rPr>
              <a:t>A murder takes place in </a:t>
            </a:r>
            <a:r>
              <a:rPr lang="en-GB" sz="2800" dirty="0">
                <a:highlight>
                  <a:srgbClr val="FFFF00"/>
                </a:highlight>
                <a:latin typeface="+mj-lt"/>
                <a:cs typeface="Calibri" panose="020F0502020204030204" pitchFamily="34" charset="0"/>
              </a:rPr>
              <a:t>a house </a:t>
            </a:r>
            <a:r>
              <a:rPr lang="en-GB" sz="2800" dirty="0">
                <a:latin typeface="+mj-lt"/>
                <a:cs typeface="Calibri" panose="020F0502020204030204" pitchFamily="34" charset="0"/>
              </a:rPr>
              <a:t>in Swansea. </a:t>
            </a:r>
            <a:br>
              <a:rPr lang="en-GB" sz="2800" dirty="0">
                <a:latin typeface="+mj-lt"/>
                <a:cs typeface="Calibri" panose="020F0502020204030204" pitchFamily="34" charset="0"/>
              </a:rPr>
            </a:br>
            <a:r>
              <a:rPr lang="en-GB" sz="2800" dirty="0">
                <a:latin typeface="+mj-lt"/>
                <a:cs typeface="Calibri" panose="020F0502020204030204" pitchFamily="34" charset="0"/>
              </a:rPr>
              <a:t>The body is stored in the </a:t>
            </a:r>
            <a:r>
              <a:rPr lang="en-GB" sz="2800" dirty="0">
                <a:highlight>
                  <a:srgbClr val="FFFF00"/>
                </a:highlight>
                <a:latin typeface="+mj-lt"/>
                <a:cs typeface="Calibri" panose="020F0502020204030204" pitchFamily="34" charset="0"/>
              </a:rPr>
              <a:t>garden shed </a:t>
            </a:r>
            <a:r>
              <a:rPr lang="en-GB" sz="2800" dirty="0">
                <a:latin typeface="+mj-lt"/>
                <a:cs typeface="Calibri" panose="020F0502020204030204" pitchFamily="34" charset="0"/>
              </a:rPr>
              <a:t>until the hours of darkness when it is transported in </a:t>
            </a:r>
            <a:r>
              <a:rPr lang="en-GB" sz="2800" dirty="0">
                <a:highlight>
                  <a:srgbClr val="FFFF00"/>
                </a:highlight>
                <a:latin typeface="+mj-lt"/>
                <a:cs typeface="Calibri" panose="020F0502020204030204" pitchFamily="34" charset="0"/>
              </a:rPr>
              <a:t>a vehicle </a:t>
            </a:r>
            <a:r>
              <a:rPr lang="en-GB" sz="2800" dirty="0">
                <a:latin typeface="+mj-lt"/>
                <a:cs typeface="Calibri" panose="020F0502020204030204" pitchFamily="34" charset="0"/>
              </a:rPr>
              <a:t>to a remote spot in the Brecon Beacons where it is buried in a </a:t>
            </a:r>
            <a:r>
              <a:rPr lang="en-GB" sz="2800" dirty="0">
                <a:highlight>
                  <a:srgbClr val="FFFF00"/>
                </a:highlight>
                <a:latin typeface="+mj-lt"/>
                <a:cs typeface="Calibri" panose="020F0502020204030204" pitchFamily="34" charset="0"/>
              </a:rPr>
              <a:t>shallow grave</a:t>
            </a:r>
            <a:r>
              <a:rPr lang="en-GB" sz="2800" dirty="0">
                <a:latin typeface="+mj-lt"/>
                <a:cs typeface="Calibri" panose="020F0502020204030204" pitchFamily="34" charset="0"/>
              </a:rPr>
              <a:t>. The murderer disposes of the tools used to dig the shallow grave at </a:t>
            </a:r>
            <a:r>
              <a:rPr lang="en-GB" sz="2800" dirty="0">
                <a:highlight>
                  <a:srgbClr val="FFFF00"/>
                </a:highlight>
                <a:latin typeface="+mj-lt"/>
                <a:cs typeface="Calibri" panose="020F0502020204030204" pitchFamily="34" charset="0"/>
              </a:rPr>
              <a:t>the council refuse tip </a:t>
            </a:r>
            <a:r>
              <a:rPr lang="en-GB" sz="2800" dirty="0">
                <a:latin typeface="+mj-lt"/>
                <a:cs typeface="Calibri" panose="020F0502020204030204" pitchFamily="34" charset="0"/>
              </a:rPr>
              <a:t>and </a:t>
            </a:r>
            <a:r>
              <a:rPr lang="en-GB" dirty="0">
                <a:latin typeface="+mj-lt"/>
                <a:cs typeface="Calibri" panose="020F0502020204030204" pitchFamily="34" charset="0"/>
              </a:rPr>
              <a:t>their</a:t>
            </a:r>
            <a:r>
              <a:rPr lang="en-GB" sz="2800" dirty="0">
                <a:latin typeface="+mj-lt"/>
                <a:cs typeface="Calibri" panose="020F0502020204030204" pitchFamily="34" charset="0"/>
              </a:rPr>
              <a:t> clothes in a </a:t>
            </a:r>
            <a:r>
              <a:rPr lang="en-GB" sz="2800" dirty="0">
                <a:highlight>
                  <a:srgbClr val="FFFF00"/>
                </a:highlight>
                <a:latin typeface="+mj-lt"/>
                <a:cs typeface="Calibri" panose="020F0502020204030204" pitchFamily="34" charset="0"/>
              </a:rPr>
              <a:t>rubbish bin </a:t>
            </a:r>
            <a:r>
              <a:rPr lang="en-GB" sz="2800" dirty="0">
                <a:latin typeface="+mj-lt"/>
                <a:cs typeface="Calibri" panose="020F0502020204030204" pitchFamily="34" charset="0"/>
              </a:rPr>
              <a:t>in the park before showering at the </a:t>
            </a:r>
            <a:r>
              <a:rPr lang="en-GB" sz="2800" dirty="0">
                <a:highlight>
                  <a:srgbClr val="FFFF00"/>
                </a:highlight>
                <a:latin typeface="+mj-lt"/>
                <a:cs typeface="Calibri" panose="020F0502020204030204" pitchFamily="34" charset="0"/>
              </a:rPr>
              <a:t>local baths.</a:t>
            </a:r>
            <a:r>
              <a:rPr lang="en-GB" sz="2800" dirty="0">
                <a:latin typeface="+mj-lt"/>
                <a:cs typeface="Calibri" panose="020F0502020204030204" pitchFamily="34" charset="0"/>
              </a:rPr>
              <a:t> Two days later the body is found by a dog walker.</a:t>
            </a:r>
          </a:p>
        </p:txBody>
      </p:sp>
      <p:pic>
        <p:nvPicPr>
          <p:cNvPr id="19458" name="Picture 2" descr="How you could get away with murder | Express Comment | Comment |  Express.co.uk">
            <a:extLst>
              <a:ext uri="{FF2B5EF4-FFF2-40B4-BE49-F238E27FC236}">
                <a16:creationId xmlns:a16="http://schemas.microsoft.com/office/drawing/2014/main" id="{4338DB1D-9374-714F-B097-01A1E6E9B0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8965" y="3429000"/>
            <a:ext cx="3708400" cy="219710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E40173A9-8F38-8E45-ACF4-C7BF021E6CF3}"/>
              </a:ext>
            </a:extLst>
          </p:cNvPr>
          <p:cNvSpPr>
            <a:spLocks noGrp="1"/>
          </p:cNvSpPr>
          <p:nvPr>
            <p:ph sz="half" idx="1"/>
          </p:nvPr>
        </p:nvSpPr>
        <p:spPr>
          <a:xfrm>
            <a:off x="7818273" y="2823452"/>
            <a:ext cx="5181600" cy="4351338"/>
          </a:xfrm>
        </p:spPr>
        <p:txBody>
          <a:bodyPr/>
          <a:lstStyle/>
          <a:p>
            <a:pPr marL="0" indent="0">
              <a:buNone/>
            </a:pPr>
            <a:r>
              <a:rPr lang="en-GB" b="1" dirty="0"/>
              <a:t>Where is the scene? </a:t>
            </a:r>
          </a:p>
        </p:txBody>
      </p:sp>
    </p:spTree>
    <p:extLst>
      <p:ext uri="{BB962C8B-B14F-4D97-AF65-F5344CB8AC3E}">
        <p14:creationId xmlns:p14="http://schemas.microsoft.com/office/powerpoint/2010/main" val="277661079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1C1533-5985-6A43-937D-C00588760B4D}"/>
              </a:ext>
            </a:extLst>
          </p:cNvPr>
          <p:cNvSpPr>
            <a:spLocks noGrp="1"/>
          </p:cNvSpPr>
          <p:nvPr>
            <p:ph type="title"/>
          </p:nvPr>
        </p:nvSpPr>
        <p:spPr>
          <a:xfrm>
            <a:off x="6657715" y="467271"/>
            <a:ext cx="4195674" cy="2052522"/>
          </a:xfrm>
        </p:spPr>
        <p:txBody>
          <a:bodyPr anchor="b">
            <a:normAutofit/>
          </a:bodyPr>
          <a:lstStyle/>
          <a:p>
            <a:r>
              <a:rPr lang="en-GB" sz="4300" dirty="0"/>
              <a:t>The Role of a Crime Scene Investigation (CSI)</a:t>
            </a:r>
          </a:p>
        </p:txBody>
      </p:sp>
      <p:sp>
        <p:nvSpPr>
          <p:cNvPr id="18441" name="Oval 1844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RMP prepare for Afghan investigations - GOV.UK">
            <a:extLst>
              <a:ext uri="{FF2B5EF4-FFF2-40B4-BE49-F238E27FC236}">
                <a16:creationId xmlns:a16="http://schemas.microsoft.com/office/drawing/2014/main" id="{F9772721-EB74-9A41-B4CD-EA2E2DEEE8B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455"/>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1844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844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B879A2AB-8984-C743-9B81-B65F438DD806}"/>
              </a:ext>
            </a:extLst>
          </p:cNvPr>
          <p:cNvSpPr>
            <a:spLocks noGrp="1"/>
          </p:cNvSpPr>
          <p:nvPr>
            <p:ph idx="1"/>
          </p:nvPr>
        </p:nvSpPr>
        <p:spPr>
          <a:xfrm>
            <a:off x="6657715" y="2990818"/>
            <a:ext cx="4195673" cy="2913872"/>
          </a:xfrm>
        </p:spPr>
        <p:txBody>
          <a:bodyPr anchor="t">
            <a:normAutofit/>
          </a:bodyPr>
          <a:lstStyle/>
          <a:p>
            <a:pPr marL="0" indent="0">
              <a:buNone/>
            </a:pPr>
            <a:r>
              <a:rPr lang="en-GB" sz="2000">
                <a:solidFill>
                  <a:schemeClr val="tx1">
                    <a:alpha val="80000"/>
                  </a:schemeClr>
                </a:solidFill>
              </a:rPr>
              <a:t>To process crime scenes using specialist, approved techniques to visualise, capture and recover digital and trace evidence, and gather information and intelligence as part of an investigation (COP, 2020)</a:t>
            </a:r>
          </a:p>
        </p:txBody>
      </p:sp>
      <p:sp>
        <p:nvSpPr>
          <p:cNvPr id="1844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844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484325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BBCE42C-3FC5-4547-9CAF-2FD29FDFEE28}"/>
              </a:ext>
            </a:extLst>
          </p:cNvPr>
          <p:cNvSpPr txBox="1"/>
          <p:nvPr/>
        </p:nvSpPr>
        <p:spPr>
          <a:xfrm>
            <a:off x="7531237" y="238923"/>
            <a:ext cx="5136412"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u="sng" kern="1200" dirty="0">
                <a:solidFill>
                  <a:schemeClr val="tx1"/>
                </a:solidFill>
                <a:latin typeface="+mj-lt"/>
                <a:ea typeface="+mj-ea"/>
                <a:cs typeface="+mj-cs"/>
              </a:rPr>
              <a:t>Remember! </a:t>
            </a:r>
          </a:p>
        </p:txBody>
      </p:sp>
      <p:pic>
        <p:nvPicPr>
          <p:cNvPr id="21512" name="Picture 8" descr="Police cost into historic crimes hits £236MILLION - and YOU are fitting the  bill | UK | News | Express.co.uk">
            <a:extLst>
              <a:ext uri="{FF2B5EF4-FFF2-40B4-BE49-F238E27FC236}">
                <a16:creationId xmlns:a16="http://schemas.microsoft.com/office/drawing/2014/main" id="{B50AEB1E-D0C1-F144-B968-C7F8AC10F1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 r="1" b="1"/>
          <a:stretch/>
        </p:blipFill>
        <p:spPr bwMode="auto">
          <a:xfrm>
            <a:off x="-2" y="10"/>
            <a:ext cx="5779884" cy="342899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Apprenticeships | UWTSD">
            <a:extLst>
              <a:ext uri="{FF2B5EF4-FFF2-40B4-BE49-F238E27FC236}">
                <a16:creationId xmlns:a16="http://schemas.microsoft.com/office/drawing/2014/main" id="{50CE48BD-1553-9344-952F-308724A1CE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48" r="1" b="1"/>
          <a:stretch/>
        </p:blipFill>
        <p:spPr bwMode="auto">
          <a:xfrm>
            <a:off x="-2" y="3429000"/>
            <a:ext cx="5779884" cy="3429000"/>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CB82FEF0-046D-2E4C-9AC7-FB7FF24D6031}"/>
              </a:ext>
            </a:extLst>
          </p:cNvPr>
          <p:cNvSpPr txBox="1"/>
          <p:nvPr/>
        </p:nvSpPr>
        <p:spPr>
          <a:xfrm>
            <a:off x="6629455" y="1714505"/>
            <a:ext cx="4425232" cy="3539430"/>
          </a:xfrm>
          <a:prstGeom prst="rect">
            <a:avLst/>
          </a:prstGeom>
          <a:noFill/>
        </p:spPr>
        <p:txBody>
          <a:bodyPr wrap="square">
            <a:spAutoFit/>
          </a:bodyPr>
          <a:lstStyle/>
          <a:p>
            <a:pPr marL="0" indent="0" algn="ctr">
              <a:buNone/>
            </a:pPr>
            <a:r>
              <a:rPr lang="en-US" sz="3200" dirty="0"/>
              <a:t>The </a:t>
            </a:r>
            <a:r>
              <a:rPr lang="en-US" sz="3200" dirty="0">
                <a:solidFill>
                  <a:srgbClr val="FF0000"/>
                </a:solidFill>
              </a:rPr>
              <a:t>actions </a:t>
            </a:r>
            <a:r>
              <a:rPr lang="en-US" sz="3200" dirty="0"/>
              <a:t>of the </a:t>
            </a:r>
          </a:p>
          <a:p>
            <a:pPr marL="0" indent="0" algn="ctr">
              <a:buNone/>
            </a:pPr>
            <a:r>
              <a:rPr lang="en-US" sz="3200" dirty="0"/>
              <a:t>first officer(s) in attendance at a scene can be </a:t>
            </a:r>
            <a:r>
              <a:rPr lang="en-US" sz="3200" dirty="0">
                <a:solidFill>
                  <a:srgbClr val="FF0000"/>
                </a:solidFill>
              </a:rPr>
              <a:t>crucial</a:t>
            </a:r>
            <a:r>
              <a:rPr lang="en-US" sz="3200" dirty="0"/>
              <a:t> in maintaining the value of the physical evidence that may be present.</a:t>
            </a:r>
          </a:p>
        </p:txBody>
      </p:sp>
    </p:spTree>
    <p:extLst>
      <p:ext uri="{BB962C8B-B14F-4D97-AF65-F5344CB8AC3E}">
        <p14:creationId xmlns:p14="http://schemas.microsoft.com/office/powerpoint/2010/main" val="158760908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A6C4CEBD-D57A-EA46-AD59-03440FFAB933}"/>
              </a:ext>
            </a:extLst>
          </p:cNvPr>
          <p:cNvPicPr>
            <a:picLocks noGrp="1" noChangeAspect="1"/>
          </p:cNvPicPr>
          <p:nvPr>
            <p:ph sz="half" idx="2"/>
          </p:nvPr>
        </p:nvPicPr>
        <p:blipFill>
          <a:blip r:embed="rId2"/>
          <a:stretch>
            <a:fillRect/>
          </a:stretch>
        </p:blipFill>
        <p:spPr>
          <a:xfrm>
            <a:off x="643467" y="716365"/>
            <a:ext cx="10905066" cy="5425269"/>
          </a:xfrm>
          <a:prstGeom prst="rect">
            <a:avLst/>
          </a:prstGeom>
          <a:ln>
            <a:noFill/>
          </a:ln>
        </p:spPr>
      </p:pic>
    </p:spTree>
    <p:extLst>
      <p:ext uri="{BB962C8B-B14F-4D97-AF65-F5344CB8AC3E}">
        <p14:creationId xmlns:p14="http://schemas.microsoft.com/office/powerpoint/2010/main" val="1982288260"/>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87D32CE-AB1B-9F4B-83FD-5E8351018269}"/>
              </a:ext>
            </a:extLst>
          </p:cNvPr>
          <p:cNvPicPr>
            <a:picLocks noChangeAspect="1"/>
          </p:cNvPicPr>
          <p:nvPr/>
        </p:nvPicPr>
        <p:blipFill>
          <a:blip r:embed="rId2"/>
          <a:stretch>
            <a:fillRect/>
          </a:stretch>
        </p:blipFill>
        <p:spPr>
          <a:xfrm>
            <a:off x="163774" y="200640"/>
            <a:ext cx="10652646" cy="5758604"/>
          </a:xfrm>
          <a:prstGeom prst="rect">
            <a:avLst/>
          </a:prstGeom>
        </p:spPr>
      </p:pic>
      <p:pic>
        <p:nvPicPr>
          <p:cNvPr id="27650" name="Picture 2" descr="Thinking &amp; Awareness">
            <a:extLst>
              <a:ext uri="{FF2B5EF4-FFF2-40B4-BE49-F238E27FC236}">
                <a16:creationId xmlns:a16="http://schemas.microsoft.com/office/drawing/2014/main" id="{2E07AA0F-0A15-9C47-B697-AD4AEC2B30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6360" y="5274387"/>
            <a:ext cx="1971866" cy="11079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54847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48" y="69356"/>
            <a:ext cx="4154424" cy="1622321"/>
          </a:xfrm>
        </p:spPr>
        <p:txBody>
          <a:bodyPr>
            <a:normAutofit/>
          </a:bodyPr>
          <a:lstStyle/>
          <a:p>
            <a:r>
              <a:rPr lang="en-GB" u="sng" dirty="0"/>
              <a:t>Scene Control </a:t>
            </a:r>
          </a:p>
        </p:txBody>
      </p:sp>
      <p:graphicFrame>
        <p:nvGraphicFramePr>
          <p:cNvPr id="31754" name="Content Placeholder 2">
            <a:extLst>
              <a:ext uri="{FF2B5EF4-FFF2-40B4-BE49-F238E27FC236}">
                <a16:creationId xmlns:a16="http://schemas.microsoft.com/office/drawing/2014/main" id="{0F8D61DF-96FF-F7BD-2A2F-2965BDDE2B25}"/>
              </a:ext>
            </a:extLst>
          </p:cNvPr>
          <p:cNvGraphicFramePr>
            <a:graphicFrameLocks noGrp="1"/>
          </p:cNvGraphicFramePr>
          <p:nvPr>
            <p:ph idx="1"/>
          </p:nvPr>
        </p:nvGraphicFramePr>
        <p:xfrm>
          <a:off x="75063" y="1814859"/>
          <a:ext cx="4004300" cy="4736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C129585F-7A92-1246-AC23-1173AC1C5DC9}"/>
              </a:ext>
            </a:extLst>
          </p:cNvPr>
          <p:cNvSpPr txBox="1"/>
          <p:nvPr/>
        </p:nvSpPr>
        <p:spPr>
          <a:xfrm>
            <a:off x="46448" y="5354128"/>
            <a:ext cx="4650026" cy="369332"/>
          </a:xfrm>
          <a:prstGeom prst="rect">
            <a:avLst/>
          </a:prstGeom>
          <a:noFill/>
        </p:spPr>
        <p:txBody>
          <a:bodyPr wrap="square" rtlCol="0">
            <a:spAutoFit/>
          </a:bodyPr>
          <a:lstStyle/>
          <a:p>
            <a:r>
              <a:rPr lang="en-GB" dirty="0"/>
              <a:t>Forensically, why are cordons important? </a:t>
            </a:r>
          </a:p>
        </p:txBody>
      </p:sp>
      <p:pic>
        <p:nvPicPr>
          <p:cNvPr id="6" name="Picture 6" descr="Behind the cordon - looking at what happens when CMPG have to close a  motorway | Staffordshire Police">
            <a:extLst>
              <a:ext uri="{FF2B5EF4-FFF2-40B4-BE49-F238E27FC236}">
                <a16:creationId xmlns:a16="http://schemas.microsoft.com/office/drawing/2014/main" id="{F0F1BACB-3A23-B34A-9BEC-5FDFD886C0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78668" y="1084026"/>
            <a:ext cx="3683347" cy="2451100"/>
          </a:xfrm>
          <a:prstGeom prst="rect">
            <a:avLst/>
          </a:prstGeom>
          <a:noFill/>
          <a:extLst>
            <a:ext uri="{909E8E84-426E-40DD-AFC4-6F175D3DCCD1}">
              <a14:hiddenFill xmlns:a14="http://schemas.microsoft.com/office/drawing/2010/main">
                <a:solidFill>
                  <a:srgbClr val="FFFFFF"/>
                </a:solidFill>
              </a14:hiddenFill>
            </a:ext>
          </a:extLst>
        </p:spPr>
      </p:pic>
      <p:pic>
        <p:nvPicPr>
          <p:cNvPr id="31752" name="Picture 8" descr="Police Inner Cordon Tape High Resolution Stock Photography and Images -  Alamy">
            <a:extLst>
              <a:ext uri="{FF2B5EF4-FFF2-40B4-BE49-F238E27FC236}">
                <a16:creationId xmlns:a16="http://schemas.microsoft.com/office/drawing/2014/main" id="{13977B10-9A44-ED4D-8BDB-7E56FC28E1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378668" y="3899198"/>
            <a:ext cx="3683346"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69002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70805-CC4E-03C4-7AB8-2F4944BFD8E9}"/>
              </a:ext>
            </a:extLst>
          </p:cNvPr>
          <p:cNvSpPr>
            <a:spLocks noGrp="1"/>
          </p:cNvSpPr>
          <p:nvPr>
            <p:ph type="title"/>
          </p:nvPr>
        </p:nvSpPr>
        <p:spPr>
          <a:xfrm>
            <a:off x="638882" y="3577456"/>
            <a:ext cx="10909640" cy="1687814"/>
          </a:xfrm>
        </p:spPr>
        <p:txBody>
          <a:bodyPr vert="horz" lIns="91440" tIns="45720" rIns="91440" bIns="45720" rtlCol="0" anchor="b">
            <a:normAutofit/>
          </a:bodyPr>
          <a:lstStyle/>
          <a:p>
            <a:pPr algn="ctr"/>
            <a:r>
              <a:rPr lang="en-US" sz="6600" kern="1200" dirty="0">
                <a:solidFill>
                  <a:schemeClr val="tx1"/>
                </a:solidFill>
                <a:latin typeface="+mj-lt"/>
                <a:ea typeface="+mj-ea"/>
                <a:cs typeface="+mj-cs"/>
              </a:rPr>
              <a:t>Next Week: </a:t>
            </a:r>
          </a:p>
        </p:txBody>
      </p:sp>
      <p:sp>
        <p:nvSpPr>
          <p:cNvPr id="3" name="Content Placeholder 2">
            <a:extLst>
              <a:ext uri="{FF2B5EF4-FFF2-40B4-BE49-F238E27FC236}">
                <a16:creationId xmlns:a16="http://schemas.microsoft.com/office/drawing/2014/main" id="{26FF305F-BF70-E7E6-20E3-C57FF806543B}"/>
              </a:ext>
            </a:extLst>
          </p:cNvPr>
          <p:cNvSpPr>
            <a:spLocks noGrp="1"/>
          </p:cNvSpPr>
          <p:nvPr>
            <p:ph idx="1"/>
          </p:nvPr>
        </p:nvSpPr>
        <p:spPr>
          <a:xfrm>
            <a:off x="638881" y="5660607"/>
            <a:ext cx="10909643" cy="552659"/>
          </a:xfrm>
        </p:spPr>
        <p:txBody>
          <a:bodyPr vert="horz" lIns="91440" tIns="45720" rIns="91440" bIns="45720" rtlCol="0" anchor="t">
            <a:normAutofit/>
          </a:bodyPr>
          <a:lstStyle/>
          <a:p>
            <a:pPr marL="0" indent="0" algn="ctr">
              <a:buNone/>
            </a:pPr>
            <a:r>
              <a:rPr lang="en-US" sz="2400" kern="1200" dirty="0">
                <a:solidFill>
                  <a:schemeClr val="tx1"/>
                </a:solidFill>
                <a:latin typeface="+mn-lt"/>
                <a:ea typeface="+mn-ea"/>
                <a:cs typeface="+mn-cs"/>
              </a:rPr>
              <a:t>Guest Speaker – Tuesday 7</a:t>
            </a:r>
            <a:r>
              <a:rPr lang="en-US" sz="2400" kern="1200" baseline="30000" dirty="0">
                <a:solidFill>
                  <a:schemeClr val="tx1"/>
                </a:solidFill>
                <a:latin typeface="+mn-lt"/>
                <a:ea typeface="+mn-ea"/>
                <a:cs typeface="+mn-cs"/>
              </a:rPr>
              <a:t>th</a:t>
            </a:r>
            <a:r>
              <a:rPr lang="en-US" sz="2400" kern="1200" dirty="0">
                <a:solidFill>
                  <a:schemeClr val="tx1"/>
                </a:solidFill>
                <a:latin typeface="+mn-lt"/>
                <a:ea typeface="+mn-ea"/>
                <a:cs typeface="+mn-cs"/>
              </a:rPr>
              <a:t> of February 1000hrs-1400hrs </a:t>
            </a:r>
          </a:p>
        </p:txBody>
      </p:sp>
      <p:pic>
        <p:nvPicPr>
          <p:cNvPr id="13314" name="Picture 2">
            <a:extLst>
              <a:ext uri="{FF2B5EF4-FFF2-40B4-BE49-F238E27FC236}">
                <a16:creationId xmlns:a16="http://schemas.microsoft.com/office/drawing/2014/main" id="{CC9A0A02-6E0D-24EA-64F6-CBCDBF34444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98283" y="0"/>
            <a:ext cx="5590837" cy="2742004"/>
          </a:xfrm>
          <a:prstGeom prst="rect">
            <a:avLst/>
          </a:prstGeom>
          <a:noFill/>
          <a:extLst>
            <a:ext uri="{909E8E84-426E-40DD-AFC4-6F175D3DCCD1}">
              <a14:hiddenFill xmlns:a14="http://schemas.microsoft.com/office/drawing/2010/main">
                <a:solidFill>
                  <a:srgbClr val="FFFFFF"/>
                </a:solidFill>
              </a14:hiddenFill>
            </a:ext>
          </a:extLst>
        </p:spPr>
      </p:pic>
      <p:sp>
        <p:nvSpPr>
          <p:cNvPr id="1332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331062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860D76-206B-50A9-D9EC-C42FD83E1698}"/>
              </a:ext>
            </a:extLst>
          </p:cNvPr>
          <p:cNvSpPr>
            <a:spLocks noGrp="1"/>
          </p:cNvSpPr>
          <p:nvPr>
            <p:ph type="title"/>
          </p:nvPr>
        </p:nvSpPr>
        <p:spPr>
          <a:xfrm>
            <a:off x="524741" y="620392"/>
            <a:ext cx="3808268" cy="5504688"/>
          </a:xfrm>
        </p:spPr>
        <p:txBody>
          <a:bodyPr>
            <a:normAutofit/>
          </a:bodyPr>
          <a:lstStyle/>
          <a:p>
            <a:r>
              <a:rPr lang="en-US" sz="6000" dirty="0">
                <a:solidFill>
                  <a:schemeClr val="bg1"/>
                </a:solidFill>
              </a:rPr>
              <a:t>Over the next few weeks…: </a:t>
            </a:r>
          </a:p>
        </p:txBody>
      </p:sp>
      <p:graphicFrame>
        <p:nvGraphicFramePr>
          <p:cNvPr id="6" name="Content Placeholder 2">
            <a:extLst>
              <a:ext uri="{FF2B5EF4-FFF2-40B4-BE49-F238E27FC236}">
                <a16:creationId xmlns:a16="http://schemas.microsoft.com/office/drawing/2014/main" id="{C47DF202-B80F-4DB0-87FF-A1581F942FE3}"/>
              </a:ext>
            </a:extLst>
          </p:cNvPr>
          <p:cNvGraphicFramePr>
            <a:graphicFrameLocks noGrp="1"/>
          </p:cNvGraphicFramePr>
          <p:nvPr>
            <p:ph idx="1"/>
            <p:extLst>
              <p:ext uri="{D42A27DB-BD31-4B8C-83A1-F6EECF244321}">
                <p14:modId xmlns:p14="http://schemas.microsoft.com/office/powerpoint/2010/main" val="325355278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5001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182</TotalTime>
  <Words>4148</Words>
  <Application>Microsoft Macintosh PowerPoint</Application>
  <PresentationFormat>Widescreen</PresentationFormat>
  <Paragraphs>570</Paragraphs>
  <Slides>80</Slides>
  <Notes>26</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80</vt:i4>
      </vt:variant>
    </vt:vector>
  </HeadingPairs>
  <TitlesOfParts>
    <vt:vector size="90" baseType="lpstr">
      <vt:lpstr>-apple-system</vt:lpstr>
      <vt:lpstr>Arial</vt:lpstr>
      <vt:lpstr>Arial Rounded MT Bold</vt:lpstr>
      <vt:lpstr>Bradley Hand</vt:lpstr>
      <vt:lpstr>Calibri</vt:lpstr>
      <vt:lpstr>Calibri Light</vt:lpstr>
      <vt:lpstr>Gotham</vt:lpstr>
      <vt:lpstr>Helvetica Neue</vt:lpstr>
      <vt:lpstr>Times</vt:lpstr>
      <vt:lpstr>Office Theme</vt:lpstr>
      <vt:lpstr>BMPL6  Conducting Investigations </vt:lpstr>
      <vt:lpstr>Contact Time </vt:lpstr>
      <vt:lpstr>PowerPoint Presentation</vt:lpstr>
      <vt:lpstr>Module  Learning Outcomes </vt:lpstr>
      <vt:lpstr>How is this module assessed? </vt:lpstr>
      <vt:lpstr>PowerPoint Presentation</vt:lpstr>
      <vt:lpstr>PowerPoint Presentation</vt:lpstr>
      <vt:lpstr>PowerPoint Presentation</vt:lpstr>
      <vt:lpstr>Needs… Concerns… Expectations….</vt:lpstr>
      <vt:lpstr>PowerPoint Presentation</vt:lpstr>
      <vt:lpstr>PowerPoint Presentation</vt:lpstr>
      <vt:lpstr>Areas of Study…</vt:lpstr>
      <vt:lpstr>Today’s aim and learning outcomes: </vt:lpstr>
      <vt:lpstr>What do you think of?....</vt:lpstr>
      <vt:lpstr>PACE Codes of Practice </vt:lpstr>
      <vt:lpstr>The Code of Practice to the Criminal Procedure and Investigations Act 1996 (CPIA) defines a criminal investigation as: </vt:lpstr>
      <vt:lpstr>Investigations may be carried out in relation to: </vt:lpstr>
      <vt:lpstr>PowerPoint Presentation</vt:lpstr>
      <vt:lpstr>The Code of Practice to the Criminal Procedure and Investigations Act 1996 (CPIA)defines a criminal investigator as:</vt:lpstr>
      <vt:lpstr>PowerPoint Presentation</vt:lpstr>
      <vt:lpstr>PowerPoint Presentation</vt:lpstr>
      <vt:lpstr>Investigative mind-set</vt:lpstr>
      <vt:lpstr>PowerPoint Presentation</vt:lpstr>
      <vt:lpstr>Investigative Mindset</vt:lpstr>
      <vt:lpstr>PowerPoint Presentation</vt:lpstr>
      <vt:lpstr>Principles of Investigation </vt:lpstr>
      <vt:lpstr>Ethics </vt:lpstr>
      <vt:lpstr>PowerPoint Presentation</vt:lpstr>
      <vt:lpstr>Legal Powers </vt:lpstr>
      <vt:lpstr>PowerPoint Presentation</vt:lpstr>
      <vt:lpstr>PowerPoint Presentation</vt:lpstr>
      <vt:lpstr>PowerPoint Presentation</vt:lpstr>
      <vt:lpstr>Discretion – what does it mean?? </vt:lpstr>
      <vt:lpstr>The National Decision Model (NDM)</vt:lpstr>
      <vt:lpstr>PowerPoint Presentation</vt:lpstr>
      <vt:lpstr>What are Human Rights?</vt:lpstr>
      <vt:lpstr>Policing Perspective: Conducting Investigations</vt:lpstr>
      <vt:lpstr>PowerPoint Presentation</vt:lpstr>
      <vt:lpstr>PowerPoint Presentation</vt:lpstr>
      <vt:lpstr>PowerPoint Presentation</vt:lpstr>
      <vt:lpstr>What happens when you dial 999/101? </vt:lpstr>
      <vt:lpstr>THRIVE </vt:lpstr>
      <vt:lpstr>PowerPoint Presentation</vt:lpstr>
      <vt:lpstr>PowerPoint Presentation</vt:lpstr>
      <vt:lpstr>PowerPoint Presentation</vt:lpstr>
      <vt:lpstr>PowerPoint Presentation</vt:lpstr>
      <vt:lpstr>PowerPoint Presentation</vt:lpstr>
      <vt:lpstr>Forensic Science</vt:lpstr>
      <vt:lpstr>Forensics</vt:lpstr>
      <vt:lpstr>PowerPoint Presentation</vt:lpstr>
      <vt:lpstr>IMPORTANT! Cross Contamination</vt:lpstr>
      <vt:lpstr>  Paul L. Kirk. (1902-1970) </vt:lpstr>
      <vt:lpstr>Sources of Forensic Evidence </vt:lpstr>
      <vt:lpstr>Types of Forensic Evidence  </vt:lpstr>
      <vt:lpstr>Trace Evidence </vt:lpstr>
      <vt:lpstr>Impressions</vt:lpstr>
      <vt:lpstr>DNA Evidence </vt:lpstr>
      <vt:lpstr>Finger Marks </vt:lpstr>
      <vt:lpstr>Firearms</vt:lpstr>
      <vt:lpstr>Group Task:  Identify 5 key/interesting points from the video to report back to the whole group. </vt:lpstr>
      <vt:lpstr>Managing Scenes </vt:lpstr>
      <vt:lpstr>Identifying Scenes… </vt:lpstr>
      <vt:lpstr>PowerPoint Presentation</vt:lpstr>
      <vt:lpstr>Releasing the scene </vt:lpstr>
      <vt:lpstr>PowerPoint Presentation</vt:lpstr>
      <vt:lpstr>PowerPoint Presentation</vt:lpstr>
      <vt:lpstr>Preserving the scene  </vt:lpstr>
      <vt:lpstr>Areas of discussion…</vt:lpstr>
      <vt:lpstr>PowerPoint Presentation</vt:lpstr>
      <vt:lpstr>Think: Recovery and Continuity of Evidence</vt:lpstr>
      <vt:lpstr>Think: Recovery and Continuity of Evidence</vt:lpstr>
      <vt:lpstr>The Role of a Crime Scene Investigation (CSI)</vt:lpstr>
      <vt:lpstr>PowerPoint Presentation</vt:lpstr>
      <vt:lpstr>“The Golden Hour” </vt:lpstr>
      <vt:lpstr>PowerPoint Presentation</vt:lpstr>
      <vt:lpstr>PowerPoint Presentation</vt:lpstr>
      <vt:lpstr>PowerPoint Presentation</vt:lpstr>
      <vt:lpstr>Scene Control </vt:lpstr>
      <vt:lpstr>Next Week: </vt:lpstr>
      <vt:lpstr>Over the next few weeks…: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BMPS6018  Conducting Investigations </dc:title>
  <dc:creator>Rhiannon Lloyd</dc:creator>
  <cp:lastModifiedBy>Rhiannon Lloyd</cp:lastModifiedBy>
  <cp:revision>6</cp:revision>
  <dcterms:created xsi:type="dcterms:W3CDTF">2023-01-28T19:37:07Z</dcterms:created>
  <dcterms:modified xsi:type="dcterms:W3CDTF">2023-02-04T15:49:22Z</dcterms:modified>
</cp:coreProperties>
</file>