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webextensions/webextension1.xml" ContentType="application/vnd.ms-office.webextension+xml"/>
  <Override PartName="/ppt/webextensions/webextension2.xml" ContentType="application/vnd.ms-office.webextension+xml"/>
  <Override PartName="/ppt/webextensions/webextension3.xml" ContentType="application/vnd.ms-office.webextension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webextensions/webextension4.xml" ContentType="application/vnd.ms-office.webextension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webextensions/webextension5.xml" ContentType="application/vnd.ms-office.webextension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sldIdLst>
    <p:sldId id="257" r:id="rId5"/>
    <p:sldId id="262" r:id="rId6"/>
    <p:sldId id="263" r:id="rId7"/>
    <p:sldId id="264" r:id="rId8"/>
    <p:sldId id="265" r:id="rId9"/>
    <p:sldId id="266" r:id="rId10"/>
    <p:sldId id="267" r:id="rId11"/>
    <p:sldId id="290" r:id="rId12"/>
    <p:sldId id="291" r:id="rId13"/>
    <p:sldId id="292" r:id="rId14"/>
    <p:sldId id="268" r:id="rId15"/>
    <p:sldId id="269" r:id="rId16"/>
    <p:sldId id="270" r:id="rId17"/>
    <p:sldId id="272" r:id="rId18"/>
    <p:sldId id="273" r:id="rId19"/>
    <p:sldId id="274" r:id="rId20"/>
    <p:sldId id="275" r:id="rId21"/>
    <p:sldId id="271" r:id="rId22"/>
    <p:sldId id="276" r:id="rId23"/>
    <p:sldId id="277" r:id="rId24"/>
    <p:sldId id="278" r:id="rId25"/>
    <p:sldId id="280" r:id="rId26"/>
    <p:sldId id="279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19" autoAdjust="0"/>
  </p:normalViewPr>
  <p:slideViewPr>
    <p:cSldViewPr snapToGrid="0">
      <p:cViewPr varScale="1">
        <p:scale>
          <a:sx n="110" d="100"/>
          <a:sy n="110" d="100"/>
        </p:scale>
        <p:origin x="49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8C2D48-9DDD-4BB8-8140-12C712A2FA88}" type="doc">
      <dgm:prSet loTypeId="urn:microsoft.com/office/officeart/2016/7/layout/LinearBlockProcessNumbered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12BE1D8-9D89-436F-B490-B504CC0AB7DA}">
      <dgm:prSet/>
      <dgm:spPr/>
      <dgm:t>
        <a:bodyPr/>
        <a:lstStyle/>
        <a:p>
          <a:pPr algn="ctr"/>
          <a:r>
            <a:rPr lang="en-GB" b="1" i="0" dirty="0"/>
            <a:t>Explain the difference between opportunities and ideas.</a:t>
          </a:r>
          <a:endParaRPr lang="en-US" dirty="0"/>
        </a:p>
      </dgm:t>
    </dgm:pt>
    <dgm:pt modelId="{F16388C4-0963-479A-B46C-5261FDEB776E}" type="parTrans" cxnId="{4DC819A8-87F8-4EF4-BB17-CEC21291FAD5}">
      <dgm:prSet/>
      <dgm:spPr/>
      <dgm:t>
        <a:bodyPr/>
        <a:lstStyle/>
        <a:p>
          <a:endParaRPr lang="en-US"/>
        </a:p>
      </dgm:t>
    </dgm:pt>
    <dgm:pt modelId="{56CF91F7-73B0-464E-9E4C-B278D5D336BB}" type="sibTrans" cxnId="{4DC819A8-87F8-4EF4-BB17-CEC21291FAD5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8E735885-5A4E-43A3-AC9B-D29CD80CBEC3}">
      <dgm:prSet/>
      <dgm:spPr/>
      <dgm:t>
        <a:bodyPr/>
        <a:lstStyle/>
        <a:p>
          <a:pPr algn="ctr"/>
          <a:r>
            <a:rPr lang="en-GB" b="1" i="0" dirty="0"/>
            <a:t>Describe the three general approaches entrepreneurs use to identify opportunities.</a:t>
          </a:r>
          <a:endParaRPr lang="en-US" dirty="0"/>
        </a:p>
      </dgm:t>
    </dgm:pt>
    <dgm:pt modelId="{DC6721DD-E207-4319-B77D-E17F41545896}" type="parTrans" cxnId="{3B0CA24F-34D3-4A67-A7AF-4F3E956B64B1}">
      <dgm:prSet/>
      <dgm:spPr/>
      <dgm:t>
        <a:bodyPr/>
        <a:lstStyle/>
        <a:p>
          <a:endParaRPr lang="en-US"/>
        </a:p>
      </dgm:t>
    </dgm:pt>
    <dgm:pt modelId="{79850D42-A646-4185-82CF-6EBBBF25B7AA}" type="sibTrans" cxnId="{3B0CA24F-34D3-4A67-A7AF-4F3E956B64B1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355D6993-6400-42D2-A205-6ED4A9E4CBED}">
      <dgm:prSet/>
      <dgm:spPr/>
      <dgm:t>
        <a:bodyPr/>
        <a:lstStyle/>
        <a:p>
          <a:pPr algn="ctr"/>
          <a:r>
            <a:rPr lang="en-GB" b="1" i="0" dirty="0"/>
            <a:t>Discuss the personal characteristics of entrepreneurs that contribute to their ability to recognise business opportunities.</a:t>
          </a:r>
          <a:endParaRPr lang="en-US" dirty="0"/>
        </a:p>
      </dgm:t>
    </dgm:pt>
    <dgm:pt modelId="{4869D57F-C42F-43EC-A3DE-CAC3C5E0EA19}" type="parTrans" cxnId="{C4180E88-68B1-40C9-B440-03E0D873273E}">
      <dgm:prSet/>
      <dgm:spPr/>
      <dgm:t>
        <a:bodyPr/>
        <a:lstStyle/>
        <a:p>
          <a:endParaRPr lang="en-US"/>
        </a:p>
      </dgm:t>
    </dgm:pt>
    <dgm:pt modelId="{E68D8BC8-B234-4656-89B8-2EF3F43A9BAC}" type="sibTrans" cxnId="{C4180E88-68B1-40C9-B440-03E0D873273E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4648A794-6BA9-40D5-A66A-25FAC428E905}">
      <dgm:prSet/>
      <dgm:spPr/>
      <dgm:t>
        <a:bodyPr/>
        <a:lstStyle/>
        <a:p>
          <a:pPr algn="ctr"/>
          <a:r>
            <a:rPr lang="en-GB" b="1" i="0" dirty="0"/>
            <a:t>Identify and describe techniques entrepreneurs use to generate ideas.</a:t>
          </a:r>
          <a:endParaRPr lang="en-US" dirty="0"/>
        </a:p>
      </dgm:t>
    </dgm:pt>
    <dgm:pt modelId="{D125432F-581C-47F4-8708-DD578998BBF1}" type="parTrans" cxnId="{BD223AE9-7D9A-41C2-A611-D108C7372D43}">
      <dgm:prSet/>
      <dgm:spPr/>
      <dgm:t>
        <a:bodyPr/>
        <a:lstStyle/>
        <a:p>
          <a:endParaRPr lang="en-US"/>
        </a:p>
      </dgm:t>
    </dgm:pt>
    <dgm:pt modelId="{AE1F92A2-3F89-4AD7-BC34-D1CC299EBC13}" type="sibTrans" cxnId="{BD223AE9-7D9A-41C2-A611-D108C7372D43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5F1AF44D-2E09-4B41-A3D3-E533E611C450}" type="pres">
      <dgm:prSet presAssocID="{208C2D48-9DDD-4BB8-8140-12C712A2FA88}" presName="Name0" presStyleCnt="0">
        <dgm:presLayoutVars>
          <dgm:animLvl val="lvl"/>
          <dgm:resizeHandles val="exact"/>
        </dgm:presLayoutVars>
      </dgm:prSet>
      <dgm:spPr/>
    </dgm:pt>
    <dgm:pt modelId="{1F0BEB25-30EC-4A5B-B807-58B12FEDE0C7}" type="pres">
      <dgm:prSet presAssocID="{812BE1D8-9D89-436F-B490-B504CC0AB7DA}" presName="compositeNode" presStyleCnt="0">
        <dgm:presLayoutVars>
          <dgm:bulletEnabled val="1"/>
        </dgm:presLayoutVars>
      </dgm:prSet>
      <dgm:spPr/>
    </dgm:pt>
    <dgm:pt modelId="{DC7AEE72-910A-4F5B-82AD-A61B7C3DF31D}" type="pres">
      <dgm:prSet presAssocID="{812BE1D8-9D89-436F-B490-B504CC0AB7DA}" presName="bgRect" presStyleLbl="alignNode1" presStyleIdx="0" presStyleCnt="4"/>
      <dgm:spPr/>
    </dgm:pt>
    <dgm:pt modelId="{429C8DE4-32CB-4937-83B0-AC65A434192F}" type="pres">
      <dgm:prSet presAssocID="{56CF91F7-73B0-464E-9E4C-B278D5D336BB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256AC36E-0154-405E-B279-A71261DEBE71}" type="pres">
      <dgm:prSet presAssocID="{812BE1D8-9D89-436F-B490-B504CC0AB7DA}" presName="nodeRect" presStyleLbl="alignNode1" presStyleIdx="0" presStyleCnt="4">
        <dgm:presLayoutVars>
          <dgm:bulletEnabled val="1"/>
        </dgm:presLayoutVars>
      </dgm:prSet>
      <dgm:spPr/>
    </dgm:pt>
    <dgm:pt modelId="{F1264448-B636-47B6-BD01-53A96CB909F8}" type="pres">
      <dgm:prSet presAssocID="{56CF91F7-73B0-464E-9E4C-B278D5D336BB}" presName="sibTrans" presStyleCnt="0"/>
      <dgm:spPr/>
    </dgm:pt>
    <dgm:pt modelId="{DE289F28-2A85-4054-9430-842070BA3F0D}" type="pres">
      <dgm:prSet presAssocID="{8E735885-5A4E-43A3-AC9B-D29CD80CBEC3}" presName="compositeNode" presStyleCnt="0">
        <dgm:presLayoutVars>
          <dgm:bulletEnabled val="1"/>
        </dgm:presLayoutVars>
      </dgm:prSet>
      <dgm:spPr/>
    </dgm:pt>
    <dgm:pt modelId="{5D558405-B1F7-421C-91CB-7C7C9D464E69}" type="pres">
      <dgm:prSet presAssocID="{8E735885-5A4E-43A3-AC9B-D29CD80CBEC3}" presName="bgRect" presStyleLbl="alignNode1" presStyleIdx="1" presStyleCnt="4"/>
      <dgm:spPr/>
    </dgm:pt>
    <dgm:pt modelId="{2BD1EB94-DC27-4165-A7A5-F0E4466D8E40}" type="pres">
      <dgm:prSet presAssocID="{79850D42-A646-4185-82CF-6EBBBF25B7AA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BDB8B90B-F7BF-4033-8AD0-153302E8C199}" type="pres">
      <dgm:prSet presAssocID="{8E735885-5A4E-43A3-AC9B-D29CD80CBEC3}" presName="nodeRect" presStyleLbl="alignNode1" presStyleIdx="1" presStyleCnt="4">
        <dgm:presLayoutVars>
          <dgm:bulletEnabled val="1"/>
        </dgm:presLayoutVars>
      </dgm:prSet>
      <dgm:spPr/>
    </dgm:pt>
    <dgm:pt modelId="{54846C49-0FC1-449A-8644-A84DFA881339}" type="pres">
      <dgm:prSet presAssocID="{79850D42-A646-4185-82CF-6EBBBF25B7AA}" presName="sibTrans" presStyleCnt="0"/>
      <dgm:spPr/>
    </dgm:pt>
    <dgm:pt modelId="{EE9EFF4A-CD93-427E-B106-419E2D72F758}" type="pres">
      <dgm:prSet presAssocID="{355D6993-6400-42D2-A205-6ED4A9E4CBED}" presName="compositeNode" presStyleCnt="0">
        <dgm:presLayoutVars>
          <dgm:bulletEnabled val="1"/>
        </dgm:presLayoutVars>
      </dgm:prSet>
      <dgm:spPr/>
    </dgm:pt>
    <dgm:pt modelId="{1FCDC03A-A7C0-4167-AE19-C12A5354C649}" type="pres">
      <dgm:prSet presAssocID="{355D6993-6400-42D2-A205-6ED4A9E4CBED}" presName="bgRect" presStyleLbl="alignNode1" presStyleIdx="2" presStyleCnt="4"/>
      <dgm:spPr/>
    </dgm:pt>
    <dgm:pt modelId="{87C41056-F592-41CA-B3CE-80F8F6C13B99}" type="pres">
      <dgm:prSet presAssocID="{E68D8BC8-B234-4656-89B8-2EF3F43A9BAC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C639393A-59F6-4703-9BD8-A04DEC879F5F}" type="pres">
      <dgm:prSet presAssocID="{355D6993-6400-42D2-A205-6ED4A9E4CBED}" presName="nodeRect" presStyleLbl="alignNode1" presStyleIdx="2" presStyleCnt="4">
        <dgm:presLayoutVars>
          <dgm:bulletEnabled val="1"/>
        </dgm:presLayoutVars>
      </dgm:prSet>
      <dgm:spPr/>
    </dgm:pt>
    <dgm:pt modelId="{819A51AB-7CF7-4A2D-A61E-CC3B64ABD728}" type="pres">
      <dgm:prSet presAssocID="{E68D8BC8-B234-4656-89B8-2EF3F43A9BAC}" presName="sibTrans" presStyleCnt="0"/>
      <dgm:spPr/>
    </dgm:pt>
    <dgm:pt modelId="{3994E77D-F369-4D3C-8CB1-1D7D9478B4FE}" type="pres">
      <dgm:prSet presAssocID="{4648A794-6BA9-40D5-A66A-25FAC428E905}" presName="compositeNode" presStyleCnt="0">
        <dgm:presLayoutVars>
          <dgm:bulletEnabled val="1"/>
        </dgm:presLayoutVars>
      </dgm:prSet>
      <dgm:spPr/>
    </dgm:pt>
    <dgm:pt modelId="{AB36293E-B9E8-4160-B15D-837C01C39BC0}" type="pres">
      <dgm:prSet presAssocID="{4648A794-6BA9-40D5-A66A-25FAC428E905}" presName="bgRect" presStyleLbl="alignNode1" presStyleIdx="3" presStyleCnt="4"/>
      <dgm:spPr/>
    </dgm:pt>
    <dgm:pt modelId="{5CFD15E2-E5FA-4C35-B666-FA5949473B44}" type="pres">
      <dgm:prSet presAssocID="{AE1F92A2-3F89-4AD7-BC34-D1CC299EBC13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8D0862B2-52A5-4972-A7FD-54767CCE9E4F}" type="pres">
      <dgm:prSet presAssocID="{4648A794-6BA9-40D5-A66A-25FAC428E905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2F2B9213-77B8-482A-9718-4D9FD76D4BD1}" type="presOf" srcId="{812BE1D8-9D89-436F-B490-B504CC0AB7DA}" destId="{256AC36E-0154-405E-B279-A71261DEBE71}" srcOrd="1" destOrd="0" presId="urn:microsoft.com/office/officeart/2016/7/layout/LinearBlockProcessNumbered"/>
    <dgm:cxn modelId="{64AE3919-3066-4705-A07B-8448BD4CDFF2}" type="presOf" srcId="{355D6993-6400-42D2-A205-6ED4A9E4CBED}" destId="{C639393A-59F6-4703-9BD8-A04DEC879F5F}" srcOrd="1" destOrd="0" presId="urn:microsoft.com/office/officeart/2016/7/layout/LinearBlockProcessNumbered"/>
    <dgm:cxn modelId="{02A45B5F-EC09-4FE5-821F-8A851F5D2296}" type="presOf" srcId="{812BE1D8-9D89-436F-B490-B504CC0AB7DA}" destId="{DC7AEE72-910A-4F5B-82AD-A61B7C3DF31D}" srcOrd="0" destOrd="0" presId="urn:microsoft.com/office/officeart/2016/7/layout/LinearBlockProcessNumbered"/>
    <dgm:cxn modelId="{3B0CA24F-34D3-4A67-A7AF-4F3E956B64B1}" srcId="{208C2D48-9DDD-4BB8-8140-12C712A2FA88}" destId="{8E735885-5A4E-43A3-AC9B-D29CD80CBEC3}" srcOrd="1" destOrd="0" parTransId="{DC6721DD-E207-4319-B77D-E17F41545896}" sibTransId="{79850D42-A646-4185-82CF-6EBBBF25B7AA}"/>
    <dgm:cxn modelId="{592D1C56-8001-43C1-A8C6-FEA932DFDAB2}" type="presOf" srcId="{8E735885-5A4E-43A3-AC9B-D29CD80CBEC3}" destId="{BDB8B90B-F7BF-4033-8AD0-153302E8C199}" srcOrd="1" destOrd="0" presId="urn:microsoft.com/office/officeart/2016/7/layout/LinearBlockProcessNumbered"/>
    <dgm:cxn modelId="{C4180E88-68B1-40C9-B440-03E0D873273E}" srcId="{208C2D48-9DDD-4BB8-8140-12C712A2FA88}" destId="{355D6993-6400-42D2-A205-6ED4A9E4CBED}" srcOrd="2" destOrd="0" parTransId="{4869D57F-C42F-43EC-A3DE-CAC3C5E0EA19}" sibTransId="{E68D8BC8-B234-4656-89B8-2EF3F43A9BAC}"/>
    <dgm:cxn modelId="{4DCD2688-CDB4-4BCA-B99C-8A62E2BA0382}" type="presOf" srcId="{56CF91F7-73B0-464E-9E4C-B278D5D336BB}" destId="{429C8DE4-32CB-4937-83B0-AC65A434192F}" srcOrd="0" destOrd="0" presId="urn:microsoft.com/office/officeart/2016/7/layout/LinearBlockProcessNumbered"/>
    <dgm:cxn modelId="{460C428E-CD21-433B-B6E6-58430261CAE7}" type="presOf" srcId="{E68D8BC8-B234-4656-89B8-2EF3F43A9BAC}" destId="{87C41056-F592-41CA-B3CE-80F8F6C13B99}" srcOrd="0" destOrd="0" presId="urn:microsoft.com/office/officeart/2016/7/layout/LinearBlockProcessNumbered"/>
    <dgm:cxn modelId="{E47F409A-6971-47BA-ADFB-043550FF48F8}" type="presOf" srcId="{8E735885-5A4E-43A3-AC9B-D29CD80CBEC3}" destId="{5D558405-B1F7-421C-91CB-7C7C9D464E69}" srcOrd="0" destOrd="0" presId="urn:microsoft.com/office/officeart/2016/7/layout/LinearBlockProcessNumbered"/>
    <dgm:cxn modelId="{4DC819A8-87F8-4EF4-BB17-CEC21291FAD5}" srcId="{208C2D48-9DDD-4BB8-8140-12C712A2FA88}" destId="{812BE1D8-9D89-436F-B490-B504CC0AB7DA}" srcOrd="0" destOrd="0" parTransId="{F16388C4-0963-479A-B46C-5261FDEB776E}" sibTransId="{56CF91F7-73B0-464E-9E4C-B278D5D336BB}"/>
    <dgm:cxn modelId="{99F095AE-F990-43C6-B166-6CA598F5659B}" type="presOf" srcId="{4648A794-6BA9-40D5-A66A-25FAC428E905}" destId="{AB36293E-B9E8-4160-B15D-837C01C39BC0}" srcOrd="0" destOrd="0" presId="urn:microsoft.com/office/officeart/2016/7/layout/LinearBlockProcessNumbered"/>
    <dgm:cxn modelId="{32AF14B0-BAF1-4F5F-A052-7A0713BD6430}" type="presOf" srcId="{208C2D48-9DDD-4BB8-8140-12C712A2FA88}" destId="{5F1AF44D-2E09-4B41-A3D3-E533E611C450}" srcOrd="0" destOrd="0" presId="urn:microsoft.com/office/officeart/2016/7/layout/LinearBlockProcessNumbered"/>
    <dgm:cxn modelId="{CDBE9BC6-C3AA-4E2A-80BB-A72EDB59D843}" type="presOf" srcId="{AE1F92A2-3F89-4AD7-BC34-D1CC299EBC13}" destId="{5CFD15E2-E5FA-4C35-B666-FA5949473B44}" srcOrd="0" destOrd="0" presId="urn:microsoft.com/office/officeart/2016/7/layout/LinearBlockProcessNumbered"/>
    <dgm:cxn modelId="{06D09CD3-65CD-4F76-9560-2166F56035BD}" type="presOf" srcId="{355D6993-6400-42D2-A205-6ED4A9E4CBED}" destId="{1FCDC03A-A7C0-4167-AE19-C12A5354C649}" srcOrd="0" destOrd="0" presId="urn:microsoft.com/office/officeart/2016/7/layout/LinearBlockProcessNumbered"/>
    <dgm:cxn modelId="{FC404CD8-DB5D-4247-BD83-5CB015BF4A62}" type="presOf" srcId="{79850D42-A646-4185-82CF-6EBBBF25B7AA}" destId="{2BD1EB94-DC27-4165-A7A5-F0E4466D8E40}" srcOrd="0" destOrd="0" presId="urn:microsoft.com/office/officeart/2016/7/layout/LinearBlockProcessNumbered"/>
    <dgm:cxn modelId="{BD223AE9-7D9A-41C2-A611-D108C7372D43}" srcId="{208C2D48-9DDD-4BB8-8140-12C712A2FA88}" destId="{4648A794-6BA9-40D5-A66A-25FAC428E905}" srcOrd="3" destOrd="0" parTransId="{D125432F-581C-47F4-8708-DD578998BBF1}" sibTransId="{AE1F92A2-3F89-4AD7-BC34-D1CC299EBC13}"/>
    <dgm:cxn modelId="{A5028AFA-8C24-44F1-BC91-BE5A07CCA2B5}" type="presOf" srcId="{4648A794-6BA9-40D5-A66A-25FAC428E905}" destId="{8D0862B2-52A5-4972-A7FD-54767CCE9E4F}" srcOrd="1" destOrd="0" presId="urn:microsoft.com/office/officeart/2016/7/layout/LinearBlockProcessNumbered"/>
    <dgm:cxn modelId="{025BED67-A467-4D6B-AFEE-FE313F76BDA1}" type="presParOf" srcId="{5F1AF44D-2E09-4B41-A3D3-E533E611C450}" destId="{1F0BEB25-30EC-4A5B-B807-58B12FEDE0C7}" srcOrd="0" destOrd="0" presId="urn:microsoft.com/office/officeart/2016/7/layout/LinearBlockProcessNumbered"/>
    <dgm:cxn modelId="{94226EDE-4C22-4E34-AEA9-3E36EDA10ACA}" type="presParOf" srcId="{1F0BEB25-30EC-4A5B-B807-58B12FEDE0C7}" destId="{DC7AEE72-910A-4F5B-82AD-A61B7C3DF31D}" srcOrd="0" destOrd="0" presId="urn:microsoft.com/office/officeart/2016/7/layout/LinearBlockProcessNumbered"/>
    <dgm:cxn modelId="{87DED4B8-A6E4-4901-8C8E-41980DC4800D}" type="presParOf" srcId="{1F0BEB25-30EC-4A5B-B807-58B12FEDE0C7}" destId="{429C8DE4-32CB-4937-83B0-AC65A434192F}" srcOrd="1" destOrd="0" presId="urn:microsoft.com/office/officeart/2016/7/layout/LinearBlockProcessNumbered"/>
    <dgm:cxn modelId="{0996A757-8D1F-48CB-BBBD-8CF1E396358E}" type="presParOf" srcId="{1F0BEB25-30EC-4A5B-B807-58B12FEDE0C7}" destId="{256AC36E-0154-405E-B279-A71261DEBE71}" srcOrd="2" destOrd="0" presId="urn:microsoft.com/office/officeart/2016/7/layout/LinearBlockProcessNumbered"/>
    <dgm:cxn modelId="{823CAC9F-EE4B-464A-9E26-9ED3B88B079E}" type="presParOf" srcId="{5F1AF44D-2E09-4B41-A3D3-E533E611C450}" destId="{F1264448-B636-47B6-BD01-53A96CB909F8}" srcOrd="1" destOrd="0" presId="urn:microsoft.com/office/officeart/2016/7/layout/LinearBlockProcessNumbered"/>
    <dgm:cxn modelId="{E174992F-7956-4F31-B204-2DBA40791C12}" type="presParOf" srcId="{5F1AF44D-2E09-4B41-A3D3-E533E611C450}" destId="{DE289F28-2A85-4054-9430-842070BA3F0D}" srcOrd="2" destOrd="0" presId="urn:microsoft.com/office/officeart/2016/7/layout/LinearBlockProcessNumbered"/>
    <dgm:cxn modelId="{53CAEA17-C42D-4277-9313-6A3220921FE2}" type="presParOf" srcId="{DE289F28-2A85-4054-9430-842070BA3F0D}" destId="{5D558405-B1F7-421C-91CB-7C7C9D464E69}" srcOrd="0" destOrd="0" presId="urn:microsoft.com/office/officeart/2016/7/layout/LinearBlockProcessNumbered"/>
    <dgm:cxn modelId="{E9C91597-5087-41FE-82F0-BE7D69D12AB4}" type="presParOf" srcId="{DE289F28-2A85-4054-9430-842070BA3F0D}" destId="{2BD1EB94-DC27-4165-A7A5-F0E4466D8E40}" srcOrd="1" destOrd="0" presId="urn:microsoft.com/office/officeart/2016/7/layout/LinearBlockProcessNumbered"/>
    <dgm:cxn modelId="{873860E1-0BD9-4DC5-B983-3EBF3D2986FF}" type="presParOf" srcId="{DE289F28-2A85-4054-9430-842070BA3F0D}" destId="{BDB8B90B-F7BF-4033-8AD0-153302E8C199}" srcOrd="2" destOrd="0" presId="urn:microsoft.com/office/officeart/2016/7/layout/LinearBlockProcessNumbered"/>
    <dgm:cxn modelId="{4A10A99F-E022-4478-8FAA-8D22AEE920A2}" type="presParOf" srcId="{5F1AF44D-2E09-4B41-A3D3-E533E611C450}" destId="{54846C49-0FC1-449A-8644-A84DFA881339}" srcOrd="3" destOrd="0" presId="urn:microsoft.com/office/officeart/2016/7/layout/LinearBlockProcessNumbered"/>
    <dgm:cxn modelId="{5E38F0EE-0112-45C1-A626-8C0D38A89D4E}" type="presParOf" srcId="{5F1AF44D-2E09-4B41-A3D3-E533E611C450}" destId="{EE9EFF4A-CD93-427E-B106-419E2D72F758}" srcOrd="4" destOrd="0" presId="urn:microsoft.com/office/officeart/2016/7/layout/LinearBlockProcessNumbered"/>
    <dgm:cxn modelId="{B4F4748C-D74A-4397-AF92-BF703CF36B36}" type="presParOf" srcId="{EE9EFF4A-CD93-427E-B106-419E2D72F758}" destId="{1FCDC03A-A7C0-4167-AE19-C12A5354C649}" srcOrd="0" destOrd="0" presId="urn:microsoft.com/office/officeart/2016/7/layout/LinearBlockProcessNumbered"/>
    <dgm:cxn modelId="{44C60B1E-FB89-4E36-9E3D-682218B5A76F}" type="presParOf" srcId="{EE9EFF4A-CD93-427E-B106-419E2D72F758}" destId="{87C41056-F592-41CA-B3CE-80F8F6C13B99}" srcOrd="1" destOrd="0" presId="urn:microsoft.com/office/officeart/2016/7/layout/LinearBlockProcessNumbered"/>
    <dgm:cxn modelId="{65B6948E-D153-4921-BB3E-933EDA63CAE3}" type="presParOf" srcId="{EE9EFF4A-CD93-427E-B106-419E2D72F758}" destId="{C639393A-59F6-4703-9BD8-A04DEC879F5F}" srcOrd="2" destOrd="0" presId="urn:microsoft.com/office/officeart/2016/7/layout/LinearBlockProcessNumbered"/>
    <dgm:cxn modelId="{F938855C-8908-49DD-8541-782864335270}" type="presParOf" srcId="{5F1AF44D-2E09-4B41-A3D3-E533E611C450}" destId="{819A51AB-7CF7-4A2D-A61E-CC3B64ABD728}" srcOrd="5" destOrd="0" presId="urn:microsoft.com/office/officeart/2016/7/layout/LinearBlockProcessNumbered"/>
    <dgm:cxn modelId="{21562938-D8C5-4B36-ABC8-3A8D8E41EE4C}" type="presParOf" srcId="{5F1AF44D-2E09-4B41-A3D3-E533E611C450}" destId="{3994E77D-F369-4D3C-8CB1-1D7D9478B4FE}" srcOrd="6" destOrd="0" presId="urn:microsoft.com/office/officeart/2016/7/layout/LinearBlockProcessNumbered"/>
    <dgm:cxn modelId="{6974E585-90FD-487D-A4F4-9820DA15FEF8}" type="presParOf" srcId="{3994E77D-F369-4D3C-8CB1-1D7D9478B4FE}" destId="{AB36293E-B9E8-4160-B15D-837C01C39BC0}" srcOrd="0" destOrd="0" presId="urn:microsoft.com/office/officeart/2016/7/layout/LinearBlockProcessNumbered"/>
    <dgm:cxn modelId="{5EB4CD6C-FA85-49EB-B272-62FC197B409B}" type="presParOf" srcId="{3994E77D-F369-4D3C-8CB1-1D7D9478B4FE}" destId="{5CFD15E2-E5FA-4C35-B666-FA5949473B44}" srcOrd="1" destOrd="0" presId="urn:microsoft.com/office/officeart/2016/7/layout/LinearBlockProcessNumbered"/>
    <dgm:cxn modelId="{90A50F0B-EA93-46FC-B56A-3EA2E6CC6925}" type="presParOf" srcId="{3994E77D-F369-4D3C-8CB1-1D7D9478B4FE}" destId="{8D0862B2-52A5-4972-A7FD-54767CCE9E4F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9879B5-3441-480E-9C77-E7B988307CB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4DC0255-9CEA-442E-B021-1EB3A115E49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Observing Trends</a:t>
          </a:r>
          <a:endParaRPr lang="en-US"/>
        </a:p>
      </dgm:t>
    </dgm:pt>
    <dgm:pt modelId="{4CDF185B-6ED7-474A-AE55-61C17E825D48}" type="parTrans" cxnId="{D8752F54-91EC-4BDC-8169-CD6DE4FCFACC}">
      <dgm:prSet/>
      <dgm:spPr/>
      <dgm:t>
        <a:bodyPr/>
        <a:lstStyle/>
        <a:p>
          <a:endParaRPr lang="en-US"/>
        </a:p>
      </dgm:t>
    </dgm:pt>
    <dgm:pt modelId="{A9EDF5F3-4AE7-4559-8A45-5B27F2F8ACDE}" type="sibTrans" cxnId="{D8752F54-91EC-4BDC-8169-CD6DE4FCFACC}">
      <dgm:prSet/>
      <dgm:spPr/>
      <dgm:t>
        <a:bodyPr/>
        <a:lstStyle/>
        <a:p>
          <a:endParaRPr lang="en-US"/>
        </a:p>
      </dgm:t>
    </dgm:pt>
    <dgm:pt modelId="{C204B979-9723-4B07-828D-93082C13C3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Solving a Problem</a:t>
          </a:r>
          <a:endParaRPr lang="en-US"/>
        </a:p>
      </dgm:t>
    </dgm:pt>
    <dgm:pt modelId="{90929B53-7706-4BD3-BC87-2204D1A96155}" type="parTrans" cxnId="{8915894C-AF82-478A-8B26-4E5E12494F8A}">
      <dgm:prSet/>
      <dgm:spPr/>
      <dgm:t>
        <a:bodyPr/>
        <a:lstStyle/>
        <a:p>
          <a:endParaRPr lang="en-US"/>
        </a:p>
      </dgm:t>
    </dgm:pt>
    <dgm:pt modelId="{928C1835-F818-43E3-9EDE-EC6EBAE1E2C5}" type="sibTrans" cxnId="{8915894C-AF82-478A-8B26-4E5E12494F8A}">
      <dgm:prSet/>
      <dgm:spPr/>
      <dgm:t>
        <a:bodyPr/>
        <a:lstStyle/>
        <a:p>
          <a:endParaRPr lang="en-US"/>
        </a:p>
      </dgm:t>
    </dgm:pt>
    <dgm:pt modelId="{5D6CE428-E853-402D-80A2-ADC42EB3E47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Finding Gaps in the Marketplace </a:t>
          </a:r>
          <a:endParaRPr lang="en-US"/>
        </a:p>
      </dgm:t>
    </dgm:pt>
    <dgm:pt modelId="{0BE21D79-7B79-4194-AA35-0583F3CDF709}" type="parTrans" cxnId="{BF8F63C7-D1D5-4C15-94FB-D77DFA9711D9}">
      <dgm:prSet/>
      <dgm:spPr/>
      <dgm:t>
        <a:bodyPr/>
        <a:lstStyle/>
        <a:p>
          <a:endParaRPr lang="en-US"/>
        </a:p>
      </dgm:t>
    </dgm:pt>
    <dgm:pt modelId="{11E30264-27D0-4B4E-BAC2-C49F002E3054}" type="sibTrans" cxnId="{BF8F63C7-D1D5-4C15-94FB-D77DFA9711D9}">
      <dgm:prSet/>
      <dgm:spPr/>
      <dgm:t>
        <a:bodyPr/>
        <a:lstStyle/>
        <a:p>
          <a:endParaRPr lang="en-US"/>
        </a:p>
      </dgm:t>
    </dgm:pt>
    <dgm:pt modelId="{C748A9C7-E2B6-4136-A31F-67B67C35DE7F}" type="pres">
      <dgm:prSet presAssocID="{D09879B5-3441-480E-9C77-E7B988307CBA}" presName="root" presStyleCnt="0">
        <dgm:presLayoutVars>
          <dgm:dir/>
          <dgm:resizeHandles val="exact"/>
        </dgm:presLayoutVars>
      </dgm:prSet>
      <dgm:spPr/>
    </dgm:pt>
    <dgm:pt modelId="{089A1A3A-9989-4901-AF31-6F1FD0061120}" type="pres">
      <dgm:prSet presAssocID="{54DC0255-9CEA-442E-B021-1EB3A115E49C}" presName="compNode" presStyleCnt="0"/>
      <dgm:spPr/>
    </dgm:pt>
    <dgm:pt modelId="{2B6FFF10-1345-44F2-AD17-2A42DB91CB61}" type="pres">
      <dgm:prSet presAssocID="{54DC0255-9CEA-442E-B021-1EB3A115E49C}" presName="bgRect" presStyleLbl="bgShp" presStyleIdx="0" presStyleCnt="3"/>
      <dgm:spPr/>
    </dgm:pt>
    <dgm:pt modelId="{AC8FE89B-B65E-45ED-9CCB-BD1B178395B8}" type="pres">
      <dgm:prSet presAssocID="{54DC0255-9CEA-442E-B021-1EB3A115E49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3359C7E6-5D1E-4E98-AD19-EC550C1EEFEC}" type="pres">
      <dgm:prSet presAssocID="{54DC0255-9CEA-442E-B021-1EB3A115E49C}" presName="spaceRect" presStyleCnt="0"/>
      <dgm:spPr/>
    </dgm:pt>
    <dgm:pt modelId="{F91895FC-845C-42EB-ADD7-2701B17AB34B}" type="pres">
      <dgm:prSet presAssocID="{54DC0255-9CEA-442E-B021-1EB3A115E49C}" presName="parTx" presStyleLbl="revTx" presStyleIdx="0" presStyleCnt="3">
        <dgm:presLayoutVars>
          <dgm:chMax val="0"/>
          <dgm:chPref val="0"/>
        </dgm:presLayoutVars>
      </dgm:prSet>
      <dgm:spPr/>
    </dgm:pt>
    <dgm:pt modelId="{366EA93B-5401-4563-88F4-B373119AB33D}" type="pres">
      <dgm:prSet presAssocID="{A9EDF5F3-4AE7-4559-8A45-5B27F2F8ACDE}" presName="sibTrans" presStyleCnt="0"/>
      <dgm:spPr/>
    </dgm:pt>
    <dgm:pt modelId="{6A5AA163-E60C-41E8-AFC9-827928BE4380}" type="pres">
      <dgm:prSet presAssocID="{C204B979-9723-4B07-828D-93082C13C366}" presName="compNode" presStyleCnt="0"/>
      <dgm:spPr/>
    </dgm:pt>
    <dgm:pt modelId="{CA923642-7E61-42E5-A288-9BC753FA5BD9}" type="pres">
      <dgm:prSet presAssocID="{C204B979-9723-4B07-828D-93082C13C366}" presName="bgRect" presStyleLbl="bgShp" presStyleIdx="1" presStyleCnt="3"/>
      <dgm:spPr/>
    </dgm:pt>
    <dgm:pt modelId="{09F86F80-C7DB-4E1A-AD64-369EB41284F5}" type="pres">
      <dgm:prSet presAssocID="{C204B979-9723-4B07-828D-93082C13C36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32435761-EEBB-4484-AEFD-5553BF3B3928}" type="pres">
      <dgm:prSet presAssocID="{C204B979-9723-4B07-828D-93082C13C366}" presName="spaceRect" presStyleCnt="0"/>
      <dgm:spPr/>
    </dgm:pt>
    <dgm:pt modelId="{37480980-4F46-4AA2-BB09-A819F29C304B}" type="pres">
      <dgm:prSet presAssocID="{C204B979-9723-4B07-828D-93082C13C366}" presName="parTx" presStyleLbl="revTx" presStyleIdx="1" presStyleCnt="3">
        <dgm:presLayoutVars>
          <dgm:chMax val="0"/>
          <dgm:chPref val="0"/>
        </dgm:presLayoutVars>
      </dgm:prSet>
      <dgm:spPr/>
    </dgm:pt>
    <dgm:pt modelId="{96F393FE-0400-46E3-8A33-F45A833B9C41}" type="pres">
      <dgm:prSet presAssocID="{928C1835-F818-43E3-9EDE-EC6EBAE1E2C5}" presName="sibTrans" presStyleCnt="0"/>
      <dgm:spPr/>
    </dgm:pt>
    <dgm:pt modelId="{874E6B60-4A37-4F1F-8F0B-0EF0464B24CE}" type="pres">
      <dgm:prSet presAssocID="{5D6CE428-E853-402D-80A2-ADC42EB3E472}" presName="compNode" presStyleCnt="0"/>
      <dgm:spPr/>
    </dgm:pt>
    <dgm:pt modelId="{99490250-6150-4634-9E79-2A867BFCFDCA}" type="pres">
      <dgm:prSet presAssocID="{5D6CE428-E853-402D-80A2-ADC42EB3E472}" presName="bgRect" presStyleLbl="bgShp" presStyleIdx="2" presStyleCnt="3"/>
      <dgm:spPr/>
    </dgm:pt>
    <dgm:pt modelId="{6E692113-3AEC-4B37-8D1E-FCE958D958C0}" type="pres">
      <dgm:prSet presAssocID="{5D6CE428-E853-402D-80A2-ADC42EB3E47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82B3387-3625-423A-8573-3B3AC10C4737}" type="pres">
      <dgm:prSet presAssocID="{5D6CE428-E853-402D-80A2-ADC42EB3E472}" presName="spaceRect" presStyleCnt="0"/>
      <dgm:spPr/>
    </dgm:pt>
    <dgm:pt modelId="{597B4372-F67F-460B-B711-A256BD84AE64}" type="pres">
      <dgm:prSet presAssocID="{5D6CE428-E853-402D-80A2-ADC42EB3E47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EBC2848-AFD4-49A4-9353-0379DDC6B981}" type="presOf" srcId="{C204B979-9723-4B07-828D-93082C13C366}" destId="{37480980-4F46-4AA2-BB09-A819F29C304B}" srcOrd="0" destOrd="0" presId="urn:microsoft.com/office/officeart/2018/2/layout/IconVerticalSolidList"/>
    <dgm:cxn modelId="{8915894C-AF82-478A-8B26-4E5E12494F8A}" srcId="{D09879B5-3441-480E-9C77-E7B988307CBA}" destId="{C204B979-9723-4B07-828D-93082C13C366}" srcOrd="1" destOrd="0" parTransId="{90929B53-7706-4BD3-BC87-2204D1A96155}" sibTransId="{928C1835-F818-43E3-9EDE-EC6EBAE1E2C5}"/>
    <dgm:cxn modelId="{D8752F54-91EC-4BDC-8169-CD6DE4FCFACC}" srcId="{D09879B5-3441-480E-9C77-E7B988307CBA}" destId="{54DC0255-9CEA-442E-B021-1EB3A115E49C}" srcOrd="0" destOrd="0" parTransId="{4CDF185B-6ED7-474A-AE55-61C17E825D48}" sibTransId="{A9EDF5F3-4AE7-4559-8A45-5B27F2F8ACDE}"/>
    <dgm:cxn modelId="{E20F918A-9B05-4C67-817C-8AC4D4F05B96}" type="presOf" srcId="{54DC0255-9CEA-442E-B021-1EB3A115E49C}" destId="{F91895FC-845C-42EB-ADD7-2701B17AB34B}" srcOrd="0" destOrd="0" presId="urn:microsoft.com/office/officeart/2018/2/layout/IconVerticalSolidList"/>
    <dgm:cxn modelId="{24DE4A97-7046-426D-BD7E-C8BB1ACF32EF}" type="presOf" srcId="{5D6CE428-E853-402D-80A2-ADC42EB3E472}" destId="{597B4372-F67F-460B-B711-A256BD84AE64}" srcOrd="0" destOrd="0" presId="urn:microsoft.com/office/officeart/2018/2/layout/IconVerticalSolidList"/>
    <dgm:cxn modelId="{E33005B3-82B6-4ED8-A69C-729550B2BF26}" type="presOf" srcId="{D09879B5-3441-480E-9C77-E7B988307CBA}" destId="{C748A9C7-E2B6-4136-A31F-67B67C35DE7F}" srcOrd="0" destOrd="0" presId="urn:microsoft.com/office/officeart/2018/2/layout/IconVerticalSolidList"/>
    <dgm:cxn modelId="{BF8F63C7-D1D5-4C15-94FB-D77DFA9711D9}" srcId="{D09879B5-3441-480E-9C77-E7B988307CBA}" destId="{5D6CE428-E853-402D-80A2-ADC42EB3E472}" srcOrd="2" destOrd="0" parTransId="{0BE21D79-7B79-4194-AA35-0583F3CDF709}" sibTransId="{11E30264-27D0-4B4E-BAC2-C49F002E3054}"/>
    <dgm:cxn modelId="{9BF4DD80-699D-4FD2-89A0-E259B7D504DC}" type="presParOf" srcId="{C748A9C7-E2B6-4136-A31F-67B67C35DE7F}" destId="{089A1A3A-9989-4901-AF31-6F1FD0061120}" srcOrd="0" destOrd="0" presId="urn:microsoft.com/office/officeart/2018/2/layout/IconVerticalSolidList"/>
    <dgm:cxn modelId="{F668B2EA-9A1B-4E51-A27A-380E84AA999A}" type="presParOf" srcId="{089A1A3A-9989-4901-AF31-6F1FD0061120}" destId="{2B6FFF10-1345-44F2-AD17-2A42DB91CB61}" srcOrd="0" destOrd="0" presId="urn:microsoft.com/office/officeart/2018/2/layout/IconVerticalSolidList"/>
    <dgm:cxn modelId="{6F649C0E-B793-4942-95AD-4B33F10A613E}" type="presParOf" srcId="{089A1A3A-9989-4901-AF31-6F1FD0061120}" destId="{AC8FE89B-B65E-45ED-9CCB-BD1B178395B8}" srcOrd="1" destOrd="0" presId="urn:microsoft.com/office/officeart/2018/2/layout/IconVerticalSolidList"/>
    <dgm:cxn modelId="{F8C7D0BC-0A5D-4934-AB72-A989F72A892A}" type="presParOf" srcId="{089A1A3A-9989-4901-AF31-6F1FD0061120}" destId="{3359C7E6-5D1E-4E98-AD19-EC550C1EEFEC}" srcOrd="2" destOrd="0" presId="urn:microsoft.com/office/officeart/2018/2/layout/IconVerticalSolidList"/>
    <dgm:cxn modelId="{AFDCED68-8C19-4133-A4B7-53FFACE68132}" type="presParOf" srcId="{089A1A3A-9989-4901-AF31-6F1FD0061120}" destId="{F91895FC-845C-42EB-ADD7-2701B17AB34B}" srcOrd="3" destOrd="0" presId="urn:microsoft.com/office/officeart/2018/2/layout/IconVerticalSolidList"/>
    <dgm:cxn modelId="{52D751D3-5B08-4737-92BD-724E86A23C3D}" type="presParOf" srcId="{C748A9C7-E2B6-4136-A31F-67B67C35DE7F}" destId="{366EA93B-5401-4563-88F4-B373119AB33D}" srcOrd="1" destOrd="0" presId="urn:microsoft.com/office/officeart/2018/2/layout/IconVerticalSolidList"/>
    <dgm:cxn modelId="{8B275C82-32B5-4724-911A-395ED3619559}" type="presParOf" srcId="{C748A9C7-E2B6-4136-A31F-67B67C35DE7F}" destId="{6A5AA163-E60C-41E8-AFC9-827928BE4380}" srcOrd="2" destOrd="0" presId="urn:microsoft.com/office/officeart/2018/2/layout/IconVerticalSolidList"/>
    <dgm:cxn modelId="{145B1E84-1C41-4106-9ECF-55C24CD76A6E}" type="presParOf" srcId="{6A5AA163-E60C-41E8-AFC9-827928BE4380}" destId="{CA923642-7E61-42E5-A288-9BC753FA5BD9}" srcOrd="0" destOrd="0" presId="urn:microsoft.com/office/officeart/2018/2/layout/IconVerticalSolidList"/>
    <dgm:cxn modelId="{70EE805F-80B7-4602-AC3E-0078D75BEFE2}" type="presParOf" srcId="{6A5AA163-E60C-41E8-AFC9-827928BE4380}" destId="{09F86F80-C7DB-4E1A-AD64-369EB41284F5}" srcOrd="1" destOrd="0" presId="urn:microsoft.com/office/officeart/2018/2/layout/IconVerticalSolidList"/>
    <dgm:cxn modelId="{6AEC9FC1-4D31-49B3-88A7-FDDD079D3FFD}" type="presParOf" srcId="{6A5AA163-E60C-41E8-AFC9-827928BE4380}" destId="{32435761-EEBB-4484-AEFD-5553BF3B3928}" srcOrd="2" destOrd="0" presId="urn:microsoft.com/office/officeart/2018/2/layout/IconVerticalSolidList"/>
    <dgm:cxn modelId="{8228A302-EC53-4E30-8B5F-364E4D57B565}" type="presParOf" srcId="{6A5AA163-E60C-41E8-AFC9-827928BE4380}" destId="{37480980-4F46-4AA2-BB09-A819F29C304B}" srcOrd="3" destOrd="0" presId="urn:microsoft.com/office/officeart/2018/2/layout/IconVerticalSolidList"/>
    <dgm:cxn modelId="{052D602B-541A-4588-AE8A-7018A25C7AA1}" type="presParOf" srcId="{C748A9C7-E2B6-4136-A31F-67B67C35DE7F}" destId="{96F393FE-0400-46E3-8A33-F45A833B9C41}" srcOrd="3" destOrd="0" presId="urn:microsoft.com/office/officeart/2018/2/layout/IconVerticalSolidList"/>
    <dgm:cxn modelId="{263C4E85-23D7-471A-AA1A-22835112D3D6}" type="presParOf" srcId="{C748A9C7-E2B6-4136-A31F-67B67C35DE7F}" destId="{874E6B60-4A37-4F1F-8F0B-0EF0464B24CE}" srcOrd="4" destOrd="0" presId="urn:microsoft.com/office/officeart/2018/2/layout/IconVerticalSolidList"/>
    <dgm:cxn modelId="{5AF7B085-449B-40EA-AACC-557C206AEA90}" type="presParOf" srcId="{874E6B60-4A37-4F1F-8F0B-0EF0464B24CE}" destId="{99490250-6150-4634-9E79-2A867BFCFDCA}" srcOrd="0" destOrd="0" presId="urn:microsoft.com/office/officeart/2018/2/layout/IconVerticalSolidList"/>
    <dgm:cxn modelId="{84495C35-522A-48B0-A96D-8F64FDBCA0F4}" type="presParOf" srcId="{874E6B60-4A37-4F1F-8F0B-0EF0464B24CE}" destId="{6E692113-3AEC-4B37-8D1E-FCE958D958C0}" srcOrd="1" destOrd="0" presId="urn:microsoft.com/office/officeart/2018/2/layout/IconVerticalSolidList"/>
    <dgm:cxn modelId="{6D60C3D5-24AF-42D0-B4CF-C696F308A1BB}" type="presParOf" srcId="{874E6B60-4A37-4F1F-8F0B-0EF0464B24CE}" destId="{482B3387-3625-423A-8573-3B3AC10C4737}" srcOrd="2" destOrd="0" presId="urn:microsoft.com/office/officeart/2018/2/layout/IconVerticalSolidList"/>
    <dgm:cxn modelId="{54D505C7-21F3-4847-996E-CA2252EA3245}" type="presParOf" srcId="{874E6B60-4A37-4F1F-8F0B-0EF0464B24CE}" destId="{597B4372-F67F-460B-B711-A256BD84AE6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F94463-1A93-488B-B7DE-961AB2EC5EA6}" type="doc">
      <dgm:prSet loTypeId="urn:microsoft.com/office/officeart/2005/8/layout/default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209F7FEC-2D78-480C-802A-D597A798AD34}">
      <dgm:prSet/>
      <dgm:spPr/>
      <dgm:t>
        <a:bodyPr/>
        <a:lstStyle/>
        <a:p>
          <a:r>
            <a:rPr lang="en-US" b="1"/>
            <a:t>Sometimes identifying opportunities simply involves noticing a problem and finding a way to solve it.</a:t>
          </a:r>
          <a:endParaRPr lang="en-US"/>
        </a:p>
      </dgm:t>
    </dgm:pt>
    <dgm:pt modelId="{EDCBCB78-9709-4E80-BE3E-1AC31C8FA875}" type="parTrans" cxnId="{3EB14CD3-5E70-4738-82F3-0DB956DAE87D}">
      <dgm:prSet/>
      <dgm:spPr/>
      <dgm:t>
        <a:bodyPr/>
        <a:lstStyle/>
        <a:p>
          <a:endParaRPr lang="en-US"/>
        </a:p>
      </dgm:t>
    </dgm:pt>
    <dgm:pt modelId="{4D2233B9-5905-490B-B09E-ABD3D418A9A6}" type="sibTrans" cxnId="{3EB14CD3-5E70-4738-82F3-0DB956DAE87D}">
      <dgm:prSet/>
      <dgm:spPr/>
      <dgm:t>
        <a:bodyPr/>
        <a:lstStyle/>
        <a:p>
          <a:endParaRPr lang="en-US"/>
        </a:p>
      </dgm:t>
    </dgm:pt>
    <dgm:pt modelId="{FBA88372-3104-442E-BC2C-835D691E2408}">
      <dgm:prSet/>
      <dgm:spPr/>
      <dgm:t>
        <a:bodyPr/>
        <a:lstStyle/>
        <a:p>
          <a:r>
            <a:rPr lang="en-US" b="1"/>
            <a:t>These problems can be pinpointed through observing trends and through more simple means, such as intuition, serendipity, or chance.</a:t>
          </a:r>
          <a:endParaRPr lang="en-US"/>
        </a:p>
      </dgm:t>
    </dgm:pt>
    <dgm:pt modelId="{B651AD13-D9ED-4C3A-83E5-600885744CF4}" type="parTrans" cxnId="{32DFC37C-2E9F-4731-8EE7-EA9E53A1C557}">
      <dgm:prSet/>
      <dgm:spPr/>
      <dgm:t>
        <a:bodyPr/>
        <a:lstStyle/>
        <a:p>
          <a:endParaRPr lang="en-US"/>
        </a:p>
      </dgm:t>
    </dgm:pt>
    <dgm:pt modelId="{A1F9F11D-9578-42D6-BBCA-0F04E449A225}" type="sibTrans" cxnId="{32DFC37C-2E9F-4731-8EE7-EA9E53A1C557}">
      <dgm:prSet/>
      <dgm:spPr/>
      <dgm:t>
        <a:bodyPr/>
        <a:lstStyle/>
        <a:p>
          <a:endParaRPr lang="en-US"/>
        </a:p>
      </dgm:t>
    </dgm:pt>
    <dgm:pt modelId="{3C175C6A-BA01-45AD-9483-75A5C41226F5}">
      <dgm:prSet/>
      <dgm:spPr/>
      <dgm:t>
        <a:bodyPr/>
        <a:lstStyle/>
        <a:p>
          <a:r>
            <a:rPr lang="en-US" b="1"/>
            <a:t>Many companies have been started by people who have experienced a problem in their own lives, and then realized that the solution to the problem represented a business opportunity.</a:t>
          </a:r>
          <a:endParaRPr lang="en-US"/>
        </a:p>
      </dgm:t>
    </dgm:pt>
    <dgm:pt modelId="{CBB418F0-7FD0-4F6B-BB9D-2A41660FE7D2}" type="parTrans" cxnId="{1260415C-1497-4E50-9AEB-723358C9E91F}">
      <dgm:prSet/>
      <dgm:spPr/>
      <dgm:t>
        <a:bodyPr/>
        <a:lstStyle/>
        <a:p>
          <a:endParaRPr lang="en-US"/>
        </a:p>
      </dgm:t>
    </dgm:pt>
    <dgm:pt modelId="{A6415412-D3D8-4CEE-8FF5-2958BBB10B1A}" type="sibTrans" cxnId="{1260415C-1497-4E50-9AEB-723358C9E91F}">
      <dgm:prSet/>
      <dgm:spPr/>
      <dgm:t>
        <a:bodyPr/>
        <a:lstStyle/>
        <a:p>
          <a:endParaRPr lang="en-US"/>
        </a:p>
      </dgm:t>
    </dgm:pt>
    <dgm:pt modelId="{8B24509D-A3AE-4D65-9754-2B89B6642E2A}" type="pres">
      <dgm:prSet presAssocID="{ABF94463-1A93-488B-B7DE-961AB2EC5EA6}" presName="diagram" presStyleCnt="0">
        <dgm:presLayoutVars>
          <dgm:dir/>
          <dgm:resizeHandles val="exact"/>
        </dgm:presLayoutVars>
      </dgm:prSet>
      <dgm:spPr/>
    </dgm:pt>
    <dgm:pt modelId="{935DD4D0-0036-497F-B795-CDE6F73721B4}" type="pres">
      <dgm:prSet presAssocID="{209F7FEC-2D78-480C-802A-D597A798AD34}" presName="node" presStyleLbl="node1" presStyleIdx="0" presStyleCnt="3">
        <dgm:presLayoutVars>
          <dgm:bulletEnabled val="1"/>
        </dgm:presLayoutVars>
      </dgm:prSet>
      <dgm:spPr/>
    </dgm:pt>
    <dgm:pt modelId="{3487895D-8028-4BF7-87C0-9A0D933A3A5F}" type="pres">
      <dgm:prSet presAssocID="{4D2233B9-5905-490B-B09E-ABD3D418A9A6}" presName="sibTrans" presStyleCnt="0"/>
      <dgm:spPr/>
    </dgm:pt>
    <dgm:pt modelId="{D4BD32DB-E571-4CD3-BFB2-9EC02B83E079}" type="pres">
      <dgm:prSet presAssocID="{FBA88372-3104-442E-BC2C-835D691E2408}" presName="node" presStyleLbl="node1" presStyleIdx="1" presStyleCnt="3">
        <dgm:presLayoutVars>
          <dgm:bulletEnabled val="1"/>
        </dgm:presLayoutVars>
      </dgm:prSet>
      <dgm:spPr/>
    </dgm:pt>
    <dgm:pt modelId="{E2E51446-A638-4A89-B2A2-7E888DE0ED5F}" type="pres">
      <dgm:prSet presAssocID="{A1F9F11D-9578-42D6-BBCA-0F04E449A225}" presName="sibTrans" presStyleCnt="0"/>
      <dgm:spPr/>
    </dgm:pt>
    <dgm:pt modelId="{8725D2E7-F8F4-4212-AF3F-8FEA8FDE7F18}" type="pres">
      <dgm:prSet presAssocID="{3C175C6A-BA01-45AD-9483-75A5C41226F5}" presName="node" presStyleLbl="node1" presStyleIdx="2" presStyleCnt="3">
        <dgm:presLayoutVars>
          <dgm:bulletEnabled val="1"/>
        </dgm:presLayoutVars>
      </dgm:prSet>
      <dgm:spPr/>
    </dgm:pt>
  </dgm:ptLst>
  <dgm:cxnLst>
    <dgm:cxn modelId="{E9834A1C-1EF2-4BE1-858E-C3B7CC4AE2B3}" type="presOf" srcId="{FBA88372-3104-442E-BC2C-835D691E2408}" destId="{D4BD32DB-E571-4CD3-BFB2-9EC02B83E079}" srcOrd="0" destOrd="0" presId="urn:microsoft.com/office/officeart/2005/8/layout/default"/>
    <dgm:cxn modelId="{BD6D553C-663D-4107-88BC-71C538A92AC5}" type="presOf" srcId="{ABF94463-1A93-488B-B7DE-961AB2EC5EA6}" destId="{8B24509D-A3AE-4D65-9754-2B89B6642E2A}" srcOrd="0" destOrd="0" presId="urn:microsoft.com/office/officeart/2005/8/layout/default"/>
    <dgm:cxn modelId="{1260415C-1497-4E50-9AEB-723358C9E91F}" srcId="{ABF94463-1A93-488B-B7DE-961AB2EC5EA6}" destId="{3C175C6A-BA01-45AD-9483-75A5C41226F5}" srcOrd="2" destOrd="0" parTransId="{CBB418F0-7FD0-4F6B-BB9D-2A41660FE7D2}" sibTransId="{A6415412-D3D8-4CEE-8FF5-2958BBB10B1A}"/>
    <dgm:cxn modelId="{17CF6742-A3C3-4D4F-B176-EE8B5C15409C}" type="presOf" srcId="{209F7FEC-2D78-480C-802A-D597A798AD34}" destId="{935DD4D0-0036-497F-B795-CDE6F73721B4}" srcOrd="0" destOrd="0" presId="urn:microsoft.com/office/officeart/2005/8/layout/default"/>
    <dgm:cxn modelId="{7E4DD876-78E5-4E89-83BA-1F6E08E12AFC}" type="presOf" srcId="{3C175C6A-BA01-45AD-9483-75A5C41226F5}" destId="{8725D2E7-F8F4-4212-AF3F-8FEA8FDE7F18}" srcOrd="0" destOrd="0" presId="urn:microsoft.com/office/officeart/2005/8/layout/default"/>
    <dgm:cxn modelId="{32DFC37C-2E9F-4731-8EE7-EA9E53A1C557}" srcId="{ABF94463-1A93-488B-B7DE-961AB2EC5EA6}" destId="{FBA88372-3104-442E-BC2C-835D691E2408}" srcOrd="1" destOrd="0" parTransId="{B651AD13-D9ED-4C3A-83E5-600885744CF4}" sibTransId="{A1F9F11D-9578-42D6-BBCA-0F04E449A225}"/>
    <dgm:cxn modelId="{3EB14CD3-5E70-4738-82F3-0DB956DAE87D}" srcId="{ABF94463-1A93-488B-B7DE-961AB2EC5EA6}" destId="{209F7FEC-2D78-480C-802A-D597A798AD34}" srcOrd="0" destOrd="0" parTransId="{EDCBCB78-9709-4E80-BE3E-1AC31C8FA875}" sibTransId="{4D2233B9-5905-490B-B09E-ABD3D418A9A6}"/>
    <dgm:cxn modelId="{7E8BFBC3-BE2C-48F3-825C-7391DC1C33CF}" type="presParOf" srcId="{8B24509D-A3AE-4D65-9754-2B89B6642E2A}" destId="{935DD4D0-0036-497F-B795-CDE6F73721B4}" srcOrd="0" destOrd="0" presId="urn:microsoft.com/office/officeart/2005/8/layout/default"/>
    <dgm:cxn modelId="{0057C61B-26C4-4F9D-BD7B-0D3F37A42D9E}" type="presParOf" srcId="{8B24509D-A3AE-4D65-9754-2B89B6642E2A}" destId="{3487895D-8028-4BF7-87C0-9A0D933A3A5F}" srcOrd="1" destOrd="0" presId="urn:microsoft.com/office/officeart/2005/8/layout/default"/>
    <dgm:cxn modelId="{168CFB88-3213-4830-B6A8-FD9910802E28}" type="presParOf" srcId="{8B24509D-A3AE-4D65-9754-2B89B6642E2A}" destId="{D4BD32DB-E571-4CD3-BFB2-9EC02B83E079}" srcOrd="2" destOrd="0" presId="urn:microsoft.com/office/officeart/2005/8/layout/default"/>
    <dgm:cxn modelId="{463B74C5-2930-4E1B-B195-31002768B8F9}" type="presParOf" srcId="{8B24509D-A3AE-4D65-9754-2B89B6642E2A}" destId="{E2E51446-A638-4A89-B2A2-7E888DE0ED5F}" srcOrd="3" destOrd="0" presId="urn:microsoft.com/office/officeart/2005/8/layout/default"/>
    <dgm:cxn modelId="{837A79EC-BB0A-4EE2-80FF-24A87ACED865}" type="presParOf" srcId="{8B24509D-A3AE-4D65-9754-2B89B6642E2A}" destId="{8725D2E7-F8F4-4212-AF3F-8FEA8FDE7F18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F94463-1A93-488B-B7DE-961AB2EC5EA6}" type="doc">
      <dgm:prSet loTypeId="urn:microsoft.com/office/officeart/2005/8/layout/default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98300D0-651F-4731-AF4C-E7E0CD0D2201}">
      <dgm:prSet/>
      <dgm:spPr/>
      <dgm:t>
        <a:bodyPr/>
        <a:lstStyle/>
        <a:p>
          <a:pPr algn="ctr"/>
          <a:r>
            <a:rPr lang="en-US" dirty="0"/>
            <a:t>Sometimes people can’t access energy to recharge their smartphones for a period of time. A number of companies have solved this problem in innovative ways. An example is the $70 Eton </a:t>
          </a:r>
          <a:r>
            <a:rPr lang="en-US" dirty="0" err="1"/>
            <a:t>BoostTurbin</a:t>
          </a:r>
          <a:r>
            <a:rPr lang="en-US" dirty="0"/>
            <a:t> 2000, which is a device that weighs less than four ounces. It combines a battery with a hand crank that provides enough power to fully charge a typical smartphone. </a:t>
          </a:r>
        </a:p>
      </dgm:t>
    </dgm:pt>
    <dgm:pt modelId="{44F5E983-07E6-405D-8544-9A30350BA55B}" type="parTrans" cxnId="{3612480F-1B9D-4F5A-AA23-F6042026C6B0}">
      <dgm:prSet/>
      <dgm:spPr/>
      <dgm:t>
        <a:bodyPr/>
        <a:lstStyle/>
        <a:p>
          <a:endParaRPr lang="en-GB"/>
        </a:p>
      </dgm:t>
    </dgm:pt>
    <dgm:pt modelId="{156C79CB-871F-474E-A010-212812D1ED0D}" type="sibTrans" cxnId="{3612480F-1B9D-4F5A-AA23-F6042026C6B0}">
      <dgm:prSet/>
      <dgm:spPr/>
      <dgm:t>
        <a:bodyPr/>
        <a:lstStyle/>
        <a:p>
          <a:endParaRPr lang="en-GB"/>
        </a:p>
      </dgm:t>
    </dgm:pt>
    <dgm:pt modelId="{8B24509D-A3AE-4D65-9754-2B89B6642E2A}" type="pres">
      <dgm:prSet presAssocID="{ABF94463-1A93-488B-B7DE-961AB2EC5EA6}" presName="diagram" presStyleCnt="0">
        <dgm:presLayoutVars>
          <dgm:dir/>
          <dgm:resizeHandles val="exact"/>
        </dgm:presLayoutVars>
      </dgm:prSet>
      <dgm:spPr/>
    </dgm:pt>
    <dgm:pt modelId="{6CF0C2E3-DAC5-415D-A65A-F5119D9A5796}" type="pres">
      <dgm:prSet presAssocID="{998300D0-651F-4731-AF4C-E7E0CD0D2201}" presName="node" presStyleLbl="node1" presStyleIdx="0" presStyleCnt="1" custLinFactNeighborX="-28407" custLinFactNeighborY="-1429">
        <dgm:presLayoutVars>
          <dgm:bulletEnabled val="1"/>
        </dgm:presLayoutVars>
      </dgm:prSet>
      <dgm:spPr/>
    </dgm:pt>
  </dgm:ptLst>
  <dgm:cxnLst>
    <dgm:cxn modelId="{3612480F-1B9D-4F5A-AA23-F6042026C6B0}" srcId="{ABF94463-1A93-488B-B7DE-961AB2EC5EA6}" destId="{998300D0-651F-4731-AF4C-E7E0CD0D2201}" srcOrd="0" destOrd="0" parTransId="{44F5E983-07E6-405D-8544-9A30350BA55B}" sibTransId="{156C79CB-871F-474E-A010-212812D1ED0D}"/>
    <dgm:cxn modelId="{BD6D553C-663D-4107-88BC-71C538A92AC5}" type="presOf" srcId="{ABF94463-1A93-488B-B7DE-961AB2EC5EA6}" destId="{8B24509D-A3AE-4D65-9754-2B89B6642E2A}" srcOrd="0" destOrd="0" presId="urn:microsoft.com/office/officeart/2005/8/layout/default"/>
    <dgm:cxn modelId="{635AF156-42DC-4D52-8ADA-FB23A3768C8D}" type="presOf" srcId="{998300D0-651F-4731-AF4C-E7E0CD0D2201}" destId="{6CF0C2E3-DAC5-415D-A65A-F5119D9A5796}" srcOrd="0" destOrd="0" presId="urn:microsoft.com/office/officeart/2005/8/layout/default"/>
    <dgm:cxn modelId="{1AFF5DB4-6B74-41F4-9A78-608EF6BE84EF}" type="presParOf" srcId="{8B24509D-A3AE-4D65-9754-2B89B6642E2A}" destId="{6CF0C2E3-DAC5-415D-A65A-F5119D9A5796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62B60BA-968D-4AD6-BCFA-98AD81AA3C0F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5468069-9A50-4D15-8C25-BC836FDA9549}">
      <dgm:prSet/>
      <dgm:spPr/>
      <dgm:t>
        <a:bodyPr/>
        <a:lstStyle/>
        <a:p>
          <a:pPr>
            <a:defRPr cap="all"/>
          </a:pPr>
          <a:r>
            <a:rPr lang="en-US" b="1" dirty="0"/>
            <a:t>Brainstorming</a:t>
          </a:r>
        </a:p>
      </dgm:t>
    </dgm:pt>
    <dgm:pt modelId="{41DF9B3F-3AE8-4216-ABE2-BE0DBCA9628D}" type="parTrans" cxnId="{113CE7D9-8346-4470-831C-279ABA80FA1D}">
      <dgm:prSet/>
      <dgm:spPr/>
      <dgm:t>
        <a:bodyPr/>
        <a:lstStyle/>
        <a:p>
          <a:endParaRPr lang="en-US"/>
        </a:p>
      </dgm:t>
    </dgm:pt>
    <dgm:pt modelId="{3D6E7E4E-AB55-4EDB-BD23-59867F85E8F3}" type="sibTrans" cxnId="{113CE7D9-8346-4470-831C-279ABA80FA1D}">
      <dgm:prSet/>
      <dgm:spPr/>
      <dgm:t>
        <a:bodyPr/>
        <a:lstStyle/>
        <a:p>
          <a:endParaRPr lang="en-US"/>
        </a:p>
      </dgm:t>
    </dgm:pt>
    <dgm:pt modelId="{28DF3721-F4E7-401D-9AC1-BB25EC750E86}">
      <dgm:prSet/>
      <dgm:spPr/>
      <dgm:t>
        <a:bodyPr/>
        <a:lstStyle/>
        <a:p>
          <a:pPr>
            <a:defRPr cap="all"/>
          </a:pPr>
          <a:r>
            <a:rPr lang="en-US" b="1" dirty="0"/>
            <a:t>Focus Groups</a:t>
          </a:r>
        </a:p>
      </dgm:t>
    </dgm:pt>
    <dgm:pt modelId="{80E8883A-2AD8-4FA4-B961-ABF5B4CC8480}" type="parTrans" cxnId="{8C0982A1-C790-459F-8A59-4173FEB30095}">
      <dgm:prSet/>
      <dgm:spPr/>
      <dgm:t>
        <a:bodyPr/>
        <a:lstStyle/>
        <a:p>
          <a:endParaRPr lang="en-US"/>
        </a:p>
      </dgm:t>
    </dgm:pt>
    <dgm:pt modelId="{F5B2B55A-2E6E-48F8-ACFD-9BC55CC2B8BF}" type="sibTrans" cxnId="{8C0982A1-C790-459F-8A59-4173FEB30095}">
      <dgm:prSet/>
      <dgm:spPr/>
      <dgm:t>
        <a:bodyPr/>
        <a:lstStyle/>
        <a:p>
          <a:endParaRPr lang="en-US"/>
        </a:p>
      </dgm:t>
    </dgm:pt>
    <dgm:pt modelId="{54D0AF01-8C3C-4222-AD66-485F63CAB108}">
      <dgm:prSet/>
      <dgm:spPr/>
      <dgm:t>
        <a:bodyPr/>
        <a:lstStyle/>
        <a:p>
          <a:pPr>
            <a:defRPr cap="all"/>
          </a:pPr>
          <a:r>
            <a:rPr lang="en-US" b="1" dirty="0"/>
            <a:t>Library and Internet Research</a:t>
          </a:r>
        </a:p>
      </dgm:t>
    </dgm:pt>
    <dgm:pt modelId="{27227FA5-49A3-4EDF-BCB2-D7B6B44B3F3E}" type="parTrans" cxnId="{ECF972B5-D309-4381-BA33-49B48101CCC2}">
      <dgm:prSet/>
      <dgm:spPr/>
      <dgm:t>
        <a:bodyPr/>
        <a:lstStyle/>
        <a:p>
          <a:endParaRPr lang="en-US"/>
        </a:p>
      </dgm:t>
    </dgm:pt>
    <dgm:pt modelId="{69416E9A-4057-4678-87B0-D9F13B6291A4}" type="sibTrans" cxnId="{ECF972B5-D309-4381-BA33-49B48101CCC2}">
      <dgm:prSet/>
      <dgm:spPr/>
      <dgm:t>
        <a:bodyPr/>
        <a:lstStyle/>
        <a:p>
          <a:endParaRPr lang="en-US"/>
        </a:p>
      </dgm:t>
    </dgm:pt>
    <dgm:pt modelId="{EB97F45F-B9FC-4147-9509-0D49ECE6F9A0}" type="pres">
      <dgm:prSet presAssocID="{B62B60BA-968D-4AD6-BCFA-98AD81AA3C0F}" presName="root" presStyleCnt="0">
        <dgm:presLayoutVars>
          <dgm:dir/>
          <dgm:resizeHandles val="exact"/>
        </dgm:presLayoutVars>
      </dgm:prSet>
      <dgm:spPr/>
    </dgm:pt>
    <dgm:pt modelId="{A4174993-20CE-4676-9EA2-428095A42324}" type="pres">
      <dgm:prSet presAssocID="{05468069-9A50-4D15-8C25-BC836FDA9549}" presName="compNode" presStyleCnt="0"/>
      <dgm:spPr/>
    </dgm:pt>
    <dgm:pt modelId="{D8E0F3C6-4D45-492B-90C7-3537AE01B7C3}" type="pres">
      <dgm:prSet presAssocID="{05468069-9A50-4D15-8C25-BC836FDA9549}" presName="iconBgRect" presStyleLbl="bgShp" presStyleIdx="0" presStyleCnt="3"/>
      <dgm:spPr/>
    </dgm:pt>
    <dgm:pt modelId="{DF5FDEFB-953C-44C2-A0F8-3840CEF4516E}" type="pres">
      <dgm:prSet presAssocID="{05468069-9A50-4D15-8C25-BC836FDA954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696B545-42AE-4916-9E65-B9BB27C55886}" type="pres">
      <dgm:prSet presAssocID="{05468069-9A50-4D15-8C25-BC836FDA9549}" presName="spaceRect" presStyleCnt="0"/>
      <dgm:spPr/>
    </dgm:pt>
    <dgm:pt modelId="{051B9B9D-E754-4043-8C57-238A11814969}" type="pres">
      <dgm:prSet presAssocID="{05468069-9A50-4D15-8C25-BC836FDA9549}" presName="textRect" presStyleLbl="revTx" presStyleIdx="0" presStyleCnt="3">
        <dgm:presLayoutVars>
          <dgm:chMax val="1"/>
          <dgm:chPref val="1"/>
        </dgm:presLayoutVars>
      </dgm:prSet>
      <dgm:spPr/>
    </dgm:pt>
    <dgm:pt modelId="{F61987CD-94BA-40DF-99DA-A1C13EAF66C2}" type="pres">
      <dgm:prSet presAssocID="{3D6E7E4E-AB55-4EDB-BD23-59867F85E8F3}" presName="sibTrans" presStyleCnt="0"/>
      <dgm:spPr/>
    </dgm:pt>
    <dgm:pt modelId="{130ABE92-9EC4-49BE-A009-C2A4D5422765}" type="pres">
      <dgm:prSet presAssocID="{28DF3721-F4E7-401D-9AC1-BB25EC750E86}" presName="compNode" presStyleCnt="0"/>
      <dgm:spPr/>
    </dgm:pt>
    <dgm:pt modelId="{DC6AAFEA-993A-4E6F-BD4E-E72B921FD3D7}" type="pres">
      <dgm:prSet presAssocID="{28DF3721-F4E7-401D-9AC1-BB25EC750E86}" presName="iconBgRect" presStyleLbl="bgShp" presStyleIdx="1" presStyleCnt="3"/>
      <dgm:spPr/>
    </dgm:pt>
    <dgm:pt modelId="{5BDA5E4A-3F8F-45E7-8B4D-41D6CDD297EF}" type="pres">
      <dgm:prSet presAssocID="{28DF3721-F4E7-401D-9AC1-BB25EC750E8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8B19A96-0942-4BB5-B918-F18BF9355C00}" type="pres">
      <dgm:prSet presAssocID="{28DF3721-F4E7-401D-9AC1-BB25EC750E86}" presName="spaceRect" presStyleCnt="0"/>
      <dgm:spPr/>
    </dgm:pt>
    <dgm:pt modelId="{9EA1B310-0454-485B-BB01-013A8DA66EB4}" type="pres">
      <dgm:prSet presAssocID="{28DF3721-F4E7-401D-9AC1-BB25EC750E86}" presName="textRect" presStyleLbl="revTx" presStyleIdx="1" presStyleCnt="3">
        <dgm:presLayoutVars>
          <dgm:chMax val="1"/>
          <dgm:chPref val="1"/>
        </dgm:presLayoutVars>
      </dgm:prSet>
      <dgm:spPr/>
    </dgm:pt>
    <dgm:pt modelId="{307D4957-AD3E-4FE9-A84B-7196A2102635}" type="pres">
      <dgm:prSet presAssocID="{F5B2B55A-2E6E-48F8-ACFD-9BC55CC2B8BF}" presName="sibTrans" presStyleCnt="0"/>
      <dgm:spPr/>
    </dgm:pt>
    <dgm:pt modelId="{B981E155-3C21-4E7B-B225-7FA077B38704}" type="pres">
      <dgm:prSet presAssocID="{54D0AF01-8C3C-4222-AD66-485F63CAB108}" presName="compNode" presStyleCnt="0"/>
      <dgm:spPr/>
    </dgm:pt>
    <dgm:pt modelId="{608EB0D3-E320-4DD1-98DA-3BA104046D08}" type="pres">
      <dgm:prSet presAssocID="{54D0AF01-8C3C-4222-AD66-485F63CAB108}" presName="iconBgRect" presStyleLbl="bgShp" presStyleIdx="2" presStyleCnt="3"/>
      <dgm:spPr/>
    </dgm:pt>
    <dgm:pt modelId="{51D5AA2F-0125-4743-A149-0E756AEE8F2C}" type="pres">
      <dgm:prSet presAssocID="{54D0AF01-8C3C-4222-AD66-485F63CAB10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045C44A-B612-47B1-8618-6EABBABC618D}" type="pres">
      <dgm:prSet presAssocID="{54D0AF01-8C3C-4222-AD66-485F63CAB108}" presName="spaceRect" presStyleCnt="0"/>
      <dgm:spPr/>
    </dgm:pt>
    <dgm:pt modelId="{2D632929-68CE-4A67-84F0-7FF1A0699F8A}" type="pres">
      <dgm:prSet presAssocID="{54D0AF01-8C3C-4222-AD66-485F63CAB10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B6CD01C-6A6B-4BCE-A7FF-94AB8B82B4A8}" type="presOf" srcId="{05468069-9A50-4D15-8C25-BC836FDA9549}" destId="{051B9B9D-E754-4043-8C57-238A11814969}" srcOrd="0" destOrd="0" presId="urn:microsoft.com/office/officeart/2018/5/layout/IconCircleLabelList"/>
    <dgm:cxn modelId="{37A2E89A-1287-4C38-958D-CDB379A897CD}" type="presOf" srcId="{28DF3721-F4E7-401D-9AC1-BB25EC750E86}" destId="{9EA1B310-0454-485B-BB01-013A8DA66EB4}" srcOrd="0" destOrd="0" presId="urn:microsoft.com/office/officeart/2018/5/layout/IconCircleLabelList"/>
    <dgm:cxn modelId="{8C0982A1-C790-459F-8A59-4173FEB30095}" srcId="{B62B60BA-968D-4AD6-BCFA-98AD81AA3C0F}" destId="{28DF3721-F4E7-401D-9AC1-BB25EC750E86}" srcOrd="1" destOrd="0" parTransId="{80E8883A-2AD8-4FA4-B961-ABF5B4CC8480}" sibTransId="{F5B2B55A-2E6E-48F8-ACFD-9BC55CC2B8BF}"/>
    <dgm:cxn modelId="{FD3B63A3-83F6-4F5A-B73E-40AEFF873E4E}" type="presOf" srcId="{54D0AF01-8C3C-4222-AD66-485F63CAB108}" destId="{2D632929-68CE-4A67-84F0-7FF1A0699F8A}" srcOrd="0" destOrd="0" presId="urn:microsoft.com/office/officeart/2018/5/layout/IconCircleLabelList"/>
    <dgm:cxn modelId="{ECF972B5-D309-4381-BA33-49B48101CCC2}" srcId="{B62B60BA-968D-4AD6-BCFA-98AD81AA3C0F}" destId="{54D0AF01-8C3C-4222-AD66-485F63CAB108}" srcOrd="2" destOrd="0" parTransId="{27227FA5-49A3-4EDF-BCB2-D7B6B44B3F3E}" sibTransId="{69416E9A-4057-4678-87B0-D9F13B6291A4}"/>
    <dgm:cxn modelId="{FADAA9D0-A918-48F1-AC23-8327E5DB6B37}" type="presOf" srcId="{B62B60BA-968D-4AD6-BCFA-98AD81AA3C0F}" destId="{EB97F45F-B9FC-4147-9509-0D49ECE6F9A0}" srcOrd="0" destOrd="0" presId="urn:microsoft.com/office/officeart/2018/5/layout/IconCircleLabelList"/>
    <dgm:cxn modelId="{113CE7D9-8346-4470-831C-279ABA80FA1D}" srcId="{B62B60BA-968D-4AD6-BCFA-98AD81AA3C0F}" destId="{05468069-9A50-4D15-8C25-BC836FDA9549}" srcOrd="0" destOrd="0" parTransId="{41DF9B3F-3AE8-4216-ABE2-BE0DBCA9628D}" sibTransId="{3D6E7E4E-AB55-4EDB-BD23-59867F85E8F3}"/>
    <dgm:cxn modelId="{201E5D9A-1804-4298-BEC5-ADBC3412751D}" type="presParOf" srcId="{EB97F45F-B9FC-4147-9509-0D49ECE6F9A0}" destId="{A4174993-20CE-4676-9EA2-428095A42324}" srcOrd="0" destOrd="0" presId="urn:microsoft.com/office/officeart/2018/5/layout/IconCircleLabelList"/>
    <dgm:cxn modelId="{1D6EE729-1E82-43EF-99DD-B3ABF5856C29}" type="presParOf" srcId="{A4174993-20CE-4676-9EA2-428095A42324}" destId="{D8E0F3C6-4D45-492B-90C7-3537AE01B7C3}" srcOrd="0" destOrd="0" presId="urn:microsoft.com/office/officeart/2018/5/layout/IconCircleLabelList"/>
    <dgm:cxn modelId="{B71B2E13-18F0-44C2-B9B6-8B0AC5DE6BC5}" type="presParOf" srcId="{A4174993-20CE-4676-9EA2-428095A42324}" destId="{DF5FDEFB-953C-44C2-A0F8-3840CEF4516E}" srcOrd="1" destOrd="0" presId="urn:microsoft.com/office/officeart/2018/5/layout/IconCircleLabelList"/>
    <dgm:cxn modelId="{8DD1671E-8967-412A-A09C-3D5F15527369}" type="presParOf" srcId="{A4174993-20CE-4676-9EA2-428095A42324}" destId="{2696B545-42AE-4916-9E65-B9BB27C55886}" srcOrd="2" destOrd="0" presId="urn:microsoft.com/office/officeart/2018/5/layout/IconCircleLabelList"/>
    <dgm:cxn modelId="{429C9522-BE65-4E67-B8FE-B4122021DB50}" type="presParOf" srcId="{A4174993-20CE-4676-9EA2-428095A42324}" destId="{051B9B9D-E754-4043-8C57-238A11814969}" srcOrd="3" destOrd="0" presId="urn:microsoft.com/office/officeart/2018/5/layout/IconCircleLabelList"/>
    <dgm:cxn modelId="{5C6B032E-BC6C-4E99-8E2E-A0D0DB966123}" type="presParOf" srcId="{EB97F45F-B9FC-4147-9509-0D49ECE6F9A0}" destId="{F61987CD-94BA-40DF-99DA-A1C13EAF66C2}" srcOrd="1" destOrd="0" presId="urn:microsoft.com/office/officeart/2018/5/layout/IconCircleLabelList"/>
    <dgm:cxn modelId="{7DBC2C64-E303-4FA5-BD63-605468E54DEA}" type="presParOf" srcId="{EB97F45F-B9FC-4147-9509-0D49ECE6F9A0}" destId="{130ABE92-9EC4-49BE-A009-C2A4D5422765}" srcOrd="2" destOrd="0" presId="urn:microsoft.com/office/officeart/2018/5/layout/IconCircleLabelList"/>
    <dgm:cxn modelId="{1152CC52-3530-490E-A252-C3825C4BAC5E}" type="presParOf" srcId="{130ABE92-9EC4-49BE-A009-C2A4D5422765}" destId="{DC6AAFEA-993A-4E6F-BD4E-E72B921FD3D7}" srcOrd="0" destOrd="0" presId="urn:microsoft.com/office/officeart/2018/5/layout/IconCircleLabelList"/>
    <dgm:cxn modelId="{644C352F-D19B-4CE1-A6AE-B55A4B9211F0}" type="presParOf" srcId="{130ABE92-9EC4-49BE-A009-C2A4D5422765}" destId="{5BDA5E4A-3F8F-45E7-8B4D-41D6CDD297EF}" srcOrd="1" destOrd="0" presId="urn:microsoft.com/office/officeart/2018/5/layout/IconCircleLabelList"/>
    <dgm:cxn modelId="{C48A3C75-EF1A-4313-8DAB-235CCB0244D4}" type="presParOf" srcId="{130ABE92-9EC4-49BE-A009-C2A4D5422765}" destId="{F8B19A96-0942-4BB5-B918-F18BF9355C00}" srcOrd="2" destOrd="0" presId="urn:microsoft.com/office/officeart/2018/5/layout/IconCircleLabelList"/>
    <dgm:cxn modelId="{ED51B9CC-8309-419C-931A-56A7CD5F9915}" type="presParOf" srcId="{130ABE92-9EC4-49BE-A009-C2A4D5422765}" destId="{9EA1B310-0454-485B-BB01-013A8DA66EB4}" srcOrd="3" destOrd="0" presId="urn:microsoft.com/office/officeart/2018/5/layout/IconCircleLabelList"/>
    <dgm:cxn modelId="{7859772F-9FE8-4EBD-8BF1-E922DC341407}" type="presParOf" srcId="{EB97F45F-B9FC-4147-9509-0D49ECE6F9A0}" destId="{307D4957-AD3E-4FE9-A84B-7196A2102635}" srcOrd="3" destOrd="0" presId="urn:microsoft.com/office/officeart/2018/5/layout/IconCircleLabelList"/>
    <dgm:cxn modelId="{E286D8F7-1179-416F-A4E1-2D6ACB6E4025}" type="presParOf" srcId="{EB97F45F-B9FC-4147-9509-0D49ECE6F9A0}" destId="{B981E155-3C21-4E7B-B225-7FA077B38704}" srcOrd="4" destOrd="0" presId="urn:microsoft.com/office/officeart/2018/5/layout/IconCircleLabelList"/>
    <dgm:cxn modelId="{0C7622BA-8F07-4983-8F64-E4582287BF1F}" type="presParOf" srcId="{B981E155-3C21-4E7B-B225-7FA077B38704}" destId="{608EB0D3-E320-4DD1-98DA-3BA104046D08}" srcOrd="0" destOrd="0" presId="urn:microsoft.com/office/officeart/2018/5/layout/IconCircleLabelList"/>
    <dgm:cxn modelId="{9EEA8434-A350-49D1-9F31-212A9200CE02}" type="presParOf" srcId="{B981E155-3C21-4E7B-B225-7FA077B38704}" destId="{51D5AA2F-0125-4743-A149-0E756AEE8F2C}" srcOrd="1" destOrd="0" presId="urn:microsoft.com/office/officeart/2018/5/layout/IconCircleLabelList"/>
    <dgm:cxn modelId="{6CD02CA6-CC7E-48FF-AD8A-8ED44F535851}" type="presParOf" srcId="{B981E155-3C21-4E7B-B225-7FA077B38704}" destId="{8045C44A-B612-47B1-8618-6EABBABC618D}" srcOrd="2" destOrd="0" presId="urn:microsoft.com/office/officeart/2018/5/layout/IconCircleLabelList"/>
    <dgm:cxn modelId="{3FA1AC3F-9D2E-4533-BA8E-9D443CA81F55}" type="presParOf" srcId="{B981E155-3C21-4E7B-B225-7FA077B38704}" destId="{2D632929-68CE-4A67-84F0-7FF1A0699F8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7AEE72-910A-4F5B-82AD-A61B7C3DF31D}">
      <dsp:nvSpPr>
        <dsp:cNvPr id="0" name=""/>
        <dsp:cNvSpPr/>
      </dsp:nvSpPr>
      <dsp:spPr>
        <a:xfrm>
          <a:off x="196" y="501509"/>
          <a:ext cx="2372171" cy="28466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34318" tIns="0" rIns="234318" bIns="33020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dirty="0"/>
            <a:t>Explain the difference between opportunities and ideas.</a:t>
          </a:r>
          <a:endParaRPr lang="en-US" sz="1400" kern="1200" dirty="0"/>
        </a:p>
      </dsp:txBody>
      <dsp:txXfrm>
        <a:off x="196" y="1640151"/>
        <a:ext cx="2372171" cy="1707963"/>
      </dsp:txXfrm>
    </dsp:sp>
    <dsp:sp modelId="{429C8DE4-32CB-4937-83B0-AC65A434192F}">
      <dsp:nvSpPr>
        <dsp:cNvPr id="0" name=""/>
        <dsp:cNvSpPr/>
      </dsp:nvSpPr>
      <dsp:spPr>
        <a:xfrm>
          <a:off x="196" y="501509"/>
          <a:ext cx="2372171" cy="1138642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34318" tIns="165100" rIns="234318" bIns="165100" numCol="1" spcCol="1270" anchor="ctr" anchorCtr="0">
          <a:noAutofit/>
        </a:bodyPr>
        <a:lstStyle/>
        <a:p>
          <a:pPr marL="0" lvl="0" indent="0" algn="l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01</a:t>
          </a:r>
        </a:p>
      </dsp:txBody>
      <dsp:txXfrm>
        <a:off x="196" y="501509"/>
        <a:ext cx="2372171" cy="1138642"/>
      </dsp:txXfrm>
    </dsp:sp>
    <dsp:sp modelId="{5D558405-B1F7-421C-91CB-7C7C9D464E69}">
      <dsp:nvSpPr>
        <dsp:cNvPr id="0" name=""/>
        <dsp:cNvSpPr/>
      </dsp:nvSpPr>
      <dsp:spPr>
        <a:xfrm>
          <a:off x="2562141" y="501509"/>
          <a:ext cx="2372171" cy="28466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34318" tIns="0" rIns="234318" bIns="33020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dirty="0"/>
            <a:t>Describe the three general approaches entrepreneurs use to identify opportunities.</a:t>
          </a:r>
          <a:endParaRPr lang="en-US" sz="1400" kern="1200" dirty="0"/>
        </a:p>
      </dsp:txBody>
      <dsp:txXfrm>
        <a:off x="2562141" y="1640151"/>
        <a:ext cx="2372171" cy="1707963"/>
      </dsp:txXfrm>
    </dsp:sp>
    <dsp:sp modelId="{2BD1EB94-DC27-4165-A7A5-F0E4466D8E40}">
      <dsp:nvSpPr>
        <dsp:cNvPr id="0" name=""/>
        <dsp:cNvSpPr/>
      </dsp:nvSpPr>
      <dsp:spPr>
        <a:xfrm>
          <a:off x="2562141" y="501509"/>
          <a:ext cx="2372171" cy="1138642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34318" tIns="165100" rIns="234318" bIns="165100" numCol="1" spcCol="1270" anchor="ctr" anchorCtr="0">
          <a:noAutofit/>
        </a:bodyPr>
        <a:lstStyle/>
        <a:p>
          <a:pPr marL="0" lvl="0" indent="0" algn="l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02</a:t>
          </a:r>
        </a:p>
      </dsp:txBody>
      <dsp:txXfrm>
        <a:off x="2562141" y="501509"/>
        <a:ext cx="2372171" cy="1138642"/>
      </dsp:txXfrm>
    </dsp:sp>
    <dsp:sp modelId="{1FCDC03A-A7C0-4167-AE19-C12A5354C649}">
      <dsp:nvSpPr>
        <dsp:cNvPr id="0" name=""/>
        <dsp:cNvSpPr/>
      </dsp:nvSpPr>
      <dsp:spPr>
        <a:xfrm>
          <a:off x="5124086" y="501509"/>
          <a:ext cx="2372171" cy="28466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34318" tIns="0" rIns="234318" bIns="33020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dirty="0"/>
            <a:t>Discuss the personal characteristics of entrepreneurs that contribute to their ability to recognise business opportunities.</a:t>
          </a:r>
          <a:endParaRPr lang="en-US" sz="1400" kern="1200" dirty="0"/>
        </a:p>
      </dsp:txBody>
      <dsp:txXfrm>
        <a:off x="5124086" y="1640151"/>
        <a:ext cx="2372171" cy="1707963"/>
      </dsp:txXfrm>
    </dsp:sp>
    <dsp:sp modelId="{87C41056-F592-41CA-B3CE-80F8F6C13B99}">
      <dsp:nvSpPr>
        <dsp:cNvPr id="0" name=""/>
        <dsp:cNvSpPr/>
      </dsp:nvSpPr>
      <dsp:spPr>
        <a:xfrm>
          <a:off x="5124086" y="501509"/>
          <a:ext cx="2372171" cy="1138642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34318" tIns="165100" rIns="234318" bIns="165100" numCol="1" spcCol="1270" anchor="ctr" anchorCtr="0">
          <a:noAutofit/>
        </a:bodyPr>
        <a:lstStyle/>
        <a:p>
          <a:pPr marL="0" lvl="0" indent="0" algn="l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03</a:t>
          </a:r>
        </a:p>
      </dsp:txBody>
      <dsp:txXfrm>
        <a:off x="5124086" y="501509"/>
        <a:ext cx="2372171" cy="1138642"/>
      </dsp:txXfrm>
    </dsp:sp>
    <dsp:sp modelId="{AB36293E-B9E8-4160-B15D-837C01C39BC0}">
      <dsp:nvSpPr>
        <dsp:cNvPr id="0" name=""/>
        <dsp:cNvSpPr/>
      </dsp:nvSpPr>
      <dsp:spPr>
        <a:xfrm>
          <a:off x="7686032" y="501509"/>
          <a:ext cx="2372171" cy="28466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34318" tIns="0" rIns="234318" bIns="33020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dirty="0"/>
            <a:t>Identify and describe techniques entrepreneurs use to generate ideas.</a:t>
          </a:r>
          <a:endParaRPr lang="en-US" sz="1400" kern="1200" dirty="0"/>
        </a:p>
      </dsp:txBody>
      <dsp:txXfrm>
        <a:off x="7686032" y="1640151"/>
        <a:ext cx="2372171" cy="1707963"/>
      </dsp:txXfrm>
    </dsp:sp>
    <dsp:sp modelId="{5CFD15E2-E5FA-4C35-B666-FA5949473B44}">
      <dsp:nvSpPr>
        <dsp:cNvPr id="0" name=""/>
        <dsp:cNvSpPr/>
      </dsp:nvSpPr>
      <dsp:spPr>
        <a:xfrm>
          <a:off x="7686032" y="501509"/>
          <a:ext cx="2372171" cy="1138642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34318" tIns="165100" rIns="234318" bIns="165100" numCol="1" spcCol="1270" anchor="ctr" anchorCtr="0">
          <a:noAutofit/>
        </a:bodyPr>
        <a:lstStyle/>
        <a:p>
          <a:pPr marL="0" lvl="0" indent="0" algn="l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04</a:t>
          </a:r>
        </a:p>
      </dsp:txBody>
      <dsp:txXfrm>
        <a:off x="7686032" y="501509"/>
        <a:ext cx="2372171" cy="11386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6FFF10-1345-44F2-AD17-2A42DB91CB61}">
      <dsp:nvSpPr>
        <dsp:cNvPr id="0" name=""/>
        <dsp:cNvSpPr/>
      </dsp:nvSpPr>
      <dsp:spPr>
        <a:xfrm>
          <a:off x="0" y="651"/>
          <a:ext cx="6858000" cy="152362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8FE89B-B65E-45ED-9CCB-BD1B178395B8}">
      <dsp:nvSpPr>
        <dsp:cNvPr id="0" name=""/>
        <dsp:cNvSpPr/>
      </dsp:nvSpPr>
      <dsp:spPr>
        <a:xfrm>
          <a:off x="460897" y="343467"/>
          <a:ext cx="837995" cy="8379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1895FC-845C-42EB-ADD7-2701B17AB34B}">
      <dsp:nvSpPr>
        <dsp:cNvPr id="0" name=""/>
        <dsp:cNvSpPr/>
      </dsp:nvSpPr>
      <dsp:spPr>
        <a:xfrm>
          <a:off x="1759790" y="651"/>
          <a:ext cx="5098209" cy="1523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251" tIns="161251" rIns="161251" bIns="16125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Observing Trends</a:t>
          </a:r>
          <a:endParaRPr lang="en-US" sz="2500" kern="1200"/>
        </a:p>
      </dsp:txBody>
      <dsp:txXfrm>
        <a:off x="1759790" y="651"/>
        <a:ext cx="5098209" cy="1523627"/>
      </dsp:txXfrm>
    </dsp:sp>
    <dsp:sp modelId="{CA923642-7E61-42E5-A288-9BC753FA5BD9}">
      <dsp:nvSpPr>
        <dsp:cNvPr id="0" name=""/>
        <dsp:cNvSpPr/>
      </dsp:nvSpPr>
      <dsp:spPr>
        <a:xfrm>
          <a:off x="0" y="1905186"/>
          <a:ext cx="6858000" cy="152362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F86F80-C7DB-4E1A-AD64-369EB41284F5}">
      <dsp:nvSpPr>
        <dsp:cNvPr id="0" name=""/>
        <dsp:cNvSpPr/>
      </dsp:nvSpPr>
      <dsp:spPr>
        <a:xfrm>
          <a:off x="460897" y="2248002"/>
          <a:ext cx="837995" cy="8379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480980-4F46-4AA2-BB09-A819F29C304B}">
      <dsp:nvSpPr>
        <dsp:cNvPr id="0" name=""/>
        <dsp:cNvSpPr/>
      </dsp:nvSpPr>
      <dsp:spPr>
        <a:xfrm>
          <a:off x="1759790" y="1905186"/>
          <a:ext cx="5098209" cy="1523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251" tIns="161251" rIns="161251" bIns="16125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Solving a Problem</a:t>
          </a:r>
          <a:endParaRPr lang="en-US" sz="2500" kern="1200"/>
        </a:p>
      </dsp:txBody>
      <dsp:txXfrm>
        <a:off x="1759790" y="1905186"/>
        <a:ext cx="5098209" cy="1523627"/>
      </dsp:txXfrm>
    </dsp:sp>
    <dsp:sp modelId="{99490250-6150-4634-9E79-2A867BFCFDCA}">
      <dsp:nvSpPr>
        <dsp:cNvPr id="0" name=""/>
        <dsp:cNvSpPr/>
      </dsp:nvSpPr>
      <dsp:spPr>
        <a:xfrm>
          <a:off x="0" y="3809720"/>
          <a:ext cx="6858000" cy="152362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692113-3AEC-4B37-8D1E-FCE958D958C0}">
      <dsp:nvSpPr>
        <dsp:cNvPr id="0" name=""/>
        <dsp:cNvSpPr/>
      </dsp:nvSpPr>
      <dsp:spPr>
        <a:xfrm>
          <a:off x="460897" y="4152537"/>
          <a:ext cx="837995" cy="8379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7B4372-F67F-460B-B711-A256BD84AE64}">
      <dsp:nvSpPr>
        <dsp:cNvPr id="0" name=""/>
        <dsp:cNvSpPr/>
      </dsp:nvSpPr>
      <dsp:spPr>
        <a:xfrm>
          <a:off x="1759790" y="3809720"/>
          <a:ext cx="5098209" cy="1523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251" tIns="161251" rIns="161251" bIns="16125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Finding Gaps in the Marketplace </a:t>
          </a:r>
          <a:endParaRPr lang="en-US" sz="2500" kern="1200"/>
        </a:p>
      </dsp:txBody>
      <dsp:txXfrm>
        <a:off x="1759790" y="3809720"/>
        <a:ext cx="5098209" cy="15236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5DD4D0-0036-497F-B795-CDE6F73721B4}">
      <dsp:nvSpPr>
        <dsp:cNvPr id="0" name=""/>
        <dsp:cNvSpPr/>
      </dsp:nvSpPr>
      <dsp:spPr>
        <a:xfrm>
          <a:off x="0" y="981837"/>
          <a:ext cx="3143249" cy="188595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Sometimes identifying opportunities simply involves noticing a problem and finding a way to solve it.</a:t>
          </a:r>
          <a:endParaRPr lang="en-US" sz="1600" kern="1200"/>
        </a:p>
      </dsp:txBody>
      <dsp:txXfrm>
        <a:off x="0" y="981837"/>
        <a:ext cx="3143249" cy="1885950"/>
      </dsp:txXfrm>
    </dsp:sp>
    <dsp:sp modelId="{D4BD32DB-E571-4CD3-BFB2-9EC02B83E079}">
      <dsp:nvSpPr>
        <dsp:cNvPr id="0" name=""/>
        <dsp:cNvSpPr/>
      </dsp:nvSpPr>
      <dsp:spPr>
        <a:xfrm>
          <a:off x="3457575" y="981837"/>
          <a:ext cx="3143249" cy="188595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These problems can be pinpointed through observing trends and through more simple means, such as intuition, serendipity, or chance.</a:t>
          </a:r>
          <a:endParaRPr lang="en-US" sz="1600" kern="1200"/>
        </a:p>
      </dsp:txBody>
      <dsp:txXfrm>
        <a:off x="3457575" y="981837"/>
        <a:ext cx="3143249" cy="1885950"/>
      </dsp:txXfrm>
    </dsp:sp>
    <dsp:sp modelId="{8725D2E7-F8F4-4212-AF3F-8FEA8FDE7F18}">
      <dsp:nvSpPr>
        <dsp:cNvPr id="0" name=""/>
        <dsp:cNvSpPr/>
      </dsp:nvSpPr>
      <dsp:spPr>
        <a:xfrm>
          <a:off x="6915149" y="981837"/>
          <a:ext cx="3143249" cy="188595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Many companies have been started by people who have experienced a problem in their own lives, and then realized that the solution to the problem represented a business opportunity.</a:t>
          </a:r>
          <a:endParaRPr lang="en-US" sz="1600" kern="1200"/>
        </a:p>
      </dsp:txBody>
      <dsp:txXfrm>
        <a:off x="6915149" y="981837"/>
        <a:ext cx="3143249" cy="18859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F0C2E3-DAC5-415D-A65A-F5119D9A5796}">
      <dsp:nvSpPr>
        <dsp:cNvPr id="0" name=""/>
        <dsp:cNvSpPr/>
      </dsp:nvSpPr>
      <dsp:spPr>
        <a:xfrm>
          <a:off x="22" y="0"/>
          <a:ext cx="6414194" cy="38485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Sometimes people can’t access energy to recharge their smartphones for a period of time. A number of companies have solved this problem in innovative ways. An example is the $70 Eton </a:t>
          </a:r>
          <a:r>
            <a:rPr lang="en-US" sz="2500" kern="1200" dirty="0" err="1"/>
            <a:t>BoostTurbin</a:t>
          </a:r>
          <a:r>
            <a:rPr lang="en-US" sz="2500" kern="1200" dirty="0"/>
            <a:t> 2000, which is a device that weighs less than four ounces. It combines a battery with a hand crank that provides enough power to fully charge a typical smartphone. </a:t>
          </a:r>
        </a:p>
      </dsp:txBody>
      <dsp:txXfrm>
        <a:off x="22" y="0"/>
        <a:ext cx="6414194" cy="38485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0F3C6-4D45-492B-90C7-3537AE01B7C3}">
      <dsp:nvSpPr>
        <dsp:cNvPr id="0" name=""/>
        <dsp:cNvSpPr/>
      </dsp:nvSpPr>
      <dsp:spPr>
        <a:xfrm>
          <a:off x="616949" y="372311"/>
          <a:ext cx="1818562" cy="181856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5FDEFB-953C-44C2-A0F8-3840CEF4516E}">
      <dsp:nvSpPr>
        <dsp:cNvPr id="0" name=""/>
        <dsp:cNvSpPr/>
      </dsp:nvSpPr>
      <dsp:spPr>
        <a:xfrm>
          <a:off x="1004512" y="759874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1B9B9D-E754-4043-8C57-238A11814969}">
      <dsp:nvSpPr>
        <dsp:cNvPr id="0" name=""/>
        <dsp:cNvSpPr/>
      </dsp:nvSpPr>
      <dsp:spPr>
        <a:xfrm>
          <a:off x="35606" y="2757312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 dirty="0"/>
            <a:t>Brainstorming</a:t>
          </a:r>
        </a:p>
      </dsp:txBody>
      <dsp:txXfrm>
        <a:off x="35606" y="2757312"/>
        <a:ext cx="2981250" cy="720000"/>
      </dsp:txXfrm>
    </dsp:sp>
    <dsp:sp modelId="{DC6AAFEA-993A-4E6F-BD4E-E72B921FD3D7}">
      <dsp:nvSpPr>
        <dsp:cNvPr id="0" name=""/>
        <dsp:cNvSpPr/>
      </dsp:nvSpPr>
      <dsp:spPr>
        <a:xfrm>
          <a:off x="4119918" y="372311"/>
          <a:ext cx="1818562" cy="181856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DA5E4A-3F8F-45E7-8B4D-41D6CDD297EF}">
      <dsp:nvSpPr>
        <dsp:cNvPr id="0" name=""/>
        <dsp:cNvSpPr/>
      </dsp:nvSpPr>
      <dsp:spPr>
        <a:xfrm>
          <a:off x="4507481" y="759874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A1B310-0454-485B-BB01-013A8DA66EB4}">
      <dsp:nvSpPr>
        <dsp:cNvPr id="0" name=""/>
        <dsp:cNvSpPr/>
      </dsp:nvSpPr>
      <dsp:spPr>
        <a:xfrm>
          <a:off x="3538574" y="2757312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 dirty="0"/>
            <a:t>Focus Groups</a:t>
          </a:r>
        </a:p>
      </dsp:txBody>
      <dsp:txXfrm>
        <a:off x="3538574" y="2757312"/>
        <a:ext cx="2981250" cy="720000"/>
      </dsp:txXfrm>
    </dsp:sp>
    <dsp:sp modelId="{608EB0D3-E320-4DD1-98DA-3BA104046D08}">
      <dsp:nvSpPr>
        <dsp:cNvPr id="0" name=""/>
        <dsp:cNvSpPr/>
      </dsp:nvSpPr>
      <dsp:spPr>
        <a:xfrm>
          <a:off x="7622887" y="372311"/>
          <a:ext cx="1818562" cy="181856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D5AA2F-0125-4743-A149-0E756AEE8F2C}">
      <dsp:nvSpPr>
        <dsp:cNvPr id="0" name=""/>
        <dsp:cNvSpPr/>
      </dsp:nvSpPr>
      <dsp:spPr>
        <a:xfrm>
          <a:off x="8010450" y="759874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32929-68CE-4A67-84F0-7FF1A0699F8A}">
      <dsp:nvSpPr>
        <dsp:cNvPr id="0" name=""/>
        <dsp:cNvSpPr/>
      </dsp:nvSpPr>
      <dsp:spPr>
        <a:xfrm>
          <a:off x="7041543" y="2757312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 dirty="0"/>
            <a:t>Library and Internet Research</a:t>
          </a:r>
        </a:p>
      </dsp:txBody>
      <dsp:txXfrm>
        <a:off x="7041543" y="2757312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2/22/2021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2/22/2021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2/22/2021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2/22/2021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2/22/2021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2/22/2021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2/22/2021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2/22/2021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2/22/2021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1/relationships/webextension" Target="../webextensions/webextension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microsoft.com/office/2011/relationships/webextension" Target="../webextensions/webextension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23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microsoft.com/office/2011/relationships/webextension" Target="../webextensions/webextension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microsoft.com/office/2011/relationships/webextension" Target="../webextensions/webextension5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/>
          </a:bodyPr>
          <a:lstStyle/>
          <a:p>
            <a:r>
              <a:rPr lang="en-GB" sz="3000" b="1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Recognising Opportunities and Generating Ideas</a:t>
            </a:r>
            <a:endParaRPr lang="en-US" sz="3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B4AF3-BCD6-45B0-A261-30A36535B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Session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969515-76C9-42ED-B116-53FBBDB31C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8270060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0039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E7D7C297-21BB-4D24-9C01-657C732A4A9E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524000" y="857249"/>
              <a:ext cx="9144000" cy="51435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E7D7C297-21BB-4D24-9C01-657C732A4A9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24000" y="857249"/>
                <a:ext cx="9144000" cy="51435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05362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139E00-3AB8-45B6-BCF4-5A9E04CF8F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7300" y="1843087"/>
            <a:ext cx="9677400" cy="3171825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545830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C75C13FD-774C-4B70-B835-4FAB2D76391B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524000" y="857249"/>
              <a:ext cx="9144000" cy="51435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C75C13FD-774C-4B70-B835-4FAB2D76391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24000" y="857249"/>
                <a:ext cx="9144000" cy="51435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219632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oad with trees on the side&#10;&#10;Description automatically generated with low confidence">
            <a:extLst>
              <a:ext uri="{FF2B5EF4-FFF2-40B4-BE49-F238E27FC236}">
                <a16:creationId xmlns:a16="http://schemas.microsoft.com/office/drawing/2014/main" id="{BE6C9A76-F4AD-4865-BBCB-1ABEC0F481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9" y="1254823"/>
            <a:ext cx="7696201" cy="4348353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E1063D-62D0-488D-91A0-8263A5B4F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What Is An Opportunity? 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9C7223A8-786B-430D-9935-14DAD41271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/>
          <a:lstStyle/>
          <a:p>
            <a:r>
              <a:rPr lang="en-GB" b="1" i="0" dirty="0">
                <a:effectLst/>
                <a:latin typeface="arial" panose="020B0604020202020204" pitchFamily="34" charset="0"/>
              </a:rPr>
              <a:t>The famous playwright </a:t>
            </a:r>
            <a:r>
              <a:rPr lang="en-GB" b="1" i="0" dirty="0"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George Bernard Shaw </a:t>
            </a:r>
            <a:r>
              <a:rPr lang="en-GB" b="1" i="0" dirty="0">
                <a:effectLst/>
                <a:latin typeface="arial" panose="020B0604020202020204" pitchFamily="34" charset="0"/>
              </a:rPr>
              <a:t>once said:</a:t>
            </a:r>
          </a:p>
          <a:p>
            <a:endParaRPr lang="en-GB" b="1" dirty="0">
              <a:latin typeface="arial" panose="020B0604020202020204" pitchFamily="34" charset="0"/>
            </a:endParaRPr>
          </a:p>
          <a:p>
            <a:r>
              <a:rPr lang="en-GB" b="1" i="0" dirty="0">
                <a:effectLst/>
                <a:latin typeface="arial" panose="020B0604020202020204" pitchFamily="34" charset="0"/>
              </a:rPr>
              <a:t>Others have defined an opportunity as "</a:t>
            </a:r>
            <a:r>
              <a:rPr lang="en-GB" b="1" i="0" dirty="0"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a</a:t>
            </a:r>
            <a:r>
              <a:rPr lang="en-GB" b="1" i="1" dirty="0"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 favourable set of circumstances that creates a need for a new product, service, or business</a:t>
            </a:r>
            <a:r>
              <a:rPr lang="en-GB" b="1" i="1" dirty="0">
                <a:effectLst/>
                <a:latin typeface="arial" panose="020B0604020202020204" pitchFamily="34" charset="0"/>
              </a:rPr>
              <a:t>".</a:t>
            </a:r>
            <a:endParaRPr lang="en-US" dirty="0"/>
          </a:p>
        </p:txBody>
      </p:sp>
      <p:sp>
        <p:nvSpPr>
          <p:cNvPr id="11" name="Arrow: Left 10">
            <a:extLst>
              <a:ext uri="{FF2B5EF4-FFF2-40B4-BE49-F238E27FC236}">
                <a16:creationId xmlns:a16="http://schemas.microsoft.com/office/drawing/2014/main" id="{98405095-B5CD-48A8-9485-C9784B311919}"/>
              </a:ext>
            </a:extLst>
          </p:cNvPr>
          <p:cNvSpPr/>
          <p:nvPr/>
        </p:nvSpPr>
        <p:spPr>
          <a:xfrm>
            <a:off x="8477250" y="3365863"/>
            <a:ext cx="2020388" cy="339634"/>
          </a:xfrm>
          <a:prstGeom prst="lef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8652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EEC37538-3642-4A8C-8F59-6AC87775B332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524000" y="857249"/>
              <a:ext cx="9144000" cy="51435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EEC37538-3642-4A8C-8F59-6AC87775B33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24000" y="857249"/>
                <a:ext cx="9144000" cy="51435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726884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ive bulbs and one of them is glowing">
            <a:extLst>
              <a:ext uri="{FF2B5EF4-FFF2-40B4-BE49-F238E27FC236}">
                <a16:creationId xmlns:a16="http://schemas.microsoft.com/office/drawing/2014/main" id="{FDFB8C14-DAD8-4F4A-B7BF-5C054AB62B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770" r="9743" b="2"/>
          <a:stretch/>
        </p:blipFill>
        <p:spPr>
          <a:xfrm>
            <a:off x="228599" y="237744"/>
            <a:ext cx="7696201" cy="638251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C3E785-6CEF-49C9-8482-96CDB8210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574766"/>
            <a:ext cx="3144774" cy="5138057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/>
              <a:t>So, What’s an </a:t>
            </a:r>
            <a:r>
              <a:rPr lang="en-GB" b="1" dirty="0">
                <a:solidFill>
                  <a:schemeClr val="accent3"/>
                </a:solidFill>
              </a:rPr>
              <a:t>Idea</a:t>
            </a:r>
            <a:r>
              <a:rPr lang="en-GB" b="1" dirty="0"/>
              <a:t>? </a:t>
            </a: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How does an </a:t>
            </a:r>
            <a:r>
              <a:rPr lang="en-GB" b="1" dirty="0">
                <a:solidFill>
                  <a:schemeClr val="accent3"/>
                </a:solidFill>
              </a:rPr>
              <a:t>idea </a:t>
            </a:r>
            <a:r>
              <a:rPr lang="en-GB" b="1" dirty="0"/>
              <a:t>differentiate from an </a:t>
            </a:r>
            <a:r>
              <a:rPr lang="en-GB" b="1" dirty="0">
                <a:solidFill>
                  <a:schemeClr val="accent3"/>
                </a:solidFill>
              </a:rPr>
              <a:t>opportunity</a:t>
            </a:r>
            <a:r>
              <a:rPr lang="en-GB" b="1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1507786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ADC42-7D58-4F5A-97CC-2E8E8721F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pPr algn="ctr"/>
            <a:r>
              <a:rPr lang="en-GB" sz="3100" dirty="0"/>
              <a:t>A</a:t>
            </a:r>
            <a:r>
              <a:rPr lang="en-GB" sz="3100" b="0" i="0" dirty="0">
                <a:effectLst/>
              </a:rPr>
              <a:t> business </a:t>
            </a:r>
            <a:r>
              <a:rPr lang="en-GB" sz="3100" b="1" i="0" dirty="0">
                <a:solidFill>
                  <a:schemeClr val="accent3"/>
                </a:solidFill>
                <a:effectLst/>
              </a:rPr>
              <a:t>idea</a:t>
            </a:r>
            <a:r>
              <a:rPr lang="en-GB" sz="3100" b="0" i="0" dirty="0">
                <a:effectLst/>
              </a:rPr>
              <a:t> is a concept that could be used to make money, and an </a:t>
            </a:r>
            <a:r>
              <a:rPr lang="en-GB" sz="3100" b="1" i="0" dirty="0">
                <a:solidFill>
                  <a:schemeClr val="accent3"/>
                </a:solidFill>
                <a:effectLst/>
              </a:rPr>
              <a:t>opportunity</a:t>
            </a:r>
            <a:r>
              <a:rPr lang="en-GB" sz="3100" b="0" i="0" dirty="0">
                <a:effectLst/>
              </a:rPr>
              <a:t> has proven commercial value.</a:t>
            </a:r>
            <a:endParaRPr lang="en-GB" sz="3100" dirty="0"/>
          </a:p>
        </p:txBody>
      </p:sp>
      <p:pic>
        <p:nvPicPr>
          <p:cNvPr id="4" name="Picture 3" descr="Graph">
            <a:extLst>
              <a:ext uri="{FF2B5EF4-FFF2-40B4-BE49-F238E27FC236}">
                <a16:creationId xmlns:a16="http://schemas.microsoft.com/office/drawing/2014/main" id="{0D5D3A9B-12FE-4654-AEBA-5E75564E2E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055" b="20708"/>
          <a:stretch/>
        </p:blipFill>
        <p:spPr>
          <a:xfrm>
            <a:off x="1066800" y="2103120"/>
            <a:ext cx="10058400" cy="38496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896173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ADD650B-B9BC-4213-A086-55E6F6D121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02" b="30159"/>
          <a:stretch/>
        </p:blipFill>
        <p:spPr>
          <a:xfrm>
            <a:off x="1066800" y="1312545"/>
            <a:ext cx="10058400" cy="38496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209610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9ED8B-8731-44DF-BE90-92B2AD706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What Is An Opportunity? </a:t>
            </a:r>
          </a:p>
        </p:txBody>
      </p:sp>
      <p:pic>
        <p:nvPicPr>
          <p:cNvPr id="4" name="Picture 3" descr="An opportunity, rather than just an idea, will be attractive, timely, durable, and anchored in a product, service, or business that creates or adds value for its buyer or end user.">
            <a:extLst>
              <a:ext uri="{FF2B5EF4-FFF2-40B4-BE49-F238E27FC236}">
                <a16:creationId xmlns:a16="http://schemas.microsoft.com/office/drawing/2014/main" id="{253C57A0-DBA1-46E6-ADE5-173C6059692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936307"/>
            <a:ext cx="6858000" cy="4680585"/>
          </a:xfrm>
          <a:prstGeom prst="rect">
            <a:avLst/>
          </a:prstGeom>
          <a:noFill/>
        </p:spPr>
      </p:pic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61317A1E-26DE-494D-9401-CEB9083785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/>
          <a:p>
            <a:pPr algn="ctr"/>
            <a:endParaRPr lang="en-US" sz="3000" b="1" dirty="0"/>
          </a:p>
          <a:p>
            <a:pPr algn="ctr"/>
            <a:r>
              <a:rPr lang="en-US" sz="3000" b="1" dirty="0"/>
              <a:t>Four Essential Qualities of an Opportunity</a:t>
            </a:r>
          </a:p>
        </p:txBody>
      </p:sp>
    </p:spTree>
    <p:extLst>
      <p:ext uri="{BB962C8B-B14F-4D97-AF65-F5344CB8AC3E}">
        <p14:creationId xmlns:p14="http://schemas.microsoft.com/office/powerpoint/2010/main" val="36543410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FD255-0497-42A6-9A97-765B3602F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Ways to Identify An Opportunity? 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B70F7B33-660E-442F-9D73-A2D40FBF93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/>
          <a:lstStyle/>
          <a:p>
            <a:endParaRPr lang="en-GB" b="1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3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There are Three ways to identify an Opportunity:</a:t>
            </a:r>
            <a:endParaRPr lang="en-US" sz="3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3A3591-1E35-4744-9AC5-FA6967B6CA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2488068"/>
              </p:ext>
            </p:extLst>
          </p:nvPr>
        </p:nvGraphicFramePr>
        <p:xfrm>
          <a:off x="685800" y="609600"/>
          <a:ext cx="6858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4117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A35A2-C7CA-4EDE-850A-C5E6BB280F89}"/>
              </a:ext>
            </a:extLst>
          </p:cNvPr>
          <p:cNvSpPr>
            <a:spLocks noGrp="1"/>
          </p:cNvSpPr>
          <p:nvPr>
            <p:ph type="title"/>
          </p:nvPr>
        </p:nvSpPr>
        <p:spPr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b="1" dirty="0"/>
              <a:t>Approach 1: Observing Trends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417A3-81F1-4D5B-8AC2-02EBDAF8A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103120"/>
            <a:ext cx="10654937" cy="3849624"/>
          </a:xfrm>
        </p:spPr>
        <p:txBody>
          <a:bodyPr>
            <a:normAutofit/>
          </a:bodyPr>
          <a:lstStyle/>
          <a:p>
            <a:pPr marL="87313" lvl="1" indent="0">
              <a:buNone/>
            </a:pPr>
            <a:r>
              <a:rPr lang="en-US" sz="3000" dirty="0">
                <a:latin typeface="+mj-lt"/>
              </a:rPr>
              <a:t>Trends create opportunities for entrepreneurs to pursue.</a:t>
            </a:r>
          </a:p>
          <a:p>
            <a:pPr marL="87313" lvl="1" indent="0">
              <a:buNone/>
            </a:pPr>
            <a:r>
              <a:rPr lang="en-US" sz="3000" dirty="0">
                <a:latin typeface="+mj-lt"/>
              </a:rPr>
              <a:t>The most important trends are:</a:t>
            </a:r>
          </a:p>
          <a:p>
            <a:pPr marL="544513" lvl="2" indent="-45720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3000" dirty="0">
                <a:latin typeface="+mj-lt"/>
              </a:rPr>
              <a:t>Economic forces</a:t>
            </a:r>
          </a:p>
          <a:p>
            <a:pPr marL="544513" lvl="2" indent="-45720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3000" dirty="0">
                <a:latin typeface="+mj-lt"/>
              </a:rPr>
              <a:t>Social forces</a:t>
            </a:r>
          </a:p>
          <a:p>
            <a:pPr marL="544513" lvl="2" indent="-45720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3000" dirty="0">
                <a:latin typeface="+mj-lt"/>
              </a:rPr>
              <a:t>Technological advances</a:t>
            </a:r>
          </a:p>
          <a:p>
            <a:pPr marL="544513" lvl="2" indent="-45720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3000" dirty="0">
                <a:latin typeface="+mj-lt"/>
              </a:rPr>
              <a:t>Political and regulatory changes</a:t>
            </a:r>
          </a:p>
          <a:p>
            <a:pPr marL="87313" lvl="1" indent="0">
              <a:buNone/>
            </a:pPr>
            <a:r>
              <a:rPr lang="en-US" sz="3000" dirty="0">
                <a:latin typeface="+mj-lt"/>
              </a:rPr>
              <a:t>It</a:t>
            </a:r>
            <a:r>
              <a:rPr lang="en-US" altLang="en-US" sz="3000" dirty="0">
                <a:latin typeface="+mj-lt"/>
              </a:rPr>
              <a:t>’</a:t>
            </a:r>
            <a:r>
              <a:rPr lang="en-US" sz="3000" dirty="0">
                <a:latin typeface="+mj-lt"/>
              </a:rPr>
              <a:t>s important to be aware of changes in these areas.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3349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0CED2-8F41-4D38-A65C-A9DA0AACB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Economic Forces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D56BC-F25E-49B4-A04B-B98D66FC8E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>
            <a:noAutofit/>
          </a:bodyPr>
          <a:lstStyle/>
          <a:p>
            <a:pPr marL="342900" lvl="1" indent="-342900">
              <a:spcBef>
                <a:spcPts val="1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2300" dirty="0"/>
              <a:t>Economic trends help determine areas that are ripe for new start-ups and areas that start-ups should avoid.</a:t>
            </a:r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2300" b="1" dirty="0"/>
              <a:t>Example of Economic Trend Creating a Favorable Opportunity</a:t>
            </a:r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2300" dirty="0"/>
              <a:t>A weak economy favors start-ups that help consumers save money.</a:t>
            </a:r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GB" sz="2300" dirty="0"/>
          </a:p>
        </p:txBody>
      </p:sp>
      <p:pic>
        <p:nvPicPr>
          <p:cNvPr id="2050" name="Picture 2" descr="Image result for economic forces">
            <a:extLst>
              <a:ext uri="{FF2B5EF4-FFF2-40B4-BE49-F238E27FC236}">
                <a16:creationId xmlns:a16="http://schemas.microsoft.com/office/drawing/2014/main" id="{4D3B7A72-8A27-4CDE-8D1A-C4932B26E9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79"/>
          <a:stretch/>
        </p:blipFill>
        <p:spPr bwMode="auto">
          <a:xfrm>
            <a:off x="6461760" y="2421217"/>
            <a:ext cx="4663440" cy="298898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46693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0CED2-8F41-4D38-A65C-A9DA0AACB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Social Forces </a:t>
            </a:r>
            <a:endParaRPr lang="en-GB" b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3074" name="Picture 2" descr="Image result for social forces">
            <a:extLst>
              <a:ext uri="{FF2B5EF4-FFF2-40B4-BE49-F238E27FC236}">
                <a16:creationId xmlns:a16="http://schemas.microsoft.com/office/drawing/2014/main" id="{2F92D395-7DFE-4EAE-82E9-E5FB0C42A5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6800" y="2666047"/>
            <a:ext cx="4663440" cy="262318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D56BC-F25E-49B4-A04B-B98D66FC8E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anchor="ctr">
            <a:normAutofit/>
          </a:bodyPr>
          <a:lstStyle/>
          <a:p>
            <a:pPr marL="0" indent="0" algn="ctr">
              <a:buClr>
                <a:schemeClr val="accent1"/>
              </a:buClr>
              <a:buNone/>
            </a:pPr>
            <a:r>
              <a:rPr lang="en-US" sz="1800" b="1" dirty="0"/>
              <a:t>Social trends alter how people and businesses behave and set their priorities. </a:t>
            </a:r>
          </a:p>
          <a:p>
            <a:pPr marL="0" indent="0" algn="ctr">
              <a:buClr>
                <a:schemeClr val="accent1"/>
              </a:buClr>
              <a:buNone/>
            </a:pPr>
            <a:r>
              <a:rPr lang="en-US" sz="1800" b="1" dirty="0"/>
              <a:t>These trends provide opportunities for new businesses to accommodate the changes.</a:t>
            </a:r>
          </a:p>
          <a:p>
            <a:pPr marL="0" indent="0" algn="ctr">
              <a:buClr>
                <a:schemeClr val="accent1"/>
              </a:buClr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961700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0CED2-8F41-4D38-A65C-A9DA0AACB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Technological Advances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D56BC-F25E-49B4-A04B-B98D66FC8E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>
            <a:normAutofit/>
          </a:bodyPr>
          <a:lstStyle/>
          <a:p>
            <a:pPr marL="0" indent="0" algn="ctr">
              <a:buClr>
                <a:schemeClr val="accent1"/>
              </a:buClr>
              <a:buNone/>
            </a:pPr>
            <a:r>
              <a:rPr lang="en-US" sz="2500" b="1" dirty="0"/>
              <a:t>Advances in technology frequently create business opportunities.</a:t>
            </a:r>
          </a:p>
          <a:p>
            <a:pPr marL="0" indent="0" algn="ctr">
              <a:buClr>
                <a:schemeClr val="accent1"/>
              </a:buClr>
              <a:buNone/>
            </a:pPr>
            <a:endParaRPr lang="en-US" sz="2500" b="1" dirty="0"/>
          </a:p>
          <a:p>
            <a:pPr marL="0" indent="0" algn="ctr">
              <a:buClr>
                <a:schemeClr val="accent1"/>
              </a:buClr>
              <a:buNone/>
            </a:pPr>
            <a:r>
              <a:rPr lang="en-US" sz="2500" b="1" dirty="0"/>
              <a:t>Once a technology is created, products often emerge to advance it.</a:t>
            </a:r>
          </a:p>
          <a:p>
            <a:pPr marL="0" indent="0" algn="ctr">
              <a:buClr>
                <a:schemeClr val="accent1"/>
              </a:buClr>
              <a:buNone/>
            </a:pPr>
            <a:endParaRPr lang="en-US" sz="2500" b="1" dirty="0"/>
          </a:p>
          <a:p>
            <a:pPr marL="0" indent="0" algn="ctr">
              <a:buClr>
                <a:schemeClr val="accent1"/>
              </a:buClr>
              <a:buNone/>
            </a:pPr>
            <a:endParaRPr lang="en-GB" sz="2500" b="1" dirty="0"/>
          </a:p>
        </p:txBody>
      </p:sp>
      <p:pic>
        <p:nvPicPr>
          <p:cNvPr id="4098" name="Picture 2" descr="Image result for technological forces">
            <a:extLst>
              <a:ext uri="{FF2B5EF4-FFF2-40B4-BE49-F238E27FC236}">
                <a16:creationId xmlns:a16="http://schemas.microsoft.com/office/drawing/2014/main" id="{8AF11F69-977E-4480-BB91-6B98D58DEC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226" b="2"/>
          <a:stretch/>
        </p:blipFill>
        <p:spPr bwMode="auto">
          <a:xfrm>
            <a:off x="6461760" y="2360295"/>
            <a:ext cx="4663440" cy="3749040"/>
          </a:xfrm>
          <a:prstGeom prst="rect">
            <a:avLst/>
          </a:prstGeom>
          <a:solidFill>
            <a:srgbClr val="FFFFFF"/>
          </a:solidFill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493500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0CED2-8F41-4D38-A65C-A9DA0AACB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Political and Regulatory Changes</a:t>
            </a:r>
            <a:endParaRPr lang="en-GB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234BAC-DDD8-4E67-88AF-82D5825671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58" r="16310" b="-2"/>
          <a:stretch/>
        </p:blipFill>
        <p:spPr>
          <a:xfrm>
            <a:off x="1066800" y="2341245"/>
            <a:ext cx="4663440" cy="37490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D56BC-F25E-49B4-A04B-B98D66FC8E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320843"/>
            <a:ext cx="4663440" cy="3749040"/>
          </a:xfrm>
        </p:spPr>
        <p:txBody>
          <a:bodyPr>
            <a:normAutofit lnSpcReduction="10000"/>
          </a:bodyPr>
          <a:lstStyle/>
          <a:p>
            <a:pPr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2000" b="1" dirty="0"/>
              <a:t>Political and regulatory changes also provide the basis for opportunities.</a:t>
            </a:r>
          </a:p>
          <a:p>
            <a:pPr marL="0" indent="0">
              <a:buClr>
                <a:schemeClr val="accent1"/>
              </a:buClr>
              <a:buNone/>
            </a:pPr>
            <a:endParaRPr lang="en-US" sz="2000" b="1" dirty="0"/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2000" b="1" dirty="0"/>
              <a:t>Political change also engenders new business and product opportunities. For example, global political instability and the threat of terrorism have resulted in many firms becoming more security-conscious.</a:t>
            </a:r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sz="2000" b="1" dirty="0"/>
          </a:p>
          <a:p>
            <a:pPr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7375902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A35A2-C7CA-4EDE-850A-C5E6BB280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Identify Trends </a:t>
            </a:r>
          </a:p>
        </p:txBody>
      </p:sp>
      <p:pic>
        <p:nvPicPr>
          <p:cNvPr id="1026" name="Picture 2" descr="Image result for 10 minutes">
            <a:extLst>
              <a:ext uri="{FF2B5EF4-FFF2-40B4-BE49-F238E27FC236}">
                <a16:creationId xmlns:a16="http://schemas.microsoft.com/office/drawing/2014/main" id="{E238D459-6658-49A6-A2C2-19A0844563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361"/>
          <a:stretch/>
        </p:blipFill>
        <p:spPr bwMode="auto">
          <a:xfrm>
            <a:off x="1710904" y="609600"/>
            <a:ext cx="4807791" cy="53340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417A3-81F1-4D5B-8AC2-02EBDAF8A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0" dirty="0">
                <a:effectLst/>
              </a:rPr>
              <a:t>Take 10 minutes and Identify a Trend for </a:t>
            </a:r>
            <a:r>
              <a:rPr lang="en-GB" b="1" dirty="0"/>
              <a:t>each of the</a:t>
            </a:r>
            <a:r>
              <a:rPr lang="en-GB" b="1" i="0" dirty="0">
                <a:effectLst/>
              </a:rPr>
              <a:t> following :</a:t>
            </a:r>
            <a:endParaRPr lang="en-GB" b="0" i="0" dirty="0">
              <a:effectLst/>
            </a:endParaRP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b="1" i="0" dirty="0">
                <a:effectLst/>
              </a:rPr>
              <a:t>Economic Forces</a:t>
            </a:r>
            <a:endParaRPr lang="en-GB" b="0" i="0" dirty="0">
              <a:effectLst/>
            </a:endParaRP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b="1" i="0" dirty="0">
                <a:effectLst/>
              </a:rPr>
              <a:t>Social Forces</a:t>
            </a:r>
            <a:endParaRPr lang="en-GB" b="0" i="0" dirty="0">
              <a:effectLst/>
            </a:endParaRP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b="1" i="0" dirty="0">
                <a:effectLst/>
              </a:rPr>
              <a:t>Political Forces</a:t>
            </a:r>
            <a:endParaRPr lang="en-GB" b="0" i="0" dirty="0">
              <a:effectLst/>
            </a:endParaRP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b="1" i="0" dirty="0">
                <a:effectLst/>
              </a:rPr>
              <a:t>Technological Forces</a:t>
            </a:r>
            <a:endParaRPr lang="en-GB" b="0" i="0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38296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2099D-E673-4AC0-B956-81706D463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Approach 2: Solving Problems 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1D5CB5EB-66A1-465E-99AB-8F1FFACFF9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7041861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00140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2099D-E673-4AC0-B956-81706D463796}"/>
              </a:ext>
            </a:extLst>
          </p:cNvPr>
          <p:cNvSpPr>
            <a:spLocks noGrp="1"/>
          </p:cNvSpPr>
          <p:nvPr>
            <p:ph type="title"/>
          </p:nvPr>
        </p:nvSpPr>
        <p:spPr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Solving Problems 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1D5CB5EB-66A1-465E-99AB-8F1FFACFF9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5923005"/>
              </p:ext>
            </p:extLst>
          </p:nvPr>
        </p:nvGraphicFramePr>
        <p:xfrm>
          <a:off x="439783" y="2365719"/>
          <a:ext cx="10058400" cy="3849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DAD5ABBA-D1FC-4230-BD77-9C150367E8B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66066" y="2844437"/>
            <a:ext cx="4359728" cy="2906485"/>
          </a:xfrm>
          <a:prstGeom prst="rect">
            <a:avLst/>
          </a:prstGeom>
          <a:ln w="38100" cap="sq">
            <a:solidFill>
              <a:schemeClr val="accent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339522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uzzle pieces">
            <a:extLst>
              <a:ext uri="{FF2B5EF4-FFF2-40B4-BE49-F238E27FC236}">
                <a16:creationId xmlns:a16="http://schemas.microsoft.com/office/drawing/2014/main" id="{09F0C5BB-267A-43C6-B344-F8232CD8BF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15" r="6096" b="-2"/>
          <a:stretch/>
        </p:blipFill>
        <p:spPr>
          <a:xfrm>
            <a:off x="228599" y="237744"/>
            <a:ext cx="7696201" cy="638251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3E0F48-F369-48D8-B62E-9541D8002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  <a:ln w="3810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700" b="1" dirty="0"/>
              <a:t>Approach 3: </a:t>
            </a:r>
            <a:r>
              <a:rPr lang="en-US" sz="2700" b="1" dirty="0"/>
              <a:t>Finding Gaps in the Marketplace </a:t>
            </a:r>
            <a:endParaRPr lang="en-GB" sz="27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79316-C933-4876-AA63-E51862326C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421419"/>
            <a:ext cx="3144774" cy="3988089"/>
          </a:xfrm>
        </p:spPr>
        <p:txBody>
          <a:bodyPr>
            <a:noAutofit/>
          </a:bodyPr>
          <a:lstStyle/>
          <a:p>
            <a:pPr marL="87313" lvl="1" algn="ctr">
              <a:lnSpc>
                <a:spcPct val="90000"/>
              </a:lnSpc>
            </a:pPr>
            <a:r>
              <a:rPr lang="en-US" sz="1800" b="1" dirty="0"/>
              <a:t>A third approach to identifying opportunities is to find a gap in the marketplace.</a:t>
            </a:r>
          </a:p>
          <a:p>
            <a:pPr marL="87313" lvl="1" algn="ctr">
              <a:lnSpc>
                <a:spcPct val="90000"/>
              </a:lnSpc>
            </a:pPr>
            <a:endParaRPr lang="en-US" sz="1800" b="1" dirty="0"/>
          </a:p>
          <a:p>
            <a:pPr marL="87313" lvl="1" algn="ctr">
              <a:lnSpc>
                <a:spcPct val="90000"/>
              </a:lnSpc>
            </a:pPr>
            <a:r>
              <a:rPr lang="en-US" sz="1800" b="1" dirty="0"/>
              <a:t>A gap in the marketplace is often created when a product or service is needed by a specific group of people but doesn</a:t>
            </a:r>
            <a:r>
              <a:rPr lang="en-US" altLang="en-US" sz="1800" b="1" dirty="0"/>
              <a:t>’</a:t>
            </a:r>
            <a:r>
              <a:rPr lang="en-US" sz="1800" b="1" dirty="0"/>
              <a:t>t represent a large enough market to be of interest to mainstream retailers or manufacturers</a:t>
            </a:r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25740667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E0F48-F369-48D8-B62E-9541D8002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929205"/>
          </a:xfrm>
          <a:ln w="3810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700" b="1" dirty="0"/>
              <a:t>Example: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79316-C933-4876-AA63-E51862326C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1733007"/>
            <a:ext cx="3144774" cy="4676502"/>
          </a:xfrm>
        </p:spPr>
        <p:txBody>
          <a:bodyPr>
            <a:noAutofit/>
          </a:bodyPr>
          <a:lstStyle/>
          <a:p>
            <a:pPr marL="87313" lvl="1" algn="ctr">
              <a:lnSpc>
                <a:spcPct val="90000"/>
              </a:lnSpc>
            </a:pPr>
            <a:r>
              <a:rPr lang="en-US" sz="1600" b="1" dirty="0"/>
              <a:t>Product gaps in the marketplace represent potentially viable business opportunities.</a:t>
            </a:r>
          </a:p>
          <a:p>
            <a:pPr marL="87313" lvl="1" algn="ctr">
              <a:lnSpc>
                <a:spcPct val="90000"/>
              </a:lnSpc>
            </a:pPr>
            <a:endParaRPr lang="en-GB" sz="1600" b="1" dirty="0"/>
          </a:p>
          <a:p>
            <a:pPr marL="87313" lvl="1" algn="ctr">
              <a:lnSpc>
                <a:spcPct val="90000"/>
              </a:lnSpc>
            </a:pPr>
            <a:r>
              <a:rPr lang="en-US" sz="1600" b="1" dirty="0"/>
              <a:t>Tish </a:t>
            </a:r>
            <a:r>
              <a:rPr lang="en-US" sz="1600" b="1" dirty="0" err="1"/>
              <a:t>Cirovolo</a:t>
            </a:r>
            <a:r>
              <a:rPr lang="en-US" sz="1600" b="1" dirty="0"/>
              <a:t> realized there were no guitars on the market made specifically for females. To fill this gap, she started Daisy Rock Guitars, a company that makes guitars just for women and girls. Daisy Rock guitars are stylish, come in feminine colors, and incorporate design features that accommodate a woman’s smaller hand and build.</a:t>
            </a:r>
          </a:p>
          <a:p>
            <a:pPr marL="87313" lvl="1" algn="ctr">
              <a:lnSpc>
                <a:spcPct val="90000"/>
              </a:lnSpc>
            </a:pPr>
            <a:endParaRPr lang="en-GB" sz="16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45AA5E-0DFA-4474-AD51-6D91CB1006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300094" cy="6858000"/>
          </a:xfrm>
          <a:prstGeom prst="rect">
            <a:avLst/>
          </a:prstGeom>
        </p:spPr>
      </p:pic>
      <p:pic>
        <p:nvPicPr>
          <p:cNvPr id="6146" name="Picture 2" descr="Image result for daisy rock guitar logo">
            <a:extLst>
              <a:ext uri="{FF2B5EF4-FFF2-40B4-BE49-F238E27FC236}">
                <a16:creationId xmlns:a16="http://schemas.microsoft.com/office/drawing/2014/main" id="{41E017FD-927E-4FD2-B5BA-6E36EA4B1F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6948" y="1966912"/>
            <a:ext cx="2466975" cy="292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55927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Image result for deliveroo">
            <a:extLst>
              <a:ext uri="{FF2B5EF4-FFF2-40B4-BE49-F238E27FC236}">
                <a16:creationId xmlns:a16="http://schemas.microsoft.com/office/drawing/2014/main" id="{FFA052CE-B638-44B6-A6A8-E27805A714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6182" y="1345753"/>
            <a:ext cx="7320643" cy="381788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0051578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2AECAD89-7770-416D-99F5-B03C560CE0D1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524000" y="857249"/>
              <a:ext cx="9144000" cy="51435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2AECAD89-7770-416D-99F5-B03C560CE0D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24000" y="857249"/>
                <a:ext cx="9144000" cy="51435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914024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6B8E80D1-65F4-4F3F-8C15-77A5EC25DB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9" y="1004697"/>
            <a:ext cx="7696201" cy="484860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C6483D-DF69-4620-A355-A14B6D7C1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3"/>
            <a:ext cx="3144774" cy="2087445"/>
          </a:xfrm>
          <a:ln w="3810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IN" sz="2700" b="1" dirty="0"/>
              <a:t>Full View of the Opportunity Recognition Process</a:t>
            </a:r>
            <a:endParaRPr lang="en-GB" sz="27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B8012-0B64-499F-9D19-7B1491B73C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b="1" dirty="0"/>
          </a:p>
          <a:p>
            <a:pPr marL="0" indent="0" algn="ctr">
              <a:buNone/>
            </a:pPr>
            <a:endParaRPr lang="en-US" b="1" dirty="0"/>
          </a:p>
          <a:p>
            <a:pPr marL="0" indent="0" algn="ctr">
              <a:buNone/>
            </a:pPr>
            <a:r>
              <a:rPr lang="en-US" b="1" dirty="0"/>
              <a:t>The following diagram depicts the connection between an awareness of emerging trends and the personal characteristics of the entrepreneur: 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844130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B9512-679F-4CCC-8411-4E58263F3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Techniques for Generating Ideas</a:t>
            </a:r>
            <a:endParaRPr lang="en-GB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98DE5C-29F4-4CEA-809E-01196426B5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2231409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126132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BCF29-ACAB-407D-B334-43BF648A8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Brainstorming </a:t>
            </a:r>
          </a:p>
        </p:txBody>
      </p:sp>
      <p:pic>
        <p:nvPicPr>
          <p:cNvPr id="8194" name="Picture 2" descr="Image result for brainstorming">
            <a:extLst>
              <a:ext uri="{FF2B5EF4-FFF2-40B4-BE49-F238E27FC236}">
                <a16:creationId xmlns:a16="http://schemas.microsoft.com/office/drawing/2014/main" id="{6F183654-B224-435F-8FFC-AE2EE1D3A6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6800" y="2520315"/>
            <a:ext cx="4663440" cy="29146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ACD7D-5A84-4550-969B-929CEC6586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>
            <a:normAutofit/>
          </a:bodyPr>
          <a:lstStyle/>
          <a:p>
            <a:pPr marL="342900" lvl="1" indent="-34290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800" b="1"/>
              <a:t>Is the process of generating several ideas about a specific topic.</a:t>
            </a:r>
          </a:p>
          <a:p>
            <a:pPr marL="342900" lvl="1" indent="-34290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800" b="1"/>
              <a:t>A brainstorming </a:t>
            </a:r>
            <a:r>
              <a:rPr lang="en-US" altLang="en-US" sz="1800" b="1"/>
              <a:t>“</a:t>
            </a:r>
            <a:r>
              <a:rPr lang="en-US" sz="1800" b="1"/>
              <a:t>session</a:t>
            </a:r>
            <a:r>
              <a:rPr lang="en-US" altLang="en-US" sz="1800" b="1"/>
              <a:t>”</a:t>
            </a:r>
            <a:r>
              <a:rPr lang="en-US" sz="1800" b="1"/>
              <a:t> typically involves a group of people and should be targeted to a specific topic.</a:t>
            </a:r>
          </a:p>
          <a:p>
            <a:pPr marL="342900" lvl="1" indent="-34290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800" b="1"/>
              <a:t>Rules for a brainstorming session:</a:t>
            </a:r>
          </a:p>
          <a:p>
            <a:pPr lvl="2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800" b="1"/>
              <a:t>No criticism.</a:t>
            </a:r>
          </a:p>
          <a:p>
            <a:pPr lvl="2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800" b="1"/>
              <a:t>Freewheeling is encouraged.</a:t>
            </a:r>
          </a:p>
          <a:p>
            <a:pPr lvl="2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800" b="1"/>
              <a:t>The session should move quickly.</a:t>
            </a:r>
          </a:p>
          <a:p>
            <a:pPr lvl="2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800" b="1"/>
              <a:t>Leap-frogging is encouraged.</a:t>
            </a:r>
          </a:p>
          <a:p>
            <a:pPr>
              <a:buClr>
                <a:schemeClr val="accent2"/>
              </a:buClr>
              <a:buFont typeface="Wingdings" panose="05000000000000000000" pitchFamily="2" charset="2"/>
              <a:buChar char="§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857232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BCF29-ACAB-407D-B334-43BF648A8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Focus Group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ACD7D-5A84-4550-969B-929CEC6586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81501"/>
            <a:ext cx="4663440" cy="3749040"/>
          </a:xfrm>
        </p:spPr>
        <p:txBody>
          <a:bodyPr>
            <a:normAutofit/>
          </a:bodyPr>
          <a:lstStyle/>
          <a:p>
            <a:pPr marL="285750" lvl="1" indent="-15875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800" b="1" dirty="0"/>
              <a:t> Focus groups involve a group of people who are familiar with a topic, are brought together to respond to questions, and who are able to shed light on an issue through the give-and-take nature of group discussions.</a:t>
            </a:r>
          </a:p>
          <a:p>
            <a:pPr marL="269875" lvl="1" indent="0">
              <a:buClr>
                <a:schemeClr val="accent2"/>
              </a:buClr>
              <a:buNone/>
            </a:pPr>
            <a:endParaRPr lang="en-US" sz="1800" b="1" dirty="0"/>
          </a:p>
          <a:p>
            <a:pPr marL="285750" lvl="1" indent="-15875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800" b="1" dirty="0"/>
              <a:t> They work best as a follow-up to brainstorming, when the general idea for a business has been formulated but further refinement of the idea is needed.</a:t>
            </a:r>
          </a:p>
          <a:p>
            <a:pPr>
              <a:buClr>
                <a:schemeClr val="accent2"/>
              </a:buClr>
              <a:buFont typeface="Wingdings" panose="05000000000000000000" pitchFamily="2" charset="2"/>
              <a:buChar char="§"/>
            </a:pPr>
            <a:endParaRPr lang="en-GB" b="1" dirty="0"/>
          </a:p>
        </p:txBody>
      </p:sp>
      <p:pic>
        <p:nvPicPr>
          <p:cNvPr id="9218" name="Picture 2" descr="Image result for focus group">
            <a:extLst>
              <a:ext uri="{FF2B5EF4-FFF2-40B4-BE49-F238E27FC236}">
                <a16:creationId xmlns:a16="http://schemas.microsoft.com/office/drawing/2014/main" id="{22AA7104-8C50-4072-84B1-B27491D7F3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61762" y="2293058"/>
            <a:ext cx="4663440" cy="3637483"/>
          </a:xfrm>
          <a:prstGeom prst="rect">
            <a:avLst/>
          </a:prstGeom>
          <a:ln w="38100" cap="sq">
            <a:solidFill>
              <a:schemeClr val="accent2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75285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BCF29-ACAB-407D-B334-43BF648A8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b">
            <a:normAutofit/>
          </a:bodyPr>
          <a:lstStyle/>
          <a:p>
            <a:pPr algn="ctr"/>
            <a:r>
              <a:rPr lang="en-GB" b="1" dirty="0"/>
              <a:t>Library and Internet Research </a:t>
            </a:r>
          </a:p>
        </p:txBody>
      </p:sp>
      <p:pic>
        <p:nvPicPr>
          <p:cNvPr id="10242" name="Picture 2" descr="Image result for library and internet research">
            <a:extLst>
              <a:ext uri="{FF2B5EF4-FFF2-40B4-BE49-F238E27FC236}">
                <a16:creationId xmlns:a16="http://schemas.microsoft.com/office/drawing/2014/main" id="{F44735E0-2919-4A15-B436-EC7F0BC20F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04" b="14218"/>
          <a:stretch/>
        </p:blipFill>
        <p:spPr bwMode="auto">
          <a:xfrm>
            <a:off x="685800" y="609600"/>
            <a:ext cx="6858000" cy="5334000"/>
          </a:xfrm>
          <a:prstGeom prst="rect">
            <a:avLst/>
          </a:prstGeom>
          <a:solidFill>
            <a:srgbClr val="FFFFFF"/>
          </a:solidFill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ACD7D-5A84-4550-969B-929CEC6586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2336799"/>
            <a:ext cx="3161963" cy="4081417"/>
          </a:xfrm>
        </p:spPr>
        <p:txBody>
          <a:bodyPr>
            <a:normAutofit lnSpcReduction="10000"/>
          </a:bodyPr>
          <a:lstStyle/>
          <a:p>
            <a:pPr marL="0" lvl="1"/>
            <a:r>
              <a:rPr lang="en-US" sz="1600" b="1" dirty="0">
                <a:solidFill>
                  <a:schemeClr val="accent2"/>
                </a:solidFill>
                <a:latin typeface="+mj-lt"/>
              </a:rPr>
              <a:t>Library Research </a:t>
            </a:r>
          </a:p>
          <a:p>
            <a:pPr marL="285750" lvl="1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600" b="1" dirty="0">
                <a:latin typeface="+mj-lt"/>
              </a:rPr>
              <a:t>Libraries are an often-underutilized source of information for generating new business ideas.</a:t>
            </a:r>
          </a:p>
          <a:p>
            <a:pPr marL="285750" lvl="1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600" b="1" dirty="0">
                <a:latin typeface="+mj-lt"/>
              </a:rPr>
              <a:t>The best approach is to talk to a reference librarian, who can point out useful resources, such as industry-specific magazines, trade journals, and industry reports.</a:t>
            </a:r>
          </a:p>
          <a:p>
            <a:pPr marL="285750" lvl="1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600" b="1" dirty="0">
                <a:latin typeface="+mj-lt"/>
              </a:rPr>
              <a:t>Simply browsing through several issues of a trade journal or an industry report on a topic can spark new ideas.</a:t>
            </a:r>
          </a:p>
          <a:p>
            <a:pPr marL="285750" lvl="1" indent="-15875">
              <a:lnSpc>
                <a:spcPct val="9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endParaRPr lang="en-GB" sz="1500" b="1" dirty="0"/>
          </a:p>
        </p:txBody>
      </p:sp>
    </p:spTree>
    <p:extLst>
      <p:ext uri="{BB962C8B-B14F-4D97-AF65-F5344CB8AC3E}">
        <p14:creationId xmlns:p14="http://schemas.microsoft.com/office/powerpoint/2010/main" val="37579266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BCF29-ACAB-407D-B334-43BF648A8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b">
            <a:normAutofit/>
          </a:bodyPr>
          <a:lstStyle/>
          <a:p>
            <a:pPr algn="ctr"/>
            <a:r>
              <a:rPr lang="en-GB" b="1" dirty="0"/>
              <a:t>Library and Internet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ACD7D-5A84-4550-969B-929CEC6586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2336799"/>
            <a:ext cx="3161963" cy="4081417"/>
          </a:xfrm>
        </p:spPr>
        <p:txBody>
          <a:bodyPr>
            <a:normAutofit fontScale="92500" lnSpcReduction="20000"/>
          </a:bodyPr>
          <a:lstStyle/>
          <a:p>
            <a:pPr marL="0" lvl="1"/>
            <a:r>
              <a:rPr lang="en-US" sz="1600" b="1" dirty="0">
                <a:solidFill>
                  <a:schemeClr val="accent2"/>
                </a:solidFill>
                <a:latin typeface="+mj-lt"/>
              </a:rPr>
              <a:t>Internet Research </a:t>
            </a:r>
          </a:p>
          <a:p>
            <a:pPr marL="285750" lvl="1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600" b="1" dirty="0">
                <a:latin typeface="+mj-lt"/>
              </a:rPr>
              <a:t>If you are starting from scratch, simply typing </a:t>
            </a:r>
            <a:r>
              <a:rPr lang="en-US" altLang="en-US" sz="1600" b="1" dirty="0">
                <a:latin typeface="+mj-lt"/>
              </a:rPr>
              <a:t>“</a:t>
            </a:r>
            <a:r>
              <a:rPr lang="en-US" sz="1600" b="1" dirty="0">
                <a:latin typeface="+mj-lt"/>
              </a:rPr>
              <a:t>new business ideas</a:t>
            </a:r>
            <a:r>
              <a:rPr lang="en-US" altLang="en-US" sz="1600" b="1" dirty="0">
                <a:latin typeface="+mj-lt"/>
              </a:rPr>
              <a:t>”</a:t>
            </a:r>
            <a:r>
              <a:rPr lang="en-US" sz="1600" b="1" dirty="0">
                <a:latin typeface="+mj-lt"/>
              </a:rPr>
              <a:t> into a search engine will produce links to newspaper and magazine articles about the </a:t>
            </a:r>
            <a:r>
              <a:rPr lang="en-US" altLang="en-US" sz="1600" b="1" dirty="0">
                <a:latin typeface="+mj-lt"/>
              </a:rPr>
              <a:t>“</a:t>
            </a:r>
            <a:r>
              <a:rPr lang="en-US" sz="1600" b="1" dirty="0">
                <a:latin typeface="+mj-lt"/>
              </a:rPr>
              <a:t>hottest</a:t>
            </a:r>
            <a:r>
              <a:rPr lang="en-US" altLang="en-US" sz="1600" b="1" dirty="0">
                <a:latin typeface="+mj-lt"/>
              </a:rPr>
              <a:t>”</a:t>
            </a:r>
            <a:r>
              <a:rPr lang="en-US" sz="1600" b="1" dirty="0">
                <a:latin typeface="+mj-lt"/>
              </a:rPr>
              <a:t> and “latest” new business ideas.</a:t>
            </a:r>
          </a:p>
          <a:p>
            <a:pPr marL="285750" lvl="1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600" b="1" dirty="0">
                <a:latin typeface="+mj-lt"/>
              </a:rPr>
              <a:t>If you have a specific topic in mind, setting up Google mail alerts will provide you with links to a constant stream of newspaper articles, blog posts, and news releases about the topic.</a:t>
            </a:r>
          </a:p>
          <a:p>
            <a:pPr marL="285750" lvl="1" indent="-285750">
              <a:buClr>
                <a:schemeClr val="accent2"/>
              </a:buClr>
              <a:buFont typeface="Wingdings" panose="05000000000000000000" pitchFamily="2" charset="2"/>
              <a:buChar char="§"/>
            </a:pPr>
            <a:r>
              <a:rPr lang="en-US" sz="1600" b="1" dirty="0">
                <a:latin typeface="+mj-lt"/>
              </a:rPr>
              <a:t>Targeted searches are also useful.</a:t>
            </a:r>
          </a:p>
          <a:p>
            <a:pPr marL="285750" lvl="1" indent="-15875">
              <a:lnSpc>
                <a:spcPct val="90000"/>
              </a:lnSpc>
              <a:buClr>
                <a:schemeClr val="accent2"/>
              </a:buClr>
              <a:buFont typeface="Wingdings" panose="05000000000000000000" pitchFamily="2" charset="2"/>
              <a:buChar char="§"/>
            </a:pPr>
            <a:endParaRPr lang="en-GB" sz="1500" b="1" dirty="0"/>
          </a:p>
        </p:txBody>
      </p:sp>
      <p:pic>
        <p:nvPicPr>
          <p:cNvPr id="11266" name="Picture 2" descr="Image result for library and internet research">
            <a:extLst>
              <a:ext uri="{FF2B5EF4-FFF2-40B4-BE49-F238E27FC236}">
                <a16:creationId xmlns:a16="http://schemas.microsoft.com/office/drawing/2014/main" id="{F10B6D01-36E6-489E-986D-C04E42BD4F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069" y="571500"/>
            <a:ext cx="7620000" cy="5715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17188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00920E64-BF8B-4924-9D70-81005A04FBB2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524000" y="857249"/>
              <a:ext cx="9144000" cy="51435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00920E64-BF8B-4924-9D70-81005A04FBB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24000" y="857249"/>
                <a:ext cx="9144000" cy="51435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792149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Keys to a home">
            <a:extLst>
              <a:ext uri="{FF2B5EF4-FFF2-40B4-BE49-F238E27FC236}">
                <a16:creationId xmlns:a16="http://schemas.microsoft.com/office/drawing/2014/main" id="{E660FDE0-DDF5-44AC-A91D-DF4A589297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511" r="2" b="2"/>
          <a:stretch/>
        </p:blipFill>
        <p:spPr>
          <a:xfrm>
            <a:off x="228599" y="237744"/>
            <a:ext cx="7696201" cy="638251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C67029-F380-4F25-A713-E493DC69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ctr">
            <a:normAutofit/>
          </a:bodyPr>
          <a:lstStyle/>
          <a:p>
            <a:r>
              <a:rPr lang="en-GB" b="1" dirty="0"/>
              <a:t>Key Takeaway……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E02F22E6-5B7B-44CC-A5C4-ABC3A627B3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3"/>
            <a:ext cx="3144774" cy="3935839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How your idea will provide a valuable opportunity to your case study organization.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How will you identify your opportunity.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What is your problem-solving technique.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How will your opportunity fill a gap within the market.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9486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webextensions/_rels/webextension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webextensions/_rels/webextension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webextensions/_rels/webextension3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webextensions/_rels/webextension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8.png"/></Relationships>
</file>

<file path=ppt/webextensions/_rels/webextension5.xml.rels><?xml version="1.0" encoding="UTF-8" standalone="yes"?>
<Relationships xmlns="http://schemas.openxmlformats.org/package/2006/relationships"><Relationship Id="rId1" Type="http://schemas.openxmlformats.org/officeDocument/2006/relationships/image" Target="../media/image40.png"/></Relationships>
</file>

<file path=ppt/webextensions/webextension1.xml><?xml version="1.0" encoding="utf-8"?>
<we:webextension xmlns:we="http://schemas.microsoft.com/office/webextensions/webextension/2010/11" id="{9B45FA70-2257-465F-B70A-289A6F60E6CF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263,&quot;confidenceLevel&quot;:2}"/>
    <we:property name="url" value="&quot;multiple_choice_poll/Ig6d8BylnIj50hNvlj75T&quot;"/>
  </we:properties>
  <we:bindings/>
  <we:snapshot xmlns:r="http://schemas.openxmlformats.org/officeDocument/2006/relationships" r:embed="rId1"/>
</we:webextension>
</file>

<file path=ppt/webextensions/webextension2.xml><?xml version="1.0" encoding="utf-8"?>
<we:webextension xmlns:we="http://schemas.microsoft.com/office/webextensions/webextension/2010/11" id="{2DA41806-9436-43FB-B143-FDBC9DA9ED45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265,&quot;confidenceLevel&quot;:2}"/>
    <we:property name="url" value="&quot;multiple_choice_poll/do0VO97zPv3h9fOdLRQli&quot;"/>
  </we:properties>
  <we:bindings/>
  <we:snapshot xmlns:r="http://schemas.openxmlformats.org/officeDocument/2006/relationships" r:embed="rId1"/>
</we:webextension>
</file>

<file path=ppt/webextensions/webextension3.xml><?xml version="1.0" encoding="utf-8"?>
<we:webextension xmlns:we="http://schemas.microsoft.com/office/webextensions/webextension/2010/11" id="{DB603410-55D2-4F63-9B6E-FD9F4507E924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267,&quot;confidenceLevel&quot;:2}"/>
    <we:property name="url" value="&quot;free_text_poll/U3JfQ247S6qqHwmgn7Haj&quot;"/>
  </we:properties>
  <we:bindings/>
  <we:snapshot xmlns:r="http://schemas.openxmlformats.org/officeDocument/2006/relationships" r:embed="rId1"/>
</we:webextension>
</file>

<file path=ppt/webextensions/webextension4.xml><?xml version="1.0" encoding="utf-8"?>
<we:webextension xmlns:we="http://schemas.microsoft.com/office/webextensions/webextension/2010/11" id="{840ABDBB-ACE4-43C8-B74D-E2616AB3952E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281,&quot;confidenceLevel&quot;:2}"/>
    <we:property name="url" value="&quot;free_text_poll/fXfwNtbTnjI0SLORLUQG7&quot;"/>
  </we:properties>
  <we:bindings/>
  <we:snapshot xmlns:r="http://schemas.openxmlformats.org/officeDocument/2006/relationships" r:embed="rId1"/>
</we:webextension>
</file>

<file path=ppt/webextensions/webextension5.xml><?xml version="1.0" encoding="utf-8"?>
<we:webextension xmlns:we="http://schemas.microsoft.com/office/webextensions/webextension/2010/11" id="{B51A2A34-86B5-4072-86D7-B7CA46B6CE50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288,&quot;confidenceLevel&quot;:2}"/>
    <we:property name="url" value="&quot;multiple_choice_poll/kznVRt07nqbi0fgj3ifwj&quot;"/>
  </we:properties>
  <we:bindings/>
  <we:snapshot xmlns:r="http://schemas.openxmlformats.org/officeDocument/2006/relationships" r:embed="rId1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{DC1465A8-6F8F-4EB5-8FA1-FCA4E18FE9A6}tf78438558_win32</Template>
  <TotalTime>267</TotalTime>
  <Words>1012</Words>
  <Application>Microsoft Office PowerPoint</Application>
  <PresentationFormat>Widescreen</PresentationFormat>
  <Paragraphs>104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Century Gothic</vt:lpstr>
      <vt:lpstr>Garamond</vt:lpstr>
      <vt:lpstr>Wingdings</vt:lpstr>
      <vt:lpstr>SavonVTI</vt:lpstr>
      <vt:lpstr>Recognising Opportunities and Generating Ideas</vt:lpstr>
      <vt:lpstr>Session Objectives </vt:lpstr>
      <vt:lpstr>PowerPoint Presentation</vt:lpstr>
      <vt:lpstr>PowerPoint Presentation</vt:lpstr>
      <vt:lpstr>PowerPoint Presentation</vt:lpstr>
      <vt:lpstr>What Is An Opportunity? </vt:lpstr>
      <vt:lpstr>PowerPoint Presentation</vt:lpstr>
      <vt:lpstr>So, What’s an Idea?    How does an idea differentiate from an opportunity? </vt:lpstr>
      <vt:lpstr>A business idea is a concept that could be used to make money, and an opportunity has proven commercial value.</vt:lpstr>
      <vt:lpstr>PowerPoint Presentation</vt:lpstr>
      <vt:lpstr>What Is An Opportunity? </vt:lpstr>
      <vt:lpstr>Ways to Identify An Opportunity? </vt:lpstr>
      <vt:lpstr>Approach 1: Observing Trends </vt:lpstr>
      <vt:lpstr>Economic Forces </vt:lpstr>
      <vt:lpstr>Social Forces </vt:lpstr>
      <vt:lpstr>Technological Advances </vt:lpstr>
      <vt:lpstr>Political and Regulatory Changes</vt:lpstr>
      <vt:lpstr>Identify Trends </vt:lpstr>
      <vt:lpstr>Approach 2: Solving Problems </vt:lpstr>
      <vt:lpstr>Solving Problems </vt:lpstr>
      <vt:lpstr>Approach 3: Finding Gaps in the Marketplace </vt:lpstr>
      <vt:lpstr>Example: </vt:lpstr>
      <vt:lpstr>PowerPoint Presentation</vt:lpstr>
      <vt:lpstr>PowerPoint Presentation</vt:lpstr>
      <vt:lpstr>Full View of the Opportunity Recognition Process</vt:lpstr>
      <vt:lpstr>Techniques for Generating Ideas</vt:lpstr>
      <vt:lpstr>Brainstorming </vt:lpstr>
      <vt:lpstr>Focus Group </vt:lpstr>
      <vt:lpstr>Library and Internet Research </vt:lpstr>
      <vt:lpstr>Library and Internet Research </vt:lpstr>
      <vt:lpstr>PowerPoint Presentation</vt:lpstr>
      <vt:lpstr>Key Takeaway……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Recognising Opportunities and Generating Ideas</dc:title>
  <dc:creator>Davina Evans</dc:creator>
  <cp:lastModifiedBy>Davina Evans</cp:lastModifiedBy>
  <cp:revision>16</cp:revision>
  <dcterms:created xsi:type="dcterms:W3CDTF">2021-02-21T19:37:26Z</dcterms:created>
  <dcterms:modified xsi:type="dcterms:W3CDTF">2021-02-22T11:08:39Z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