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60" r:id="rId5"/>
    <p:sldId id="262" r:id="rId6"/>
    <p:sldId id="264" r:id="rId7"/>
    <p:sldId id="268" r:id="rId8"/>
    <p:sldId id="266" r:id="rId9"/>
    <p:sldId id="269" r:id="rId10"/>
    <p:sldId id="267" r:id="rId11"/>
    <p:sldId id="261" r:id="rId12"/>
    <p:sldId id="259" r:id="rId13"/>
    <p:sldId id="270" r:id="rId14"/>
    <p:sldId id="271"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C0023B-979D-6C2F-BC25-B88E260BF85D}" v="2358" dt="2020-09-18T12:08:57.714"/>
    <p1510:client id="{4062E123-2E57-03F3-ED76-EF0237FEE921}" v="17" dt="2020-09-18T12:12:07.743"/>
    <p1510:client id="{839A887C-6FAD-4F20-83B5-6537C4FA95A4}" v="329" dt="2020-09-15T14:03:23.652"/>
    <p1510:client id="{E4123C43-87DF-5048-11A0-FD74E363A014}" v="433" dt="2020-09-17T12:51:28.850"/>
    <p1510:client id="{EEF86F8D-18BC-2AD0-B594-7CDA1E552A17}" v="1790" dt="2020-09-17T13:38:49.8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0" d="100"/>
          <a:sy n="70" d="100"/>
        </p:scale>
        <p:origin x="71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2DE455-999D-446A-AE7C-FB10FDC460FC}" type="datetimeFigureOut">
              <a:rPr lang="en-GB"/>
              <a:t>26/05/2021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7E4F65-1322-466F-BC21-81F029B04FCB}" type="slidenum">
              <a:rPr lang="en-GB"/>
              <a:t>‹#›</a:t>
            </a:fld>
            <a:endParaRPr lang="en-GB"/>
          </a:p>
        </p:txBody>
      </p:sp>
    </p:spTree>
    <p:extLst>
      <p:ext uri="{BB962C8B-B14F-4D97-AF65-F5344CB8AC3E}">
        <p14:creationId xmlns:p14="http://schemas.microsoft.com/office/powerpoint/2010/main" val="14871658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 constitution – sets out the rules which establish various institutions of the state, it sets out functions and powers of those institutions and governs the relationships between them.</a:t>
            </a:r>
          </a:p>
          <a:p>
            <a:endParaRPr lang="en-US">
              <a:cs typeface="Calibri"/>
            </a:endParaRPr>
          </a:p>
          <a:p>
            <a:r>
              <a:rPr lang="en-US">
                <a:cs typeface="Calibri"/>
              </a:rPr>
              <a:t>Unwritten constitution – All of the above rules are not written down in one single document, like they would be in a written constitution like US or Iran.</a:t>
            </a:r>
          </a:p>
          <a:p>
            <a:endParaRPr lang="en-US">
              <a:cs typeface="Calibri"/>
            </a:endParaRPr>
          </a:p>
          <a:p>
            <a:r>
              <a:rPr lang="en-US">
                <a:cs typeface="Calibri"/>
              </a:rPr>
              <a:t>Rule of law: AV Dicey </a:t>
            </a:r>
          </a:p>
          <a:p>
            <a:r>
              <a:rPr lang="en-US">
                <a:cs typeface="Calibri"/>
              </a:rPr>
              <a:t>- Requires the government to exercise its powers in accordance with legal principles</a:t>
            </a:r>
          </a:p>
          <a:p>
            <a:r>
              <a:rPr lang="en-US">
                <a:cs typeface="Calibri"/>
              </a:rPr>
              <a:t>- Noone is above the law and everyone is subject to it</a:t>
            </a: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527E4F65-1322-466F-BC21-81F029B04FCB}" type="slidenum">
              <a:rPr lang="en-GB"/>
              <a:t>3</a:t>
            </a:fld>
            <a:endParaRPr lang="en-GB"/>
          </a:p>
        </p:txBody>
      </p:sp>
    </p:spTree>
    <p:extLst>
      <p:ext uri="{BB962C8B-B14F-4D97-AF65-F5344CB8AC3E}">
        <p14:creationId xmlns:p14="http://schemas.microsoft.com/office/powerpoint/2010/main" val="30922263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UK is said to have an unwritten constitution because the rules of the constitution are not all set out in one written document.</a:t>
            </a:r>
          </a:p>
          <a:p>
            <a:r>
              <a:rPr lang="en-US">
                <a:cs typeface="Calibri"/>
              </a:rPr>
              <a:t>Instead the UK has a variety of sources which together make up the constitution.</a:t>
            </a:r>
          </a:p>
        </p:txBody>
      </p:sp>
      <p:sp>
        <p:nvSpPr>
          <p:cNvPr id="4" name="Slide Number Placeholder 3"/>
          <p:cNvSpPr>
            <a:spLocks noGrp="1"/>
          </p:cNvSpPr>
          <p:nvPr>
            <p:ph type="sldNum" sz="quarter" idx="5"/>
          </p:nvPr>
        </p:nvSpPr>
        <p:spPr/>
        <p:txBody>
          <a:bodyPr/>
          <a:lstStyle/>
          <a:p>
            <a:fld id="{527E4F65-1322-466F-BC21-81F029B04FCB}" type="slidenum">
              <a:rPr lang="en-GB"/>
              <a:t>4</a:t>
            </a:fld>
            <a:endParaRPr lang="en-GB"/>
          </a:p>
        </p:txBody>
      </p:sp>
    </p:spTree>
    <p:extLst>
      <p:ext uri="{BB962C8B-B14F-4D97-AF65-F5344CB8AC3E}">
        <p14:creationId xmlns:p14="http://schemas.microsoft.com/office/powerpoint/2010/main" val="38748699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The Case of prohibitions 1607: </a:t>
            </a:r>
            <a:r>
              <a:rPr lang="en-GB" b="1" dirty="0"/>
              <a:t>King May Sit in Court but has no Part in Judgment</a:t>
            </a:r>
            <a:r>
              <a:rPr lang="en-GB" b="1" dirty="0">
                <a:cs typeface="+mn-lt"/>
              </a:rPr>
              <a:t/>
            </a:r>
            <a:br>
              <a:rPr lang="en-GB" b="1" dirty="0">
                <a:cs typeface="+mn-lt"/>
              </a:rPr>
            </a:br>
            <a:r>
              <a:rPr lang="en-GB" b="1" dirty="0"/>
              <a:t>The King may sit in the King’s Bench, but the Court gives the judgment. No King after the conquest assumed to himself to give any judgment in any cause whatsoever which concerned the administration of justice, within the realm; but these causes were solely determined in the Courts of Justice.</a:t>
            </a:r>
            <a:endParaRPr lang="en-GB" dirty="0"/>
          </a:p>
        </p:txBody>
      </p:sp>
      <p:sp>
        <p:nvSpPr>
          <p:cNvPr id="4" name="Slide Number Placeholder 3"/>
          <p:cNvSpPr>
            <a:spLocks noGrp="1"/>
          </p:cNvSpPr>
          <p:nvPr>
            <p:ph type="sldNum" sz="quarter" idx="5"/>
          </p:nvPr>
        </p:nvSpPr>
        <p:spPr/>
        <p:txBody>
          <a:bodyPr/>
          <a:lstStyle/>
          <a:p>
            <a:fld id="{527E4F65-1322-466F-BC21-81F029B04FCB}" type="slidenum">
              <a:rPr lang="en-GB"/>
              <a:t>6</a:t>
            </a:fld>
            <a:endParaRPr lang="en-GB"/>
          </a:p>
        </p:txBody>
      </p:sp>
    </p:spTree>
    <p:extLst>
      <p:ext uri="{BB962C8B-B14F-4D97-AF65-F5344CB8AC3E}">
        <p14:creationId xmlns:p14="http://schemas.microsoft.com/office/powerpoint/2010/main" val="12265634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Royal Prerogative is one of the most significant elements of the UK’s constitution. The concept of prerogative powers stems from the medieval King acting as head of the kingdom, but it is by no means a medieval device. The prerogative enables Ministers, among many other things, to deploy the armed forces, make and unmake international treaties and to grant </a:t>
            </a:r>
            <a:r>
              <a:rPr lang="en-US" dirty="0" err="1"/>
              <a:t>honours</a:t>
            </a:r>
            <a:r>
              <a:rPr lang="en-US" dirty="0"/>
              <a:t>. In modern times, Government Ministers exercise the majority of the prerogative powers either in their own right or through the advice they provide to the Queen which she is bound constitutionally to follow.</a:t>
            </a:r>
          </a:p>
          <a:p>
            <a:r>
              <a:rPr lang="en-US" dirty="0"/>
              <a:t>Three fundamental principles of the prerogative are:</a:t>
            </a:r>
            <a:endParaRPr lang="en-GB" dirty="0"/>
          </a:p>
          <a:p>
            <a:pPr marL="285750" indent="-285750">
              <a:buFont typeface="Arial"/>
              <a:buChar char="•"/>
            </a:pPr>
            <a:r>
              <a:rPr lang="en-US" dirty="0"/>
              <a:t>The supremacy of statute law. Where there is a conflict between the prerogative and statute, statute prevails. Statute law cannot be altered by use of the prerogative;</a:t>
            </a:r>
            <a:endParaRPr lang="en-GB" dirty="0"/>
          </a:p>
          <a:p>
            <a:pPr marL="285750" indent="-285750">
              <a:buFont typeface="Arial"/>
              <a:buChar char="•"/>
            </a:pPr>
            <a:r>
              <a:rPr lang="en-US" dirty="0"/>
              <a:t>Use of the prerogative remains subject to the common law duties of fairness and reason. It is therefore possible to challenge use of the prerogative by judicial review in most cases;</a:t>
            </a:r>
            <a:endParaRPr lang="en-GB" dirty="0"/>
          </a:p>
          <a:p>
            <a:pPr marL="285750" indent="-285750">
              <a:buFont typeface="Arial"/>
              <a:buChar char="•"/>
            </a:pPr>
            <a:r>
              <a:rPr lang="en-US" dirty="0"/>
              <a:t>While the prerogative can be abolished or abrogated by statute, it can never be broadened. However, Parliament could create powers by statute that are similar to prerogative powers in their nature.</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527E4F65-1322-466F-BC21-81F029B04FCB}" type="slidenum">
              <a:rPr lang="en-GB"/>
              <a:t>7</a:t>
            </a:fld>
            <a:endParaRPr lang="en-GB"/>
          </a:p>
        </p:txBody>
      </p:sp>
    </p:spTree>
    <p:extLst>
      <p:ext uri="{BB962C8B-B14F-4D97-AF65-F5344CB8AC3E}">
        <p14:creationId xmlns:p14="http://schemas.microsoft.com/office/powerpoint/2010/main" val="39719290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These are works by influential political philosophers and politicians.</a:t>
            </a:r>
          </a:p>
        </p:txBody>
      </p:sp>
      <p:sp>
        <p:nvSpPr>
          <p:cNvPr id="4" name="Slide Number Placeholder 3"/>
          <p:cNvSpPr>
            <a:spLocks noGrp="1"/>
          </p:cNvSpPr>
          <p:nvPr>
            <p:ph type="sldNum" sz="quarter" idx="5"/>
          </p:nvPr>
        </p:nvSpPr>
        <p:spPr/>
        <p:txBody>
          <a:bodyPr/>
          <a:lstStyle/>
          <a:p>
            <a:fld id="{527E4F65-1322-466F-BC21-81F029B04FCB}" type="slidenum">
              <a:rPr lang="en-GB"/>
              <a:t>9</a:t>
            </a:fld>
            <a:endParaRPr lang="en-GB"/>
          </a:p>
        </p:txBody>
      </p:sp>
    </p:spTree>
    <p:extLst>
      <p:ext uri="{BB962C8B-B14F-4D97-AF65-F5344CB8AC3E}">
        <p14:creationId xmlns:p14="http://schemas.microsoft.com/office/powerpoint/2010/main" val="27608917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Constitutional conventions are rules of constitutional </a:t>
            </a:r>
            <a:r>
              <a:rPr lang="en-US" err="1">
                <a:cs typeface="Calibri"/>
              </a:rPr>
              <a:t>behaviours</a:t>
            </a:r>
            <a:r>
              <a:rPr lang="en-US">
                <a:cs typeface="Calibri"/>
              </a:rPr>
              <a:t> which are considered to be binding upon those who operate the constitution . They usually affect the way that a legal rule would otherwise operate. </a:t>
            </a:r>
          </a:p>
          <a:p>
            <a:endParaRPr lang="en-US">
              <a:cs typeface="Calibri"/>
            </a:endParaRPr>
          </a:p>
          <a:p>
            <a:r>
              <a:rPr lang="en-US">
                <a:cs typeface="Calibri"/>
              </a:rPr>
              <a:t>The royal prerogative:  Remaining common law powers </a:t>
            </a:r>
            <a:r>
              <a:rPr lang="en-US" err="1">
                <a:cs typeface="Calibri"/>
              </a:rPr>
              <a:t>e.g</a:t>
            </a:r>
            <a:r>
              <a:rPr lang="en-US">
                <a:cs typeface="Calibri"/>
              </a:rPr>
              <a:t> the monarch has to give Royal Assent to a bill. It is important to note that lots of the prerogative powers are now dealt with by members of the government rather than the Monarch.</a:t>
            </a:r>
          </a:p>
        </p:txBody>
      </p:sp>
      <p:sp>
        <p:nvSpPr>
          <p:cNvPr id="4" name="Slide Number Placeholder 3"/>
          <p:cNvSpPr>
            <a:spLocks noGrp="1"/>
          </p:cNvSpPr>
          <p:nvPr>
            <p:ph type="sldNum" sz="quarter" idx="5"/>
          </p:nvPr>
        </p:nvSpPr>
        <p:spPr/>
        <p:txBody>
          <a:bodyPr/>
          <a:lstStyle/>
          <a:p>
            <a:fld id="{527E4F65-1322-466F-BC21-81F029B04FCB}" type="slidenum">
              <a:rPr lang="en-GB"/>
              <a:t>12</a:t>
            </a:fld>
            <a:endParaRPr lang="en-GB"/>
          </a:p>
        </p:txBody>
      </p:sp>
    </p:spTree>
    <p:extLst>
      <p:ext uri="{BB962C8B-B14F-4D97-AF65-F5344CB8AC3E}">
        <p14:creationId xmlns:p14="http://schemas.microsoft.com/office/powerpoint/2010/main" val="704421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200"/>
              </a:spcBef>
              <a:spcAft>
                <a:spcPts val="200"/>
              </a:spcAft>
              <a:buFont typeface="Arial"/>
              <a:buChar char="•"/>
            </a:pPr>
            <a:r>
              <a:rPr lang="en-GB" b="1"/>
              <a:t>1.  The law should be clear, accessible and intelligible  </a:t>
            </a:r>
            <a:endParaRPr lang="en-US"/>
          </a:p>
          <a:p>
            <a:pPr>
              <a:lnSpc>
                <a:spcPct val="90000"/>
              </a:lnSpc>
              <a:spcBef>
                <a:spcPts val="1200"/>
              </a:spcBef>
              <a:spcAft>
                <a:spcPts val="200"/>
              </a:spcAft>
            </a:pPr>
            <a:r>
              <a:rPr lang="en-GB" b="1">
                <a:cs typeface="Calibri" panose="020F0502020204030204"/>
              </a:rPr>
              <a:t>Need to be able to find out what the law is</a:t>
            </a:r>
            <a:endParaRPr lang="en-GB" b="1" dirty="0">
              <a:cs typeface="Calibri" panose="020F0502020204030204"/>
            </a:endParaRPr>
          </a:p>
          <a:p>
            <a:pPr marL="285750" indent="-285750">
              <a:lnSpc>
                <a:spcPct val="90000"/>
              </a:lnSpc>
              <a:spcBef>
                <a:spcPts val="1200"/>
              </a:spcBef>
              <a:spcAft>
                <a:spcPts val="200"/>
              </a:spcAft>
              <a:buFont typeface="Arial"/>
              <a:buChar char="•"/>
            </a:pPr>
            <a:r>
              <a:rPr lang="en-GB" b="1"/>
              <a:t>2.  Be governed by the law, not discretion</a:t>
            </a:r>
            <a:endParaRPr lang="en-US"/>
          </a:p>
          <a:p>
            <a:pPr>
              <a:lnSpc>
                <a:spcPct val="90000"/>
              </a:lnSpc>
              <a:spcBef>
                <a:spcPts val="1200"/>
              </a:spcBef>
              <a:spcAft>
                <a:spcPts val="200"/>
              </a:spcAft>
            </a:pPr>
            <a:endParaRPr lang="en-GB" b="1" dirty="0">
              <a:cs typeface="Calibri" panose="020F0502020204030204"/>
            </a:endParaRPr>
          </a:p>
          <a:p>
            <a:pPr marL="285750" indent="-285750">
              <a:lnSpc>
                <a:spcPct val="90000"/>
              </a:lnSpc>
              <a:spcBef>
                <a:spcPts val="1200"/>
              </a:spcBef>
              <a:spcAft>
                <a:spcPts val="200"/>
              </a:spcAft>
              <a:buFont typeface="Arial"/>
              <a:buChar char="•"/>
            </a:pPr>
            <a:r>
              <a:rPr lang="en-GB" b="1"/>
              <a:t>3. Equality before the law</a:t>
            </a:r>
            <a:endParaRPr lang="en-US"/>
          </a:p>
          <a:p>
            <a:pPr>
              <a:lnSpc>
                <a:spcPct val="90000"/>
              </a:lnSpc>
              <a:spcBef>
                <a:spcPts val="1200"/>
              </a:spcBef>
              <a:spcAft>
                <a:spcPts val="200"/>
              </a:spcAft>
            </a:pPr>
            <a:r>
              <a:rPr lang="en-GB" b="1">
                <a:cs typeface="Calibri" panose="020F0502020204030204"/>
              </a:rPr>
              <a:t>Slaves, women, religious believers, foreign nationals all not equal until recently</a:t>
            </a:r>
            <a:endParaRPr lang="en-GB" b="1" dirty="0">
              <a:cs typeface="Calibri" panose="020F0502020204030204"/>
            </a:endParaRPr>
          </a:p>
          <a:p>
            <a:pPr marL="285750" indent="-285750">
              <a:lnSpc>
                <a:spcPct val="90000"/>
              </a:lnSpc>
              <a:spcBef>
                <a:spcPts val="1200"/>
              </a:spcBef>
              <a:spcAft>
                <a:spcPts val="200"/>
              </a:spcAft>
              <a:buFont typeface="Arial"/>
              <a:buChar char="•"/>
            </a:pPr>
            <a:r>
              <a:rPr lang="en-GB" b="1"/>
              <a:t>4. Exercise of public powers should be conducted reasonably, fairly and for the purpose which they are conferred by statute e.g. Terrorism Act was invoked against a man who told the foreign secretary they were talking rubbish</a:t>
            </a:r>
            <a:endParaRPr lang="en-US"/>
          </a:p>
          <a:p>
            <a:pPr marL="285750" indent="-285750">
              <a:lnSpc>
                <a:spcPct val="90000"/>
              </a:lnSpc>
              <a:spcBef>
                <a:spcPts val="1200"/>
              </a:spcBef>
              <a:spcAft>
                <a:spcPts val="200"/>
              </a:spcAft>
              <a:buFont typeface="Arial"/>
              <a:buChar char="•"/>
            </a:pPr>
            <a:r>
              <a:rPr lang="en-GB" b="1"/>
              <a:t>5. Human rights should be universal in any given state</a:t>
            </a:r>
            <a:endParaRPr lang="en-US"/>
          </a:p>
          <a:p>
            <a:pPr marL="285750" indent="-285750">
              <a:lnSpc>
                <a:spcPct val="90000"/>
              </a:lnSpc>
              <a:spcBef>
                <a:spcPts val="1200"/>
              </a:spcBef>
              <a:spcAft>
                <a:spcPts val="200"/>
              </a:spcAft>
              <a:buFont typeface="Arial"/>
              <a:buChar char="•"/>
            </a:pPr>
            <a:r>
              <a:rPr lang="en-GB" b="1"/>
              <a:t>6. Court should be used as a last resort in order to achieve a just outcome</a:t>
            </a:r>
            <a:endParaRPr lang="en-US"/>
          </a:p>
          <a:p>
            <a:pPr marL="285750" indent="-285750">
              <a:lnSpc>
                <a:spcPct val="90000"/>
              </a:lnSpc>
              <a:spcBef>
                <a:spcPts val="1200"/>
              </a:spcBef>
              <a:spcAft>
                <a:spcPts val="200"/>
              </a:spcAft>
              <a:buFont typeface="Arial"/>
              <a:buChar char="•"/>
            </a:pPr>
            <a:r>
              <a:rPr lang="en-GB" b="1"/>
              <a:t>7. State sould provide a fair trial in all cases (including hybrid)</a:t>
            </a:r>
            <a:endParaRPr lang="en-US"/>
          </a:p>
          <a:p>
            <a:pPr marL="285750" indent="-285750">
              <a:lnSpc>
                <a:spcPct val="90000"/>
              </a:lnSpc>
              <a:spcBef>
                <a:spcPts val="1200"/>
              </a:spcBef>
              <a:spcAft>
                <a:spcPts val="200"/>
              </a:spcAft>
              <a:buFont typeface="Arial"/>
              <a:buChar char="•"/>
            </a:pPr>
            <a:r>
              <a:rPr lang="en-GB" b="1"/>
              <a:t>8. State should comply with International and National law equally</a:t>
            </a:r>
            <a:endParaRPr lang="en-GB"/>
          </a:p>
        </p:txBody>
      </p:sp>
      <p:sp>
        <p:nvSpPr>
          <p:cNvPr id="4" name="Slide Number Placeholder 3"/>
          <p:cNvSpPr>
            <a:spLocks noGrp="1"/>
          </p:cNvSpPr>
          <p:nvPr>
            <p:ph type="sldNum" sz="quarter" idx="5"/>
          </p:nvPr>
        </p:nvSpPr>
        <p:spPr/>
        <p:txBody>
          <a:bodyPr/>
          <a:lstStyle/>
          <a:p>
            <a:fld id="{E69D0EA7-E97A-4671-B6C4-6F9D7AEC821B}" type="slidenum">
              <a:rPr lang="en-GB"/>
              <a:t>14</a:t>
            </a:fld>
            <a:endParaRPr lang="en-GB"/>
          </a:p>
        </p:txBody>
      </p:sp>
    </p:spTree>
    <p:extLst>
      <p:ext uri="{BB962C8B-B14F-4D97-AF65-F5344CB8AC3E}">
        <p14:creationId xmlns:p14="http://schemas.microsoft.com/office/powerpoint/2010/main" val="14744283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26/05/2021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26/05/2021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26/05/2021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26/05/2021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26/05/2021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26/05/2021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26/05/2021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26/05/2021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26/05/2021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26/05/2021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71B2258F-86CA-4D4D-8270-BC05FCDEBFB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 xmlns:a16="http://schemas.microsoft.com/office/drawing/2014/main" id="{37D8FEF1-1F51-42CA-93FA-0BD87F1A30E0}"/>
              </a:ext>
            </a:extLst>
          </p:cNvPr>
          <p:cNvPicPr>
            <a:picLocks noChangeAspect="1"/>
          </p:cNvPicPr>
          <p:nvPr/>
        </p:nvPicPr>
        <p:blipFill rotWithShape="1">
          <a:blip r:embed="rId2">
            <a:alphaModFix amt="50000"/>
          </a:blip>
          <a:srcRect t="2769" r="-2" b="12958"/>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GB">
                <a:solidFill>
                  <a:srgbClr val="FFFFFF"/>
                </a:solidFill>
                <a:cs typeface="Calibri Light"/>
              </a:rPr>
              <a:t>Public law tutorial 1</a:t>
            </a:r>
            <a:endParaRPr lang="en-GB">
              <a:solidFill>
                <a:srgbClr val="FFFFFF"/>
              </a:solidFill>
            </a:endParaRPr>
          </a:p>
        </p:txBody>
      </p:sp>
      <p:sp>
        <p:nvSpPr>
          <p:cNvPr id="3" name="Subtitle 2"/>
          <p:cNvSpPr>
            <a:spLocks noGrp="1"/>
          </p:cNvSpPr>
          <p:nvPr>
            <p:ph type="subTitle" idx="1"/>
          </p:nvPr>
        </p:nvSpPr>
        <p:spPr>
          <a:xfrm>
            <a:off x="1524000" y="4159404"/>
            <a:ext cx="9144000" cy="1098395"/>
          </a:xfrm>
        </p:spPr>
        <p:txBody>
          <a:bodyPr vert="horz" lIns="91440" tIns="45720" rIns="91440" bIns="45720" rtlCol="0">
            <a:normAutofit/>
          </a:bodyPr>
          <a:lstStyle/>
          <a:p>
            <a:r>
              <a:rPr lang="en-GB">
                <a:solidFill>
                  <a:srgbClr val="FFFFFF"/>
                </a:solidFill>
                <a:cs typeface="Calibri"/>
              </a:rPr>
              <a:t>Laura Knight</a:t>
            </a:r>
            <a:endParaRPr lang="en-GB">
              <a:solidFill>
                <a:srgbClr val="FFFFFF"/>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76EFD3D9-44F0-4267-BCC1-1613E79D827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 xmlns:a16="http://schemas.microsoft.com/office/drawing/2014/main" id="{A779A851-95D6-41AF-937A-B0E4B7F6FA8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 xmlns:a16="http://schemas.microsoft.com/office/drawing/2014/main" id="{953FB2E7-B6CB-429C-81EB-D9516D6D5C8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 xmlns:a16="http://schemas.microsoft.com/office/drawing/2014/main" id="{2EC40DB1-B719-4A13-9A4D-0966B4B2786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 xmlns:a16="http://schemas.microsoft.com/office/drawing/2014/main" id="{7D4FD440-3DA2-4482-825D-F88DEAC22532}"/>
              </a:ext>
            </a:extLst>
          </p:cNvPr>
          <p:cNvSpPr>
            <a:spLocks noGrp="1"/>
          </p:cNvSpPr>
          <p:nvPr>
            <p:ph type="title"/>
          </p:nvPr>
        </p:nvSpPr>
        <p:spPr>
          <a:xfrm>
            <a:off x="934872" y="982272"/>
            <a:ext cx="3388419" cy="4560970"/>
          </a:xfrm>
        </p:spPr>
        <p:txBody>
          <a:bodyPr>
            <a:normAutofit/>
          </a:bodyPr>
          <a:lstStyle/>
          <a:p>
            <a:r>
              <a:rPr lang="en-GB" sz="4000">
                <a:solidFill>
                  <a:srgbClr val="FFFFFF"/>
                </a:solidFill>
                <a:cs typeface="Calibri Light"/>
              </a:rPr>
              <a:t>What are we going to cover?</a:t>
            </a:r>
            <a:endParaRPr lang="en-GB" sz="4000">
              <a:solidFill>
                <a:srgbClr val="FFFFFF"/>
              </a:solidFill>
            </a:endParaRPr>
          </a:p>
        </p:txBody>
      </p:sp>
      <p:sp>
        <p:nvSpPr>
          <p:cNvPr id="16" name="Rectangle 8">
            <a:extLst>
              <a:ext uri="{FF2B5EF4-FFF2-40B4-BE49-F238E27FC236}">
                <a16:creationId xmlns="" xmlns:a16="http://schemas.microsoft.com/office/drawing/2014/main" id="{82211336-CFF3-412D-868A-6679C1004C4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 xmlns:a16="http://schemas.microsoft.com/office/drawing/2014/main" id="{1904599F-B1C0-494F-8045-43013E4D262C}"/>
              </a:ext>
            </a:extLst>
          </p:cNvPr>
          <p:cNvSpPr>
            <a:spLocks noGrp="1"/>
          </p:cNvSpPr>
          <p:nvPr>
            <p:ph idx="1"/>
          </p:nvPr>
        </p:nvSpPr>
        <p:spPr>
          <a:xfrm>
            <a:off x="5221862" y="1719618"/>
            <a:ext cx="5948831" cy="4334629"/>
          </a:xfrm>
        </p:spPr>
        <p:txBody>
          <a:bodyPr vert="horz" lIns="91440" tIns="45720" rIns="91440" bIns="45720" rtlCol="0" anchor="ctr">
            <a:normAutofit/>
          </a:bodyPr>
          <a:lstStyle/>
          <a:p>
            <a:pPr marL="0" indent="0">
              <a:buNone/>
            </a:pPr>
            <a:r>
              <a:rPr lang="en-GB" sz="3200" dirty="0">
                <a:solidFill>
                  <a:srgbClr val="FEFFFF"/>
                </a:solidFill>
                <a:cs typeface="Calibri"/>
              </a:rPr>
              <a:t> -Recap of key constitutional terms</a:t>
            </a:r>
          </a:p>
          <a:p>
            <a:pPr marL="0" indent="0">
              <a:buNone/>
            </a:pPr>
            <a:r>
              <a:rPr lang="en-GB" sz="3200" dirty="0">
                <a:solidFill>
                  <a:srgbClr val="FEFFFF"/>
                </a:solidFill>
                <a:cs typeface="Calibri"/>
              </a:rPr>
              <a:t>- Sources of Public law in the UK</a:t>
            </a:r>
          </a:p>
          <a:p>
            <a:pPr marL="0" indent="0">
              <a:buNone/>
            </a:pPr>
            <a:r>
              <a:rPr lang="en-GB" sz="3200" dirty="0">
                <a:solidFill>
                  <a:srgbClr val="FEFFFF"/>
                </a:solidFill>
                <a:cs typeface="Calibri"/>
              </a:rPr>
              <a:t>- Advantages/Disadvantages of having a written/codified constitution</a:t>
            </a:r>
          </a:p>
          <a:p>
            <a:pPr>
              <a:buFontTx/>
              <a:buChar char="-"/>
            </a:pPr>
            <a:r>
              <a:rPr lang="en-GB" sz="3200" dirty="0" smtClean="0">
                <a:solidFill>
                  <a:srgbClr val="FEFFFF"/>
                </a:solidFill>
                <a:cs typeface="Calibri"/>
              </a:rPr>
              <a:t>To </a:t>
            </a:r>
            <a:r>
              <a:rPr lang="en-GB" sz="3200" dirty="0">
                <a:solidFill>
                  <a:srgbClr val="FEFFFF"/>
                </a:solidFill>
                <a:cs typeface="Calibri"/>
              </a:rPr>
              <a:t>codify/Not to codify</a:t>
            </a:r>
            <a:r>
              <a:rPr lang="en-GB" sz="3200" dirty="0" smtClean="0">
                <a:solidFill>
                  <a:srgbClr val="FEFFFF"/>
                </a:solidFill>
                <a:cs typeface="Calibri"/>
              </a:rPr>
              <a:t>?</a:t>
            </a:r>
          </a:p>
          <a:p>
            <a:pPr>
              <a:buFontTx/>
              <a:buChar char="-"/>
            </a:pPr>
            <a:r>
              <a:rPr lang="en-GB" sz="3200" dirty="0" smtClean="0">
                <a:solidFill>
                  <a:srgbClr val="FEFFFF"/>
                </a:solidFill>
                <a:cs typeface="Calibri"/>
              </a:rPr>
              <a:t>Lord Bingham’s points on the rule of law</a:t>
            </a:r>
            <a:endParaRPr lang="en-GB" sz="3200" dirty="0">
              <a:solidFill>
                <a:srgbClr val="FEFFFF"/>
              </a:solidFill>
              <a:cs typeface="Calibri"/>
            </a:endParaRPr>
          </a:p>
          <a:p>
            <a:pPr marL="0" indent="0">
              <a:buNone/>
            </a:pPr>
            <a:endParaRPr lang="en-GB" sz="2400" dirty="0">
              <a:solidFill>
                <a:srgbClr val="FEFFFF"/>
              </a:solidFill>
              <a:cs typeface="Calibri"/>
            </a:endParaRPr>
          </a:p>
        </p:txBody>
      </p:sp>
    </p:spTree>
    <p:extLst>
      <p:ext uri="{BB962C8B-B14F-4D97-AF65-F5344CB8AC3E}">
        <p14:creationId xmlns:p14="http://schemas.microsoft.com/office/powerpoint/2010/main" val="37570370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 xmlns:a16="http://schemas.microsoft.com/office/drawing/2014/main" id="{C9B9F33B-F0CC-4410-85D0-1B957DF4351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B5F167D3-DFD6-4F5A-A07D-EA234CF028C9}"/>
              </a:ext>
            </a:extLst>
          </p:cNvPr>
          <p:cNvSpPr>
            <a:spLocks noGrp="1"/>
          </p:cNvSpPr>
          <p:nvPr>
            <p:ph type="title"/>
          </p:nvPr>
        </p:nvSpPr>
        <p:spPr>
          <a:xfrm>
            <a:off x="838201" y="365125"/>
            <a:ext cx="5393360" cy="1325563"/>
          </a:xfrm>
        </p:spPr>
        <p:txBody>
          <a:bodyPr vert="horz" lIns="91440" tIns="45720" rIns="91440" bIns="45720" rtlCol="0" anchor="ctr">
            <a:normAutofit/>
          </a:bodyPr>
          <a:lstStyle/>
          <a:p>
            <a:r>
              <a:rPr lang="en-US" kern="1200">
                <a:solidFill>
                  <a:schemeClr val="tx1"/>
                </a:solidFill>
                <a:latin typeface="+mj-lt"/>
                <a:ea typeface="+mj-ea"/>
                <a:cs typeface="+mj-cs"/>
              </a:rPr>
              <a:t>KEY TERMS- Recap from lecture 1</a:t>
            </a:r>
          </a:p>
        </p:txBody>
      </p:sp>
      <p:sp>
        <p:nvSpPr>
          <p:cNvPr id="41" name="Freeform: Shape 40">
            <a:extLst>
              <a:ext uri="{FF2B5EF4-FFF2-40B4-BE49-F238E27FC236}">
                <a16:creationId xmlns="" xmlns:a16="http://schemas.microsoft.com/office/drawing/2014/main" id="{55CB1B7E-4B0B-4E99-9560-9667270DA7A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TextBox 10">
            <a:extLst>
              <a:ext uri="{FF2B5EF4-FFF2-40B4-BE49-F238E27FC236}">
                <a16:creationId xmlns="" xmlns:a16="http://schemas.microsoft.com/office/drawing/2014/main" id="{E7B877A8-E47A-4A60-85CE-420C89D09935}"/>
              </a:ext>
            </a:extLst>
          </p:cNvPr>
          <p:cNvSpPr txBox="1"/>
          <p:nvPr/>
        </p:nvSpPr>
        <p:spPr>
          <a:xfrm>
            <a:off x="579408" y="2314455"/>
            <a:ext cx="5393361" cy="435133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3200"/>
              <a:t>Constitution</a:t>
            </a:r>
            <a:endParaRPr lang="en-US" sz="3200">
              <a:cs typeface="Calibri"/>
            </a:endParaRPr>
          </a:p>
          <a:p>
            <a:pPr indent="-228600">
              <a:lnSpc>
                <a:spcPct val="90000"/>
              </a:lnSpc>
              <a:spcAft>
                <a:spcPts val="600"/>
              </a:spcAft>
              <a:buFont typeface="Arial" panose="020B0604020202020204" pitchFamily="34" charset="0"/>
              <a:buChar char="•"/>
            </a:pPr>
            <a:r>
              <a:rPr lang="en-US" sz="3200"/>
              <a:t>Rule of law</a:t>
            </a:r>
            <a:endParaRPr lang="en-US" sz="3200">
              <a:cs typeface="Calibri"/>
            </a:endParaRPr>
          </a:p>
          <a:p>
            <a:pPr indent="-228600">
              <a:lnSpc>
                <a:spcPct val="90000"/>
              </a:lnSpc>
              <a:spcAft>
                <a:spcPts val="600"/>
              </a:spcAft>
              <a:buFont typeface="Arial" panose="020B0604020202020204" pitchFamily="34" charset="0"/>
              <a:buChar char="•"/>
            </a:pPr>
            <a:r>
              <a:rPr lang="en-US" sz="3200"/>
              <a:t>Parliamentary sovereignty/</a:t>
            </a:r>
            <a:endParaRPr lang="en-US" sz="3200">
              <a:cs typeface="Calibri" panose="020F0502020204030204"/>
            </a:endParaRPr>
          </a:p>
          <a:p>
            <a:pPr>
              <a:lnSpc>
                <a:spcPct val="90000"/>
              </a:lnSpc>
              <a:spcAft>
                <a:spcPts val="600"/>
              </a:spcAft>
            </a:pPr>
            <a:r>
              <a:rPr lang="en-US" sz="3200"/>
              <a:t>supremacy</a:t>
            </a:r>
            <a:endParaRPr lang="en-US" sz="3200">
              <a:cs typeface="Calibri"/>
            </a:endParaRPr>
          </a:p>
          <a:p>
            <a:pPr indent="-228600">
              <a:lnSpc>
                <a:spcPct val="90000"/>
              </a:lnSpc>
              <a:spcAft>
                <a:spcPts val="600"/>
              </a:spcAft>
              <a:buFont typeface="Arial" panose="020B0604020202020204" pitchFamily="34" charset="0"/>
              <a:buChar char="•"/>
            </a:pPr>
            <a:r>
              <a:rPr lang="en-US" sz="3200"/>
              <a:t>Separation of powers</a:t>
            </a:r>
            <a:endParaRPr lang="en-US" sz="3200">
              <a:cs typeface="Calibri" panose="020F0502020204030204"/>
            </a:endParaRPr>
          </a:p>
          <a:p>
            <a:pPr indent="-228600">
              <a:lnSpc>
                <a:spcPct val="90000"/>
              </a:lnSpc>
              <a:spcAft>
                <a:spcPts val="600"/>
              </a:spcAft>
              <a:buFont typeface="Arial" panose="020B0604020202020204" pitchFamily="34" charset="0"/>
              <a:buChar char="•"/>
            </a:pPr>
            <a:r>
              <a:rPr lang="en-US" sz="3200">
                <a:cs typeface="Calibri" panose="020F0502020204030204"/>
              </a:rPr>
              <a:t>Unwritten constitution</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endParaRPr lang="en-US">
              <a:cs typeface="Calibri" panose="020F0502020204030204"/>
            </a:endParaRPr>
          </a:p>
        </p:txBody>
      </p:sp>
      <p:sp>
        <p:nvSpPr>
          <p:cNvPr id="43" name="Oval 42">
            <a:extLst>
              <a:ext uri="{FF2B5EF4-FFF2-40B4-BE49-F238E27FC236}">
                <a16:creationId xmlns="" xmlns:a16="http://schemas.microsoft.com/office/drawing/2014/main" id="{C924DBCE-E731-4B22-8181-A39C1D86276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800631" y="2700688"/>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9" descr="A picture containing drawing&#10;&#10;Description automatically generated">
            <a:extLst>
              <a:ext uri="{FF2B5EF4-FFF2-40B4-BE49-F238E27FC236}">
                <a16:creationId xmlns="" xmlns:a16="http://schemas.microsoft.com/office/drawing/2014/main" id="{A9ECC08C-84BF-4A11-B49B-646B4083B0BA}"/>
              </a:ext>
            </a:extLst>
          </p:cNvPr>
          <p:cNvPicPr>
            <a:picLocks noChangeAspect="1"/>
          </p:cNvPicPr>
          <p:nvPr/>
        </p:nvPicPr>
        <p:blipFill rotWithShape="1">
          <a:blip r:embed="rId3"/>
          <a:srcRect r="2" b="2"/>
          <a:stretch/>
        </p:blipFill>
        <p:spPr>
          <a:xfrm>
            <a:off x="8219558" y="852372"/>
            <a:ext cx="3096807" cy="3096807"/>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45" name="Freeform: Shape 44">
            <a:extLst>
              <a:ext uri="{FF2B5EF4-FFF2-40B4-BE49-F238E27FC236}">
                <a16:creationId xmlns="" xmlns:a16="http://schemas.microsoft.com/office/drawing/2014/main" id="{196DE3D2-178D-4017-842D-87C88CE92E1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723881"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47" name="Straight Connector 46">
            <a:extLst>
              <a:ext uri="{FF2B5EF4-FFF2-40B4-BE49-F238E27FC236}">
                <a16:creationId xmlns="" xmlns:a16="http://schemas.microsoft.com/office/drawing/2014/main" id="{43621FD4-D14D-45D5-9A57-9A2DE5EA59C0}"/>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11955865" y="1026771"/>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pic>
        <p:nvPicPr>
          <p:cNvPr id="10" name="Picture 10" descr="A picture containing stone&#10;&#10;Description automatically generated">
            <a:extLst>
              <a:ext uri="{FF2B5EF4-FFF2-40B4-BE49-F238E27FC236}">
                <a16:creationId xmlns="" xmlns:a16="http://schemas.microsoft.com/office/drawing/2014/main" id="{A2AE478E-A7A9-43B1-AC99-8F75110EFBE5}"/>
              </a:ext>
            </a:extLst>
          </p:cNvPr>
          <p:cNvPicPr>
            <a:picLocks noChangeAspect="1"/>
          </p:cNvPicPr>
          <p:nvPr/>
        </p:nvPicPr>
        <p:blipFill rotWithShape="1">
          <a:blip r:embed="rId4"/>
          <a:srcRect l="12121" r="9467" b="2"/>
          <a:stretch/>
        </p:blipFill>
        <p:spPr>
          <a:xfrm>
            <a:off x="6723881" y="4685200"/>
            <a:ext cx="2733741" cy="2172801"/>
          </a:xfrm>
          <a:custGeom>
            <a:avLst/>
            <a:gdLst/>
            <a:ahLst/>
            <a:cxnLst/>
            <a:rect l="l" t="t" r="r" b="b"/>
            <a:pathLst>
              <a:path w="2733741" h="2172801">
                <a:moveTo>
                  <a:pt x="1366871" y="0"/>
                </a:moveTo>
                <a:cubicBezTo>
                  <a:pt x="2121772" y="0"/>
                  <a:pt x="2733741" y="595368"/>
                  <a:pt x="2733741" y="1329791"/>
                </a:cubicBezTo>
                <a:cubicBezTo>
                  <a:pt x="2733741" y="1605200"/>
                  <a:pt x="2647683" y="1861054"/>
                  <a:pt x="2500301" y="2073290"/>
                </a:cubicBezTo>
                <a:lnTo>
                  <a:pt x="2423813" y="2172801"/>
                </a:lnTo>
                <a:lnTo>
                  <a:pt x="309928" y="2172801"/>
                </a:lnTo>
                <a:lnTo>
                  <a:pt x="233440" y="2073290"/>
                </a:lnTo>
                <a:cubicBezTo>
                  <a:pt x="86058" y="1861054"/>
                  <a:pt x="0" y="1605200"/>
                  <a:pt x="0" y="1329791"/>
                </a:cubicBezTo>
                <a:cubicBezTo>
                  <a:pt x="0" y="595368"/>
                  <a:pt x="611969" y="0"/>
                  <a:pt x="1366871" y="0"/>
                </a:cubicBezTo>
                <a:close/>
              </a:path>
            </a:pathLst>
          </a:custGeom>
        </p:spPr>
      </p:pic>
      <p:sp>
        <p:nvSpPr>
          <p:cNvPr id="49" name="Arc 48">
            <a:extLst>
              <a:ext uri="{FF2B5EF4-FFF2-40B4-BE49-F238E27FC236}">
                <a16:creationId xmlns="" xmlns:a16="http://schemas.microsoft.com/office/drawing/2014/main" id="{034ACCCC-54D4-4F78-9B85-4A34FEBAA99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654998">
            <a:off x="6055857" y="4209253"/>
            <a:ext cx="3868217" cy="3868217"/>
          </a:xfrm>
          <a:prstGeom prst="arc">
            <a:avLst>
              <a:gd name="adj1" fmla="val 16200000"/>
              <a:gd name="adj2" fmla="val 20479261"/>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Shape 50">
            <a:extLst>
              <a:ext uri="{FF2B5EF4-FFF2-40B4-BE49-F238E27FC236}">
                <a16:creationId xmlns="" xmlns:a16="http://schemas.microsoft.com/office/drawing/2014/main" id="{72413CFE-8B8A-45C9-B7BA-CF49986D481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 name="TextBox 3">
            <a:extLst>
              <a:ext uri="{FF2B5EF4-FFF2-40B4-BE49-F238E27FC236}">
                <a16:creationId xmlns="" xmlns:a16="http://schemas.microsoft.com/office/drawing/2014/main" id="{4E3FE173-FDAC-4663-94E8-15E9BD51FB1A}"/>
              </a:ext>
            </a:extLst>
          </p:cNvPr>
          <p:cNvSpPr txBox="1"/>
          <p:nvPr/>
        </p:nvSpPr>
        <p:spPr>
          <a:xfrm>
            <a:off x="6550325" y="194957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
        <p:nvSpPr>
          <p:cNvPr id="6" name="TextBox 5">
            <a:extLst>
              <a:ext uri="{FF2B5EF4-FFF2-40B4-BE49-F238E27FC236}">
                <a16:creationId xmlns="" xmlns:a16="http://schemas.microsoft.com/office/drawing/2014/main" id="{684BCB80-5A31-44A6-9976-38193697FC24}"/>
              </a:ext>
            </a:extLst>
          </p:cNvPr>
          <p:cNvSpPr txBox="1"/>
          <p:nvPr/>
        </p:nvSpPr>
        <p:spPr>
          <a:xfrm>
            <a:off x="926980" y="22640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
        <p:nvSpPr>
          <p:cNvPr id="7" name="TextBox 6">
            <a:extLst>
              <a:ext uri="{FF2B5EF4-FFF2-40B4-BE49-F238E27FC236}">
                <a16:creationId xmlns="" xmlns:a16="http://schemas.microsoft.com/office/drawing/2014/main" id="{006573AD-3FFC-4E4E-8640-7D2ADB5C8C85}"/>
              </a:ext>
            </a:extLst>
          </p:cNvPr>
          <p:cNvSpPr txBox="1"/>
          <p:nvPr/>
        </p:nvSpPr>
        <p:spPr>
          <a:xfrm>
            <a:off x="1343025" y="515302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
        <p:nvSpPr>
          <p:cNvPr id="8" name="TextBox 7">
            <a:extLst>
              <a:ext uri="{FF2B5EF4-FFF2-40B4-BE49-F238E27FC236}">
                <a16:creationId xmlns="" xmlns:a16="http://schemas.microsoft.com/office/drawing/2014/main" id="{957081AC-8CA2-4782-9177-941586FEFAEA}"/>
              </a:ext>
            </a:extLst>
          </p:cNvPr>
          <p:cNvSpPr txBox="1"/>
          <p:nvPr/>
        </p:nvSpPr>
        <p:spPr>
          <a:xfrm>
            <a:off x="7265598" y="569846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Tree>
    <p:extLst>
      <p:ext uri="{BB962C8B-B14F-4D97-AF65-F5344CB8AC3E}">
        <p14:creationId xmlns:p14="http://schemas.microsoft.com/office/powerpoint/2010/main" val="21324405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3B854194-185D-494D-905C-7C7CB2E30F6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B4F5FA0D-0104-4987-8241-EFF7C85B88D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 xmlns:a16="http://schemas.microsoft.com/office/drawing/2014/main" id="{2897127E-6CEF-446C-BE87-93B7C46E49D1}"/>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 xmlns:a16="http://schemas.microsoft.com/office/drawing/2014/main" id="{AA5B8C68-70DA-44F8-8BF2-CEDE878A6D89}"/>
              </a:ext>
            </a:extLst>
          </p:cNvPr>
          <p:cNvSpPr>
            <a:spLocks noGrp="1"/>
          </p:cNvSpPr>
          <p:nvPr>
            <p:ph type="title"/>
          </p:nvPr>
        </p:nvSpPr>
        <p:spPr>
          <a:xfrm>
            <a:off x="640079" y="2053641"/>
            <a:ext cx="3669161" cy="2760098"/>
          </a:xfrm>
        </p:spPr>
        <p:txBody>
          <a:bodyPr vert="horz" lIns="91440" tIns="45720" rIns="91440" bIns="45720" rtlCol="0" anchor="ctr">
            <a:normAutofit/>
          </a:bodyPr>
          <a:lstStyle/>
          <a:p>
            <a:r>
              <a:rPr lang="en-US" kern="1200">
                <a:solidFill>
                  <a:srgbClr val="FFFFFF"/>
                </a:solidFill>
                <a:latin typeface="+mj-lt"/>
                <a:ea typeface="+mj-ea"/>
                <a:cs typeface="+mj-cs"/>
              </a:rPr>
              <a:t>Sources of the UK constitution</a:t>
            </a:r>
          </a:p>
        </p:txBody>
      </p:sp>
      <p:sp>
        <p:nvSpPr>
          <p:cNvPr id="3" name="TextBox 2">
            <a:extLst>
              <a:ext uri="{FF2B5EF4-FFF2-40B4-BE49-F238E27FC236}">
                <a16:creationId xmlns="" xmlns:a16="http://schemas.microsoft.com/office/drawing/2014/main" id="{3CA9ECA2-167D-4E9E-954C-052186761C73}"/>
              </a:ext>
            </a:extLst>
          </p:cNvPr>
          <p:cNvSpPr txBox="1"/>
          <p:nvPr/>
        </p:nvSpPr>
        <p:spPr>
          <a:xfrm>
            <a:off x="5314197" y="1075036"/>
            <a:ext cx="6945102" cy="523063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4400" dirty="0">
                <a:solidFill>
                  <a:srgbClr val="000000"/>
                </a:solidFill>
                <a:latin typeface="Arial"/>
                <a:cs typeface="Arial"/>
              </a:rPr>
              <a:t>1. Acts of Parliament</a:t>
            </a:r>
            <a:endParaRPr lang="en-US" dirty="0"/>
          </a:p>
          <a:p>
            <a:pPr>
              <a:lnSpc>
                <a:spcPct val="90000"/>
              </a:lnSpc>
              <a:spcAft>
                <a:spcPts val="600"/>
              </a:spcAft>
            </a:pPr>
            <a:r>
              <a:rPr lang="en-US" sz="4400" dirty="0">
                <a:solidFill>
                  <a:srgbClr val="000000"/>
                </a:solidFill>
                <a:latin typeface="Arial"/>
                <a:cs typeface="Arial"/>
              </a:rPr>
              <a:t>2. Case law</a:t>
            </a:r>
          </a:p>
          <a:p>
            <a:pPr>
              <a:lnSpc>
                <a:spcPct val="90000"/>
              </a:lnSpc>
              <a:spcAft>
                <a:spcPts val="600"/>
              </a:spcAft>
            </a:pPr>
            <a:r>
              <a:rPr lang="en-US" sz="4400" dirty="0">
                <a:solidFill>
                  <a:srgbClr val="000000"/>
                </a:solidFill>
                <a:latin typeface="Arial"/>
                <a:cs typeface="Arial"/>
              </a:rPr>
              <a:t>3. Constitutional conventions </a:t>
            </a:r>
          </a:p>
          <a:p>
            <a:pPr>
              <a:lnSpc>
                <a:spcPct val="90000"/>
              </a:lnSpc>
              <a:spcAft>
                <a:spcPts val="600"/>
              </a:spcAft>
            </a:pPr>
            <a:r>
              <a:rPr lang="en-US" sz="4400" dirty="0">
                <a:solidFill>
                  <a:srgbClr val="000000"/>
                </a:solidFill>
                <a:latin typeface="Arial"/>
                <a:cs typeface="Arial"/>
              </a:rPr>
              <a:t>4. Works of Authority</a:t>
            </a:r>
          </a:p>
        </p:txBody>
      </p:sp>
      <p:pic>
        <p:nvPicPr>
          <p:cNvPr id="5" name="Picture 5" descr="A picture containing drawing&#10;&#10;Description automatically generated">
            <a:extLst>
              <a:ext uri="{FF2B5EF4-FFF2-40B4-BE49-F238E27FC236}">
                <a16:creationId xmlns="" xmlns:a16="http://schemas.microsoft.com/office/drawing/2014/main" id="{715E9A7E-FADD-436E-B258-0C93EDA0091B}"/>
              </a:ext>
            </a:extLst>
          </p:cNvPr>
          <p:cNvPicPr>
            <a:picLocks noChangeAspect="1"/>
          </p:cNvPicPr>
          <p:nvPr/>
        </p:nvPicPr>
        <p:blipFill>
          <a:blip r:embed="rId4"/>
          <a:stretch>
            <a:fillRect/>
          </a:stretch>
        </p:blipFill>
        <p:spPr>
          <a:xfrm>
            <a:off x="10382789" y="334633"/>
            <a:ext cx="1375554" cy="1242922"/>
          </a:xfrm>
          <a:prstGeom prst="rect">
            <a:avLst/>
          </a:prstGeom>
        </p:spPr>
      </p:pic>
    </p:spTree>
    <p:extLst>
      <p:ext uri="{BB962C8B-B14F-4D97-AF65-F5344CB8AC3E}">
        <p14:creationId xmlns:p14="http://schemas.microsoft.com/office/powerpoint/2010/main" val="3536823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Call-out: Left Arrow 4">
            <a:extLst>
              <a:ext uri="{FF2B5EF4-FFF2-40B4-BE49-F238E27FC236}">
                <a16:creationId xmlns="" xmlns:a16="http://schemas.microsoft.com/office/drawing/2014/main" id="{9AAEA6D2-0205-4349-8505-D9DB09584053}"/>
              </a:ext>
            </a:extLst>
          </p:cNvPr>
          <p:cNvSpPr/>
          <p:nvPr/>
        </p:nvSpPr>
        <p:spPr>
          <a:xfrm>
            <a:off x="4918133" y="3861398"/>
            <a:ext cx="6297282" cy="2156602"/>
          </a:xfrm>
          <a:prstGeom prst="leftArrowCallou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8">
            <a:extLst>
              <a:ext uri="{FF2B5EF4-FFF2-40B4-BE49-F238E27FC236}">
                <a16:creationId xmlns="" xmlns:a16="http://schemas.microsoft.com/office/drawing/2014/main" id="{4351DFE5-F63D-4BE0-BDA9-E3EB88F01AA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10">
            <a:extLst>
              <a:ext uri="{FF2B5EF4-FFF2-40B4-BE49-F238E27FC236}">
                <a16:creationId xmlns="" xmlns:a16="http://schemas.microsoft.com/office/drawing/2014/main" id="{3AA16612-ACD2-4A16-8F2B-4514FD6BF28F}"/>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 xmlns:a16="http://schemas.microsoft.com/office/drawing/2014/main" id="{0145232D-E58A-4117-B078-1F8C9027B582}"/>
              </a:ext>
            </a:extLst>
          </p:cNvPr>
          <p:cNvSpPr>
            <a:spLocks noGrp="1"/>
          </p:cNvSpPr>
          <p:nvPr>
            <p:ph type="title"/>
          </p:nvPr>
        </p:nvSpPr>
        <p:spPr>
          <a:xfrm>
            <a:off x="1179226" y="826680"/>
            <a:ext cx="9833548" cy="1325563"/>
          </a:xfrm>
        </p:spPr>
        <p:txBody>
          <a:bodyPr vert="horz" lIns="91440" tIns="45720" rIns="91440" bIns="45720" rtlCol="0" anchor="ctr">
            <a:normAutofit/>
          </a:bodyPr>
          <a:lstStyle/>
          <a:p>
            <a:pPr algn="ctr"/>
            <a:r>
              <a:rPr lang="en-US" sz="4000" kern="1200">
                <a:solidFill>
                  <a:srgbClr val="FFFFFF"/>
                </a:solidFill>
                <a:latin typeface="+mj-lt"/>
                <a:ea typeface="+mj-ea"/>
                <a:cs typeface="+mj-cs"/>
              </a:rPr>
              <a:t>Sources of the UK constitution: </a:t>
            </a:r>
            <a:br>
              <a:rPr lang="en-US" sz="4000" kern="1200">
                <a:solidFill>
                  <a:srgbClr val="FFFFFF"/>
                </a:solidFill>
                <a:latin typeface="+mj-lt"/>
                <a:ea typeface="+mj-ea"/>
                <a:cs typeface="+mj-cs"/>
              </a:rPr>
            </a:br>
            <a:r>
              <a:rPr lang="en-US" sz="4000" b="1" kern="1200">
                <a:solidFill>
                  <a:srgbClr val="FFFFFF"/>
                </a:solidFill>
                <a:latin typeface="+mj-lt"/>
                <a:ea typeface="+mj-ea"/>
                <a:cs typeface="+mj-cs"/>
              </a:rPr>
              <a:t>Acts of Parliament</a:t>
            </a:r>
            <a:endParaRPr lang="en-US" sz="4000" kern="1200">
              <a:solidFill>
                <a:srgbClr val="FFFFFF"/>
              </a:solidFill>
              <a:latin typeface="+mj-lt"/>
              <a:ea typeface="+mj-ea"/>
              <a:cs typeface="+mj-cs"/>
            </a:endParaRPr>
          </a:p>
        </p:txBody>
      </p:sp>
      <p:sp>
        <p:nvSpPr>
          <p:cNvPr id="3" name="TextBox 2">
            <a:extLst>
              <a:ext uri="{FF2B5EF4-FFF2-40B4-BE49-F238E27FC236}">
                <a16:creationId xmlns="" xmlns:a16="http://schemas.microsoft.com/office/drawing/2014/main" id="{F164FC1D-34A8-40EF-97D8-87F15552957C}"/>
              </a:ext>
            </a:extLst>
          </p:cNvPr>
          <p:cNvSpPr txBox="1"/>
          <p:nvPr/>
        </p:nvSpPr>
        <p:spPr>
          <a:xfrm>
            <a:off x="834170" y="2747914"/>
            <a:ext cx="10178604" cy="390167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2400">
                <a:solidFill>
                  <a:srgbClr val="000000"/>
                </a:solidFill>
              </a:rPr>
              <a:t>Many of the laws which form part of the UK constitution are in the form of an Act of Parliament</a:t>
            </a:r>
            <a:endParaRPr lang="en-US" sz="2400">
              <a:solidFill>
                <a:srgbClr val="000000"/>
              </a:solidFill>
              <a:cs typeface="Calibri"/>
            </a:endParaRPr>
          </a:p>
          <a:p>
            <a:pPr indent="-228600">
              <a:lnSpc>
                <a:spcPct val="90000"/>
              </a:lnSpc>
              <a:spcAft>
                <a:spcPts val="600"/>
              </a:spcAft>
              <a:buFont typeface="Arial" panose="020B0604020202020204" pitchFamily="34" charset="0"/>
              <a:buChar char="•"/>
            </a:pPr>
            <a:endParaRPr lang="en-US" sz="2400">
              <a:solidFill>
                <a:srgbClr val="000000"/>
              </a:solidFill>
              <a:cs typeface="Calibri"/>
            </a:endParaRPr>
          </a:p>
          <a:p>
            <a:pPr marL="285750" indent="-228600">
              <a:lnSpc>
                <a:spcPct val="90000"/>
              </a:lnSpc>
              <a:spcAft>
                <a:spcPts val="600"/>
              </a:spcAft>
              <a:buFont typeface="Arial" panose="020B0604020202020204" pitchFamily="34" charset="0"/>
              <a:buChar char="•"/>
            </a:pPr>
            <a:r>
              <a:rPr lang="en-US" sz="2400">
                <a:solidFill>
                  <a:srgbClr val="000000"/>
                </a:solidFill>
              </a:rPr>
              <a:t>Examples include:</a:t>
            </a:r>
            <a:endParaRPr lang="en-US" sz="2400">
              <a:solidFill>
                <a:srgbClr val="000000"/>
              </a:solidFill>
              <a:cs typeface="Calibri"/>
            </a:endParaRPr>
          </a:p>
          <a:p>
            <a:pPr indent="-228600">
              <a:lnSpc>
                <a:spcPct val="90000"/>
              </a:lnSpc>
              <a:spcAft>
                <a:spcPts val="600"/>
              </a:spcAft>
              <a:buFont typeface="Arial" panose="020B0604020202020204" pitchFamily="34" charset="0"/>
              <a:buChar char="•"/>
            </a:pPr>
            <a:r>
              <a:rPr lang="en-US" sz="2400">
                <a:solidFill>
                  <a:srgbClr val="FF0000"/>
                </a:solidFill>
              </a:rPr>
              <a:t>- Bill of Rights 1969</a:t>
            </a:r>
            <a:endParaRPr lang="en-US" sz="2400">
              <a:solidFill>
                <a:srgbClr val="FF0000"/>
              </a:solidFill>
              <a:cs typeface="Calibri"/>
            </a:endParaRPr>
          </a:p>
          <a:p>
            <a:pPr indent="-228600">
              <a:lnSpc>
                <a:spcPct val="90000"/>
              </a:lnSpc>
              <a:spcAft>
                <a:spcPts val="600"/>
              </a:spcAft>
              <a:buFont typeface="Arial" panose="020B0604020202020204" pitchFamily="34" charset="0"/>
              <a:buChar char="•"/>
            </a:pPr>
            <a:r>
              <a:rPr lang="en-US" sz="2400">
                <a:solidFill>
                  <a:srgbClr val="FF0000"/>
                </a:solidFill>
              </a:rPr>
              <a:t>- Parliaments Acts 1911-49</a:t>
            </a:r>
            <a:endParaRPr lang="en-US" sz="2400">
              <a:solidFill>
                <a:srgbClr val="FF0000"/>
              </a:solidFill>
              <a:cs typeface="Calibri"/>
            </a:endParaRPr>
          </a:p>
          <a:p>
            <a:pPr indent="-228600">
              <a:lnSpc>
                <a:spcPct val="90000"/>
              </a:lnSpc>
              <a:spcAft>
                <a:spcPts val="600"/>
              </a:spcAft>
              <a:buFont typeface="Arial" panose="020B0604020202020204" pitchFamily="34" charset="0"/>
              <a:buChar char="•"/>
            </a:pPr>
            <a:r>
              <a:rPr lang="en-US" sz="2400">
                <a:solidFill>
                  <a:srgbClr val="FF0000"/>
                </a:solidFill>
              </a:rPr>
              <a:t>- European Communities Act 1972</a:t>
            </a:r>
            <a:endParaRPr lang="en-US" sz="2400">
              <a:solidFill>
                <a:srgbClr val="FF0000"/>
              </a:solidFill>
              <a:cs typeface="Calibri"/>
            </a:endParaRPr>
          </a:p>
          <a:p>
            <a:pPr indent="-228600">
              <a:lnSpc>
                <a:spcPct val="90000"/>
              </a:lnSpc>
              <a:spcAft>
                <a:spcPts val="600"/>
              </a:spcAft>
              <a:buFont typeface="Arial" panose="020B0604020202020204" pitchFamily="34" charset="0"/>
              <a:buChar char="•"/>
            </a:pPr>
            <a:r>
              <a:rPr lang="en-US" sz="2400">
                <a:solidFill>
                  <a:srgbClr val="FF0000"/>
                </a:solidFill>
              </a:rPr>
              <a:t>- Human Rights Act 1998</a:t>
            </a:r>
            <a:endParaRPr lang="en-US" sz="2400">
              <a:solidFill>
                <a:srgbClr val="FF0000"/>
              </a:solidFill>
              <a:cs typeface="Calibri"/>
            </a:endParaRPr>
          </a:p>
        </p:txBody>
      </p:sp>
    </p:spTree>
    <p:extLst>
      <p:ext uri="{BB962C8B-B14F-4D97-AF65-F5344CB8AC3E}">
        <p14:creationId xmlns:p14="http://schemas.microsoft.com/office/powerpoint/2010/main" val="20059444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 xmlns:a16="http://schemas.microsoft.com/office/drawing/2014/main" id="{F56F5174-31D9-4DBB-AAB7-A1FD7BDB135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10">
            <a:extLst>
              <a:ext uri="{FF2B5EF4-FFF2-40B4-BE49-F238E27FC236}">
                <a16:creationId xmlns="" xmlns:a16="http://schemas.microsoft.com/office/drawing/2014/main" id="{AE113210-7872-481A-ADE6-3A05CCAF5EB2}"/>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 xmlns:a16="http://schemas.microsoft.com/office/drawing/2014/main" id="{B6114F5E-8528-4BF3-81E4-D2CB1F53D4CC}"/>
              </a:ext>
            </a:extLst>
          </p:cNvPr>
          <p:cNvSpPr>
            <a:spLocks noGrp="1"/>
          </p:cNvSpPr>
          <p:nvPr>
            <p:ph type="title"/>
          </p:nvPr>
        </p:nvSpPr>
        <p:spPr>
          <a:xfrm>
            <a:off x="4627615" y="256615"/>
            <a:ext cx="6444466" cy="1454051"/>
          </a:xfrm>
        </p:spPr>
        <p:txBody>
          <a:bodyPr vert="horz" lIns="91440" tIns="45720" rIns="91440" bIns="45720" rtlCol="0" anchor="ctr">
            <a:normAutofit/>
          </a:bodyPr>
          <a:lstStyle/>
          <a:p>
            <a:r>
              <a:rPr lang="en-US" sz="3100">
                <a:solidFill>
                  <a:srgbClr val="000000"/>
                </a:solidFill>
              </a:rPr>
              <a:t>Sources of the UK constitution:</a:t>
            </a:r>
            <a:br>
              <a:rPr lang="en-US" sz="3100">
                <a:solidFill>
                  <a:srgbClr val="000000"/>
                </a:solidFill>
              </a:rPr>
            </a:br>
            <a:r>
              <a:rPr lang="en-US" sz="3100">
                <a:solidFill>
                  <a:srgbClr val="000000"/>
                </a:solidFill>
              </a:rPr>
              <a:t>Case law</a:t>
            </a:r>
          </a:p>
        </p:txBody>
      </p:sp>
      <p:sp>
        <p:nvSpPr>
          <p:cNvPr id="13" name="Freeform 62">
            <a:extLst>
              <a:ext uri="{FF2B5EF4-FFF2-40B4-BE49-F238E27FC236}">
                <a16:creationId xmlns="" xmlns:a16="http://schemas.microsoft.com/office/drawing/2014/main" id="{F9A95BEE-6BB1-4A28-A8E6-A34B2E42EF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A close up of a piece of paper&#10;&#10;Description automatically generated">
            <a:extLst>
              <a:ext uri="{FF2B5EF4-FFF2-40B4-BE49-F238E27FC236}">
                <a16:creationId xmlns="" xmlns:a16="http://schemas.microsoft.com/office/drawing/2014/main" id="{2E243AB6-8F22-4B69-98D5-F5237AC59C71}"/>
              </a:ext>
            </a:extLst>
          </p:cNvPr>
          <p:cNvPicPr>
            <a:picLocks noChangeAspect="1"/>
          </p:cNvPicPr>
          <p:nvPr/>
        </p:nvPicPr>
        <p:blipFill rotWithShape="1">
          <a:blip r:embed="rId4">
            <a:alphaModFix/>
          </a:blip>
          <a:srcRect l="21986" r="14666" b="1"/>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TextBox 2">
            <a:extLst>
              <a:ext uri="{FF2B5EF4-FFF2-40B4-BE49-F238E27FC236}">
                <a16:creationId xmlns="" xmlns:a16="http://schemas.microsoft.com/office/drawing/2014/main" id="{DB23A8DC-925B-418C-8EF5-91CB366874B0}"/>
              </a:ext>
            </a:extLst>
          </p:cNvPr>
          <p:cNvSpPr txBox="1"/>
          <p:nvPr/>
        </p:nvSpPr>
        <p:spPr>
          <a:xfrm>
            <a:off x="5141670" y="1544663"/>
            <a:ext cx="6861009" cy="5048269"/>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2800" b="1" dirty="0">
                <a:solidFill>
                  <a:srgbClr val="000000"/>
                </a:solidFill>
              </a:rPr>
              <a:t>-</a:t>
            </a:r>
            <a:r>
              <a:rPr lang="en-US" b="1" dirty="0">
                <a:solidFill>
                  <a:srgbClr val="000000"/>
                </a:solidFill>
              </a:rPr>
              <a:t> Also referred to as the common law </a:t>
            </a:r>
            <a:endParaRPr lang="en-US" b="1" dirty="0">
              <a:solidFill>
                <a:srgbClr val="000000"/>
              </a:solidFill>
              <a:cs typeface="Calibri"/>
            </a:endParaRPr>
          </a:p>
          <a:p>
            <a:pPr indent="-228600">
              <a:lnSpc>
                <a:spcPct val="90000"/>
              </a:lnSpc>
              <a:spcAft>
                <a:spcPts val="600"/>
              </a:spcAft>
              <a:buFont typeface="Arial" panose="020B0604020202020204" pitchFamily="34" charset="0"/>
              <a:buChar char="•"/>
            </a:pPr>
            <a:endParaRPr lang="en-US" b="1" dirty="0">
              <a:solidFill>
                <a:srgbClr val="000000"/>
              </a:solidFill>
              <a:cs typeface="Calibri"/>
            </a:endParaRPr>
          </a:p>
          <a:p>
            <a:pPr indent="-228600">
              <a:lnSpc>
                <a:spcPct val="90000"/>
              </a:lnSpc>
              <a:spcAft>
                <a:spcPts val="600"/>
              </a:spcAft>
              <a:buFont typeface="Arial" panose="020B0604020202020204" pitchFamily="34" charset="0"/>
              <a:buChar char="•"/>
            </a:pPr>
            <a:r>
              <a:rPr lang="en-US" b="1" dirty="0">
                <a:solidFill>
                  <a:srgbClr val="000000"/>
                </a:solidFill>
              </a:rPr>
              <a:t>- Decisions made by judges in cases brought before them that creates binding precedent</a:t>
            </a:r>
            <a:endParaRPr lang="en-US" b="1" dirty="0">
              <a:solidFill>
                <a:srgbClr val="000000"/>
              </a:solidFill>
              <a:cs typeface="Calibri"/>
            </a:endParaRPr>
          </a:p>
          <a:p>
            <a:pPr indent="-228600">
              <a:lnSpc>
                <a:spcPct val="90000"/>
              </a:lnSpc>
              <a:spcAft>
                <a:spcPts val="600"/>
              </a:spcAft>
              <a:buFont typeface="Arial" panose="020B0604020202020204" pitchFamily="34" charset="0"/>
              <a:buChar char="•"/>
            </a:pPr>
            <a:endParaRPr lang="en-US" b="1" dirty="0">
              <a:solidFill>
                <a:srgbClr val="000000"/>
              </a:solidFill>
              <a:cs typeface="Calibri"/>
            </a:endParaRPr>
          </a:p>
          <a:p>
            <a:pPr indent="-228600">
              <a:lnSpc>
                <a:spcPct val="90000"/>
              </a:lnSpc>
              <a:spcAft>
                <a:spcPts val="600"/>
              </a:spcAft>
              <a:buFont typeface="Arial" panose="020B0604020202020204" pitchFamily="34" charset="0"/>
              <a:buChar char="•"/>
            </a:pPr>
            <a:r>
              <a:rPr lang="en-US" b="1" dirty="0">
                <a:solidFill>
                  <a:srgbClr val="000000"/>
                </a:solidFill>
              </a:rPr>
              <a:t>- 'Constitutional' case law are those cases which affect the UKs system of government</a:t>
            </a:r>
            <a:endParaRPr lang="en-US" b="1" dirty="0">
              <a:solidFill>
                <a:srgbClr val="000000"/>
              </a:solidFill>
              <a:cs typeface="Calibri"/>
            </a:endParaRPr>
          </a:p>
          <a:p>
            <a:pPr indent="-228600">
              <a:lnSpc>
                <a:spcPct val="90000"/>
              </a:lnSpc>
              <a:spcAft>
                <a:spcPts val="600"/>
              </a:spcAft>
              <a:buFont typeface="Arial" panose="020B0604020202020204" pitchFamily="34" charset="0"/>
              <a:buChar char="•"/>
            </a:pPr>
            <a:endParaRPr lang="en-US" b="1" dirty="0">
              <a:solidFill>
                <a:srgbClr val="000000"/>
              </a:solidFill>
              <a:cs typeface="Calibri"/>
            </a:endParaRPr>
          </a:p>
          <a:p>
            <a:pPr indent="-228600">
              <a:lnSpc>
                <a:spcPct val="90000"/>
              </a:lnSpc>
              <a:spcAft>
                <a:spcPts val="600"/>
              </a:spcAft>
              <a:buFont typeface="Arial" panose="020B0604020202020204" pitchFamily="34" charset="0"/>
              <a:buChar char="•"/>
            </a:pPr>
            <a:r>
              <a:rPr lang="en-US" b="1" dirty="0">
                <a:solidFill>
                  <a:srgbClr val="000000"/>
                </a:solidFill>
              </a:rPr>
              <a:t>- E.g. </a:t>
            </a:r>
            <a:r>
              <a:rPr lang="en-US" b="1" dirty="0">
                <a:solidFill>
                  <a:srgbClr val="FF0000"/>
                </a:solidFill>
              </a:rPr>
              <a:t>The Case of Prohibitions 1607</a:t>
            </a:r>
            <a:endParaRPr lang="en-US" b="1">
              <a:solidFill>
                <a:srgbClr val="FF0000"/>
              </a:solidFill>
              <a:cs typeface="Calibri"/>
            </a:endParaRPr>
          </a:p>
          <a:p>
            <a:pPr indent="-228600">
              <a:lnSpc>
                <a:spcPct val="90000"/>
              </a:lnSpc>
              <a:spcAft>
                <a:spcPts val="600"/>
              </a:spcAft>
              <a:buFont typeface="Arial" panose="020B0604020202020204" pitchFamily="34" charset="0"/>
              <a:buChar char="•"/>
            </a:pPr>
            <a:endParaRPr lang="en-US" b="1" dirty="0">
              <a:solidFill>
                <a:srgbClr val="000000"/>
              </a:solidFill>
              <a:cs typeface="Calibri"/>
            </a:endParaRPr>
          </a:p>
          <a:p>
            <a:pPr indent="-228600">
              <a:lnSpc>
                <a:spcPct val="90000"/>
              </a:lnSpc>
              <a:spcAft>
                <a:spcPts val="600"/>
              </a:spcAft>
              <a:buFont typeface="Arial" panose="020B0604020202020204" pitchFamily="34" charset="0"/>
              <a:buChar char="•"/>
            </a:pPr>
            <a:r>
              <a:rPr lang="en-US" b="1" dirty="0">
                <a:solidFill>
                  <a:srgbClr val="000000"/>
                </a:solidFill>
              </a:rPr>
              <a:t>- Prior to the Human Rights Act 1998, most of the rules regarding civil rights and liberties came from case law</a:t>
            </a:r>
            <a:endParaRPr lang="en-US" b="1" dirty="0">
              <a:solidFill>
                <a:srgbClr val="000000"/>
              </a:solidFill>
              <a:cs typeface="Calibri"/>
            </a:endParaRPr>
          </a:p>
          <a:p>
            <a:pPr indent="-228600">
              <a:lnSpc>
                <a:spcPct val="90000"/>
              </a:lnSpc>
              <a:spcAft>
                <a:spcPts val="600"/>
              </a:spcAft>
              <a:buFont typeface="Arial" panose="020B0604020202020204" pitchFamily="34" charset="0"/>
              <a:buChar char="•"/>
            </a:pPr>
            <a:endParaRPr lang="en-US" b="1" dirty="0">
              <a:solidFill>
                <a:srgbClr val="000000"/>
              </a:solidFill>
              <a:cs typeface="Calibri"/>
            </a:endParaRPr>
          </a:p>
          <a:p>
            <a:pPr indent="-228600">
              <a:lnSpc>
                <a:spcPct val="90000"/>
              </a:lnSpc>
              <a:spcAft>
                <a:spcPts val="600"/>
              </a:spcAft>
              <a:buFont typeface="Arial" panose="020B0604020202020204" pitchFamily="34" charset="0"/>
              <a:buChar char="•"/>
            </a:pPr>
            <a:r>
              <a:rPr lang="en-US" b="1" dirty="0">
                <a:solidFill>
                  <a:srgbClr val="000000"/>
                </a:solidFill>
              </a:rPr>
              <a:t>- The Royal Prerogative  </a:t>
            </a:r>
            <a:endParaRPr lang="en-US" b="1" dirty="0">
              <a:solidFill>
                <a:srgbClr val="000000"/>
              </a:solidFill>
              <a:cs typeface="Calibri"/>
            </a:endParaRPr>
          </a:p>
        </p:txBody>
      </p:sp>
    </p:spTree>
    <p:extLst>
      <p:ext uri="{BB962C8B-B14F-4D97-AF65-F5344CB8AC3E}">
        <p14:creationId xmlns:p14="http://schemas.microsoft.com/office/powerpoint/2010/main" val="11815430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 xmlns:a16="http://schemas.microsoft.com/office/drawing/2014/main" id="{9AA72BD9-2C5A-4EDC-931F-5AA08EACA0F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standing in front of a mirror posing for the camera&#10;&#10;Description automatically generated">
            <a:extLst>
              <a:ext uri="{FF2B5EF4-FFF2-40B4-BE49-F238E27FC236}">
                <a16:creationId xmlns="" xmlns:a16="http://schemas.microsoft.com/office/drawing/2014/main" id="{8AB58BE4-81FE-453C-B127-A993C12B896F}"/>
              </a:ext>
            </a:extLst>
          </p:cNvPr>
          <p:cNvPicPr>
            <a:picLocks noChangeAspect="1"/>
          </p:cNvPicPr>
          <p:nvPr/>
        </p:nvPicPr>
        <p:blipFill rotWithShape="1">
          <a:blip r:embed="rId3"/>
          <a:srcRect l="4107" t="9091" r="30963" b="1"/>
          <a:stretch/>
        </p:blipFill>
        <p:spPr>
          <a:xfrm>
            <a:off x="5865977" y="1854689"/>
            <a:ext cx="6326023" cy="5003311"/>
          </a:xfrm>
          <a:prstGeom prst="rect">
            <a:avLst/>
          </a:prstGeom>
        </p:spPr>
      </p:pic>
      <p:sp>
        <p:nvSpPr>
          <p:cNvPr id="11" name="Rectangle 10">
            <a:extLst>
              <a:ext uri="{FF2B5EF4-FFF2-40B4-BE49-F238E27FC236}">
                <a16:creationId xmlns="" xmlns:a16="http://schemas.microsoft.com/office/drawing/2014/main" id="{DD3981AC-7B61-4947-BCF3-F7AA7FA385B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 xmlns:a16="http://schemas.microsoft.com/office/drawing/2014/main" id="{22E80DE0-EEA5-4651-9F4A-0EF1B01669A4}"/>
              </a:ext>
            </a:extLst>
          </p:cNvPr>
          <p:cNvSpPr>
            <a:spLocks noGrp="1"/>
          </p:cNvSpPr>
          <p:nvPr>
            <p:ph type="title"/>
          </p:nvPr>
        </p:nvSpPr>
        <p:spPr>
          <a:xfrm>
            <a:off x="3045282" y="-679014"/>
            <a:ext cx="4415804" cy="1570410"/>
          </a:xfrm>
        </p:spPr>
        <p:txBody>
          <a:bodyPr vert="horz" lIns="91440" tIns="45720" rIns="91440" bIns="45720" rtlCol="0" anchor="b">
            <a:normAutofit/>
          </a:bodyPr>
          <a:lstStyle/>
          <a:p>
            <a:r>
              <a:rPr lang="en-US" sz="3600" dirty="0"/>
              <a:t>The Royal Prerogative</a:t>
            </a:r>
          </a:p>
        </p:txBody>
      </p:sp>
      <p:sp>
        <p:nvSpPr>
          <p:cNvPr id="13" name="Rectangle 12">
            <a:extLst>
              <a:ext uri="{FF2B5EF4-FFF2-40B4-BE49-F238E27FC236}">
                <a16:creationId xmlns="" xmlns:a16="http://schemas.microsoft.com/office/drawing/2014/main" id="{55D4142C-5077-457F-A6AD-3FECFDB3968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 xmlns:a16="http://schemas.microsoft.com/office/drawing/2014/main" id="{7A5F0580-5EE9-419F-96EE-B6529EF6E7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 xmlns:a16="http://schemas.microsoft.com/office/drawing/2014/main" id="{66216B49-CC2C-4722-A8F5-1C641E674E4B}"/>
              </a:ext>
            </a:extLst>
          </p:cNvPr>
          <p:cNvSpPr txBox="1"/>
          <p:nvPr/>
        </p:nvSpPr>
        <p:spPr>
          <a:xfrm>
            <a:off x="371094" y="1380960"/>
            <a:ext cx="5624264" cy="454435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1600" b="1" dirty="0"/>
              <a:t>- A legal power of the Monarch e.g. The requirement for Royal Assent to be given to bills</a:t>
            </a:r>
            <a:endParaRPr lang="en-US" sz="1600" b="1" dirty="0">
              <a:cs typeface="Calibri"/>
            </a:endParaRPr>
          </a:p>
          <a:p>
            <a:pPr indent="-228600">
              <a:lnSpc>
                <a:spcPct val="90000"/>
              </a:lnSpc>
              <a:spcAft>
                <a:spcPts val="600"/>
              </a:spcAft>
              <a:buFont typeface="Arial" panose="020B0604020202020204" pitchFamily="34" charset="0"/>
              <a:buChar char="•"/>
            </a:pPr>
            <a:endParaRPr lang="en-US" sz="1600" b="1" dirty="0">
              <a:cs typeface="Calibri"/>
            </a:endParaRPr>
          </a:p>
          <a:p>
            <a:pPr indent="-228600">
              <a:lnSpc>
                <a:spcPct val="90000"/>
              </a:lnSpc>
              <a:spcAft>
                <a:spcPts val="600"/>
              </a:spcAft>
              <a:buFont typeface="Arial" panose="020B0604020202020204" pitchFamily="34" charset="0"/>
              <a:buChar char="•"/>
            </a:pPr>
            <a:endParaRPr lang="en-US" sz="1600" b="1" dirty="0">
              <a:cs typeface="Calibri"/>
            </a:endParaRPr>
          </a:p>
          <a:p>
            <a:pPr indent="-228600">
              <a:lnSpc>
                <a:spcPct val="90000"/>
              </a:lnSpc>
              <a:spcAft>
                <a:spcPts val="600"/>
              </a:spcAft>
              <a:buFont typeface="Arial" panose="020B0604020202020204" pitchFamily="34" charset="0"/>
              <a:buChar char="•"/>
            </a:pPr>
            <a:r>
              <a:rPr lang="en-US" sz="1600" b="1" dirty="0"/>
              <a:t>- This power is now often carried out by government ministers at the request of the monarch</a:t>
            </a:r>
            <a:endParaRPr lang="en-US" sz="1600" b="1" dirty="0">
              <a:cs typeface="Calibri"/>
            </a:endParaRPr>
          </a:p>
          <a:p>
            <a:pPr indent="-228600">
              <a:lnSpc>
                <a:spcPct val="90000"/>
              </a:lnSpc>
              <a:spcAft>
                <a:spcPts val="600"/>
              </a:spcAft>
              <a:buFont typeface="Arial" panose="020B0604020202020204" pitchFamily="34" charset="0"/>
              <a:buChar char="•"/>
            </a:pPr>
            <a:endParaRPr lang="en-US" sz="1600" b="1" dirty="0">
              <a:cs typeface="Calibri"/>
            </a:endParaRPr>
          </a:p>
          <a:p>
            <a:pPr indent="-228600">
              <a:lnSpc>
                <a:spcPct val="90000"/>
              </a:lnSpc>
              <a:spcAft>
                <a:spcPts val="600"/>
              </a:spcAft>
              <a:buFont typeface="Arial" panose="020B0604020202020204" pitchFamily="34" charset="0"/>
              <a:buChar char="•"/>
            </a:pPr>
            <a:endParaRPr lang="en-US" sz="1600" b="1" u="sng" dirty="0">
              <a:cs typeface="Calibri"/>
            </a:endParaRPr>
          </a:p>
          <a:p>
            <a:pPr indent="-228600">
              <a:lnSpc>
                <a:spcPct val="90000"/>
              </a:lnSpc>
              <a:spcAft>
                <a:spcPts val="600"/>
              </a:spcAft>
              <a:buFont typeface="Arial" panose="020B0604020202020204" pitchFamily="34" charset="0"/>
              <a:buChar char="•"/>
            </a:pPr>
            <a:r>
              <a:rPr lang="en-US" sz="1600" b="1" u="sng" dirty="0"/>
              <a:t>Three fundamental principles of the prerogative are:</a:t>
            </a:r>
            <a:endParaRPr lang="en-US" sz="1600" b="1" u="sng" dirty="0">
              <a:cs typeface="Calibri"/>
            </a:endParaRPr>
          </a:p>
          <a:p>
            <a:pPr marL="285750" indent="-228600">
              <a:lnSpc>
                <a:spcPct val="90000"/>
              </a:lnSpc>
              <a:spcAft>
                <a:spcPts val="600"/>
              </a:spcAft>
              <a:buFont typeface="Arial" panose="020B0604020202020204" pitchFamily="34" charset="0"/>
              <a:buChar char="•"/>
            </a:pPr>
            <a:r>
              <a:rPr lang="en-US" sz="1600" b="1" dirty="0"/>
              <a:t>The supremacy of statute law. </a:t>
            </a:r>
            <a:endParaRPr lang="en-US" sz="1600" b="1" dirty="0">
              <a:cs typeface="Calibri"/>
            </a:endParaRPr>
          </a:p>
          <a:p>
            <a:pPr marL="285750" indent="-228600">
              <a:lnSpc>
                <a:spcPct val="90000"/>
              </a:lnSpc>
              <a:spcAft>
                <a:spcPts val="600"/>
              </a:spcAft>
              <a:buFont typeface="Arial" panose="020B0604020202020204" pitchFamily="34" charset="0"/>
              <a:buChar char="•"/>
            </a:pPr>
            <a:endParaRPr lang="en-US" sz="1600" b="1" dirty="0">
              <a:cs typeface="Calibri"/>
            </a:endParaRPr>
          </a:p>
          <a:p>
            <a:pPr marL="285750" indent="-228600">
              <a:lnSpc>
                <a:spcPct val="90000"/>
              </a:lnSpc>
              <a:spcAft>
                <a:spcPts val="600"/>
              </a:spcAft>
              <a:buFont typeface="Arial" panose="020B0604020202020204" pitchFamily="34" charset="0"/>
              <a:buChar char="•"/>
            </a:pPr>
            <a:r>
              <a:rPr lang="en-US" sz="1600" b="1" dirty="0"/>
              <a:t>Use of the prerogative remains subject to the common law duties of fairness and reason. </a:t>
            </a:r>
            <a:endParaRPr lang="en-US" sz="1600" b="1" dirty="0">
              <a:cs typeface="Calibri"/>
            </a:endParaRPr>
          </a:p>
          <a:p>
            <a:pPr marL="285750" indent="-228600">
              <a:lnSpc>
                <a:spcPct val="90000"/>
              </a:lnSpc>
              <a:spcAft>
                <a:spcPts val="600"/>
              </a:spcAft>
              <a:buFont typeface="Arial" panose="020B0604020202020204" pitchFamily="34" charset="0"/>
              <a:buChar char="•"/>
            </a:pPr>
            <a:endParaRPr lang="en-US" sz="1600" b="1" dirty="0">
              <a:cs typeface="Calibri"/>
            </a:endParaRPr>
          </a:p>
          <a:p>
            <a:pPr marL="285750" indent="-228600">
              <a:lnSpc>
                <a:spcPct val="90000"/>
              </a:lnSpc>
              <a:spcAft>
                <a:spcPts val="600"/>
              </a:spcAft>
              <a:buFont typeface="Arial" panose="020B0604020202020204" pitchFamily="34" charset="0"/>
              <a:buChar char="•"/>
            </a:pPr>
            <a:r>
              <a:rPr lang="en-US" sz="1600" b="1" dirty="0"/>
              <a:t>While the prerogative can be abolished or abrogated by statute, it can never be broadened. However, Parliament could create powers by statute that are similar to prerogative powers in their nature.</a:t>
            </a:r>
            <a:endParaRPr lang="en-US" sz="1600" b="1" dirty="0">
              <a:cs typeface="Calibri"/>
            </a:endParaRPr>
          </a:p>
          <a:p>
            <a:pPr indent="-228600">
              <a:lnSpc>
                <a:spcPct val="90000"/>
              </a:lnSpc>
              <a:spcAft>
                <a:spcPts val="600"/>
              </a:spcAft>
              <a:buFont typeface="Arial" panose="020B0604020202020204" pitchFamily="34" charset="0"/>
              <a:buChar char="•"/>
            </a:pPr>
            <a:endParaRPr lang="en-US" sz="800"/>
          </a:p>
          <a:p>
            <a:pPr indent="-228600">
              <a:lnSpc>
                <a:spcPct val="90000"/>
              </a:lnSpc>
              <a:spcAft>
                <a:spcPts val="600"/>
              </a:spcAft>
              <a:buFont typeface="Arial" panose="020B0604020202020204" pitchFamily="34" charset="0"/>
              <a:buChar char="•"/>
            </a:pPr>
            <a:endParaRPr lang="en-US" sz="800"/>
          </a:p>
        </p:txBody>
      </p:sp>
    </p:spTree>
    <p:extLst>
      <p:ext uri="{BB962C8B-B14F-4D97-AF65-F5344CB8AC3E}">
        <p14:creationId xmlns:p14="http://schemas.microsoft.com/office/powerpoint/2010/main" val="236078680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 xmlns:a16="http://schemas.microsoft.com/office/drawing/2014/main" id="{4351DFE5-F63D-4BE0-BDA9-E3EB88F01AA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 xmlns:a16="http://schemas.microsoft.com/office/drawing/2014/main" id="{3AA16612-ACD2-4A16-8F2B-4514FD6BF28F}"/>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 xmlns:a16="http://schemas.microsoft.com/office/drawing/2014/main" id="{5B5362F3-7DAB-41A8-9615-111C2464AAEA}"/>
              </a:ext>
            </a:extLst>
          </p:cNvPr>
          <p:cNvSpPr>
            <a:spLocks noGrp="1"/>
          </p:cNvSpPr>
          <p:nvPr>
            <p:ph type="title"/>
          </p:nvPr>
        </p:nvSpPr>
        <p:spPr>
          <a:xfrm>
            <a:off x="1179226" y="826680"/>
            <a:ext cx="9833548" cy="1325563"/>
          </a:xfrm>
        </p:spPr>
        <p:txBody>
          <a:bodyPr vert="horz" lIns="91440" tIns="45720" rIns="91440" bIns="45720" rtlCol="0" anchor="ctr">
            <a:normAutofit/>
          </a:bodyPr>
          <a:lstStyle/>
          <a:p>
            <a:pPr algn="ctr"/>
            <a:r>
              <a:rPr lang="en-US" sz="4000" kern="1200">
                <a:solidFill>
                  <a:srgbClr val="FFFFFF"/>
                </a:solidFill>
                <a:latin typeface="+mj-lt"/>
                <a:ea typeface="+mj-ea"/>
                <a:cs typeface="+mj-cs"/>
              </a:rPr>
              <a:t>Sources of the UK constitution: </a:t>
            </a:r>
            <a:br>
              <a:rPr lang="en-US" sz="4000" kern="1200">
                <a:solidFill>
                  <a:srgbClr val="FFFFFF"/>
                </a:solidFill>
                <a:latin typeface="+mj-lt"/>
                <a:ea typeface="+mj-ea"/>
                <a:cs typeface="+mj-cs"/>
              </a:rPr>
            </a:br>
            <a:r>
              <a:rPr lang="en-US" sz="4000" kern="1200">
                <a:solidFill>
                  <a:srgbClr val="FFFFFF"/>
                </a:solidFill>
                <a:latin typeface="+mj-lt"/>
                <a:ea typeface="+mj-ea"/>
                <a:cs typeface="+mj-cs"/>
              </a:rPr>
              <a:t>Constitutional conventions</a:t>
            </a:r>
          </a:p>
        </p:txBody>
      </p:sp>
      <p:sp>
        <p:nvSpPr>
          <p:cNvPr id="4" name="TextBox 3">
            <a:extLst>
              <a:ext uri="{FF2B5EF4-FFF2-40B4-BE49-F238E27FC236}">
                <a16:creationId xmlns="" xmlns:a16="http://schemas.microsoft.com/office/drawing/2014/main" id="{B4B470F2-6B23-450B-90C7-5A755A4403E2}"/>
              </a:ext>
            </a:extLst>
          </p:cNvPr>
          <p:cNvSpPr txBox="1"/>
          <p:nvPr/>
        </p:nvSpPr>
        <p:spPr>
          <a:xfrm>
            <a:off x="819793" y="2532253"/>
            <a:ext cx="10552415" cy="121310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lnSpcReduction="10000"/>
          </a:bodyPr>
          <a:lstStyle/>
          <a:p>
            <a:pPr indent="-228600">
              <a:lnSpc>
                <a:spcPct val="90000"/>
              </a:lnSpc>
              <a:spcAft>
                <a:spcPts val="600"/>
              </a:spcAft>
              <a:buFont typeface="Arial" panose="020B0604020202020204" pitchFamily="34" charset="0"/>
              <a:buChar char="•"/>
            </a:pPr>
            <a:r>
              <a:rPr lang="en-US" sz="2000" dirty="0">
                <a:solidFill>
                  <a:srgbClr val="000000"/>
                </a:solidFill>
              </a:rPr>
              <a:t>- </a:t>
            </a:r>
            <a:r>
              <a:rPr lang="en-US" sz="2400" dirty="0">
                <a:solidFill>
                  <a:srgbClr val="000000"/>
                </a:solidFill>
              </a:rPr>
              <a:t>General rules that are not legally binding but are generally followed</a:t>
            </a:r>
            <a:endParaRPr lang="en-US" sz="2400" dirty="0">
              <a:solidFill>
                <a:srgbClr val="000000"/>
              </a:solidFill>
              <a:cs typeface="Calibri"/>
            </a:endParaRPr>
          </a:p>
          <a:p>
            <a:pPr indent="-228600">
              <a:lnSpc>
                <a:spcPct val="90000"/>
              </a:lnSpc>
              <a:spcAft>
                <a:spcPts val="600"/>
              </a:spcAft>
              <a:buFont typeface="Arial" panose="020B0604020202020204" pitchFamily="34" charset="0"/>
              <a:buChar char="•"/>
            </a:pPr>
            <a:endParaRPr lang="en-US" sz="2400" dirty="0">
              <a:solidFill>
                <a:srgbClr val="000000"/>
              </a:solidFill>
              <a:cs typeface="Calibri"/>
            </a:endParaRPr>
          </a:p>
          <a:p>
            <a:pPr indent="-228600">
              <a:lnSpc>
                <a:spcPct val="90000"/>
              </a:lnSpc>
              <a:spcAft>
                <a:spcPts val="600"/>
              </a:spcAft>
              <a:buFont typeface="Arial" panose="020B0604020202020204" pitchFamily="34" charset="0"/>
              <a:buChar char="•"/>
            </a:pPr>
            <a:r>
              <a:rPr lang="en-US" sz="2400" dirty="0">
                <a:solidFill>
                  <a:srgbClr val="000000"/>
                </a:solidFill>
              </a:rPr>
              <a:t>E.g. Monarch has the power to sign off law</a:t>
            </a:r>
            <a:endParaRPr lang="en-US" sz="2400" dirty="0">
              <a:solidFill>
                <a:srgbClr val="000000"/>
              </a:solidFill>
              <a:cs typeface="Calibri"/>
            </a:endParaRPr>
          </a:p>
        </p:txBody>
      </p:sp>
      <p:sp>
        <p:nvSpPr>
          <p:cNvPr id="5" name="TextBox 4">
            <a:extLst>
              <a:ext uri="{FF2B5EF4-FFF2-40B4-BE49-F238E27FC236}">
                <a16:creationId xmlns="" xmlns:a16="http://schemas.microsoft.com/office/drawing/2014/main" id="{0C611C49-07A0-4BDB-AA07-A29341762080}"/>
              </a:ext>
            </a:extLst>
          </p:cNvPr>
          <p:cNvSpPr txBox="1"/>
          <p:nvPr/>
        </p:nvSpPr>
        <p:spPr>
          <a:xfrm>
            <a:off x="2594753" y="3989358"/>
            <a:ext cx="8407877" cy="21852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400" dirty="0">
                <a:cs typeface="Calibri"/>
              </a:rPr>
              <a:t>- An example is the</a:t>
            </a:r>
            <a:r>
              <a:rPr lang="en-GB" sz="2400" dirty="0">
                <a:solidFill>
                  <a:srgbClr val="FF0000"/>
                </a:solidFill>
                <a:cs typeface="Calibri"/>
              </a:rPr>
              <a:t> Salisbury convention</a:t>
            </a:r>
            <a:r>
              <a:rPr lang="en-GB" sz="2400" dirty="0">
                <a:cs typeface="Calibri"/>
              </a:rPr>
              <a:t>: The House of Lords shall not veto legislation from the House of Commons that was a part of the governments manifesto.</a:t>
            </a:r>
            <a:endParaRPr lang="en-GB" sz="2400">
              <a:cs typeface="Calibri"/>
            </a:endParaRPr>
          </a:p>
          <a:p>
            <a:pPr>
              <a:spcAft>
                <a:spcPts val="600"/>
              </a:spcAft>
            </a:pPr>
            <a:endParaRPr lang="en-GB">
              <a:cs typeface="Calibri"/>
            </a:endParaRPr>
          </a:p>
          <a:p>
            <a:pPr>
              <a:spcAft>
                <a:spcPts val="600"/>
              </a:spcAft>
            </a:pPr>
            <a:r>
              <a:rPr lang="en-GB" dirty="0">
                <a:cs typeface="Calibri"/>
              </a:rPr>
              <a:t>You can access the convention here: </a:t>
            </a:r>
            <a:r>
              <a:rPr lang="en-GB" dirty="0">
                <a:ea typeface="+mn-lt"/>
                <a:cs typeface="+mn-lt"/>
              </a:rPr>
              <a:t>https://www.politics.co.uk/reference/house-of-lords-guide-to-legislation-sailsbury-convention-pol</a:t>
            </a:r>
            <a:endParaRPr lang="en-GB">
              <a:cs typeface="Calibri"/>
            </a:endParaRPr>
          </a:p>
        </p:txBody>
      </p:sp>
    </p:spTree>
    <p:extLst>
      <p:ext uri="{BB962C8B-B14F-4D97-AF65-F5344CB8AC3E}">
        <p14:creationId xmlns:p14="http://schemas.microsoft.com/office/powerpoint/2010/main" val="40414242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 xmlns:a16="http://schemas.microsoft.com/office/drawing/2014/main" id="{32FD50D0-1315-48C4-BB87-7646B049A0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 xmlns:a16="http://schemas.microsoft.com/office/drawing/2014/main" id="{CA83E95F-11F0-4EF3-B911-EC4A265F0826}"/>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409710" y="635715"/>
            <a:ext cx="11142208" cy="2482136"/>
            <a:chOff x="409710" y="635715"/>
            <a:chExt cx="11142208" cy="2482136"/>
          </a:xfrm>
        </p:grpSpPr>
        <p:sp>
          <p:nvSpPr>
            <p:cNvPr id="14" name="Freeform 44">
              <a:extLst>
                <a:ext uri="{FF2B5EF4-FFF2-40B4-BE49-F238E27FC236}">
                  <a16:creationId xmlns="" xmlns:a16="http://schemas.microsoft.com/office/drawing/2014/main" id="{4A5621C8-F0D7-4928-9BC5-B15B318AF6D7}"/>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5">
              <a:extLst>
                <a:ext uri="{FF2B5EF4-FFF2-40B4-BE49-F238E27FC236}">
                  <a16:creationId xmlns="" xmlns:a16="http://schemas.microsoft.com/office/drawing/2014/main" id="{3F55EE6D-8E4E-47F0-B7BC-D45AECE43300}"/>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6">
              <a:extLst>
                <a:ext uri="{FF2B5EF4-FFF2-40B4-BE49-F238E27FC236}">
                  <a16:creationId xmlns="" xmlns:a16="http://schemas.microsoft.com/office/drawing/2014/main" id="{C2EC5D6B-2D05-4DDF-9E09-8814EA4921AA}"/>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7">
              <a:extLst>
                <a:ext uri="{FF2B5EF4-FFF2-40B4-BE49-F238E27FC236}">
                  <a16:creationId xmlns="" xmlns:a16="http://schemas.microsoft.com/office/drawing/2014/main" id="{F7890FC4-3706-4665-B92A-D37982414015}"/>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 xmlns:a16="http://schemas.microsoft.com/office/drawing/2014/main" id="{5B29EAEC-4EE8-4823-BBB4-9012708C82B6}"/>
                </a:ext>
                <a:ext uri="{C183D7F6-B498-43B3-948B-1728B52AA6E4}">
                  <adec:decorative xmlns="" xmlns:adec="http://schemas.microsoft.com/office/drawing/2017/decorative" val="1"/>
                </a:ext>
              </a:extLst>
            </p:cNvPr>
            <p:cNvSpPr>
              <a:spLocks noChangeArrowheads="1"/>
            </p:cNvSpPr>
            <p:nvPr>
              <p:extLst>
                <p:ext uri="{386F3935-93C4-4BCD-93E2-E3B085C9AB24}">
                  <p16:designElem xmlns=""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 xmlns:a16="http://schemas.microsoft.com/office/drawing/2014/main" id="{6334103A-F6D7-49DE-B894-3AA56BD20FD9}"/>
              </a:ext>
            </a:extLst>
          </p:cNvPr>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a:solidFill>
                  <a:srgbClr val="FFFFFF"/>
                </a:solidFill>
              </a:rPr>
              <a:t>Sources of the UK Constitution:</a:t>
            </a:r>
            <a:br>
              <a:rPr lang="en-US" sz="4000">
                <a:solidFill>
                  <a:srgbClr val="FFFFFF"/>
                </a:solidFill>
              </a:rPr>
            </a:br>
            <a:r>
              <a:rPr lang="en-US" sz="4000">
                <a:solidFill>
                  <a:srgbClr val="FFFFFF"/>
                </a:solidFill>
              </a:rPr>
              <a:t>Works of Authority</a:t>
            </a:r>
          </a:p>
        </p:txBody>
      </p:sp>
      <p:sp>
        <p:nvSpPr>
          <p:cNvPr id="4" name="TextBox 3">
            <a:extLst>
              <a:ext uri="{FF2B5EF4-FFF2-40B4-BE49-F238E27FC236}">
                <a16:creationId xmlns="" xmlns:a16="http://schemas.microsoft.com/office/drawing/2014/main" id="{D049B51F-23CD-4347-80CD-D0DC68615976}"/>
              </a:ext>
            </a:extLst>
          </p:cNvPr>
          <p:cNvSpPr txBox="1"/>
          <p:nvPr/>
        </p:nvSpPr>
        <p:spPr>
          <a:xfrm>
            <a:off x="9203055" y="3118269"/>
            <a:ext cx="3385635" cy="336384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2400" b="1" dirty="0"/>
              <a:t>AV Dicey </a:t>
            </a:r>
            <a:endParaRPr lang="en-US" sz="2400" dirty="0">
              <a:cs typeface="Calibri"/>
            </a:endParaRPr>
          </a:p>
          <a:p>
            <a:pPr>
              <a:lnSpc>
                <a:spcPct val="90000"/>
              </a:lnSpc>
              <a:spcAft>
                <a:spcPts val="600"/>
              </a:spcAft>
            </a:pPr>
            <a:r>
              <a:rPr lang="en-US" sz="2400" b="1" dirty="0"/>
              <a:t>An introduction to the study of the law of the constitution (1885)</a:t>
            </a:r>
            <a:endParaRPr lang="en-US" sz="2400" b="1" dirty="0">
              <a:cs typeface="Calibri" panose="020F0502020204030204"/>
            </a:endParaRPr>
          </a:p>
        </p:txBody>
      </p:sp>
      <p:pic>
        <p:nvPicPr>
          <p:cNvPr id="5" name="Picture 5" descr="A picture containing box&#10;&#10;Description automatically generated">
            <a:extLst>
              <a:ext uri="{FF2B5EF4-FFF2-40B4-BE49-F238E27FC236}">
                <a16:creationId xmlns="" xmlns:a16="http://schemas.microsoft.com/office/drawing/2014/main" id="{642130A2-31A2-49BB-BE05-E914F91E07CA}"/>
              </a:ext>
            </a:extLst>
          </p:cNvPr>
          <p:cNvPicPr>
            <a:picLocks noChangeAspect="1"/>
          </p:cNvPicPr>
          <p:nvPr/>
        </p:nvPicPr>
        <p:blipFill>
          <a:blip r:embed="rId3"/>
          <a:stretch>
            <a:fillRect/>
          </a:stretch>
        </p:blipFill>
        <p:spPr>
          <a:xfrm>
            <a:off x="2987601" y="3198941"/>
            <a:ext cx="2138864" cy="3412571"/>
          </a:xfrm>
          <a:prstGeom prst="rect">
            <a:avLst/>
          </a:prstGeom>
        </p:spPr>
      </p:pic>
      <p:pic>
        <p:nvPicPr>
          <p:cNvPr id="3" name="Picture 3" descr="A picture containing drawing, food&#10;&#10;Description automatically generated">
            <a:extLst>
              <a:ext uri="{FF2B5EF4-FFF2-40B4-BE49-F238E27FC236}">
                <a16:creationId xmlns="" xmlns:a16="http://schemas.microsoft.com/office/drawing/2014/main" id="{7CE589F4-F206-462F-807E-EAC6C8663267}"/>
              </a:ext>
            </a:extLst>
          </p:cNvPr>
          <p:cNvPicPr>
            <a:picLocks noChangeAspect="1"/>
          </p:cNvPicPr>
          <p:nvPr/>
        </p:nvPicPr>
        <p:blipFill>
          <a:blip r:embed="rId4"/>
          <a:stretch>
            <a:fillRect/>
          </a:stretch>
        </p:blipFill>
        <p:spPr>
          <a:xfrm>
            <a:off x="6289862" y="3404767"/>
            <a:ext cx="2657430" cy="3156615"/>
          </a:xfrm>
          <a:prstGeom prst="rect">
            <a:avLst/>
          </a:prstGeom>
        </p:spPr>
      </p:pic>
      <p:sp>
        <p:nvSpPr>
          <p:cNvPr id="6" name="TextBox 5">
            <a:extLst>
              <a:ext uri="{FF2B5EF4-FFF2-40B4-BE49-F238E27FC236}">
                <a16:creationId xmlns="" xmlns:a16="http://schemas.microsoft.com/office/drawing/2014/main" id="{637D1F02-E629-4432-A127-FF502F15119C}"/>
              </a:ext>
            </a:extLst>
          </p:cNvPr>
          <p:cNvSpPr txBox="1"/>
          <p:nvPr/>
        </p:nvSpPr>
        <p:spPr>
          <a:xfrm>
            <a:off x="309653" y="4033388"/>
            <a:ext cx="2743200" cy="18928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800" b="1" dirty="0">
                <a:cs typeface="Calibri"/>
              </a:rPr>
              <a:t>Walter Bagehot</a:t>
            </a:r>
            <a:endParaRPr lang="en-GB" sz="2800" b="1">
              <a:cs typeface="Calibri"/>
            </a:endParaRPr>
          </a:p>
          <a:p>
            <a:pPr>
              <a:spcAft>
                <a:spcPts val="600"/>
              </a:spcAft>
            </a:pPr>
            <a:r>
              <a:rPr lang="en-GB" sz="2800" b="1" dirty="0">
                <a:cs typeface="Calibri"/>
              </a:rPr>
              <a:t>The English Constitution (1873)</a:t>
            </a:r>
            <a:endParaRPr lang="en-GB" sz="2800" b="1">
              <a:cs typeface="Calibri"/>
            </a:endParaRPr>
          </a:p>
        </p:txBody>
      </p:sp>
    </p:spTree>
    <p:extLst>
      <p:ext uri="{BB962C8B-B14F-4D97-AF65-F5344CB8AC3E}">
        <p14:creationId xmlns:p14="http://schemas.microsoft.com/office/powerpoint/2010/main" val="3093433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 xmlns:a16="http://schemas.microsoft.com/office/drawing/2014/main" id="{66B332A4-D438-4773-A77F-5ED49A448D9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 xmlns:a16="http://schemas.microsoft.com/office/drawing/2014/main" id="{DF9AD32D-FF05-44F4-BD4D-9CEE89B71EB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 xmlns:a16="http://schemas.microsoft.com/office/drawing/2014/main" id="{EB931905-7961-4F40-A7C6-96F9F613CF2B}"/>
              </a:ext>
            </a:extLst>
          </p:cNvPr>
          <p:cNvSpPr>
            <a:spLocks noGrp="1"/>
          </p:cNvSpPr>
          <p:nvPr>
            <p:ph type="title"/>
          </p:nvPr>
        </p:nvSpPr>
        <p:spPr>
          <a:xfrm>
            <a:off x="2555631" y="1441938"/>
            <a:ext cx="7080738" cy="3974124"/>
          </a:xfrm>
        </p:spPr>
        <p:txBody>
          <a:bodyPr>
            <a:normAutofit/>
          </a:bodyPr>
          <a:lstStyle/>
          <a:p>
            <a:pPr algn="ctr"/>
            <a:r>
              <a:rPr lang="en-GB" sz="5000">
                <a:solidFill>
                  <a:schemeClr val="bg1">
                    <a:lumMod val="95000"/>
                    <a:lumOff val="5000"/>
                  </a:schemeClr>
                </a:solidFill>
                <a:cs typeface="Calibri Light"/>
              </a:rPr>
              <a:t>Can you think of some advantages/disadvantages to the UK's unwritten constitution?</a:t>
            </a:r>
            <a:endParaRPr lang="en-GB" sz="5000">
              <a:solidFill>
                <a:schemeClr val="bg1">
                  <a:lumMod val="95000"/>
                  <a:lumOff val="5000"/>
                </a:schemeClr>
              </a:solidFill>
            </a:endParaRPr>
          </a:p>
        </p:txBody>
      </p:sp>
    </p:spTree>
    <p:extLst>
      <p:ext uri="{BB962C8B-B14F-4D97-AF65-F5344CB8AC3E}">
        <p14:creationId xmlns:p14="http://schemas.microsoft.com/office/powerpoint/2010/main" val="3227520484"/>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Down Arrow 7">
            <a:extLst>
              <a:ext uri="{FF2B5EF4-FFF2-40B4-BE49-F238E27FC236}">
                <a16:creationId xmlns="" xmlns:a16="http://schemas.microsoft.com/office/drawing/2014/main" id="{D4771268-CB57-404A-9271-370EB28F609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57B8E31F-10C0-495B-B644-99194442F5C8}"/>
              </a:ext>
            </a:extLst>
          </p:cNvPr>
          <p:cNvSpPr>
            <a:spLocks noGrp="1"/>
          </p:cNvSpPr>
          <p:nvPr>
            <p:ph type="title"/>
          </p:nvPr>
        </p:nvSpPr>
        <p:spPr>
          <a:xfrm>
            <a:off x="1028700" y="1967266"/>
            <a:ext cx="2628900" cy="2547257"/>
          </a:xfrm>
          <a:noFill/>
        </p:spPr>
        <p:txBody>
          <a:bodyPr anchor="ctr">
            <a:normAutofit/>
          </a:bodyPr>
          <a:lstStyle/>
          <a:p>
            <a:pPr algn="ctr"/>
            <a:r>
              <a:rPr lang="en-GB" sz="3300">
                <a:solidFill>
                  <a:srgbClr val="FFFFFF"/>
                </a:solidFill>
                <a:cs typeface="Calibri Light"/>
              </a:rPr>
              <a:t>Advantages/ Disadvantages of an unwritten constitution</a:t>
            </a:r>
          </a:p>
        </p:txBody>
      </p:sp>
      <p:graphicFrame>
        <p:nvGraphicFramePr>
          <p:cNvPr id="3" name="Table 3">
            <a:extLst>
              <a:ext uri="{FF2B5EF4-FFF2-40B4-BE49-F238E27FC236}">
                <a16:creationId xmlns="" xmlns:a16="http://schemas.microsoft.com/office/drawing/2014/main" id="{2E15780B-8FC1-4BF4-98B9-C6ED85EE9090}"/>
              </a:ext>
            </a:extLst>
          </p:cNvPr>
          <p:cNvGraphicFramePr>
            <a:graphicFrameLocks noGrp="1"/>
          </p:cNvGraphicFramePr>
          <p:nvPr>
            <p:extLst>
              <p:ext uri="{D42A27DB-BD31-4B8C-83A1-F6EECF244321}">
                <p14:modId xmlns:p14="http://schemas.microsoft.com/office/powerpoint/2010/main" val="668067306"/>
              </p:ext>
            </p:extLst>
          </p:nvPr>
        </p:nvGraphicFramePr>
        <p:xfrm>
          <a:off x="4284453" y="1092678"/>
          <a:ext cx="7877290" cy="5314467"/>
        </p:xfrm>
        <a:graphic>
          <a:graphicData uri="http://schemas.openxmlformats.org/drawingml/2006/table">
            <a:tbl>
              <a:tblPr firstRow="1" bandRow="1">
                <a:tableStyleId>{5C22544A-7EE6-4342-B048-85BDC9FD1C3A}</a:tableStyleId>
              </a:tblPr>
              <a:tblGrid>
                <a:gridCol w="3938645">
                  <a:extLst>
                    <a:ext uri="{9D8B030D-6E8A-4147-A177-3AD203B41FA5}">
                      <a16:colId xmlns="" xmlns:a16="http://schemas.microsoft.com/office/drawing/2014/main" val="2609067362"/>
                    </a:ext>
                  </a:extLst>
                </a:gridCol>
                <a:gridCol w="3938645">
                  <a:extLst>
                    <a:ext uri="{9D8B030D-6E8A-4147-A177-3AD203B41FA5}">
                      <a16:colId xmlns="" xmlns:a16="http://schemas.microsoft.com/office/drawing/2014/main" val="1976364423"/>
                    </a:ext>
                  </a:extLst>
                </a:gridCol>
              </a:tblGrid>
              <a:tr h="456092">
                <a:tc>
                  <a:txBody>
                    <a:bodyPr/>
                    <a:lstStyle/>
                    <a:p>
                      <a:r>
                        <a:rPr lang="en-GB" sz="1800" dirty="0"/>
                        <a:t>ADVANTAGES </a:t>
                      </a:r>
                      <a:endParaRPr lang="en-GB" sz="1800"/>
                    </a:p>
                  </a:txBody>
                  <a:tcPr marL="89811" marR="89811" marT="44905" marB="44905"/>
                </a:tc>
                <a:tc>
                  <a:txBody>
                    <a:bodyPr/>
                    <a:lstStyle/>
                    <a:p>
                      <a:r>
                        <a:rPr lang="en-GB" sz="1800" dirty="0"/>
                        <a:t>DISADVANTAGES</a:t>
                      </a:r>
                    </a:p>
                  </a:txBody>
                  <a:tcPr marL="89811" marR="89811" marT="44905" marB="44905"/>
                </a:tc>
                <a:extLst>
                  <a:ext uri="{0D108BD9-81ED-4DB2-BD59-A6C34878D82A}">
                    <a16:rowId xmlns="" xmlns:a16="http://schemas.microsoft.com/office/drawing/2014/main" val="3214430201"/>
                  </a:ext>
                </a:extLst>
              </a:tr>
              <a:tr h="4858375">
                <a:tc>
                  <a:txBody>
                    <a:bodyPr/>
                    <a:lstStyle/>
                    <a:p>
                      <a:r>
                        <a:rPr lang="en-GB" sz="2000" dirty="0"/>
                        <a:t>Parliament can change the constitution without timey, special procedures – the statutes that set out constitutional principles are the same as all other statutes and require the same process</a:t>
                      </a:r>
                    </a:p>
                    <a:p>
                      <a:pPr lvl="0">
                        <a:buNone/>
                      </a:pPr>
                      <a:endParaRPr lang="en-GB" sz="2000" dirty="0"/>
                    </a:p>
                    <a:p>
                      <a:pPr lvl="0">
                        <a:buNone/>
                      </a:pPr>
                      <a:r>
                        <a:rPr lang="en-GB" sz="2000" dirty="0"/>
                        <a:t>A written constitution would be difficult to draft</a:t>
                      </a:r>
                    </a:p>
                    <a:p>
                      <a:pPr lvl="0">
                        <a:buNone/>
                      </a:pPr>
                      <a:endParaRPr lang="en-GB" sz="2000" dirty="0"/>
                    </a:p>
                    <a:p>
                      <a:pPr lvl="0">
                        <a:buNone/>
                      </a:pPr>
                      <a:r>
                        <a:rPr lang="en-GB" sz="2000" dirty="0"/>
                        <a:t>Written constitutions lack flexibility and can become out of date very quickly</a:t>
                      </a:r>
                    </a:p>
                    <a:p>
                      <a:pPr lvl="0">
                        <a:buNone/>
                      </a:pPr>
                      <a:endParaRPr lang="en-GB" sz="2000" dirty="0"/>
                    </a:p>
                  </a:txBody>
                  <a:tcPr marL="89811" marR="89811" marT="44905" marB="44905"/>
                </a:tc>
                <a:tc>
                  <a:txBody>
                    <a:bodyPr/>
                    <a:lstStyle/>
                    <a:p>
                      <a:r>
                        <a:rPr lang="en-GB" sz="2000" dirty="0"/>
                        <a:t>Written constitutions tend to offer more clarity and outlines the clear functions of the branches of the state.</a:t>
                      </a:r>
                    </a:p>
                    <a:p>
                      <a:pPr lvl="0">
                        <a:buNone/>
                      </a:pPr>
                      <a:endParaRPr lang="en-GB" sz="2000" dirty="0"/>
                    </a:p>
                    <a:p>
                      <a:pPr lvl="0">
                        <a:buNone/>
                      </a:pPr>
                      <a:r>
                        <a:rPr lang="en-GB" sz="2000" dirty="0"/>
                        <a:t>This in turn demonstrates greater compliance with the separation of powers theory and can prevent one branch of state gaining too much power.</a:t>
                      </a:r>
                    </a:p>
                    <a:p>
                      <a:pPr lvl="0">
                        <a:buNone/>
                      </a:pPr>
                      <a:endParaRPr lang="en-GB" sz="2000" dirty="0"/>
                    </a:p>
                    <a:p>
                      <a:pPr lvl="0">
                        <a:buNone/>
                      </a:pPr>
                      <a:r>
                        <a:rPr lang="en-GB" sz="2000" dirty="0"/>
                        <a:t>Written constitutions are easily accessible, meaning citizens have a clear understanding of their rights and responsibilities.</a:t>
                      </a:r>
                    </a:p>
                  </a:txBody>
                  <a:tcPr marL="89811" marR="89811" marT="44905" marB="44905"/>
                </a:tc>
                <a:extLst>
                  <a:ext uri="{0D108BD9-81ED-4DB2-BD59-A6C34878D82A}">
                    <a16:rowId xmlns="" xmlns:a16="http://schemas.microsoft.com/office/drawing/2014/main" val="2115060363"/>
                  </a:ext>
                </a:extLst>
              </a:tr>
            </a:tbl>
          </a:graphicData>
        </a:graphic>
      </p:graphicFrame>
    </p:spTree>
    <p:extLst>
      <p:ext uri="{BB962C8B-B14F-4D97-AF65-F5344CB8AC3E}">
        <p14:creationId xmlns:p14="http://schemas.microsoft.com/office/powerpoint/2010/main" val="22699946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B6CDA21F-E7AF-4C75-8395-33F58D5B0E4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 xmlns:a16="http://schemas.microsoft.com/office/drawing/2014/main" id="{AE1C45F0-260A-458C-96ED-C1F6D2151219}"/>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 xmlns:a16="http://schemas.microsoft.com/office/drawing/2014/main" id="{A6604B49-AD5C-4590-B051-06C8222ECD9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 xmlns:a16="http://schemas.microsoft.com/office/drawing/2014/main" id="{743ECCAF-29C5-4537-947C-7EA1292463D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 xmlns:a16="http://schemas.microsoft.com/office/drawing/2014/main" id="{ED49787B-8DE6-4467-AD0A-8DECC6E0C2D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 xmlns:a16="http://schemas.microsoft.com/office/drawing/2014/main" id="{D5B0017B-2ECA-49AF-B397-DC140825DF8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2EB6F39C-DCF6-4E23-8D2B-DD5FEB73525F}"/>
              </a:ext>
            </a:extLst>
          </p:cNvPr>
          <p:cNvSpPr>
            <a:spLocks noGrp="1"/>
          </p:cNvSpPr>
          <p:nvPr>
            <p:ph type="title"/>
          </p:nvPr>
        </p:nvSpPr>
        <p:spPr>
          <a:xfrm>
            <a:off x="1043631" y="809898"/>
            <a:ext cx="9942716" cy="1554480"/>
          </a:xfrm>
        </p:spPr>
        <p:txBody>
          <a:bodyPr vert="horz" lIns="91440" tIns="45720" rIns="91440" bIns="45720" rtlCol="0" anchor="ctr">
            <a:normAutofit/>
          </a:bodyPr>
          <a:lstStyle/>
          <a:p>
            <a:r>
              <a:rPr lang="en-US" sz="4800" kern="1200">
                <a:solidFill>
                  <a:schemeClr val="tx1"/>
                </a:solidFill>
                <a:latin typeface="+mj-lt"/>
                <a:ea typeface="+mj-ea"/>
                <a:cs typeface="+mj-cs"/>
              </a:rPr>
              <a:t>New terminology</a:t>
            </a:r>
          </a:p>
        </p:txBody>
      </p:sp>
      <p:sp>
        <p:nvSpPr>
          <p:cNvPr id="3" name="TextBox 2">
            <a:extLst>
              <a:ext uri="{FF2B5EF4-FFF2-40B4-BE49-F238E27FC236}">
                <a16:creationId xmlns="" xmlns:a16="http://schemas.microsoft.com/office/drawing/2014/main" id="{F20C5BDB-4F84-4C35-9FDB-F9BA4DD85938}"/>
              </a:ext>
            </a:extLst>
          </p:cNvPr>
          <p:cNvSpPr txBox="1"/>
          <p:nvPr/>
        </p:nvSpPr>
        <p:spPr>
          <a:xfrm>
            <a:off x="728727" y="3017523"/>
            <a:ext cx="10257620" cy="339782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4000" b="1">
                <a:solidFill>
                  <a:schemeClr val="accent1">
                    <a:lumMod val="75000"/>
                  </a:schemeClr>
                </a:solidFill>
              </a:rPr>
              <a:t>Constitutional convention:</a:t>
            </a:r>
            <a:r>
              <a:rPr lang="en-US" sz="3600" b="1">
                <a:solidFill>
                  <a:schemeClr val="accent1">
                    <a:lumMod val="75000"/>
                  </a:schemeClr>
                </a:solidFill>
              </a:rPr>
              <a:t>  </a:t>
            </a:r>
            <a:endParaRPr lang="en-US" sz="3600" b="1">
              <a:solidFill>
                <a:schemeClr val="accent1">
                  <a:lumMod val="75000"/>
                </a:schemeClr>
              </a:solidFill>
              <a:cs typeface="Calibri"/>
            </a:endParaRPr>
          </a:p>
          <a:p>
            <a:pPr>
              <a:lnSpc>
                <a:spcPct val="90000"/>
              </a:lnSpc>
              <a:spcAft>
                <a:spcPts val="600"/>
              </a:spcAft>
            </a:pPr>
            <a:r>
              <a:rPr lang="en-US" sz="2400"/>
              <a:t>Rules of constitutional </a:t>
            </a:r>
            <a:r>
              <a:rPr lang="en-US" sz="2400" err="1"/>
              <a:t>behaviour's</a:t>
            </a:r>
            <a:r>
              <a:rPr lang="en-US" sz="2400"/>
              <a:t> which are considered to be binding upon those who operate the constitution . They usually affect the way that a legal rule would otherwise operate. </a:t>
            </a:r>
            <a:endParaRPr lang="en-US" sz="2400">
              <a:cs typeface="Calibri" panose="020F0502020204030204"/>
            </a:endParaRPr>
          </a:p>
          <a:p>
            <a:pPr indent="-228600">
              <a:lnSpc>
                <a:spcPct val="90000"/>
              </a:lnSpc>
              <a:spcAft>
                <a:spcPts val="600"/>
              </a:spcAft>
              <a:buFont typeface="Arial" panose="020B0604020202020204" pitchFamily="34" charset="0"/>
              <a:buChar char="•"/>
            </a:pPr>
            <a:endParaRPr lang="en-US" sz="2400">
              <a:cs typeface="Calibri" panose="020F0502020204030204"/>
            </a:endParaRPr>
          </a:p>
          <a:p>
            <a:pPr indent="-228600">
              <a:lnSpc>
                <a:spcPct val="90000"/>
              </a:lnSpc>
              <a:spcAft>
                <a:spcPts val="600"/>
              </a:spcAft>
              <a:buFont typeface="Arial" panose="020B0604020202020204" pitchFamily="34" charset="0"/>
              <a:buChar char="•"/>
            </a:pPr>
            <a:r>
              <a:rPr lang="en-US" sz="4000" b="1">
                <a:solidFill>
                  <a:schemeClr val="accent1">
                    <a:lumMod val="75000"/>
                  </a:schemeClr>
                </a:solidFill>
              </a:rPr>
              <a:t>The royal prerogative:</a:t>
            </a:r>
            <a:endParaRPr lang="en-US" sz="4000" b="1">
              <a:solidFill>
                <a:schemeClr val="accent1">
                  <a:lumMod val="75000"/>
                </a:schemeClr>
              </a:solidFill>
              <a:cs typeface="Calibri"/>
            </a:endParaRPr>
          </a:p>
          <a:p>
            <a:pPr>
              <a:lnSpc>
                <a:spcPct val="90000"/>
              </a:lnSpc>
              <a:spcAft>
                <a:spcPts val="600"/>
              </a:spcAft>
            </a:pPr>
            <a:r>
              <a:rPr lang="en-US" sz="2400"/>
              <a:t> Remaining common law powers e.g. the monarch has to give Royal Assent to a bill. It is important to note that lots of the prerogative powers are now dealt with by members of the government rather than the Monarch.</a:t>
            </a:r>
            <a:endParaRPr lang="en-US" sz="2400">
              <a:cs typeface="Calibri" panose="020F0502020204030204"/>
            </a:endParaRP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p:txBody>
      </p:sp>
      <p:cxnSp>
        <p:nvCxnSpPr>
          <p:cNvPr id="17" name="Straight Connector 16">
            <a:extLst>
              <a:ext uri="{FF2B5EF4-FFF2-40B4-BE49-F238E27FC236}">
                <a16:creationId xmlns="" xmlns:a16="http://schemas.microsoft.com/office/drawing/2014/main" id="{6CF1BAF6-AD41-4082-B212-8A1F9A2E8779}"/>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00593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3741B58E-3B65-4A01-A276-975AB2CF8A0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7AAC67C3-831B-4AB1-A259-DFB839CAFAF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 xmlns:a16="http://schemas.microsoft.com/office/drawing/2014/main" id="{C0A49C78-3ECB-405A-B74B-4F92792F39A1}"/>
              </a:ext>
            </a:extLst>
          </p:cNvPr>
          <p:cNvSpPr>
            <a:spLocks noGrp="1"/>
          </p:cNvSpPr>
          <p:nvPr>
            <p:ph type="title"/>
          </p:nvPr>
        </p:nvSpPr>
        <p:spPr>
          <a:xfrm>
            <a:off x="492369" y="605896"/>
            <a:ext cx="3642309" cy="5646208"/>
          </a:xfrm>
        </p:spPr>
        <p:txBody>
          <a:bodyPr anchor="ctr">
            <a:normAutofit/>
          </a:bodyPr>
          <a:lstStyle/>
          <a:p>
            <a:r>
              <a:rPr lang="en-GB" sz="4400" dirty="0">
                <a:solidFill>
                  <a:srgbClr val="FFFFFF"/>
                </a:solidFill>
                <a:cs typeface="Calibri Light"/>
              </a:rPr>
              <a:t>Recap from </a:t>
            </a:r>
            <a:r>
              <a:rPr lang="en-GB" sz="4400">
                <a:solidFill>
                  <a:srgbClr val="FFFFFF"/>
                </a:solidFill>
                <a:cs typeface="Calibri Light"/>
              </a:rPr>
              <a:t>lecture 2</a:t>
            </a:r>
            <a:endParaRPr lang="en-GB" sz="4400">
              <a:solidFill>
                <a:srgbClr val="FFFFFF"/>
              </a:solidFill>
            </a:endParaRPr>
          </a:p>
        </p:txBody>
      </p:sp>
      <p:sp>
        <p:nvSpPr>
          <p:cNvPr id="3" name="Content Placeholder 2">
            <a:extLst>
              <a:ext uri="{FF2B5EF4-FFF2-40B4-BE49-F238E27FC236}">
                <a16:creationId xmlns="" xmlns:a16="http://schemas.microsoft.com/office/drawing/2014/main" id="{C9019596-88D1-4053-B5BA-317B7C4A70CC}"/>
              </a:ext>
            </a:extLst>
          </p:cNvPr>
          <p:cNvSpPr>
            <a:spLocks noGrp="1"/>
          </p:cNvSpPr>
          <p:nvPr>
            <p:ph idx="1"/>
          </p:nvPr>
        </p:nvSpPr>
        <p:spPr>
          <a:xfrm>
            <a:off x="5231958" y="605896"/>
            <a:ext cx="5923721" cy="5646208"/>
          </a:xfrm>
        </p:spPr>
        <p:txBody>
          <a:bodyPr vert="horz" lIns="0" tIns="45720" rIns="0" bIns="45720" rtlCol="0" anchor="ctr">
            <a:normAutofit/>
          </a:bodyPr>
          <a:lstStyle/>
          <a:p>
            <a:r>
              <a:rPr lang="en-GB" sz="3200" b="1" u="sng" dirty="0">
                <a:solidFill>
                  <a:schemeClr val="accent1">
                    <a:lumMod val="75000"/>
                  </a:schemeClr>
                </a:solidFill>
                <a:cs typeface="Calibri"/>
              </a:rPr>
              <a:t>Rule of law</a:t>
            </a:r>
          </a:p>
          <a:p>
            <a:r>
              <a:rPr lang="en-GB" sz="2400" dirty="0">
                <a:cs typeface="Calibri"/>
              </a:rPr>
              <a:t>- What is it?</a:t>
            </a:r>
          </a:p>
          <a:p>
            <a:r>
              <a:rPr lang="en-GB" sz="2400" dirty="0">
                <a:cs typeface="Calibri"/>
              </a:rPr>
              <a:t>- Key theorists?</a:t>
            </a:r>
          </a:p>
          <a:p>
            <a:r>
              <a:rPr lang="en-GB" sz="2400" dirty="0">
                <a:cs typeface="Calibri"/>
              </a:rPr>
              <a:t>- Cases? </a:t>
            </a:r>
          </a:p>
          <a:p>
            <a:r>
              <a:rPr lang="en-GB" sz="2800" b="1" u="sng" dirty="0">
                <a:solidFill>
                  <a:srgbClr val="00B0F0"/>
                </a:solidFill>
                <a:cs typeface="Calibri"/>
              </a:rPr>
              <a:t>Parliamentary Sovereignty</a:t>
            </a:r>
          </a:p>
          <a:p>
            <a:r>
              <a:rPr lang="en-GB" sz="2400" dirty="0">
                <a:cs typeface="Calibri"/>
              </a:rPr>
              <a:t>- What is it?</a:t>
            </a:r>
          </a:p>
          <a:p>
            <a:r>
              <a:rPr lang="en-GB" sz="2400" dirty="0">
                <a:cs typeface="Calibri"/>
              </a:rPr>
              <a:t>- Key cases?</a:t>
            </a:r>
          </a:p>
          <a:p>
            <a:r>
              <a:rPr lang="en-GB" sz="2400" dirty="0">
                <a:cs typeface="Calibri"/>
              </a:rPr>
              <a:t>- Application</a:t>
            </a:r>
          </a:p>
        </p:txBody>
      </p:sp>
    </p:spTree>
    <p:extLst>
      <p:ext uri="{BB962C8B-B14F-4D97-AF65-F5344CB8AC3E}">
        <p14:creationId xmlns:p14="http://schemas.microsoft.com/office/powerpoint/2010/main" val="12955802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F4FAA6B4-BAFB-4474-9B14-DC83A909651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87002B82-7200-49EF-A349-C86E2D98F234}"/>
              </a:ext>
            </a:extLst>
          </p:cNvPr>
          <p:cNvSpPr>
            <a:spLocks noGrp="1"/>
          </p:cNvSpPr>
          <p:nvPr>
            <p:ph type="title"/>
          </p:nvPr>
        </p:nvSpPr>
        <p:spPr>
          <a:xfrm>
            <a:off x="1097280" y="286603"/>
            <a:ext cx="10058400" cy="1450757"/>
          </a:xfrm>
        </p:spPr>
        <p:txBody>
          <a:bodyPr>
            <a:normAutofit/>
          </a:bodyPr>
          <a:lstStyle/>
          <a:p>
            <a:r>
              <a:rPr lang="en-GB" dirty="0">
                <a:cs typeface="Calibri Light"/>
              </a:rPr>
              <a:t>Additional points from Lord Bingham</a:t>
            </a:r>
            <a:endParaRPr lang="en-GB" dirty="0"/>
          </a:p>
        </p:txBody>
      </p:sp>
      <p:cxnSp>
        <p:nvCxnSpPr>
          <p:cNvPr id="11" name="Straight Connector 10">
            <a:extLst>
              <a:ext uri="{FF2B5EF4-FFF2-40B4-BE49-F238E27FC236}">
                <a16:creationId xmlns="" xmlns:a16="http://schemas.microsoft.com/office/drawing/2014/main" id="{4364CDC3-ADB0-4691-9286-5925F160C2D5}"/>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 xmlns:a16="http://schemas.microsoft.com/office/drawing/2014/main" id="{C16267B2-D47E-44EF-9006-41143854810D}"/>
              </a:ext>
            </a:extLst>
          </p:cNvPr>
          <p:cNvSpPr>
            <a:spLocks noGrp="1"/>
          </p:cNvSpPr>
          <p:nvPr>
            <p:ph idx="1"/>
          </p:nvPr>
        </p:nvSpPr>
        <p:spPr>
          <a:xfrm>
            <a:off x="1097280" y="2108201"/>
            <a:ext cx="5575367" cy="3760891"/>
          </a:xfrm>
        </p:spPr>
        <p:txBody>
          <a:bodyPr vert="horz" lIns="0" tIns="45720" rIns="0" bIns="45720" rtlCol="0">
            <a:normAutofit/>
          </a:bodyPr>
          <a:lstStyle/>
          <a:p>
            <a:pPr>
              <a:lnSpc>
                <a:spcPct val="90000"/>
              </a:lnSpc>
            </a:pPr>
            <a:r>
              <a:rPr lang="en-GB" sz="1600" b="1">
                <a:cs typeface="Calibri"/>
              </a:rPr>
              <a:t>1.  The law should be clear, accessible and intelligible  </a:t>
            </a:r>
          </a:p>
          <a:p>
            <a:pPr>
              <a:lnSpc>
                <a:spcPct val="90000"/>
              </a:lnSpc>
            </a:pPr>
            <a:r>
              <a:rPr lang="en-GB" sz="1600" b="1">
                <a:cs typeface="Calibri"/>
              </a:rPr>
              <a:t>2.  Be governed by the law, not discretion</a:t>
            </a:r>
          </a:p>
          <a:p>
            <a:pPr>
              <a:lnSpc>
                <a:spcPct val="90000"/>
              </a:lnSpc>
            </a:pPr>
            <a:r>
              <a:rPr lang="en-GB" sz="1600" b="1">
                <a:cs typeface="Calibri"/>
              </a:rPr>
              <a:t>3. Equality before the law</a:t>
            </a:r>
          </a:p>
          <a:p>
            <a:pPr>
              <a:lnSpc>
                <a:spcPct val="90000"/>
              </a:lnSpc>
            </a:pPr>
            <a:r>
              <a:rPr lang="en-GB" sz="1600" b="1">
                <a:cs typeface="Calibri"/>
              </a:rPr>
              <a:t>4. Exercise of public powers should be conducted reasonably, fairly and for the purpose which they are conferred by statute</a:t>
            </a:r>
          </a:p>
          <a:p>
            <a:pPr>
              <a:lnSpc>
                <a:spcPct val="90000"/>
              </a:lnSpc>
            </a:pPr>
            <a:r>
              <a:rPr lang="en-GB" sz="1600" b="1">
                <a:cs typeface="Calibri"/>
              </a:rPr>
              <a:t>5. Human rights should be universal in any given state</a:t>
            </a:r>
          </a:p>
          <a:p>
            <a:pPr>
              <a:lnSpc>
                <a:spcPct val="90000"/>
              </a:lnSpc>
            </a:pPr>
            <a:r>
              <a:rPr lang="en-GB" sz="1600" b="1">
                <a:cs typeface="Calibri"/>
              </a:rPr>
              <a:t>6. Court should be used as a last resort in order to achieve a just outcome</a:t>
            </a:r>
          </a:p>
          <a:p>
            <a:pPr>
              <a:lnSpc>
                <a:spcPct val="90000"/>
              </a:lnSpc>
            </a:pPr>
            <a:r>
              <a:rPr lang="en-GB" sz="1600" b="1">
                <a:cs typeface="Calibri"/>
              </a:rPr>
              <a:t>7. State sould provide a fair trial in all cases (including hybrid)</a:t>
            </a:r>
          </a:p>
          <a:p>
            <a:pPr>
              <a:lnSpc>
                <a:spcPct val="90000"/>
              </a:lnSpc>
            </a:pPr>
            <a:r>
              <a:rPr lang="en-GB" sz="1600" b="1">
                <a:cs typeface="Calibri"/>
              </a:rPr>
              <a:t>8. State should comply with International and National law equally</a:t>
            </a:r>
          </a:p>
        </p:txBody>
      </p:sp>
      <p:pic>
        <p:nvPicPr>
          <p:cNvPr id="4" name="Picture 4" descr="A person wearing a suit and tie&#10;&#10;Description automatically generated">
            <a:extLst>
              <a:ext uri="{FF2B5EF4-FFF2-40B4-BE49-F238E27FC236}">
                <a16:creationId xmlns="" xmlns:a16="http://schemas.microsoft.com/office/drawing/2014/main" id="{B8924A11-8AFE-44F3-A4AD-70E9957932A3}"/>
              </a:ext>
            </a:extLst>
          </p:cNvPr>
          <p:cNvPicPr>
            <a:picLocks noChangeAspect="1"/>
          </p:cNvPicPr>
          <p:nvPr/>
        </p:nvPicPr>
        <p:blipFill rotWithShape="1">
          <a:blip r:embed="rId3"/>
          <a:srcRect r="24672" b="1"/>
          <a:stretch/>
        </p:blipFill>
        <p:spPr>
          <a:xfrm>
            <a:off x="7534656" y="2108200"/>
            <a:ext cx="3621024" cy="3600613"/>
          </a:xfrm>
          <a:prstGeom prst="rect">
            <a:avLst/>
          </a:prstGeom>
        </p:spPr>
      </p:pic>
      <p:sp>
        <p:nvSpPr>
          <p:cNvPr id="13" name="Rectangle 12">
            <a:extLst>
              <a:ext uri="{FF2B5EF4-FFF2-40B4-BE49-F238E27FC236}">
                <a16:creationId xmlns="" xmlns:a16="http://schemas.microsoft.com/office/drawing/2014/main" id="{DB148495-5F82-48E2-A76C-C8E1C894994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1206061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12</TotalTime>
  <Words>768</Words>
  <Application>Microsoft Office PowerPoint</Application>
  <PresentationFormat>Widescreen</PresentationFormat>
  <Paragraphs>140</Paragraphs>
  <Slides>14</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Public law tutorial 1</vt:lpstr>
      <vt:lpstr>What are we going to cover?</vt:lpstr>
      <vt:lpstr>KEY TERMS- Recap from lecture 1</vt:lpstr>
      <vt:lpstr>Sources of the UK constitution</vt:lpstr>
      <vt:lpstr>Sources of the UK constitution:  Acts of Parliament</vt:lpstr>
      <vt:lpstr>Sources of the UK constitution: Case law</vt:lpstr>
      <vt:lpstr>The Royal Prerogative</vt:lpstr>
      <vt:lpstr>Sources of the UK constitution:  Constitutional conventions</vt:lpstr>
      <vt:lpstr>Sources of the UK Constitution: Works of Authority</vt:lpstr>
      <vt:lpstr>Can you think of some advantages/disadvantages to the UK's unwritten constitution?</vt:lpstr>
      <vt:lpstr>Advantages/ Disadvantages of an unwritten constitution</vt:lpstr>
      <vt:lpstr>New terminology</vt:lpstr>
      <vt:lpstr>Recap from lecture 2</vt:lpstr>
      <vt:lpstr>Additional points from Lord Bingham</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Laura Knight</cp:lastModifiedBy>
  <cp:revision>285</cp:revision>
  <dcterms:created xsi:type="dcterms:W3CDTF">2020-09-15T13:58:51Z</dcterms:created>
  <dcterms:modified xsi:type="dcterms:W3CDTF">2021-05-26T19:09:06Z</dcterms:modified>
</cp:coreProperties>
</file>