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64" r:id="rId3"/>
    <p:sldId id="2565" r:id="rId4"/>
    <p:sldId id="2563" r:id="rId5"/>
    <p:sldId id="2562" r:id="rId6"/>
    <p:sldId id="2567" r:id="rId7"/>
    <p:sldId id="2568" r:id="rId8"/>
    <p:sldId id="258" r:id="rId9"/>
    <p:sldId id="2566" r:id="rId10"/>
    <p:sldId id="2599" r:id="rId11"/>
    <p:sldId id="2597" r:id="rId12"/>
    <p:sldId id="259" r:id="rId13"/>
    <p:sldId id="2569" r:id="rId14"/>
    <p:sldId id="2575" r:id="rId15"/>
    <p:sldId id="260" r:id="rId16"/>
    <p:sldId id="2570" r:id="rId17"/>
    <p:sldId id="2576" r:id="rId18"/>
    <p:sldId id="2572" r:id="rId19"/>
    <p:sldId id="2593" r:id="rId20"/>
    <p:sldId id="2594" r:id="rId21"/>
    <p:sldId id="2595" r:id="rId22"/>
    <p:sldId id="2596" r:id="rId23"/>
    <p:sldId id="2590" r:id="rId24"/>
    <p:sldId id="2591" r:id="rId25"/>
    <p:sldId id="2577" r:id="rId26"/>
    <p:sldId id="2583" r:id="rId27"/>
    <p:sldId id="2578" r:id="rId28"/>
    <p:sldId id="2585" r:id="rId29"/>
    <p:sldId id="2579" r:id="rId30"/>
    <p:sldId id="2587" r:id="rId31"/>
    <p:sldId id="2580" r:id="rId32"/>
    <p:sldId id="2588" r:id="rId33"/>
    <p:sldId id="2581" r:id="rId34"/>
    <p:sldId id="2586" r:id="rId35"/>
    <p:sldId id="2582" r:id="rId36"/>
    <p:sldId id="2589" r:id="rId37"/>
    <p:sldId id="2598" r:id="rId38"/>
    <p:sldId id="25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6676BB-2CFD-411C-AB98-876492FD37FA}" v="54" dt="2025-10-02T20:27:42.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1764" autoAdjust="0"/>
  </p:normalViewPr>
  <p:slideViewPr>
    <p:cSldViewPr snapToGrid="0">
      <p:cViewPr varScale="1">
        <p:scale>
          <a:sx n="87" d="100"/>
          <a:sy n="87" d="100"/>
        </p:scale>
        <p:origin x="522" y="90"/>
      </p:cViewPr>
      <p:guideLst/>
    </p:cSldViewPr>
  </p:slideViewPr>
  <p:notesTextViewPr>
    <p:cViewPr>
      <p:scale>
        <a:sx n="1" d="1"/>
        <a:sy n="1" d="1"/>
      </p:scale>
      <p:origin x="0" y="-183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7E6676BB-2CFD-411C-AB98-876492FD37FA}"/>
    <pc:docChg chg="undo custSel addSld delSld modSld">
      <pc:chgData name="Jessica Pitman" userId="32810b54-0e4c-4b23-98da-f3c8604117a1" providerId="ADAL" clId="{7E6676BB-2CFD-411C-AB98-876492FD37FA}" dt="2025-10-02T20:28:19.992" v="207" actId="27636"/>
      <pc:docMkLst>
        <pc:docMk/>
      </pc:docMkLst>
      <pc:sldChg chg="modSp mod">
        <pc:chgData name="Jessica Pitman" userId="32810b54-0e4c-4b23-98da-f3c8604117a1" providerId="ADAL" clId="{7E6676BB-2CFD-411C-AB98-876492FD37FA}" dt="2025-10-02T20:07:53.316" v="44" actId="1076"/>
        <pc:sldMkLst>
          <pc:docMk/>
          <pc:sldMk cId="2100009278" sldId="256"/>
        </pc:sldMkLst>
        <pc:spChg chg="mod">
          <ac:chgData name="Jessica Pitman" userId="32810b54-0e4c-4b23-98da-f3c8604117a1" providerId="ADAL" clId="{7E6676BB-2CFD-411C-AB98-876492FD37FA}" dt="2025-10-02T20:07:53.316" v="44" actId="1076"/>
          <ac:spMkLst>
            <pc:docMk/>
            <pc:sldMk cId="2100009278" sldId="256"/>
            <ac:spMk id="2" creationId="{C29BD876-E0FA-7717-1F05-BAE41A7A239F}"/>
          </ac:spMkLst>
        </pc:spChg>
        <pc:spChg chg="mod">
          <ac:chgData name="Jessica Pitman" userId="32810b54-0e4c-4b23-98da-f3c8604117a1" providerId="ADAL" clId="{7E6676BB-2CFD-411C-AB98-876492FD37FA}" dt="2025-10-02T20:07:50.345" v="43" actId="1076"/>
          <ac:spMkLst>
            <pc:docMk/>
            <pc:sldMk cId="2100009278" sldId="256"/>
            <ac:spMk id="3" creationId="{BBC4DB15-F31E-CA9B-AE87-97BF54FB4626}"/>
          </ac:spMkLst>
        </pc:spChg>
      </pc:sldChg>
      <pc:sldChg chg="modSp mod">
        <pc:chgData name="Jessica Pitman" userId="32810b54-0e4c-4b23-98da-f3c8604117a1" providerId="ADAL" clId="{7E6676BB-2CFD-411C-AB98-876492FD37FA}" dt="2025-10-02T20:20:02.595" v="138" actId="20577"/>
        <pc:sldMkLst>
          <pc:docMk/>
          <pc:sldMk cId="209283475" sldId="257"/>
        </pc:sldMkLst>
        <pc:spChg chg="mod">
          <ac:chgData name="Jessica Pitman" userId="32810b54-0e4c-4b23-98da-f3c8604117a1" providerId="ADAL" clId="{7E6676BB-2CFD-411C-AB98-876492FD37FA}" dt="2025-10-02T20:20:02.595" v="138" actId="20577"/>
          <ac:spMkLst>
            <pc:docMk/>
            <pc:sldMk cId="209283475" sldId="257"/>
            <ac:spMk id="3" creationId="{0DEC1079-7C10-1178-234D-94E668CFD888}"/>
          </ac:spMkLst>
        </pc:spChg>
      </pc:sldChg>
      <pc:sldChg chg="modSp mod">
        <pc:chgData name="Jessica Pitman" userId="32810b54-0e4c-4b23-98da-f3c8604117a1" providerId="ADAL" clId="{7E6676BB-2CFD-411C-AB98-876492FD37FA}" dt="2025-10-02T20:15:43.139" v="93" actId="20577"/>
        <pc:sldMkLst>
          <pc:docMk/>
          <pc:sldMk cId="3508457675" sldId="258"/>
        </pc:sldMkLst>
        <pc:spChg chg="mod">
          <ac:chgData name="Jessica Pitman" userId="32810b54-0e4c-4b23-98da-f3c8604117a1" providerId="ADAL" clId="{7E6676BB-2CFD-411C-AB98-876492FD37FA}" dt="2025-10-02T20:15:43.139" v="93" actId="20577"/>
          <ac:spMkLst>
            <pc:docMk/>
            <pc:sldMk cId="3508457675" sldId="258"/>
            <ac:spMk id="3" creationId="{539137ED-8E9D-6BC4-57E1-287133A873D5}"/>
          </ac:spMkLst>
        </pc:spChg>
      </pc:sldChg>
      <pc:sldChg chg="modSp mod">
        <pc:chgData name="Jessica Pitman" userId="32810b54-0e4c-4b23-98da-f3c8604117a1" providerId="ADAL" clId="{7E6676BB-2CFD-411C-AB98-876492FD37FA}" dt="2025-10-02T20:28:19.992" v="207" actId="27636"/>
        <pc:sldMkLst>
          <pc:docMk/>
          <pc:sldMk cId="4174425085" sldId="260"/>
        </pc:sldMkLst>
        <pc:spChg chg="mod">
          <ac:chgData name="Jessica Pitman" userId="32810b54-0e4c-4b23-98da-f3c8604117a1" providerId="ADAL" clId="{7E6676BB-2CFD-411C-AB98-876492FD37FA}" dt="2025-10-02T20:28:19.992" v="207" actId="27636"/>
          <ac:spMkLst>
            <pc:docMk/>
            <pc:sldMk cId="4174425085" sldId="260"/>
            <ac:spMk id="5" creationId="{9DEFF6DA-FE40-57DC-E52B-6D3EBC91B9F7}"/>
          </ac:spMkLst>
        </pc:spChg>
      </pc:sldChg>
      <pc:sldChg chg="del">
        <pc:chgData name="Jessica Pitman" userId="32810b54-0e4c-4b23-98da-f3c8604117a1" providerId="ADAL" clId="{7E6676BB-2CFD-411C-AB98-876492FD37FA}" dt="2025-10-02T20:19:30.660" v="125" actId="47"/>
        <pc:sldMkLst>
          <pc:docMk/>
          <pc:sldMk cId="3661265570" sldId="261"/>
        </pc:sldMkLst>
      </pc:sldChg>
      <pc:sldChg chg="modSp mod">
        <pc:chgData name="Jessica Pitman" userId="32810b54-0e4c-4b23-98da-f3c8604117a1" providerId="ADAL" clId="{7E6676BB-2CFD-411C-AB98-876492FD37FA}" dt="2025-10-02T20:15:24.960" v="66" actId="20577"/>
        <pc:sldMkLst>
          <pc:docMk/>
          <pc:sldMk cId="4258467360" sldId="2563"/>
        </pc:sldMkLst>
        <pc:spChg chg="mod">
          <ac:chgData name="Jessica Pitman" userId="32810b54-0e4c-4b23-98da-f3c8604117a1" providerId="ADAL" clId="{7E6676BB-2CFD-411C-AB98-876492FD37FA}" dt="2025-10-02T20:15:24.960" v="66" actId="20577"/>
          <ac:spMkLst>
            <pc:docMk/>
            <pc:sldMk cId="4258467360" sldId="2563"/>
            <ac:spMk id="2" creationId="{CC38B74C-F380-7644-A856-4664C7F56A68}"/>
          </ac:spMkLst>
        </pc:spChg>
      </pc:sldChg>
      <pc:sldChg chg="modSp mod">
        <pc:chgData name="Jessica Pitman" userId="32810b54-0e4c-4b23-98da-f3c8604117a1" providerId="ADAL" clId="{7E6676BB-2CFD-411C-AB98-876492FD37FA}" dt="2025-10-02T20:21:25.695" v="150" actId="20577"/>
        <pc:sldMkLst>
          <pc:docMk/>
          <pc:sldMk cId="3201743447" sldId="2565"/>
        </pc:sldMkLst>
        <pc:spChg chg="mod">
          <ac:chgData name="Jessica Pitman" userId="32810b54-0e4c-4b23-98da-f3c8604117a1" providerId="ADAL" clId="{7E6676BB-2CFD-411C-AB98-876492FD37FA}" dt="2025-10-02T20:21:25.695" v="150" actId="20577"/>
          <ac:spMkLst>
            <pc:docMk/>
            <pc:sldMk cId="3201743447" sldId="2565"/>
            <ac:spMk id="3" creationId="{F5A122B4-62C6-4EC4-B6C3-CF5436C00116}"/>
          </ac:spMkLst>
        </pc:spChg>
      </pc:sldChg>
      <pc:sldChg chg="modSp mod">
        <pc:chgData name="Jessica Pitman" userId="32810b54-0e4c-4b23-98da-f3c8604117a1" providerId="ADAL" clId="{7E6676BB-2CFD-411C-AB98-876492FD37FA}" dt="2025-10-02T20:15:16.498" v="52" actId="20577"/>
        <pc:sldMkLst>
          <pc:docMk/>
          <pc:sldMk cId="3843115777" sldId="2568"/>
        </pc:sldMkLst>
        <pc:spChg chg="mod">
          <ac:chgData name="Jessica Pitman" userId="32810b54-0e4c-4b23-98da-f3c8604117a1" providerId="ADAL" clId="{7E6676BB-2CFD-411C-AB98-876492FD37FA}" dt="2025-10-02T20:15:16.498" v="52" actId="20577"/>
          <ac:spMkLst>
            <pc:docMk/>
            <pc:sldMk cId="3843115777" sldId="2568"/>
            <ac:spMk id="2" creationId="{3AA7B392-5DA9-B1D0-A9D1-5EAB0A850DEE}"/>
          </ac:spMkLst>
        </pc:spChg>
      </pc:sldChg>
      <pc:sldChg chg="del">
        <pc:chgData name="Jessica Pitman" userId="32810b54-0e4c-4b23-98da-f3c8604117a1" providerId="ADAL" clId="{7E6676BB-2CFD-411C-AB98-876492FD37FA}" dt="2025-10-02T20:19:28.680" v="123" actId="47"/>
        <pc:sldMkLst>
          <pc:docMk/>
          <pc:sldMk cId="920902196" sldId="2573"/>
        </pc:sldMkLst>
      </pc:sldChg>
      <pc:sldChg chg="del">
        <pc:chgData name="Jessica Pitman" userId="32810b54-0e4c-4b23-98da-f3c8604117a1" providerId="ADAL" clId="{7E6676BB-2CFD-411C-AB98-876492FD37FA}" dt="2025-10-02T20:19:29.684" v="124" actId="47"/>
        <pc:sldMkLst>
          <pc:docMk/>
          <pc:sldMk cId="462475926" sldId="2574"/>
        </pc:sldMkLst>
      </pc:sldChg>
      <pc:sldChg chg="modSp mod">
        <pc:chgData name="Jessica Pitman" userId="32810b54-0e4c-4b23-98da-f3c8604117a1" providerId="ADAL" clId="{7E6676BB-2CFD-411C-AB98-876492FD37FA}" dt="2025-10-02T20:28:15.715" v="205" actId="14100"/>
        <pc:sldMkLst>
          <pc:docMk/>
          <pc:sldMk cId="4268777323" sldId="2575"/>
        </pc:sldMkLst>
        <pc:spChg chg="mod">
          <ac:chgData name="Jessica Pitman" userId="32810b54-0e4c-4b23-98da-f3c8604117a1" providerId="ADAL" clId="{7E6676BB-2CFD-411C-AB98-876492FD37FA}" dt="2025-10-02T20:28:15.715" v="205" actId="14100"/>
          <ac:spMkLst>
            <pc:docMk/>
            <pc:sldMk cId="4268777323" sldId="2575"/>
            <ac:spMk id="5" creationId="{9DEFF6DA-FE40-57DC-E52B-6D3EBC91B9F7}"/>
          </ac:spMkLst>
        </pc:spChg>
      </pc:sldChg>
      <pc:sldChg chg="modSp mod">
        <pc:chgData name="Jessica Pitman" userId="32810b54-0e4c-4b23-98da-f3c8604117a1" providerId="ADAL" clId="{7E6676BB-2CFD-411C-AB98-876492FD37FA}" dt="2025-10-02T20:19:19.105" v="122" actId="20577"/>
        <pc:sldMkLst>
          <pc:docMk/>
          <pc:sldMk cId="716975107" sldId="2585"/>
        </pc:sldMkLst>
        <pc:spChg chg="mod">
          <ac:chgData name="Jessica Pitman" userId="32810b54-0e4c-4b23-98da-f3c8604117a1" providerId="ADAL" clId="{7E6676BB-2CFD-411C-AB98-876492FD37FA}" dt="2025-10-02T20:19:19.105" v="122" actId="20577"/>
          <ac:spMkLst>
            <pc:docMk/>
            <pc:sldMk cId="716975107" sldId="2585"/>
            <ac:spMk id="4" creationId="{EE61E615-5502-8171-0390-9DB41C67EAE9}"/>
          </ac:spMkLst>
        </pc:spChg>
      </pc:sldChg>
      <pc:sldChg chg="modSp add mod">
        <pc:chgData name="Jessica Pitman" userId="32810b54-0e4c-4b23-98da-f3c8604117a1" providerId="ADAL" clId="{7E6676BB-2CFD-411C-AB98-876492FD37FA}" dt="2025-10-02T20:24:18.635" v="160" actId="255"/>
        <pc:sldMkLst>
          <pc:docMk/>
          <pc:sldMk cId="569461104" sldId="2590"/>
        </pc:sldMkLst>
        <pc:spChg chg="mod">
          <ac:chgData name="Jessica Pitman" userId="32810b54-0e4c-4b23-98da-f3c8604117a1" providerId="ADAL" clId="{7E6676BB-2CFD-411C-AB98-876492FD37FA}" dt="2025-10-02T20:24:09.069" v="158" actId="14100"/>
          <ac:spMkLst>
            <pc:docMk/>
            <pc:sldMk cId="569461104" sldId="2590"/>
            <ac:spMk id="2" creationId="{05A1E8A9-D469-DD3D-F449-9BCCA999B2E0}"/>
          </ac:spMkLst>
        </pc:spChg>
        <pc:spChg chg="mod">
          <ac:chgData name="Jessica Pitman" userId="32810b54-0e4c-4b23-98da-f3c8604117a1" providerId="ADAL" clId="{7E6676BB-2CFD-411C-AB98-876492FD37FA}" dt="2025-10-02T20:24:18.635" v="160" actId="255"/>
          <ac:spMkLst>
            <pc:docMk/>
            <pc:sldMk cId="569461104" sldId="2590"/>
            <ac:spMk id="5" creationId="{7E5DB0B4-2A85-4D0E-ACFE-E5F045C09D69}"/>
          </ac:spMkLst>
        </pc:spChg>
        <pc:picChg chg="mod">
          <ac:chgData name="Jessica Pitman" userId="32810b54-0e4c-4b23-98da-f3c8604117a1" providerId="ADAL" clId="{7E6676BB-2CFD-411C-AB98-876492FD37FA}" dt="2025-10-02T20:24:03.420" v="156" actId="14100"/>
          <ac:picMkLst>
            <pc:docMk/>
            <pc:sldMk cId="569461104" sldId="2590"/>
            <ac:picMk id="4" creationId="{4F8B064B-F54A-4D74-8EEE-96455228DBA9}"/>
          </ac:picMkLst>
        </pc:picChg>
      </pc:sldChg>
      <pc:sldChg chg="add">
        <pc:chgData name="Jessica Pitman" userId="32810b54-0e4c-4b23-98da-f3c8604117a1" providerId="ADAL" clId="{7E6676BB-2CFD-411C-AB98-876492FD37FA}" dt="2025-10-02T20:24:24.168" v="161" actId="2890"/>
        <pc:sldMkLst>
          <pc:docMk/>
          <pc:sldMk cId="3381264961" sldId="2591"/>
        </pc:sldMkLst>
      </pc:sldChg>
      <pc:sldChg chg="new del">
        <pc:chgData name="Jessica Pitman" userId="32810b54-0e4c-4b23-98da-f3c8604117a1" providerId="ADAL" clId="{7E6676BB-2CFD-411C-AB98-876492FD37FA}" dt="2025-10-02T20:27:58.609" v="204" actId="47"/>
        <pc:sldMkLst>
          <pc:docMk/>
          <pc:sldMk cId="4167510823" sldId="2592"/>
        </pc:sldMkLst>
      </pc:sldChg>
      <pc:sldChg chg="addSp delSp modSp add mod">
        <pc:chgData name="Jessica Pitman" userId="32810b54-0e4c-4b23-98da-f3c8604117a1" providerId="ADAL" clId="{7E6676BB-2CFD-411C-AB98-876492FD37FA}" dt="2025-10-02T20:26:50.879" v="186" actId="478"/>
        <pc:sldMkLst>
          <pc:docMk/>
          <pc:sldMk cId="196969320" sldId="2593"/>
        </pc:sldMkLst>
        <pc:spChg chg="del mod">
          <ac:chgData name="Jessica Pitman" userId="32810b54-0e4c-4b23-98da-f3c8604117a1" providerId="ADAL" clId="{7E6676BB-2CFD-411C-AB98-876492FD37FA}" dt="2025-10-02T20:26:50.879" v="186" actId="478"/>
          <ac:spMkLst>
            <pc:docMk/>
            <pc:sldMk cId="196969320" sldId="2593"/>
            <ac:spMk id="2" creationId="{FFE1BAD4-1A8D-95E7-F2A4-1B7152272D9E}"/>
          </ac:spMkLst>
        </pc:spChg>
        <pc:spChg chg="mod">
          <ac:chgData name="Jessica Pitman" userId="32810b54-0e4c-4b23-98da-f3c8604117a1" providerId="ADAL" clId="{7E6676BB-2CFD-411C-AB98-876492FD37FA}" dt="2025-10-02T20:26:49.810" v="185" actId="1076"/>
          <ac:spMkLst>
            <pc:docMk/>
            <pc:sldMk cId="196969320" sldId="2593"/>
            <ac:spMk id="5" creationId="{6DD3039F-5A7F-4BC7-85D3-FB6EA4193977}"/>
          </ac:spMkLst>
        </pc:spChg>
        <pc:spChg chg="add del mod">
          <ac:chgData name="Jessica Pitman" userId="32810b54-0e4c-4b23-98da-f3c8604117a1" providerId="ADAL" clId="{7E6676BB-2CFD-411C-AB98-876492FD37FA}" dt="2025-10-02T20:26:19.786" v="177" actId="478"/>
          <ac:spMkLst>
            <pc:docMk/>
            <pc:sldMk cId="196969320" sldId="2593"/>
            <ac:spMk id="6" creationId="{8080B07F-844B-F9F3-6682-9ED2B12A7D62}"/>
          </ac:spMkLst>
        </pc:spChg>
        <pc:spChg chg="add del mod">
          <ac:chgData name="Jessica Pitman" userId="32810b54-0e4c-4b23-98da-f3c8604117a1" providerId="ADAL" clId="{7E6676BB-2CFD-411C-AB98-876492FD37FA}" dt="2025-10-02T20:26:26.890" v="179" actId="478"/>
          <ac:spMkLst>
            <pc:docMk/>
            <pc:sldMk cId="196969320" sldId="2593"/>
            <ac:spMk id="8" creationId="{3EDC92D1-0382-2C32-848B-270E83CD91B4}"/>
          </ac:spMkLst>
        </pc:spChg>
        <pc:picChg chg="add del mod">
          <ac:chgData name="Jessica Pitman" userId="32810b54-0e4c-4b23-98da-f3c8604117a1" providerId="ADAL" clId="{7E6676BB-2CFD-411C-AB98-876492FD37FA}" dt="2025-10-02T20:26:22.274" v="178" actId="478"/>
          <ac:picMkLst>
            <pc:docMk/>
            <pc:sldMk cId="196969320" sldId="2593"/>
            <ac:picMk id="4" creationId="{82CC62BA-D77F-4B73-9F6B-D13AFBEABE0A}"/>
          </ac:picMkLst>
        </pc:picChg>
      </pc:sldChg>
      <pc:sldChg chg="add">
        <pc:chgData name="Jessica Pitman" userId="32810b54-0e4c-4b23-98da-f3c8604117a1" providerId="ADAL" clId="{7E6676BB-2CFD-411C-AB98-876492FD37FA}" dt="2025-10-02T20:25:34.065" v="169" actId="2890"/>
        <pc:sldMkLst>
          <pc:docMk/>
          <pc:sldMk cId="772547045" sldId="2594"/>
        </pc:sldMkLst>
      </pc:sldChg>
      <pc:sldChg chg="addSp delSp modSp add mod">
        <pc:chgData name="Jessica Pitman" userId="32810b54-0e4c-4b23-98da-f3c8604117a1" providerId="ADAL" clId="{7E6676BB-2CFD-411C-AB98-876492FD37FA}" dt="2025-10-02T20:27:51.564" v="202" actId="1076"/>
        <pc:sldMkLst>
          <pc:docMk/>
          <pc:sldMk cId="669037934" sldId="2595"/>
        </pc:sldMkLst>
        <pc:spChg chg="mod">
          <ac:chgData name="Jessica Pitman" userId="32810b54-0e4c-4b23-98da-f3c8604117a1" providerId="ADAL" clId="{7E6676BB-2CFD-411C-AB98-876492FD37FA}" dt="2025-10-02T20:27:34.401" v="196" actId="14100"/>
          <ac:spMkLst>
            <pc:docMk/>
            <pc:sldMk cId="669037934" sldId="2595"/>
            <ac:spMk id="2" creationId="{9D0E8402-48C9-1A91-A27F-D9389831D6EF}"/>
          </ac:spMkLst>
        </pc:spChg>
        <pc:spChg chg="mod">
          <ac:chgData name="Jessica Pitman" userId="32810b54-0e4c-4b23-98da-f3c8604117a1" providerId="ADAL" clId="{7E6676BB-2CFD-411C-AB98-876492FD37FA}" dt="2025-10-02T20:27:51.564" v="202" actId="1076"/>
          <ac:spMkLst>
            <pc:docMk/>
            <pc:sldMk cId="669037934" sldId="2595"/>
            <ac:spMk id="5" creationId="{95BF949E-4456-4CED-BA91-E10C55D15336}"/>
          </ac:spMkLst>
        </pc:spChg>
        <pc:spChg chg="add del mod">
          <ac:chgData name="Jessica Pitman" userId="32810b54-0e4c-4b23-98da-f3c8604117a1" providerId="ADAL" clId="{7E6676BB-2CFD-411C-AB98-876492FD37FA}" dt="2025-10-02T20:27:47.486" v="201" actId="478"/>
          <ac:spMkLst>
            <pc:docMk/>
            <pc:sldMk cId="669037934" sldId="2595"/>
            <ac:spMk id="6" creationId="{EAE17D0D-BD43-5AD6-3ABF-405778D764A6}"/>
          </ac:spMkLst>
        </pc:spChg>
        <pc:picChg chg="del">
          <ac:chgData name="Jessica Pitman" userId="32810b54-0e4c-4b23-98da-f3c8604117a1" providerId="ADAL" clId="{7E6676BB-2CFD-411C-AB98-876492FD37FA}" dt="2025-10-02T20:27:11.418" v="188" actId="478"/>
          <ac:picMkLst>
            <pc:docMk/>
            <pc:sldMk cId="669037934" sldId="2595"/>
            <ac:picMk id="4" creationId="{E52DFF3D-E91B-4A53-875C-2EBAA60608FB}"/>
          </ac:picMkLst>
        </pc:picChg>
      </pc:sldChg>
      <pc:sldChg chg="add">
        <pc:chgData name="Jessica Pitman" userId="32810b54-0e4c-4b23-98da-f3c8604117a1" providerId="ADAL" clId="{7E6676BB-2CFD-411C-AB98-876492FD37FA}" dt="2025-10-02T20:27:55.330" v="203" actId="2890"/>
        <pc:sldMkLst>
          <pc:docMk/>
          <pc:sldMk cId="481669466" sldId="25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0DF510-292D-4562-B980-2258AB6BD1C0}"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DF144-4E23-4BB2-B71F-19059B14C659}" type="slidenum">
              <a:rPr lang="en-GB" smtClean="0"/>
              <a:t>‹#›</a:t>
            </a:fld>
            <a:endParaRPr lang="en-GB"/>
          </a:p>
        </p:txBody>
      </p:sp>
    </p:spTree>
    <p:extLst>
      <p:ext uri="{BB962C8B-B14F-4D97-AF65-F5344CB8AC3E}">
        <p14:creationId xmlns:p14="http://schemas.microsoft.com/office/powerpoint/2010/main" val="1365212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cademic.oup.com/ooec/article/3/Supplement_1/i365/7708062"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mckinsey.com/institute-for-economic-mobility/our-insights/race-in-the-uk-workplace-the-intersectional-experience" TargetMode="External"/><Relationship Id="rId5" Type="http://schemas.openxmlformats.org/officeDocument/2006/relationships/hyperlink" Target="https://www.british-business-bank.co.uk/sites/g/files/sovrnj166/files/2024-02/report-investing-in-ethnic-minority-entrepreneurs.pdf" TargetMode="External"/><Relationship Id="rId4" Type="http://schemas.openxmlformats.org/officeDocument/2006/relationships/hyperlink" Target="https://www.frontiersin.org/journals/sociology/articles/10.3389/fsoc.2024.1215676/ful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AE2F7C-C020-10CD-1653-CAEF8341B9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C5F0F8-4C03-B7F5-1A70-69145432B8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9530DB-4DF7-41B7-1DB9-E81B6565FE73}"/>
              </a:ext>
            </a:extLst>
          </p:cNvPr>
          <p:cNvSpPr>
            <a:spLocks noGrp="1"/>
          </p:cNvSpPr>
          <p:nvPr>
            <p:ph type="body" idx="1"/>
          </p:nvPr>
        </p:nvSpPr>
        <p:spPr/>
        <p:txBody>
          <a:bodyPr/>
          <a:lstStyle/>
          <a:p>
            <a:r>
              <a:rPr lang="en-US" dirty="0"/>
              <a:t>
---
This slide references information from the following file: http://educatejournal.org/index.php/educate/article/viewFile/251/251
Understanding Bourdieu’s Capitals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Pierre Bourdieu</a:t>
            </a:r>
            <a:r>
              <a:rPr lang="en-GB" dirty="0"/>
              <a:t> argued that social inequality is reproduced through different forms of capital—not just money (economic), but also knowledge and taste (cultural), networks (social), and prestige (symbolic). These capitals interact and can be converted into one another, shaping people’s life chances.</a:t>
            </a:r>
          </a:p>
          <a:p>
            <a:r>
              <a:rPr lang="en-US" dirty="0"/>
              <a:t>
</a:t>
            </a:r>
          </a:p>
        </p:txBody>
      </p:sp>
      <p:sp>
        <p:nvSpPr>
          <p:cNvPr id="4" name="Slide Number Placeholder 3">
            <a:extLst>
              <a:ext uri="{FF2B5EF4-FFF2-40B4-BE49-F238E27FC236}">
                <a16:creationId xmlns:a16="http://schemas.microsoft.com/office/drawing/2014/main" id="{6B4AF6A0-12D3-28A9-444A-6FBEAFC793C2}"/>
              </a:ext>
            </a:extLst>
          </p:cNvPr>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1931493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references information from the following file: http://educatejournal.org/index.php/educate/article/viewFile/251/251
Understanding Bourdieu’s Capitals</a:t>
            </a:r>
          </a:p>
          <a:p>
            <a:endParaRPr lang="en-US" dirty="0"/>
          </a:p>
          <a:p>
            <a:r>
              <a:rPr lang="en-GB" b="1" dirty="0"/>
              <a:t>Pierre Bourdieu</a:t>
            </a:r>
            <a:r>
              <a:rPr lang="en-GB" dirty="0"/>
              <a:t> argued that social inequality is reproduced through different forms of capital—not just money (economic), but also knowledge and taste (cultural), networks (social), and prestige (symbolic). These capitals interact and can be converted into one another, shaping people’s life chances.</a:t>
            </a:r>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5111944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http://educatejournal.org/index.php/educate/article/viewFile/251/251
Pierre Bourdieu’s theory of capitals provides a framework for understanding how inequality is reproduced across generations. He identifies four key forms of capital: cultural, social, economic, and symbolic. </a:t>
            </a:r>
          </a:p>
          <a:p>
            <a:r>
              <a:rPr lang="en-US" dirty="0"/>
              <a:t>Cultural capital includes knowledge, skills, and education that are valued by society and often transmitted through family upbringing. </a:t>
            </a:r>
          </a:p>
          <a:p>
            <a:r>
              <a:rPr lang="en-US" dirty="0"/>
              <a:t>Social capital refers to networks and connections that provide access to resources and opportunities. </a:t>
            </a:r>
          </a:p>
          <a:p>
            <a:r>
              <a:rPr lang="en-US" dirty="0"/>
              <a:t>Economic capital encompasses financial assets and material wealth, while symbolic capital relates to prestige and recognition. </a:t>
            </a:r>
          </a:p>
          <a:p>
            <a:endParaRPr lang="en-US" dirty="0"/>
          </a:p>
          <a:p>
            <a:r>
              <a:rPr lang="en-US" dirty="0"/>
              <a:t>These capitals interact within a social field, shaped by habitus—an individual’s </a:t>
            </a:r>
            <a:r>
              <a:rPr lang="en-US" dirty="0" err="1"/>
              <a:t>internalised</a:t>
            </a:r>
            <a:r>
              <a:rPr lang="en-US" dirty="0"/>
              <a:t> dispositions formed through </a:t>
            </a:r>
            <a:r>
              <a:rPr lang="en-US" dirty="0" err="1"/>
              <a:t>socialisation</a:t>
            </a:r>
            <a:r>
              <a:rPr lang="en-US" dirty="0"/>
              <a:t>.</a:t>
            </a:r>
          </a:p>
          <a:p>
            <a:endParaRPr lang="en-US" dirty="0"/>
          </a:p>
          <a:p>
            <a:r>
              <a:rPr lang="en-US" dirty="0"/>
              <a:t> Bourdieu argues that dominant groups maintain their status by converting one form of capital into another, reinforcing social hierarchies. For example, cultural capital acquired through elite education can be converted into economic capital via high-paying jobs. This process is often </a:t>
            </a:r>
            <a:r>
              <a:rPr lang="en-US" dirty="0" err="1"/>
              <a:t>legitimised</a:t>
            </a:r>
            <a:r>
              <a:rPr lang="en-US" dirty="0"/>
              <a:t> through institutions like schools, which reward the cultural norms of the dominant class. Understanding these mechanisms is crucial for </a:t>
            </a:r>
            <a:r>
              <a:rPr lang="en-US" dirty="0" err="1"/>
              <a:t>analysing</a:t>
            </a:r>
            <a:r>
              <a:rPr lang="en-US" dirty="0"/>
              <a:t> how inequality persists in modern UK society.
</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894140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D2E893-EBBE-32CA-98A8-5DE430A73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D25343-714E-C9FB-69CA-0F1C64E827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0CB6FE-2856-21A2-638B-60B745C3C2DA}"/>
              </a:ext>
            </a:extLst>
          </p:cNvPr>
          <p:cNvSpPr>
            <a:spLocks noGrp="1"/>
          </p:cNvSpPr>
          <p:nvPr>
            <p:ph type="body" idx="1"/>
          </p:nvPr>
        </p:nvSpPr>
        <p:spPr/>
        <p:txBody>
          <a:bodyPr/>
          <a:lstStyle/>
          <a:p>
            <a:r>
              <a:rPr lang="en-US" dirty="0"/>
              <a:t>
---
This slide references information from the following file: http://educatejournal.org/index.php/educate/article/viewFile/251/251
Pierre Bourdieu’s theory of capitals provides a framework for understanding how inequality is reproduced across generations. He identifies four key forms of capital: cultural, social, economic, and symbolic. </a:t>
            </a:r>
          </a:p>
          <a:p>
            <a:r>
              <a:rPr lang="en-US" dirty="0"/>
              <a:t>Cultural capital includes knowledge, skills, and education that are valued by society and often transmitted through family upbringing. </a:t>
            </a:r>
          </a:p>
          <a:p>
            <a:r>
              <a:rPr lang="en-US" dirty="0"/>
              <a:t>Social capital refers to networks and connections that provide access to resources and opportunities. </a:t>
            </a:r>
          </a:p>
          <a:p>
            <a:r>
              <a:rPr lang="en-US" dirty="0"/>
              <a:t>Economic capital encompasses financial assets and material wealth, while symbolic capital relates to prestige and recognition. </a:t>
            </a:r>
          </a:p>
          <a:p>
            <a:endParaRPr lang="en-US" dirty="0"/>
          </a:p>
          <a:p>
            <a:r>
              <a:rPr lang="en-US" dirty="0"/>
              <a:t>These capitals interact within a social field, shaped by habitus—an individual’s </a:t>
            </a:r>
            <a:r>
              <a:rPr lang="en-US" dirty="0" err="1"/>
              <a:t>internalised</a:t>
            </a:r>
            <a:r>
              <a:rPr lang="en-US" dirty="0"/>
              <a:t> dispositions formed through </a:t>
            </a:r>
            <a:r>
              <a:rPr lang="en-US" dirty="0" err="1"/>
              <a:t>socialisation</a:t>
            </a:r>
            <a:r>
              <a:rPr lang="en-US" dirty="0"/>
              <a:t>.</a:t>
            </a:r>
          </a:p>
          <a:p>
            <a:endParaRPr lang="en-US" dirty="0"/>
          </a:p>
          <a:p>
            <a:r>
              <a:rPr lang="en-US" dirty="0"/>
              <a:t> Bourdieu argues that dominant groups maintain their status by converting one form of capital into another, reinforcing social hierarchies. For example, cultural capital acquired through elite education can be converted into economic capital via high-paying jobs. This process is often </a:t>
            </a:r>
            <a:r>
              <a:rPr lang="en-US" dirty="0" err="1"/>
              <a:t>legitimised</a:t>
            </a:r>
            <a:r>
              <a:rPr lang="en-US" dirty="0"/>
              <a:t> through institutions like schools, which reward the cultural norms of the dominant class. Understanding these mechanisms is crucial for </a:t>
            </a:r>
            <a:r>
              <a:rPr lang="en-US" dirty="0" err="1"/>
              <a:t>analysing</a:t>
            </a:r>
            <a:r>
              <a:rPr lang="en-US" dirty="0"/>
              <a:t> how inequality persists in modern UK society.
</a:t>
            </a:r>
          </a:p>
        </p:txBody>
      </p:sp>
      <p:sp>
        <p:nvSpPr>
          <p:cNvPr id="4" name="Slide Number Placeholder 3">
            <a:extLst>
              <a:ext uri="{FF2B5EF4-FFF2-40B4-BE49-F238E27FC236}">
                <a16:creationId xmlns:a16="http://schemas.microsoft.com/office/drawing/2014/main" id="{39930FC1-FD13-FF02-C5A2-F9F9F88FEC58}"/>
              </a:ext>
            </a:extLst>
          </p:cNvPr>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380602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8</a:t>
            </a:fld>
            <a:endParaRPr lang="en-GB"/>
          </a:p>
        </p:txBody>
      </p:sp>
    </p:spTree>
    <p:extLst>
      <p:ext uri="{BB962C8B-B14F-4D97-AF65-F5344CB8AC3E}">
        <p14:creationId xmlns:p14="http://schemas.microsoft.com/office/powerpoint/2010/main" val="4228139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04564-72BD-1FAF-5ED2-3944688CBC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0C172E-F4DB-99FB-7F57-826F7B2550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0A4A6B-3756-D691-4361-B2173D9D81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1FEC7-662D-10D3-6EA3-9A1CCFABB292}"/>
              </a:ext>
            </a:extLst>
          </p:cNvPr>
          <p:cNvSpPr>
            <a:spLocks noGrp="1"/>
          </p:cNvSpPr>
          <p:nvPr>
            <p:ph type="sldNum" sz="quarter" idx="5"/>
          </p:nvPr>
        </p:nvSpPr>
        <p:spPr/>
        <p:txBody>
          <a:bodyPr/>
          <a:lstStyle/>
          <a:p>
            <a:fld id="{6F8DF144-4E23-4BB2-B71F-19059B14C659}" type="slidenum">
              <a:rPr lang="en-GB" smtClean="0"/>
              <a:t>9</a:t>
            </a:fld>
            <a:endParaRPr lang="en-GB"/>
          </a:p>
        </p:txBody>
      </p:sp>
    </p:spTree>
    <p:extLst>
      <p:ext uri="{BB962C8B-B14F-4D97-AF65-F5344CB8AC3E}">
        <p14:creationId xmlns:p14="http://schemas.microsoft.com/office/powerpoint/2010/main" val="2841564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Intersectionality: Ethnicity, Gender, and Class</a:t>
            </a:r>
          </a:p>
          <a:p>
            <a:r>
              <a:rPr lang="en-GB" dirty="0"/>
              <a:t>The impact of economic capital is </a:t>
            </a:r>
            <a:r>
              <a:rPr lang="en-GB" b="1" dirty="0"/>
              <a:t>not uniform</a:t>
            </a:r>
            <a:r>
              <a:rPr lang="en-GB" dirty="0"/>
              <a:t> across all ethnic groups:</a:t>
            </a:r>
          </a:p>
          <a:p>
            <a:r>
              <a:rPr lang="en-GB" b="1" dirty="0"/>
              <a:t>Bangladeshi and Pakistani communities</a:t>
            </a:r>
            <a:r>
              <a:rPr lang="en-GB" dirty="0"/>
              <a:t> face some of the highest unemployment and poverty rates, despite high levels of university participation. </a:t>
            </a:r>
            <a:r>
              <a:rPr lang="en-GB" dirty="0">
                <a:hlinkClick r:id="rId3"/>
              </a:rPr>
              <a:t>[Race and e...d Academic]</a:t>
            </a:r>
            <a:endParaRPr lang="en-GB" dirty="0"/>
          </a:p>
          <a:p>
            <a:r>
              <a:rPr lang="en-GB" b="1" dirty="0"/>
              <a:t>Black women</a:t>
            </a:r>
            <a:r>
              <a:rPr lang="en-GB" dirty="0"/>
              <a:t> and </a:t>
            </a:r>
            <a:r>
              <a:rPr lang="en-GB" b="1" dirty="0"/>
              <a:t>Bangladeshi/Pakistani women</a:t>
            </a:r>
            <a:r>
              <a:rPr lang="en-GB" dirty="0"/>
              <a:t> face a “double disadvantage” due to both racial and gendered barriers in the labour market. They are often in lower-paid sectors and underrepresented in leadership roles. </a:t>
            </a:r>
            <a:r>
              <a:rPr lang="en-GB" dirty="0">
                <a:hlinkClick r:id="rId4"/>
              </a:rPr>
              <a:t>[Multiple d...ethnic ...]</a:t>
            </a:r>
            <a:endParaRPr lang="en-GB" dirty="0"/>
          </a:p>
          <a:p>
            <a:r>
              <a:rPr lang="en-GB" b="1" dirty="0"/>
              <a:t>Entrepreneurial success</a:t>
            </a:r>
            <a:r>
              <a:rPr lang="en-GB" dirty="0"/>
              <a:t> is harder to sustain for women of colour due to limited access to investment and mentorship. </a:t>
            </a:r>
            <a:r>
              <a:rPr lang="en-GB" dirty="0">
                <a:hlinkClick r:id="rId5"/>
              </a:rPr>
              <a:t>[Investing...</a:t>
            </a:r>
            <a:r>
              <a:rPr lang="en-GB" dirty="0" err="1">
                <a:hlinkClick r:id="rId5"/>
              </a:rPr>
              <a:t>iness</a:t>
            </a:r>
            <a:r>
              <a:rPr lang="en-GB" dirty="0">
                <a:hlinkClick r:id="rId5"/>
              </a:rPr>
              <a:t> Bank]</a:t>
            </a:r>
            <a:endParaRPr lang="en-GB" dirty="0"/>
          </a:p>
          <a:p>
            <a:r>
              <a:rPr lang="en-GB" b="1" dirty="0"/>
              <a:t>How might economic capital influence the lived experiences of individuals from different ethnic or gender backgrounds?</a:t>
            </a:r>
          </a:p>
          <a:p>
            <a:r>
              <a:rPr lang="en-GB" dirty="0"/>
              <a:t>Economic capital intersects with </a:t>
            </a:r>
            <a:r>
              <a:rPr lang="en-GB" b="1" dirty="0"/>
              <a:t>ethnicity and gender</a:t>
            </a:r>
            <a:r>
              <a:rPr lang="en-GB" dirty="0"/>
              <a:t> to shape lived experiences in complex ways:</a:t>
            </a:r>
          </a:p>
          <a:p>
            <a:r>
              <a:rPr lang="en-GB" b="1" dirty="0"/>
              <a:t>Pay Gaps and Job Access</a:t>
            </a:r>
            <a:r>
              <a:rPr lang="en-GB" dirty="0"/>
              <a:t>: Black, Bangladeshi, and Pakistani (</a:t>
            </a:r>
            <a:r>
              <a:rPr lang="en-GB" dirty="0" err="1"/>
              <a:t>BBP</a:t>
            </a:r>
            <a:r>
              <a:rPr lang="en-GB" dirty="0"/>
              <a:t>) women earn </a:t>
            </a:r>
            <a:r>
              <a:rPr lang="en-GB" b="1" dirty="0"/>
              <a:t>15–16% less</a:t>
            </a:r>
            <a:r>
              <a:rPr lang="en-GB" dirty="0"/>
              <a:t> than White British workers, and are underrepresented in senior roles. Economic capital influences their ability to access education, networks, and career progression. </a:t>
            </a:r>
            <a:r>
              <a:rPr lang="en-GB" dirty="0">
                <a:hlinkClick r:id="rId6"/>
              </a:rPr>
              <a:t>[Race in </a:t>
            </a:r>
            <a:r>
              <a:rPr lang="en-GB" dirty="0" err="1">
                <a:hlinkClick r:id="rId6"/>
              </a:rPr>
              <a:t>th.</a:t>
            </a:r>
            <a:r>
              <a:rPr lang="en-GB" dirty="0">
                <a:hlinkClick r:id="rId6"/>
              </a:rPr>
              <a:t>..experience]</a:t>
            </a:r>
            <a:endParaRPr lang="en-GB" dirty="0"/>
          </a:p>
          <a:p>
            <a:r>
              <a:rPr lang="en-GB" b="1" dirty="0"/>
              <a:t>Cultural and Structural Barriers</a:t>
            </a:r>
            <a:r>
              <a:rPr lang="en-GB" dirty="0"/>
              <a:t>: </a:t>
            </a:r>
            <a:r>
              <a:rPr lang="en-GB" dirty="0" err="1"/>
              <a:t>BBP</a:t>
            </a:r>
            <a:r>
              <a:rPr lang="en-GB" dirty="0"/>
              <a:t> women often face </a:t>
            </a:r>
            <a:r>
              <a:rPr lang="en-GB" b="1" dirty="0"/>
              <a:t>compounded disadvantages</a:t>
            </a:r>
            <a:r>
              <a:rPr lang="en-GB" dirty="0"/>
              <a:t>—limited family wealth, cultural expectations, and workplace bias. For example, Pakistani and Bangladeshi women aged 26–55 earn </a:t>
            </a:r>
            <a:r>
              <a:rPr lang="en-GB" b="1" dirty="0"/>
              <a:t>27–36% less</a:t>
            </a:r>
            <a:r>
              <a:rPr lang="en-GB" dirty="0"/>
              <a:t> than White men, even in similar roles.</a:t>
            </a:r>
          </a:p>
          <a:p>
            <a:r>
              <a:rPr lang="en-GB" b="1" dirty="0"/>
              <a:t>Early Career Gains vs. Mid-Career Stagnation</a:t>
            </a:r>
            <a:r>
              <a:rPr lang="en-GB" dirty="0"/>
              <a:t>: Younger </a:t>
            </a:r>
            <a:r>
              <a:rPr lang="en-GB" dirty="0" err="1"/>
              <a:t>BBP</a:t>
            </a:r>
            <a:r>
              <a:rPr lang="en-GB" dirty="0"/>
              <a:t> women (16–25) are entering higher-paying sectors like healthcare and education, but face a “frozen middle” effect later in their careers, with limited promotion opportunities and higher attrition rates.</a:t>
            </a:r>
          </a:p>
          <a:p>
            <a:r>
              <a:rPr lang="en-GB" b="1" dirty="0"/>
              <a:t>Access to Social Capital</a:t>
            </a:r>
            <a:r>
              <a:rPr lang="en-GB" dirty="0"/>
              <a:t>: Economic capital also affects access to </a:t>
            </a:r>
            <a:r>
              <a:rPr lang="en-GB" b="1" dirty="0"/>
              <a:t>networks and mentorship</a:t>
            </a:r>
            <a:r>
              <a:rPr lang="en-GB" dirty="0"/>
              <a:t>, which are crucial for career advancement. </a:t>
            </a:r>
            <a:r>
              <a:rPr lang="en-GB" dirty="0" err="1"/>
              <a:t>BBP</a:t>
            </a:r>
            <a:r>
              <a:rPr lang="en-GB" dirty="0"/>
              <a:t> women are less likely to receive feedback or support for promotions, limiting their upward mobility.</a:t>
            </a:r>
          </a:p>
          <a:p>
            <a:r>
              <a:rPr lang="en-GB" dirty="0"/>
              <a:t>These disparities show how </a:t>
            </a:r>
            <a:r>
              <a:rPr lang="en-GB" b="1" dirty="0"/>
              <a:t>economic capital is not distributed equally</a:t>
            </a:r>
            <a:r>
              <a:rPr lang="en-GB" dirty="0"/>
              <a:t>, and how its absence can amplify existing inequalities based on race and gender.</a:t>
            </a:r>
          </a:p>
          <a:p>
            <a:endParaRPr lang="en-GB" dirty="0"/>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12</a:t>
            </a:fld>
            <a:endParaRPr lang="en-GB"/>
          </a:p>
        </p:txBody>
      </p:sp>
    </p:spTree>
    <p:extLst>
      <p:ext uri="{BB962C8B-B14F-4D97-AF65-F5344CB8AC3E}">
        <p14:creationId xmlns:p14="http://schemas.microsoft.com/office/powerpoint/2010/main" val="540089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might this mean for your chosen group for your assignment?</a:t>
            </a:r>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13</a:t>
            </a:fld>
            <a:endParaRPr lang="en-GB"/>
          </a:p>
        </p:txBody>
      </p:sp>
    </p:spTree>
    <p:extLst>
      <p:ext uri="{BB962C8B-B14F-4D97-AF65-F5344CB8AC3E}">
        <p14:creationId xmlns:p14="http://schemas.microsoft.com/office/powerpoint/2010/main" val="859145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Bourdieu is saying that </a:t>
            </a:r>
            <a:r>
              <a:rPr lang="en-GB" b="1" dirty="0"/>
              <a:t>cultural capital</a:t>
            </a:r>
            <a:r>
              <a:rPr lang="en-GB" dirty="0"/>
              <a:t> (like language, manners, tastes, education) isn’t something you can just buy or instantly acquire. It has to be </a:t>
            </a:r>
            <a:r>
              <a:rPr lang="en-GB" b="1" dirty="0"/>
              <a:t>embodied</a:t>
            </a:r>
            <a:r>
              <a:rPr lang="en-GB" dirty="0"/>
              <a:t>—internalized through </a:t>
            </a:r>
            <a:r>
              <a:rPr lang="en-GB" b="1" dirty="0"/>
              <a:t>time, effort, and personal experience</a:t>
            </a:r>
            <a:r>
              <a:rPr lang="en-GB" dirty="0"/>
              <a:t>.</a:t>
            </a:r>
          </a:p>
          <a:p>
            <a:r>
              <a:rPr lang="en-GB" b="1" dirty="0"/>
              <a:t>Embodiment</a:t>
            </a:r>
            <a:r>
              <a:rPr lang="en-GB" dirty="0"/>
              <a:t>: You don’t just learn to speak in a certain way or appreciate classical music overnight. You absorb it through repeated exposure and practice.</a:t>
            </a:r>
          </a:p>
          <a:p>
            <a:r>
              <a:rPr lang="en-GB" b="1" dirty="0"/>
              <a:t>Inculcation and assimilation</a:t>
            </a:r>
            <a:r>
              <a:rPr lang="en-GB" dirty="0"/>
              <a:t>: These are processes of </a:t>
            </a:r>
            <a:r>
              <a:rPr lang="en-GB" b="1" dirty="0"/>
              <a:t>learning and internalizing</a:t>
            </a:r>
            <a:r>
              <a:rPr lang="en-GB" dirty="0"/>
              <a:t> values, behaviours, and knowledge—often unconsciously.</a:t>
            </a:r>
          </a:p>
          <a:p>
            <a:r>
              <a:rPr lang="en-GB" b="1" dirty="0"/>
              <a:t>Costs time</a:t>
            </a:r>
            <a:r>
              <a:rPr lang="en-GB" dirty="0"/>
              <a:t>: Unlike economic capital, which can be transferred quickly (e.g. giving someone money), cultural capital takes </a:t>
            </a:r>
            <a:r>
              <a:rPr lang="en-GB" b="1" dirty="0"/>
              <a:t>years to build</a:t>
            </a:r>
            <a:r>
              <a:rPr lang="en-GB" dirty="0"/>
              <a:t>—through education, upbringing, and socialisation.</a:t>
            </a:r>
          </a:p>
          <a:p>
            <a:r>
              <a:rPr lang="en-GB" b="1" dirty="0"/>
              <a:t>Investor</a:t>
            </a:r>
            <a:r>
              <a:rPr lang="en-GB" dirty="0"/>
              <a:t>: The person acquiring the capital must </a:t>
            </a:r>
            <a:r>
              <a:rPr lang="en-GB" b="1" dirty="0"/>
              <a:t>personally invest</a:t>
            </a:r>
            <a:r>
              <a:rPr lang="en-GB" dirty="0"/>
              <a:t> time and effort. It’s not automatic or passive</a:t>
            </a:r>
          </a:p>
          <a:p>
            <a:endParaRPr lang="en-GB" dirty="0"/>
          </a:p>
          <a:p>
            <a:r>
              <a:rPr lang="en-GB" dirty="0"/>
              <a:t>This is why children from wealthier families often do better in school—not just because of money, but because they’ve spent years absorbing the cultural norms that schools reward. Why social mobility is difficult—because acquiring the “right” kind of cultural capital takes time and access, which not everyone has.</a:t>
            </a:r>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14</a:t>
            </a:fld>
            <a:endParaRPr lang="en-GB"/>
          </a:p>
        </p:txBody>
      </p:sp>
    </p:spTree>
    <p:extLst>
      <p:ext uri="{BB962C8B-B14F-4D97-AF65-F5344CB8AC3E}">
        <p14:creationId xmlns:p14="http://schemas.microsoft.com/office/powerpoint/2010/main" val="834794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Bourdieu is saying that </a:t>
            </a:r>
            <a:r>
              <a:rPr lang="en-GB" b="1" dirty="0"/>
              <a:t>cultural capital</a:t>
            </a:r>
            <a:r>
              <a:rPr lang="en-GB" dirty="0"/>
              <a:t> (like language, manners, tastes, education) isn’t something you can just buy or instantly acquire. It has to be </a:t>
            </a:r>
            <a:r>
              <a:rPr lang="en-GB" b="1" dirty="0"/>
              <a:t>embodied</a:t>
            </a:r>
            <a:r>
              <a:rPr lang="en-GB" dirty="0"/>
              <a:t>—internalized through </a:t>
            </a:r>
            <a:r>
              <a:rPr lang="en-GB" b="1" dirty="0"/>
              <a:t>time, effort, and personal experience</a:t>
            </a:r>
            <a:r>
              <a:rPr lang="en-GB" dirty="0"/>
              <a:t>.</a:t>
            </a:r>
          </a:p>
          <a:p>
            <a:r>
              <a:rPr lang="en-GB" b="1" dirty="0"/>
              <a:t>Embodiment</a:t>
            </a:r>
            <a:r>
              <a:rPr lang="en-GB" dirty="0"/>
              <a:t>: You don’t just learn to speak in a certain way or appreciate classical music overnight. You absorb it through repeated exposure and practice.</a:t>
            </a:r>
          </a:p>
          <a:p>
            <a:r>
              <a:rPr lang="en-GB" b="1" dirty="0"/>
              <a:t>Inculcation and assimilation</a:t>
            </a:r>
            <a:r>
              <a:rPr lang="en-GB" dirty="0"/>
              <a:t>: These are processes of </a:t>
            </a:r>
            <a:r>
              <a:rPr lang="en-GB" b="1" dirty="0"/>
              <a:t>learning and internalizing</a:t>
            </a:r>
            <a:r>
              <a:rPr lang="en-GB" dirty="0"/>
              <a:t> values, behaviours, and knowledge—often unconsciously.</a:t>
            </a:r>
          </a:p>
          <a:p>
            <a:r>
              <a:rPr lang="en-GB" b="1" dirty="0"/>
              <a:t>Costs time</a:t>
            </a:r>
            <a:r>
              <a:rPr lang="en-GB" dirty="0"/>
              <a:t>: Unlike economic capital, which can be transferred quickly (e.g. giving someone money), cultural capital takes </a:t>
            </a:r>
            <a:r>
              <a:rPr lang="en-GB" b="1" dirty="0"/>
              <a:t>years to build</a:t>
            </a:r>
            <a:r>
              <a:rPr lang="en-GB" dirty="0"/>
              <a:t>—through education, upbringing, and socialisation.</a:t>
            </a:r>
          </a:p>
          <a:p>
            <a:r>
              <a:rPr lang="en-GB" b="1" dirty="0"/>
              <a:t>Investor</a:t>
            </a:r>
            <a:r>
              <a:rPr lang="en-GB" dirty="0"/>
              <a:t>: The person acquiring the capital must </a:t>
            </a:r>
            <a:r>
              <a:rPr lang="en-GB" b="1" dirty="0"/>
              <a:t>personally invest</a:t>
            </a:r>
            <a:r>
              <a:rPr lang="en-GB" dirty="0"/>
              <a:t> time and effort. It’s not automatic or passive</a:t>
            </a:r>
          </a:p>
          <a:p>
            <a:endParaRPr lang="en-GB" dirty="0"/>
          </a:p>
          <a:p>
            <a:r>
              <a:rPr lang="en-GB" dirty="0"/>
              <a:t>This is why children from wealthier families often do better in school—not just because of money, but because they’ve spent years absorbing the cultural norms that schools reward. Why social mobility is difficult—because acquiring the “right” kind of cultural capital takes time and access, which not everyone has.</a:t>
            </a:r>
          </a:p>
          <a:p>
            <a:r>
              <a:rPr lang="en-GB" dirty="0"/>
              <a:t>We now present Bourdieu’s cultural reproduction (CR) theory. According to </a:t>
            </a:r>
            <a:r>
              <a:rPr lang="en-GB" dirty="0" err="1"/>
              <a:t>Bourdieu</a:t>
            </a:r>
            <a:r>
              <a:rPr lang="en-GB" dirty="0"/>
              <a:t>, cultural capital exists in an embodied state (linguistic competence, taste, cultural knowledge, etc.), an objectified state (cultural goods, art, books, etc.), and an </a:t>
            </a:r>
            <a:r>
              <a:rPr lang="en-GB" dirty="0" err="1"/>
              <a:t>institutionalized</a:t>
            </a:r>
            <a:r>
              <a:rPr lang="en-GB" dirty="0"/>
              <a:t> state (educational credentials) (Bourdieu 1977b, 1986; Bourdieu and </a:t>
            </a:r>
            <a:r>
              <a:rPr lang="en-GB" dirty="0" err="1"/>
              <a:t>Passeron</a:t>
            </a:r>
            <a:r>
              <a:rPr lang="en-GB" dirty="0"/>
              <a:t> 1990). It contributes to educational inequality in all three states. Parents transmit cultural capital to children either by actively transmitting cultural capital or by unintentionally exposing children to objectified and embodied cultural capital in the home (</a:t>
            </a:r>
            <a:r>
              <a:rPr lang="en-GB" dirty="0" err="1"/>
              <a:t>Kraaykamp</a:t>
            </a:r>
            <a:r>
              <a:rPr lang="en-GB" dirty="0"/>
              <a:t> and van </a:t>
            </a:r>
            <a:r>
              <a:rPr lang="en-GB" dirty="0" err="1"/>
              <a:t>Eijck</a:t>
            </a:r>
            <a:r>
              <a:rPr lang="en-GB" dirty="0"/>
              <a:t> 2010; Lareau 2003). The relative importance of parents’ active investments in transmitting cultural capital as opposed to passive exposure is not clear in Bourdieu’s writings (Jæger and Breen 2016), and in this article, we use the term cultural capital inputs to capture the joint outcome of both processes. Children internalize parents’ cultural capital, which becomes embodied cultural capital and an integral part of their dispositions and </a:t>
            </a:r>
            <a:r>
              <a:rPr lang="en-GB" dirty="0" err="1"/>
              <a:t>behaviors</a:t>
            </a:r>
            <a:r>
              <a:rPr lang="en-GB" dirty="0"/>
              <a:t>. Bourdieu argues that cultural capital is a key mechanism through which </a:t>
            </a:r>
            <a:r>
              <a:rPr lang="en-GB" dirty="0" err="1"/>
              <a:t>educational</a:t>
            </a:r>
            <a:r>
              <a:rPr lang="en-GB" dirty="0"/>
              <a:t> inequality is preserved. Society is comprised of different fields (that is, arenas in which different types of capital have different value [Bourdieu 1986]). The field of education is an important subfield, and it is biased toward ascribing positive qualities onto those who possess cultural capital. This bias arises from cultural capital unintentionally being associated with membership of elite-status groups, and it results in those possessing it receiving </a:t>
            </a:r>
            <a:r>
              <a:rPr lang="en-GB" dirty="0" err="1"/>
              <a:t>favorable</a:t>
            </a:r>
            <a:r>
              <a:rPr lang="en-GB" dirty="0"/>
              <a:t> treatment by teachers and being more successful in the educational system. As a consequence, in the CR theory, cultural capital enhances educational inequality because high-SES parents possess more cultural capital than low-SES parents, they transmit more of it to their</a:t>
            </a:r>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15</a:t>
            </a:fld>
            <a:endParaRPr lang="en-GB"/>
          </a:p>
        </p:txBody>
      </p:sp>
    </p:spTree>
    <p:extLst>
      <p:ext uri="{BB962C8B-B14F-4D97-AF65-F5344CB8AC3E}">
        <p14:creationId xmlns:p14="http://schemas.microsoft.com/office/powerpoint/2010/main" val="28841698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capital refers to the </a:t>
            </a:r>
            <a:r>
              <a:rPr lang="en-GB" b="1" dirty="0"/>
              <a:t>networks of relationships</a:t>
            </a:r>
            <a:r>
              <a:rPr lang="en-GB" dirty="0"/>
              <a:t> among people who live and work in a particular society, enabling that society to function effectively (Bourdieu, 1986).</a:t>
            </a:r>
          </a:p>
          <a:p>
            <a:r>
              <a:rPr lang="en-GB" dirty="0"/>
              <a:t>It includes </a:t>
            </a:r>
            <a:r>
              <a:rPr lang="en-GB" b="1" dirty="0"/>
              <a:t>trust, mutual obligations, and access to resources</a:t>
            </a:r>
            <a:r>
              <a:rPr lang="en-GB" dirty="0"/>
              <a:t> through social connections.</a:t>
            </a:r>
          </a:p>
          <a:p>
            <a:r>
              <a:rPr lang="en-GB" b="1" dirty="0"/>
              <a:t>Key Concepts:</a:t>
            </a:r>
            <a:endParaRPr lang="en-GB" dirty="0"/>
          </a:p>
          <a:p>
            <a:r>
              <a:rPr lang="en-GB" dirty="0"/>
              <a:t>Bourdieu saw social capital as a form of power: those with strong networks can </a:t>
            </a:r>
            <a:r>
              <a:rPr lang="en-GB" b="1" dirty="0"/>
              <a:t>mobilize support, gain opportunities</a:t>
            </a:r>
            <a:r>
              <a:rPr lang="en-GB" dirty="0"/>
              <a:t>, and </a:t>
            </a:r>
            <a:r>
              <a:rPr lang="en-GB" b="1" dirty="0"/>
              <a:t>access privileged spaces</a:t>
            </a:r>
            <a:r>
              <a:rPr lang="en-GB" dirty="0"/>
              <a:t>.</a:t>
            </a:r>
          </a:p>
          <a:p>
            <a:r>
              <a:rPr lang="en-GB" dirty="0"/>
              <a:t>Unlike economic capital, social capital is </a:t>
            </a:r>
            <a:r>
              <a:rPr lang="en-GB" b="1" dirty="0"/>
              <a:t>embedded in relationships</a:t>
            </a:r>
            <a:r>
              <a:rPr lang="en-GB" dirty="0"/>
              <a:t> and can be converted into other forms of capital (e.g., a job opportunity through a friend).</a:t>
            </a:r>
          </a:p>
          <a:p>
            <a:r>
              <a:rPr lang="en-GB" b="1" dirty="0"/>
              <a:t>Examples:</a:t>
            </a:r>
            <a:endParaRPr lang="en-GB" dirty="0"/>
          </a:p>
          <a:p>
            <a:r>
              <a:rPr lang="en-GB" dirty="0"/>
              <a:t>A student who gets an internship because their parent knows someone in the company.</a:t>
            </a:r>
          </a:p>
          <a:p>
            <a:r>
              <a:rPr lang="en-GB" dirty="0"/>
              <a:t>A professional who joins an elite club and gains access to influential contacts.</a:t>
            </a:r>
          </a:p>
          <a:p>
            <a:r>
              <a:rPr lang="en-GB" dirty="0"/>
              <a:t>Conversely, someone from a marginalized background may lack these networks and face </a:t>
            </a:r>
            <a:r>
              <a:rPr lang="en-GB" b="1" dirty="0"/>
              <a:t>barriers to advancement</a:t>
            </a:r>
            <a:r>
              <a:rPr lang="en-GB" dirty="0"/>
              <a:t>.</a:t>
            </a:r>
          </a:p>
          <a:p>
            <a:r>
              <a:rPr lang="en-GB" b="1" dirty="0"/>
              <a:t>Critical Reflection:</a:t>
            </a:r>
            <a:endParaRPr lang="en-GB" dirty="0"/>
          </a:p>
          <a:p>
            <a:r>
              <a:rPr lang="en-GB" dirty="0"/>
              <a:t>Ask students to reflect on their own experiences: </a:t>
            </a:r>
            <a:r>
              <a:rPr lang="en-GB" i="1" dirty="0"/>
              <a:t>Have they ever felt excluded from a group or opportunity because they didn’t “know the right people”?</a:t>
            </a:r>
            <a:endParaRPr lang="en-GB" dirty="0"/>
          </a:p>
          <a:p>
            <a:r>
              <a:rPr lang="en-GB" dirty="0"/>
              <a:t>Encourage discussion on how </a:t>
            </a:r>
            <a:r>
              <a:rPr lang="en-GB" b="1" dirty="0"/>
              <a:t>social capital intersects with race, class, and gender</a:t>
            </a:r>
            <a:r>
              <a:rPr lang="en-GB" dirty="0"/>
              <a:t>—some groups have more access to influential networks than others.</a:t>
            </a:r>
          </a:p>
          <a:p>
            <a:r>
              <a:rPr lang="en-GB" b="1" dirty="0"/>
              <a:t>References:</a:t>
            </a:r>
            <a:endParaRPr lang="en-GB" dirty="0"/>
          </a:p>
          <a:p>
            <a:r>
              <a:rPr lang="en-GB" dirty="0"/>
              <a:t>Bourdieu, P. (1986). </a:t>
            </a:r>
            <a:r>
              <a:rPr lang="en-GB" i="1" dirty="0"/>
              <a:t>The Forms of Capital</a:t>
            </a:r>
            <a:r>
              <a:rPr lang="en-GB" dirty="0"/>
              <a:t>. In J. Richardson (Ed.), </a:t>
            </a:r>
            <a:r>
              <a:rPr lang="en-GB" i="1" dirty="0"/>
              <a:t>Handbook of Theory and Research for the Sociology of Education</a:t>
            </a:r>
            <a:r>
              <a:rPr lang="en-GB" dirty="0"/>
              <a:t>.</a:t>
            </a:r>
          </a:p>
          <a:p>
            <a:r>
              <a:rPr lang="en-GB" dirty="0"/>
              <a:t>Putnam, R. D. (2000). </a:t>
            </a:r>
            <a:r>
              <a:rPr lang="en-GB" i="1" dirty="0"/>
              <a:t>Bowling Alone: The Collapse and Revival of American Community</a:t>
            </a:r>
            <a:r>
              <a:rPr lang="en-GB" dirty="0"/>
              <a:t>.</a:t>
            </a:r>
          </a:p>
          <a:p>
            <a:r>
              <a:rPr lang="en-GB" dirty="0"/>
              <a:t>Lin, N. (2001). </a:t>
            </a:r>
            <a:r>
              <a:rPr lang="en-GB" i="1" dirty="0"/>
              <a:t>Social Capital: A Theory of Social Structure and Action</a:t>
            </a:r>
            <a:r>
              <a:rPr lang="en-GB" dirty="0"/>
              <a:t>.</a:t>
            </a:r>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16</a:t>
            </a:fld>
            <a:endParaRPr lang="en-GB"/>
          </a:p>
        </p:txBody>
      </p:sp>
    </p:spTree>
    <p:extLst>
      <p:ext uri="{BB962C8B-B14F-4D97-AF65-F5344CB8AC3E}">
        <p14:creationId xmlns:p14="http://schemas.microsoft.com/office/powerpoint/2010/main" val="2733668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67780-524B-317B-3C07-D4A2417F29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297DD-4E80-2267-0A08-5152FECBFD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A8D964-A0B5-F1BC-6B4F-9E8CC7E54225}"/>
              </a:ext>
            </a:extLst>
          </p:cNvPr>
          <p:cNvSpPr>
            <a:spLocks noGrp="1"/>
          </p:cNvSpPr>
          <p:nvPr>
            <p:ph type="body" idx="1"/>
          </p:nvPr>
        </p:nvSpPr>
        <p:spPr/>
        <p:txBody>
          <a:bodyPr/>
          <a:lstStyle/>
          <a:p>
            <a:r>
              <a:rPr lang="en-GB" dirty="0"/>
              <a:t>Social capital refers to the </a:t>
            </a:r>
            <a:r>
              <a:rPr lang="en-GB" b="1" dirty="0"/>
              <a:t>networks of relationships</a:t>
            </a:r>
            <a:r>
              <a:rPr lang="en-GB" dirty="0"/>
              <a:t> among people who live and work in a particular society, enabling that society to function effectively (Bourdieu, 1986).</a:t>
            </a:r>
          </a:p>
          <a:p>
            <a:r>
              <a:rPr lang="en-GB" dirty="0"/>
              <a:t>It includes </a:t>
            </a:r>
            <a:r>
              <a:rPr lang="en-GB" b="1" dirty="0"/>
              <a:t>trust, mutual obligations, and access to resources</a:t>
            </a:r>
            <a:r>
              <a:rPr lang="en-GB" dirty="0"/>
              <a:t> through social connections.</a:t>
            </a:r>
          </a:p>
          <a:p>
            <a:r>
              <a:rPr lang="en-GB" b="1" dirty="0"/>
              <a:t>Key Concepts:</a:t>
            </a:r>
            <a:endParaRPr lang="en-GB" dirty="0"/>
          </a:p>
          <a:p>
            <a:r>
              <a:rPr lang="en-GB" dirty="0"/>
              <a:t>Bourdieu saw social capital as a form of power: those with strong networks can </a:t>
            </a:r>
            <a:r>
              <a:rPr lang="en-GB" b="1" dirty="0"/>
              <a:t>mobilize support, gain opportunities</a:t>
            </a:r>
            <a:r>
              <a:rPr lang="en-GB" dirty="0"/>
              <a:t>, and </a:t>
            </a:r>
            <a:r>
              <a:rPr lang="en-GB" b="1" dirty="0"/>
              <a:t>access privileged spaces</a:t>
            </a:r>
            <a:r>
              <a:rPr lang="en-GB" dirty="0"/>
              <a:t>.</a:t>
            </a:r>
          </a:p>
          <a:p>
            <a:r>
              <a:rPr lang="en-GB" dirty="0"/>
              <a:t>Unlike economic capital, social capital is </a:t>
            </a:r>
            <a:r>
              <a:rPr lang="en-GB" b="1" dirty="0"/>
              <a:t>embedded in relationships</a:t>
            </a:r>
            <a:r>
              <a:rPr lang="en-GB" dirty="0"/>
              <a:t> and can be converted into other forms of capital (e.g., a job opportunity through a friend).</a:t>
            </a:r>
          </a:p>
          <a:p>
            <a:r>
              <a:rPr lang="en-GB" b="1" dirty="0"/>
              <a:t>Examples:</a:t>
            </a:r>
            <a:endParaRPr lang="en-GB" dirty="0"/>
          </a:p>
          <a:p>
            <a:r>
              <a:rPr lang="en-GB" dirty="0"/>
              <a:t>A student who gets an internship because their parent knows someone in the company.</a:t>
            </a:r>
          </a:p>
          <a:p>
            <a:r>
              <a:rPr lang="en-GB" dirty="0"/>
              <a:t>A professional who joins an elite club and gains access to influential contacts.</a:t>
            </a:r>
          </a:p>
          <a:p>
            <a:r>
              <a:rPr lang="en-GB" dirty="0"/>
              <a:t>Conversely, someone from a marginalized background may lack these networks and face </a:t>
            </a:r>
            <a:r>
              <a:rPr lang="en-GB" b="1" dirty="0"/>
              <a:t>barriers to advancement</a:t>
            </a:r>
            <a:r>
              <a:rPr lang="en-GB" dirty="0"/>
              <a:t>.</a:t>
            </a:r>
          </a:p>
          <a:p>
            <a:r>
              <a:rPr lang="en-GB" b="1" dirty="0"/>
              <a:t>Critical Reflection:</a:t>
            </a:r>
            <a:endParaRPr lang="en-GB" dirty="0"/>
          </a:p>
          <a:p>
            <a:r>
              <a:rPr lang="en-GB" dirty="0"/>
              <a:t>Ask students to reflect on their own experiences: </a:t>
            </a:r>
            <a:r>
              <a:rPr lang="en-GB" i="1" dirty="0"/>
              <a:t>Have they ever felt excluded from a group or opportunity because they didn’t “know the right people”?</a:t>
            </a:r>
            <a:endParaRPr lang="en-GB" dirty="0"/>
          </a:p>
          <a:p>
            <a:r>
              <a:rPr lang="en-GB" dirty="0"/>
              <a:t>Encourage discussion on how </a:t>
            </a:r>
            <a:r>
              <a:rPr lang="en-GB" b="1" dirty="0"/>
              <a:t>social capital intersects with race, class, and gender</a:t>
            </a:r>
            <a:r>
              <a:rPr lang="en-GB" dirty="0"/>
              <a:t>—some groups have more access to influential networks than others.</a:t>
            </a:r>
          </a:p>
          <a:p>
            <a:r>
              <a:rPr lang="en-GB" b="1" dirty="0"/>
              <a:t>References:</a:t>
            </a:r>
            <a:endParaRPr lang="en-GB" dirty="0"/>
          </a:p>
          <a:p>
            <a:r>
              <a:rPr lang="en-GB" dirty="0"/>
              <a:t>Bourdieu, P. (1986). </a:t>
            </a:r>
            <a:r>
              <a:rPr lang="en-GB" i="1" dirty="0"/>
              <a:t>The Forms of Capital</a:t>
            </a:r>
            <a:r>
              <a:rPr lang="en-GB" dirty="0"/>
              <a:t>. In J. Richardson (Ed.), </a:t>
            </a:r>
            <a:r>
              <a:rPr lang="en-GB" i="1" dirty="0"/>
              <a:t>Handbook of Theory and Research for the Sociology of Education</a:t>
            </a:r>
            <a:r>
              <a:rPr lang="en-GB" dirty="0"/>
              <a:t>.</a:t>
            </a:r>
          </a:p>
          <a:p>
            <a:r>
              <a:rPr lang="en-GB" dirty="0"/>
              <a:t>Putnam, R. D. (2000). </a:t>
            </a:r>
            <a:r>
              <a:rPr lang="en-GB" i="1" dirty="0"/>
              <a:t>Bowling Alone: The Collapse and Revival of American Community</a:t>
            </a:r>
            <a:r>
              <a:rPr lang="en-GB" dirty="0"/>
              <a:t>.</a:t>
            </a:r>
          </a:p>
          <a:p>
            <a:r>
              <a:rPr lang="en-GB" dirty="0"/>
              <a:t>Lin, N. (2001). </a:t>
            </a:r>
            <a:r>
              <a:rPr lang="en-GB" i="1" dirty="0"/>
              <a:t>Social Capital: A Theory of Social Structure and Action</a:t>
            </a:r>
            <a:r>
              <a:rPr lang="en-GB" dirty="0"/>
              <a:t>.</a:t>
            </a:r>
          </a:p>
          <a:p>
            <a:endParaRPr lang="en-GB" dirty="0"/>
          </a:p>
        </p:txBody>
      </p:sp>
      <p:sp>
        <p:nvSpPr>
          <p:cNvPr id="4" name="Slide Number Placeholder 3">
            <a:extLst>
              <a:ext uri="{FF2B5EF4-FFF2-40B4-BE49-F238E27FC236}">
                <a16:creationId xmlns:a16="http://schemas.microsoft.com/office/drawing/2014/main" id="{24548E39-8EC9-DC43-7C8F-C23A5963B9AB}"/>
              </a:ext>
            </a:extLst>
          </p:cNvPr>
          <p:cNvSpPr>
            <a:spLocks noGrp="1"/>
          </p:cNvSpPr>
          <p:nvPr>
            <p:ph type="sldNum" sz="quarter" idx="5"/>
          </p:nvPr>
        </p:nvSpPr>
        <p:spPr/>
        <p:txBody>
          <a:bodyPr/>
          <a:lstStyle/>
          <a:p>
            <a:fld id="{6F8DF144-4E23-4BB2-B71F-19059B14C659}" type="slidenum">
              <a:rPr lang="en-GB" smtClean="0"/>
              <a:t>17</a:t>
            </a:fld>
            <a:endParaRPr lang="en-GB"/>
          </a:p>
        </p:txBody>
      </p:sp>
    </p:spTree>
    <p:extLst>
      <p:ext uri="{BB962C8B-B14F-4D97-AF65-F5344CB8AC3E}">
        <p14:creationId xmlns:p14="http://schemas.microsoft.com/office/powerpoint/2010/main" val="3028099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Symbolic capital</a:t>
            </a:r>
            <a:r>
              <a:rPr lang="en-GB" dirty="0"/>
              <a:t> refers to the prestige, recognition, or legitimacy that a person holds in a particular social field. It’s often built from other forms of capital (economic, cultural, social) but becomes powerful when it is </a:t>
            </a:r>
            <a:r>
              <a:rPr lang="en-GB" b="1" dirty="0"/>
              <a:t>recognized as legitimate</a:t>
            </a:r>
            <a:r>
              <a:rPr lang="en-GB" dirty="0"/>
              <a:t> by others.</a:t>
            </a:r>
          </a:p>
          <a:p>
            <a:r>
              <a:rPr lang="en-GB" b="1" dirty="0"/>
              <a:t>✅ When accents are symbolic capital:</a:t>
            </a:r>
          </a:p>
          <a:p>
            <a:r>
              <a:rPr lang="en-GB" b="1" dirty="0"/>
              <a:t>Received Pronunciation (RP)</a:t>
            </a:r>
            <a:r>
              <a:rPr lang="en-GB" dirty="0"/>
              <a:t> or “Queen’s English” in the UK is often associated with </a:t>
            </a:r>
            <a:r>
              <a:rPr lang="en-GB" b="1" dirty="0"/>
              <a:t>authority, education, and professionalism</a:t>
            </a:r>
            <a:r>
              <a:rPr lang="en-GB" dirty="0"/>
              <a:t>.</a:t>
            </a:r>
          </a:p>
          <a:p>
            <a:r>
              <a:rPr lang="en-GB" dirty="0"/>
              <a:t>People who speak with RP may be perceived as more competent or trustworthy in elite institutions, media, or law.</a:t>
            </a:r>
          </a:p>
          <a:p>
            <a:r>
              <a:rPr lang="en-GB" dirty="0"/>
              <a:t>In this case, the accent itself becomes a form of </a:t>
            </a:r>
            <a:r>
              <a:rPr lang="en-GB" b="1" dirty="0"/>
              <a:t>symbolic power</a:t>
            </a:r>
            <a:r>
              <a:rPr lang="en-GB" dirty="0"/>
              <a:t>—it opens doors and commands respect.</a:t>
            </a:r>
          </a:p>
          <a:p>
            <a:r>
              <a:rPr lang="en-GB" b="1" dirty="0"/>
              <a:t>❌ When accents are symbolic violence:</a:t>
            </a:r>
          </a:p>
          <a:p>
            <a:r>
              <a:rPr lang="en-GB" dirty="0"/>
              <a:t>Regional, working-class, or ethnic minority accents may be </a:t>
            </a:r>
            <a:r>
              <a:rPr lang="en-GB" b="1" dirty="0"/>
              <a:t>devalued or stigmatized</a:t>
            </a:r>
            <a:r>
              <a:rPr lang="en-GB" dirty="0"/>
              <a:t>, even if the speaker is highly educated or skilled.</a:t>
            </a:r>
          </a:p>
          <a:p>
            <a:r>
              <a:rPr lang="en-GB" dirty="0"/>
              <a:t>This leads to </a:t>
            </a:r>
            <a:r>
              <a:rPr lang="en-GB" b="1" dirty="0"/>
              <a:t>symbolic violence</a:t>
            </a:r>
            <a:r>
              <a:rPr lang="en-GB" dirty="0"/>
              <a:t>—where individuals internalize feelings of inferiority or are excluded from opportunities because their way of speaking is seen as “less legitimate.”</a:t>
            </a:r>
          </a:p>
          <a:p>
            <a:r>
              <a:rPr lang="en-GB" dirty="0"/>
              <a:t>For example, someone with a strong Liverpool or Birmingham accent might be unfairly judged in a job interview or classroom setting.</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8DF144-4E23-4BB2-B71F-19059B14C659}" type="slidenum">
              <a:rPr lang="en-GB" smtClean="0"/>
              <a:t>18</a:t>
            </a:fld>
            <a:endParaRPr lang="en-GB"/>
          </a:p>
        </p:txBody>
      </p:sp>
    </p:spTree>
    <p:extLst>
      <p:ext uri="{BB962C8B-B14F-4D97-AF65-F5344CB8AC3E}">
        <p14:creationId xmlns:p14="http://schemas.microsoft.com/office/powerpoint/2010/main" val="2663334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Field, in Bourdieu’s theory, refers to a structured social space or arena where individuals and institutions interact, compete, and struggle for resources, recognition, and power. Each field has its own rules, norms, and forms of capital that are valued within it. Examples of fields include education, art, politics, and law. Success in a field depends on understanding and navigating its specific logic and expectations. For instance, the education system is a field where students, teachers, and institutions engage in practices that determine academic success and social mobility. Within this field, cultural capital such as language proficiency, academic credentials, and familiarity with institutional norms can significantly influence outcomes. Individuals enter fields with varying levels of capital and habitus, which affect their position and ability to compete. The concept of field highlights the relational nature of social life, emphasizing that power and status are not inherent but are constructed through interactions within specific contexts. It also underscores the importance of strategic behavior, as individuals must adapt their actions to align with the dominant norms of the field to gain advantage. Understanding field allows for a deeper analysis of how social structures are maintained and how individuals navigate complex social environments.</a:t>
            </a:r>
          </a:p>
        </p:txBody>
      </p:sp>
      <p:sp>
        <p:nvSpPr>
          <p:cNvPr id="4" name="Slide Number Placeholder 3"/>
          <p:cNvSpPr>
            <a:spLocks noGrp="1"/>
          </p:cNvSpPr>
          <p:nvPr>
            <p:ph type="sldNum" sz="quarter" idx="5"/>
          </p:nvPr>
        </p:nvSpPr>
        <p:spPr/>
        <p:txBody>
          <a:bodyPr/>
          <a:lstStyle/>
          <a:p>
            <a:fld id="{BFDD6F49-EBB7-4CCF-97A8-E526BB28BB69}" type="slidenum">
              <a:rPr lang="en-US" smtClean="0"/>
              <a:t>19</a:t>
            </a:fld>
            <a:endParaRPr lang="en-US" dirty="0"/>
          </a:p>
        </p:txBody>
      </p:sp>
    </p:spTree>
    <p:extLst>
      <p:ext uri="{BB962C8B-B14F-4D97-AF65-F5344CB8AC3E}">
        <p14:creationId xmlns:p14="http://schemas.microsoft.com/office/powerpoint/2010/main" val="11708453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0C221C-4987-3E95-6C93-3D75FAA163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FFC24-4686-5739-774A-19852C61E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C6E482-82F6-9D0A-5280-9FD8D8CE9FD4}"/>
              </a:ext>
            </a:extLst>
          </p:cNvPr>
          <p:cNvSpPr>
            <a:spLocks noGrp="1"/>
          </p:cNvSpPr>
          <p:nvPr>
            <p:ph type="body" idx="1"/>
          </p:nvPr>
        </p:nvSpPr>
        <p:spPr/>
        <p:txBody>
          <a:bodyPr/>
          <a:lstStyle/>
          <a:p>
            <a:r>
              <a:rPr lang="en-US"/>
              <a:t>
Field, in Bourdieu’s theory, refers to a structured social space or arena where individuals and institutions interact, compete, and struggle for resources, recognition, and power. Each field has its own rules, norms, and forms of capital that are valued within it. Examples of fields include education, art, politics, and law. Success in a field depends on understanding and navigating its specific logic and expectations. For instance, the education system is a field where students, teachers, and institutions engage in practices that determine academic success and social mobility. Within this field, cultural capital such as language proficiency, academic credentials, and familiarity with institutional norms can significantly influence outcomes. Individuals enter fields with varying levels of capital and habitus, which affect their position and ability to compete. The concept of field highlights the relational nature of social life, emphasizing that power and status are not inherent but are constructed through interactions within specific contexts. It also underscores the importance of strategic behavior, as individuals must adapt their actions to align with the dominant norms of the field to gain advantage. Understanding field allows for a deeper analysis of how social structures are maintained and how individuals navigate complex social environments.</a:t>
            </a:r>
          </a:p>
        </p:txBody>
      </p:sp>
      <p:sp>
        <p:nvSpPr>
          <p:cNvPr id="4" name="Slide Number Placeholder 3">
            <a:extLst>
              <a:ext uri="{FF2B5EF4-FFF2-40B4-BE49-F238E27FC236}">
                <a16:creationId xmlns:a16="http://schemas.microsoft.com/office/drawing/2014/main" id="{C89E70A7-8D98-ACC7-4551-71A1BAF43C0E}"/>
              </a:ext>
            </a:extLst>
          </p:cNvPr>
          <p:cNvSpPr>
            <a:spLocks noGrp="1"/>
          </p:cNvSpPr>
          <p:nvPr>
            <p:ph type="sldNum" sz="quarter" idx="5"/>
          </p:nvPr>
        </p:nvSpPr>
        <p:spPr/>
        <p:txBody>
          <a:bodyPr/>
          <a:lstStyle/>
          <a:p>
            <a:fld id="{BFDD6F49-EBB7-4CCF-97A8-E526BB28BB69}" type="slidenum">
              <a:rPr lang="en-US" smtClean="0"/>
              <a:t>20</a:t>
            </a:fld>
            <a:endParaRPr lang="en-US" dirty="0"/>
          </a:p>
        </p:txBody>
      </p:sp>
    </p:spTree>
    <p:extLst>
      <p:ext uri="{BB962C8B-B14F-4D97-AF65-F5344CB8AC3E}">
        <p14:creationId xmlns:p14="http://schemas.microsoft.com/office/powerpoint/2010/main" val="2453383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Habitus is a foundational concept in Pierre Bourdieu’s social theory, referring to the deeply ingrained habits, skills, and dispositions that individuals acquire through life experiences. It is shaped by one’s social background, including family, education, and cultural environment, and influences how individuals perceive the world and act within it. Habitus is not static; it evolves as individuals encounter new experiences and contexts. For example, a student’s attitude toward education may be shaped by their family’s values and previous schooling experiences. If a family places high importance on academic achievement, the student may internalize these values and develop a strong work ethic and confidence in educational settings. Conversely, if education is not emphasized, the student may struggle to engage or feel out of place in academic environments. Habitus operates subconsciously, guiding behavior and expectations in ways that often go unnoticed. It plays a crucial role in the reproduction of social structures, as individuals tend to act in ways that reinforce their social position. Understanding habitus helps explain why people from different backgrounds may have divergent aspirations and outcomes, even when faced with similar opportunities.</a:t>
            </a:r>
          </a:p>
        </p:txBody>
      </p:sp>
      <p:sp>
        <p:nvSpPr>
          <p:cNvPr id="4" name="Slide Number Placeholder 3"/>
          <p:cNvSpPr>
            <a:spLocks noGrp="1"/>
          </p:cNvSpPr>
          <p:nvPr>
            <p:ph type="sldNum" sz="quarter" idx="5"/>
          </p:nvPr>
        </p:nvSpPr>
        <p:spPr/>
        <p:txBody>
          <a:bodyPr/>
          <a:lstStyle/>
          <a:p>
            <a:fld id="{BFDD6F49-EBB7-4CCF-97A8-E526BB28BB69}" type="slidenum">
              <a:rPr lang="en-US" smtClean="0"/>
              <a:t>21</a:t>
            </a:fld>
            <a:endParaRPr lang="en-US" dirty="0"/>
          </a:p>
        </p:txBody>
      </p:sp>
    </p:spTree>
    <p:extLst>
      <p:ext uri="{BB962C8B-B14F-4D97-AF65-F5344CB8AC3E}">
        <p14:creationId xmlns:p14="http://schemas.microsoft.com/office/powerpoint/2010/main" val="1410400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A9AE4-2B02-24C4-BB35-25ADEE807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804152-129E-F5ED-1B65-389000B2D5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F8270A-0301-C2F9-7040-9553BEDE7A6D}"/>
              </a:ext>
            </a:extLst>
          </p:cNvPr>
          <p:cNvSpPr>
            <a:spLocks noGrp="1"/>
          </p:cNvSpPr>
          <p:nvPr>
            <p:ph type="body" idx="1"/>
          </p:nvPr>
        </p:nvSpPr>
        <p:spPr/>
        <p:txBody>
          <a:bodyPr/>
          <a:lstStyle/>
          <a:p>
            <a:r>
              <a:rPr lang="en-US"/>
              <a:t>
Habitus is a foundational concept in Pierre Bourdieu’s social theory, referring to the deeply ingrained habits, skills, and dispositions that individuals acquire through life experiences. It is shaped by one’s social background, including family, education, and cultural environment, and influences how individuals perceive the world and act within it. Habitus is not static; it evolves as individuals encounter new experiences and contexts. For example, a student’s attitude toward education may be shaped by their family’s values and previous schooling experiences. If a family places high importance on academic achievement, the student may internalize these values and develop a strong work ethic and confidence in educational settings. Conversely, if education is not emphasized, the student may struggle to engage or feel out of place in academic environments. Habitus operates subconsciously, guiding behavior and expectations in ways that often go unnoticed. It plays a crucial role in the reproduction of social structures, as individuals tend to act in ways that reinforce their social position. Understanding habitus helps explain why people from different backgrounds may have divergent aspirations and outcomes, even when faced with similar opportunities.</a:t>
            </a:r>
          </a:p>
        </p:txBody>
      </p:sp>
      <p:sp>
        <p:nvSpPr>
          <p:cNvPr id="4" name="Slide Number Placeholder 3">
            <a:extLst>
              <a:ext uri="{FF2B5EF4-FFF2-40B4-BE49-F238E27FC236}">
                <a16:creationId xmlns:a16="http://schemas.microsoft.com/office/drawing/2014/main" id="{AAF826A7-DC87-38E8-9149-27145B2F37C1}"/>
              </a:ext>
            </a:extLst>
          </p:cNvPr>
          <p:cNvSpPr>
            <a:spLocks noGrp="1"/>
          </p:cNvSpPr>
          <p:nvPr>
            <p:ph type="sldNum" sz="quarter" idx="5"/>
          </p:nvPr>
        </p:nvSpPr>
        <p:spPr/>
        <p:txBody>
          <a:bodyPr/>
          <a:lstStyle/>
          <a:p>
            <a:fld id="{BFDD6F49-EBB7-4CCF-97A8-E526BB28BB69}" type="slidenum">
              <a:rPr lang="en-US" smtClean="0"/>
              <a:t>22</a:t>
            </a:fld>
            <a:endParaRPr lang="en-US" dirty="0"/>
          </a:p>
        </p:txBody>
      </p:sp>
    </p:spTree>
    <p:extLst>
      <p:ext uri="{BB962C8B-B14F-4D97-AF65-F5344CB8AC3E}">
        <p14:creationId xmlns:p14="http://schemas.microsoft.com/office/powerpoint/2010/main" val="39761914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Habitus, field, and capital conversion are interconnected concepts in Bourdieu’s social theory that together provide a comprehensive framework for understanding social behavior and inequality. Habitus shapes how individuals perceive and act, field defines the context in which these actions take place, and capital conversion explains how individuals gain advantage by transforming resources. These concepts highlight the subtle and often invisible mechanisms through which social structures are reproduced. They show that success and failure are not merely personal attributes but are deeply influenced by social background, access to resources, and the ability to navigate complex social environments. Reflecting on these concepts encourages critical thinking about one’s own position in society and the factors that influence opportunities and outcomes. It also fosters awareness of the systemic nature of inequality and the importance of recognizing and challenging the norms that perpetuate it. For students and educators, integrating these ideas into analysis and discussion can deepen understanding of social dynamics and support efforts toward greater equity and inclusion.</a:t>
            </a:r>
          </a:p>
        </p:txBody>
      </p:sp>
      <p:sp>
        <p:nvSpPr>
          <p:cNvPr id="4" name="Slide Number Placeholder 3"/>
          <p:cNvSpPr>
            <a:spLocks noGrp="1"/>
          </p:cNvSpPr>
          <p:nvPr>
            <p:ph type="sldNum" sz="quarter" idx="5"/>
          </p:nvPr>
        </p:nvSpPr>
        <p:spPr/>
        <p:txBody>
          <a:bodyPr/>
          <a:lstStyle/>
          <a:p>
            <a:fld id="{BFDD6F49-EBB7-4CCF-97A8-E526BB28BB69}" type="slidenum">
              <a:rPr lang="en-US" smtClean="0"/>
              <a:t>23</a:t>
            </a:fld>
            <a:endParaRPr lang="en-US" dirty="0"/>
          </a:p>
        </p:txBody>
      </p:sp>
    </p:spTree>
    <p:extLst>
      <p:ext uri="{BB962C8B-B14F-4D97-AF65-F5344CB8AC3E}">
        <p14:creationId xmlns:p14="http://schemas.microsoft.com/office/powerpoint/2010/main" val="17944058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B840E1-A6E0-83DE-E9E9-30F90F7CF1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1F567C-607B-FA71-AE90-17859738B2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C7F7B8-5A4D-7376-6C1A-0208D93FD4B6}"/>
              </a:ext>
            </a:extLst>
          </p:cNvPr>
          <p:cNvSpPr>
            <a:spLocks noGrp="1"/>
          </p:cNvSpPr>
          <p:nvPr>
            <p:ph type="body" idx="1"/>
          </p:nvPr>
        </p:nvSpPr>
        <p:spPr/>
        <p:txBody>
          <a:bodyPr/>
          <a:lstStyle/>
          <a:p>
            <a:r>
              <a:rPr lang="en-US" dirty="0"/>
              <a:t>
Habitus, field, and capital conversion are interconnected concepts in Bourdieu’s social theory that together provide a comprehensive framework for understanding social behavior and inequality. Habitus shapes how individuals perceive and act, field defines the context in which these actions take place, and capital conversion explains how individuals gain advantage by transforming resources. These concepts highlight the subtle and often invisible mechanisms through which social structures are reproduced. They show that success and failure are not merely personal attributes but are deeply influenced by social background, access to resources, and the ability to navigate complex social environments. Reflecting on these concepts encourages critical thinking about one’s own position in society and the factors that influence opportunities and outcomes. It also fosters awareness of the systemic nature of inequality and the importance of recognizing and challenging the norms that perpetuate it. For students and educators, integrating these ideas into analysis and discussion can deepen understanding of social dynamics and support efforts toward greater equity and inclusion.</a:t>
            </a:r>
          </a:p>
          <a:p>
            <a:endParaRPr lang="en-US" dirty="0"/>
          </a:p>
          <a:p>
            <a:endParaRPr lang="en-US" dirty="0"/>
          </a:p>
          <a:p>
            <a:r>
              <a:rPr lang="en-GB" b="1" dirty="0"/>
              <a:t>🧭 Field as Social Context (Bourdieu)</a:t>
            </a:r>
          </a:p>
          <a:p>
            <a:r>
              <a:rPr lang="en-GB" b="1" dirty="0"/>
              <a:t>Definition</a:t>
            </a:r>
            <a:r>
              <a:rPr lang="en-GB" dirty="0"/>
              <a:t>: A </a:t>
            </a:r>
            <a:r>
              <a:rPr lang="en-GB" i="1" dirty="0"/>
              <a:t>field</a:t>
            </a:r>
            <a:r>
              <a:rPr lang="en-GB" dirty="0"/>
              <a:t> is a structured social space (e.g., education, media, law) where individuals and institutions compete for resources, recognition, and power.</a:t>
            </a:r>
          </a:p>
          <a:p>
            <a:r>
              <a:rPr lang="en-GB" b="1" dirty="0"/>
              <a:t>Key Features</a:t>
            </a:r>
            <a:r>
              <a:rPr lang="en-GB" dirty="0"/>
              <a:t>:</a:t>
            </a:r>
          </a:p>
          <a:p>
            <a:r>
              <a:rPr lang="en-GB" dirty="0"/>
              <a:t>Each field has its own rules, values, and forms of capital.</a:t>
            </a:r>
          </a:p>
          <a:p>
            <a:r>
              <a:rPr lang="en-GB" dirty="0"/>
              <a:t>Power dynamics within a field determine who succeeds and who is excluded.</a:t>
            </a:r>
          </a:p>
          <a:p>
            <a:r>
              <a:rPr lang="en-GB" dirty="0"/>
              <a:t>Individuals enter fields with varying levels of capital, which affects their position and influence.</a:t>
            </a:r>
          </a:p>
          <a:p>
            <a:r>
              <a:rPr lang="en-GB" b="1" dirty="0"/>
              <a:t>Example</a:t>
            </a:r>
            <a:r>
              <a:rPr lang="en-GB" dirty="0"/>
              <a:t>: In the education field, academic qualifications (cultural capital) and school reputation (symbolic capital) shape access to elite universities.</a:t>
            </a:r>
          </a:p>
          <a:p>
            <a:r>
              <a:rPr lang="en-GB" b="1" dirty="0"/>
              <a:t>🔄 Capital Conversion Dynamics</a:t>
            </a:r>
          </a:p>
          <a:p>
            <a:r>
              <a:rPr lang="en-GB" b="1" dirty="0"/>
              <a:t>Definition</a:t>
            </a:r>
            <a:r>
              <a:rPr lang="en-GB" dirty="0"/>
              <a:t>: The process by which one form of capital (economic, cultural, social, symbolic) is transformed into another to gain advantage.</a:t>
            </a:r>
          </a:p>
          <a:p>
            <a:r>
              <a:rPr lang="en-GB" b="1" dirty="0"/>
              <a:t>Examples</a:t>
            </a:r>
            <a:r>
              <a:rPr lang="en-GB" dirty="0"/>
              <a:t>:</a:t>
            </a:r>
          </a:p>
          <a:p>
            <a:r>
              <a:rPr lang="en-GB" dirty="0"/>
              <a:t>Economic capital (money) can buy cultural capital (private education).</a:t>
            </a:r>
          </a:p>
          <a:p>
            <a:r>
              <a:rPr lang="en-GB" dirty="0"/>
              <a:t>Cultural capital (language, taste) can be converted into symbolic capital (prestige).</a:t>
            </a:r>
          </a:p>
          <a:p>
            <a:r>
              <a:rPr lang="en-GB" dirty="0"/>
              <a:t>Social capital (networks) can lead to economic opportunities (jobs, internships).</a:t>
            </a:r>
          </a:p>
          <a:p>
            <a:r>
              <a:rPr lang="en-GB" b="1" dirty="0"/>
              <a:t>Implication</a:t>
            </a:r>
            <a:r>
              <a:rPr lang="en-GB" dirty="0"/>
              <a:t>: Those with access to multiple forms of capital can strategically convert them to maintain or enhance their social position.</a:t>
            </a:r>
          </a:p>
          <a:p>
            <a:r>
              <a:rPr lang="en-GB" b="1" dirty="0"/>
              <a:t>⚖️ Implications for Inequality</a:t>
            </a:r>
          </a:p>
          <a:p>
            <a:r>
              <a:rPr lang="en-GB" dirty="0"/>
              <a:t>These concepts reveal how inequality is </a:t>
            </a:r>
            <a:r>
              <a:rPr lang="en-GB" b="1" dirty="0"/>
              <a:t>systemically reproduced</a:t>
            </a:r>
            <a:r>
              <a:rPr lang="en-GB" dirty="0"/>
              <a:t>, not just through individual choices but through:</a:t>
            </a:r>
          </a:p>
          <a:p>
            <a:r>
              <a:rPr lang="en-GB" b="1" dirty="0"/>
              <a:t>Structural Barriers</a:t>
            </a:r>
            <a:r>
              <a:rPr lang="en-GB" dirty="0"/>
              <a:t>: Fields reward specific types of capital, often inaccessible to marginalized groups.</a:t>
            </a:r>
          </a:p>
          <a:p>
            <a:r>
              <a:rPr lang="en-GB" b="1" dirty="0"/>
              <a:t>Hidden Rules</a:t>
            </a:r>
            <a:r>
              <a:rPr lang="en-GB" dirty="0"/>
              <a:t>: Success often depends on knowing and playing by unspoken norms (e.g., academic language, professional etiquette).</a:t>
            </a:r>
          </a:p>
          <a:p>
            <a:r>
              <a:rPr lang="en-GB" b="1" dirty="0"/>
              <a:t>Intergenerational Transmission</a:t>
            </a:r>
            <a:r>
              <a:rPr lang="en-GB" dirty="0"/>
              <a:t>: Families pass on capital, reinforcing class advantages.</a:t>
            </a:r>
          </a:p>
          <a:p>
            <a:r>
              <a:rPr lang="en-GB" b="1" dirty="0"/>
              <a:t>Policy Blind Spots</a:t>
            </a:r>
            <a:r>
              <a:rPr lang="en-GB" dirty="0"/>
              <a:t>: Policies that ignore capital dynamics may fail to address root causes of inequality.</a:t>
            </a:r>
          </a:p>
          <a:p>
            <a:r>
              <a:rPr lang="en-GB" b="1" dirty="0"/>
              <a:t>📚 Academic Critiques &amp; Extensions</a:t>
            </a:r>
          </a:p>
          <a:p>
            <a:r>
              <a:rPr lang="en-GB" b="1" dirty="0"/>
              <a:t>1. Critique of Field Rigidity</a:t>
            </a:r>
          </a:p>
          <a:p>
            <a:r>
              <a:rPr lang="en-GB" dirty="0"/>
              <a:t>Some scholars argue Bourdieu’s fields are too rigid and deterministic.</a:t>
            </a:r>
          </a:p>
          <a:p>
            <a:r>
              <a:rPr lang="en-GB" b="1" dirty="0"/>
              <a:t>Lamont (1992)</a:t>
            </a:r>
            <a:r>
              <a:rPr lang="en-GB" dirty="0"/>
              <a:t> suggests cultural boundaries are more fluid and negotiated than Bourdieu allows.</a:t>
            </a:r>
          </a:p>
          <a:p>
            <a:r>
              <a:rPr lang="en-GB" b="1" dirty="0"/>
              <a:t>2. Capital Conversion Limits</a:t>
            </a:r>
          </a:p>
          <a:p>
            <a:r>
              <a:rPr lang="en-GB" b="1" dirty="0"/>
              <a:t>Skeggs (1997)</a:t>
            </a:r>
            <a:r>
              <a:rPr lang="en-GB" dirty="0"/>
              <a:t> critiques the idea that all capital is convertible, especially for working-class women whose cultural capital may not be recognized or valued in dominant fields.</a:t>
            </a:r>
          </a:p>
          <a:p>
            <a:r>
              <a:rPr lang="en-GB" b="1" dirty="0"/>
              <a:t>3. Intersectionality and Field</a:t>
            </a:r>
          </a:p>
          <a:p>
            <a:r>
              <a:rPr lang="en-GB" b="1" dirty="0"/>
              <a:t>Reay (2004)</a:t>
            </a:r>
            <a:r>
              <a:rPr lang="en-GB" dirty="0"/>
              <a:t> integrates gender and race into field analysis, showing how multiple identities affect access to capital and field positioning.</a:t>
            </a:r>
          </a:p>
          <a:p>
            <a:endParaRPr lang="en-US" dirty="0"/>
          </a:p>
        </p:txBody>
      </p:sp>
      <p:sp>
        <p:nvSpPr>
          <p:cNvPr id="4" name="Slide Number Placeholder 3">
            <a:extLst>
              <a:ext uri="{FF2B5EF4-FFF2-40B4-BE49-F238E27FC236}">
                <a16:creationId xmlns:a16="http://schemas.microsoft.com/office/drawing/2014/main" id="{26A425A5-5BD3-C93A-7E37-8724C51D4FEA}"/>
              </a:ext>
            </a:extLst>
          </p:cNvPr>
          <p:cNvSpPr>
            <a:spLocks noGrp="1"/>
          </p:cNvSpPr>
          <p:nvPr>
            <p:ph type="sldNum" sz="quarter" idx="5"/>
          </p:nvPr>
        </p:nvSpPr>
        <p:spPr/>
        <p:txBody>
          <a:bodyPr/>
          <a:lstStyle/>
          <a:p>
            <a:fld id="{BFDD6F49-EBB7-4CCF-97A8-E526BB28BB69}" type="slidenum">
              <a:rPr lang="en-US" smtClean="0"/>
              <a:t>24</a:t>
            </a:fld>
            <a:endParaRPr lang="en-US" dirty="0"/>
          </a:p>
        </p:txBody>
      </p:sp>
    </p:spTree>
    <p:extLst>
      <p:ext uri="{BB962C8B-B14F-4D97-AF65-F5344CB8AC3E}">
        <p14:creationId xmlns:p14="http://schemas.microsoft.com/office/powerpoint/2010/main" val="33273434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http://educatejournal.org/index.php/educate/article/viewFile/251/251
Education, Health, Media, Families, Welfare
</a:t>
            </a:r>
          </a:p>
        </p:txBody>
      </p:sp>
      <p:sp>
        <p:nvSpPr>
          <p:cNvPr id="4" name="Slide Number Placeholder 3"/>
          <p:cNvSpPr>
            <a:spLocks noGrp="1"/>
          </p:cNvSpPr>
          <p:nvPr>
            <p:ph type="sldNum" sz="quarter" idx="5"/>
          </p:nvPr>
        </p:nvSpPr>
        <p:spPr/>
        <p:txBody>
          <a:bodyPr/>
          <a:lstStyle/>
          <a:p>
            <a:fld id="{38EFF46E-6B43-41F9-9272-B566D03A251C}" type="slidenum">
              <a:rPr lang="en-US" smtClean="0"/>
              <a:t>25</a:t>
            </a:fld>
            <a:endParaRPr lang="en-US"/>
          </a:p>
        </p:txBody>
      </p:sp>
    </p:spTree>
    <p:extLst>
      <p:ext uri="{BB962C8B-B14F-4D97-AF65-F5344CB8AC3E}">
        <p14:creationId xmlns:p14="http://schemas.microsoft.com/office/powerpoint/2010/main" val="15767764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8BA6B-CFC4-53B5-7144-3C0E94668E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9D0066-AA98-FC63-D707-DF31440F07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89022E-7E8C-157C-2923-C2909D4484EF}"/>
              </a:ext>
            </a:extLst>
          </p:cNvPr>
          <p:cNvSpPr>
            <a:spLocks noGrp="1"/>
          </p:cNvSpPr>
          <p:nvPr>
            <p:ph type="body" idx="1"/>
          </p:nvPr>
        </p:nvSpPr>
        <p:spPr/>
        <p:txBody>
          <a:bodyPr/>
          <a:lstStyle/>
          <a:p>
            <a:r>
              <a:rPr lang="en-US"/>
              <a:t>
---
This slide references information from the following file: http://educatejournal.org/index.php/educate/article/viewFile/251/251
Education, Health, Media, Families, Welfare
</a:t>
            </a:r>
          </a:p>
        </p:txBody>
      </p:sp>
      <p:sp>
        <p:nvSpPr>
          <p:cNvPr id="4" name="Slide Number Placeholder 3">
            <a:extLst>
              <a:ext uri="{FF2B5EF4-FFF2-40B4-BE49-F238E27FC236}">
                <a16:creationId xmlns:a16="http://schemas.microsoft.com/office/drawing/2014/main" id="{FDAD9A38-54AD-45FC-714E-5C9C8C1AD1DE}"/>
              </a:ext>
            </a:extLst>
          </p:cNvPr>
          <p:cNvSpPr>
            <a:spLocks noGrp="1"/>
          </p:cNvSpPr>
          <p:nvPr>
            <p:ph type="sldNum" sz="quarter" idx="5"/>
          </p:nvPr>
        </p:nvSpPr>
        <p:spPr/>
        <p:txBody>
          <a:bodyPr/>
          <a:lstStyle/>
          <a:p>
            <a:fld id="{38EFF46E-6B43-41F9-9272-B566D03A251C}" type="slidenum">
              <a:rPr lang="en-US" smtClean="0"/>
              <a:t>26</a:t>
            </a:fld>
            <a:endParaRPr lang="en-US"/>
          </a:p>
        </p:txBody>
      </p:sp>
    </p:spTree>
    <p:extLst>
      <p:ext uri="{BB962C8B-B14F-4D97-AF65-F5344CB8AC3E}">
        <p14:creationId xmlns:p14="http://schemas.microsoft.com/office/powerpoint/2010/main" val="29725353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http://educatejournal.org/index.php/educate/article/viewFile/251/251
In the UK, educational institutions play a significant role in reproducing inequality. Bourdieu’s concept of cultural capital explains how middle-class students benefit from familiarity with the dominant cultural norms valued by schools. These students often possess the language, behaviours, and knowledge that align with institutional expectations, leading to better academic outcomes. Conversely, working-class students may lack this capital, resulting in lower achievement and limited access to elite universities. Teachers may unconsciously favour students who exhibit middle-class traits, reinforcing existing disparities. The hidden curriculum—unwritten norms and values taught in schools—further perpetuates social stratification. Despite policies aimed at widening participation, such as the Office for Students’ access initiatives, structural barriers remain. Studies show that parental education and socioeconomic status strongly influence children’s academic trajectories, highlighting the intergenerational transmission of advantage. This dynamic underscores the need for inclusive pedagogies and equitable resource allocation to disrupt the cycle of educational inequality.
</a:t>
            </a:r>
          </a:p>
        </p:txBody>
      </p:sp>
      <p:sp>
        <p:nvSpPr>
          <p:cNvPr id="4" name="Slide Number Placeholder 3"/>
          <p:cNvSpPr>
            <a:spLocks noGrp="1"/>
          </p:cNvSpPr>
          <p:nvPr>
            <p:ph type="sldNum" sz="quarter" idx="5"/>
          </p:nvPr>
        </p:nvSpPr>
        <p:spPr/>
        <p:txBody>
          <a:bodyPr/>
          <a:lstStyle/>
          <a:p>
            <a:fld id="{38EFF46E-6B43-41F9-9272-B566D03A251C}" type="slidenum">
              <a:rPr lang="en-US" smtClean="0"/>
              <a:t>27</a:t>
            </a:fld>
            <a:endParaRPr lang="en-US"/>
          </a:p>
        </p:txBody>
      </p:sp>
    </p:spTree>
    <p:extLst>
      <p:ext uri="{BB962C8B-B14F-4D97-AF65-F5344CB8AC3E}">
        <p14:creationId xmlns:p14="http://schemas.microsoft.com/office/powerpoint/2010/main" val="37854535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34EB2-735F-D253-5E3C-E6EA9B46EF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383A2C-F1B6-ABE1-10AD-2A0013F704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202BDC-A3C7-218A-D2F2-DAD0040B1194}"/>
              </a:ext>
            </a:extLst>
          </p:cNvPr>
          <p:cNvSpPr>
            <a:spLocks noGrp="1"/>
          </p:cNvSpPr>
          <p:nvPr>
            <p:ph type="body" idx="1"/>
          </p:nvPr>
        </p:nvSpPr>
        <p:spPr/>
        <p:txBody>
          <a:bodyPr/>
          <a:lstStyle/>
          <a:p>
            <a:r>
              <a:rPr lang="en-US" dirty="0"/>
              <a:t>
In the UK, educational institutions play a significant role in reproducing inequality. Bourdieu’s concept of cultural capital explains how middle-class students benefit from familiarity with the dominant cultural norms valued by schools. These students often possess the language, </a:t>
            </a:r>
            <a:r>
              <a:rPr lang="en-US" dirty="0" err="1"/>
              <a:t>behaviours</a:t>
            </a:r>
            <a:r>
              <a:rPr lang="en-US" dirty="0"/>
              <a:t>, and knowledge that align with institutional expectations, leading to better academic outcomes. Conversely, working-class students may lack this capital, resulting in lower achievement and limited access to elite universities. Teachers may unconsciously </a:t>
            </a:r>
            <a:r>
              <a:rPr lang="en-US" dirty="0" err="1"/>
              <a:t>favour</a:t>
            </a:r>
            <a:r>
              <a:rPr lang="en-US" dirty="0"/>
              <a:t> students who exhibit middle-class traits, reinforcing existing disparities. The hidden curriculum—unwritten norms and values taught in schools—further perpetuates social stratification. Despite policies aimed at widening participation, such as the Office for Students’ access initiatives, structural barriers remain. Studies show that parental education and socioeconomic status strongly influence children’s academic trajectories, highlighting the intergenerational transmission of advantage. This dynamic underscores the need for inclusive pedagogies and equitable resource allocation to disrupt the cycle of educational inequality.
</a:t>
            </a:r>
          </a:p>
        </p:txBody>
      </p:sp>
      <p:sp>
        <p:nvSpPr>
          <p:cNvPr id="4" name="Slide Number Placeholder 3">
            <a:extLst>
              <a:ext uri="{FF2B5EF4-FFF2-40B4-BE49-F238E27FC236}">
                <a16:creationId xmlns:a16="http://schemas.microsoft.com/office/drawing/2014/main" id="{5F27C290-2CBD-144B-9C16-06E21A280992}"/>
              </a:ext>
            </a:extLst>
          </p:cNvPr>
          <p:cNvSpPr>
            <a:spLocks noGrp="1"/>
          </p:cNvSpPr>
          <p:nvPr>
            <p:ph type="sldNum" sz="quarter" idx="5"/>
          </p:nvPr>
        </p:nvSpPr>
        <p:spPr/>
        <p:txBody>
          <a:bodyPr/>
          <a:lstStyle/>
          <a:p>
            <a:fld id="{38EFF46E-6B43-41F9-9272-B566D03A251C}" type="slidenum">
              <a:rPr lang="en-US" smtClean="0"/>
              <a:t>28</a:t>
            </a:fld>
            <a:endParaRPr lang="en-US"/>
          </a:p>
        </p:txBody>
      </p:sp>
    </p:spTree>
    <p:extLst>
      <p:ext uri="{BB962C8B-B14F-4D97-AF65-F5344CB8AC3E}">
        <p14:creationId xmlns:p14="http://schemas.microsoft.com/office/powerpoint/2010/main" val="2318340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http://educatejournal.org/index.php/educate/article/viewFile/251/251
Health inequality in the UK is shaped by social determinants and the unequal distribution of capital. Economic capital affects access to nutritious food, safe housing, and private healthcare, while cultural capital influences health literacy and engagement with medical services. Social capital, such as supportive networks, can buffer against stress and promote wellbeing. Bourdieu’s framework helps explain why disadvantaged groups experience poorer health outcomes. For instance, austerity measures have disproportionately impacted low-income communities, reducing access to mental health services and social care. The NHS Inclusion Framework aims to address these disparities, but systemic issues persist. Research shows that individuals from </a:t>
            </a:r>
            <a:r>
              <a:rPr lang="en-US" dirty="0" err="1"/>
              <a:t>marginalised</a:t>
            </a:r>
            <a:r>
              <a:rPr lang="en-US" dirty="0"/>
              <a:t> backgrounds often face stigma and discrimination in healthcare settings, leading to delayed treatment and mistrust. Symbolic violence—subtle forms of exclusion—manifests when patients’ experiences are invalidated or overlooked. Addressing health inequality requires a holistic approach that considers the interplay of capitals and promotes culturally competent care.
</a:t>
            </a:r>
          </a:p>
        </p:txBody>
      </p:sp>
      <p:sp>
        <p:nvSpPr>
          <p:cNvPr id="4" name="Slide Number Placeholder 3"/>
          <p:cNvSpPr>
            <a:spLocks noGrp="1"/>
          </p:cNvSpPr>
          <p:nvPr>
            <p:ph type="sldNum" sz="quarter" idx="5"/>
          </p:nvPr>
        </p:nvSpPr>
        <p:spPr/>
        <p:txBody>
          <a:bodyPr/>
          <a:lstStyle/>
          <a:p>
            <a:fld id="{38EFF46E-6B43-41F9-9272-B566D03A251C}" type="slidenum">
              <a:rPr lang="en-US" smtClean="0"/>
              <a:t>29</a:t>
            </a:fld>
            <a:endParaRPr lang="en-US"/>
          </a:p>
        </p:txBody>
      </p:sp>
    </p:spTree>
    <p:extLst>
      <p:ext uri="{BB962C8B-B14F-4D97-AF65-F5344CB8AC3E}">
        <p14:creationId xmlns:p14="http://schemas.microsoft.com/office/powerpoint/2010/main" val="10915448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EF96A-39BE-EBD5-D849-42517BB93E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BB2CE8-2A6F-A438-DE6D-716D391E03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A312BF-0542-E562-3867-71A0A2B5A775}"/>
              </a:ext>
            </a:extLst>
          </p:cNvPr>
          <p:cNvSpPr>
            <a:spLocks noGrp="1"/>
          </p:cNvSpPr>
          <p:nvPr>
            <p:ph type="body" idx="1"/>
          </p:nvPr>
        </p:nvSpPr>
        <p:spPr/>
        <p:txBody>
          <a:bodyPr/>
          <a:lstStyle/>
          <a:p>
            <a:r>
              <a:rPr lang="en-US" dirty="0"/>
              <a:t>
---
This slide references information from the following file: http://educatejournal.org/index.php/educate/article/viewFile/251/251
Health inequality in the UK is shaped by social determinants and the unequal distribution of capital. Economic capital affects access to nutritious food, safe housing, and private healthcare, while cultural capital influences health literacy and engagement with medical services. Social capital, such as supportive networks, can buffer against stress and promote wellbeing. Bourdieu’s framework helps explain why disadvantaged groups experience poorer health outcomes. For instance, austerity measures have disproportionately impacted low-income communities, reducing access to mental health services and social care. The NHS Inclusion Framework aims to address these disparities, but systemic issues persist. Research shows that individuals from </a:t>
            </a:r>
            <a:r>
              <a:rPr lang="en-US" dirty="0" err="1"/>
              <a:t>marginalised</a:t>
            </a:r>
            <a:r>
              <a:rPr lang="en-US" dirty="0"/>
              <a:t> backgrounds often face stigma and discrimination in healthcare settings, leading to delayed treatment and mistrust. Symbolic violence—subtle forms of exclusion—manifests when patients’ experiences are invalidated or overlooked. Addressing health inequality requires a holistic approach that considers the interplay of capitals and promotes culturally competent care.
</a:t>
            </a:r>
          </a:p>
        </p:txBody>
      </p:sp>
      <p:sp>
        <p:nvSpPr>
          <p:cNvPr id="4" name="Slide Number Placeholder 3">
            <a:extLst>
              <a:ext uri="{FF2B5EF4-FFF2-40B4-BE49-F238E27FC236}">
                <a16:creationId xmlns:a16="http://schemas.microsoft.com/office/drawing/2014/main" id="{FAE1A7E3-B79D-3237-4CAD-A32B064C638C}"/>
              </a:ext>
            </a:extLst>
          </p:cNvPr>
          <p:cNvSpPr>
            <a:spLocks noGrp="1"/>
          </p:cNvSpPr>
          <p:nvPr>
            <p:ph type="sldNum" sz="quarter" idx="5"/>
          </p:nvPr>
        </p:nvSpPr>
        <p:spPr/>
        <p:txBody>
          <a:bodyPr/>
          <a:lstStyle/>
          <a:p>
            <a:fld id="{38EFF46E-6B43-41F9-9272-B566D03A251C}" type="slidenum">
              <a:rPr lang="en-US" smtClean="0"/>
              <a:t>30</a:t>
            </a:fld>
            <a:endParaRPr lang="en-US"/>
          </a:p>
        </p:txBody>
      </p:sp>
    </p:spTree>
    <p:extLst>
      <p:ext uri="{BB962C8B-B14F-4D97-AF65-F5344CB8AC3E}">
        <p14:creationId xmlns:p14="http://schemas.microsoft.com/office/powerpoint/2010/main" val="12023279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http://educatejournal.org/index.php/educate/article/viewFile/251/251
The media plays a powerful role in reproducing social inequality through symbolic capital and representation. Bourdieu’s concept of symbolic violence is evident in how media narratives often reinforce stereotypes and </a:t>
            </a:r>
            <a:r>
              <a:rPr lang="en-US" dirty="0" err="1"/>
              <a:t>marginalise</a:t>
            </a:r>
            <a:r>
              <a:rPr lang="en-US" dirty="0"/>
              <a:t> certain groups. For example, working-class individuals are frequently portrayed as lazy or criminal, while ethnic minorities may be depicted through deficit lenses. These portrayals shape public perceptions and influence policy decisions. The Ofcom Media Nations Report (2025) highlights underrepresentation of minority voices and lack of diversity in media leadership. Cultural capital affects who gets to produce and consume media content, privileging those with access to elite networks and education. Social media platforms can both challenge and reinforce inequality, depending on how they are used. While grassroots movements have leveraged digital media to amplify </a:t>
            </a:r>
            <a:r>
              <a:rPr lang="en-US" dirty="0" err="1"/>
              <a:t>marginalised</a:t>
            </a:r>
            <a:r>
              <a:rPr lang="en-US" dirty="0"/>
              <a:t> voices, algorithmic bias and echo chambers can perpetuate exclusion. Media literacy and inclusive storytelling are essential for disrupting these patterns and promoting equity.
</a:t>
            </a:r>
          </a:p>
        </p:txBody>
      </p:sp>
      <p:sp>
        <p:nvSpPr>
          <p:cNvPr id="4" name="Slide Number Placeholder 3"/>
          <p:cNvSpPr>
            <a:spLocks noGrp="1"/>
          </p:cNvSpPr>
          <p:nvPr>
            <p:ph type="sldNum" sz="quarter" idx="5"/>
          </p:nvPr>
        </p:nvSpPr>
        <p:spPr/>
        <p:txBody>
          <a:bodyPr/>
          <a:lstStyle/>
          <a:p>
            <a:fld id="{38EFF46E-6B43-41F9-9272-B566D03A251C}" type="slidenum">
              <a:rPr lang="en-US" smtClean="0"/>
              <a:t>31</a:t>
            </a:fld>
            <a:endParaRPr lang="en-US"/>
          </a:p>
        </p:txBody>
      </p:sp>
    </p:spTree>
    <p:extLst>
      <p:ext uri="{BB962C8B-B14F-4D97-AF65-F5344CB8AC3E}">
        <p14:creationId xmlns:p14="http://schemas.microsoft.com/office/powerpoint/2010/main" val="9678028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ED9AF-A2F4-DC97-7DC5-8A9EC82B21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B86877-50C2-E235-451C-8300132989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CE280E-44A8-B7CC-1CC8-5C4C95017F46}"/>
              </a:ext>
            </a:extLst>
          </p:cNvPr>
          <p:cNvSpPr>
            <a:spLocks noGrp="1"/>
          </p:cNvSpPr>
          <p:nvPr>
            <p:ph type="body" idx="1"/>
          </p:nvPr>
        </p:nvSpPr>
        <p:spPr/>
        <p:txBody>
          <a:bodyPr/>
          <a:lstStyle/>
          <a:p>
            <a:r>
              <a:rPr lang="en-US" dirty="0"/>
              <a:t>
---
This slide references information from the following file: http://educatejournal.org/index.php/educate/article/viewFile/251/251
The media plays a powerful role in reproducing social inequality through symbolic capital and representation. Bourdieu’s concept of symbolic violence is evident in how media narratives often reinforce stereotypes and </a:t>
            </a:r>
            <a:r>
              <a:rPr lang="en-US" dirty="0" err="1"/>
              <a:t>marginalise</a:t>
            </a:r>
            <a:r>
              <a:rPr lang="en-US" dirty="0"/>
              <a:t> certain groups. For example, working-class individuals are frequently portrayed as lazy or criminal, while ethnic minorities may be depicted through deficit lenses. These portrayals shape public perceptions and influence policy decisions. The Ofcom Media Nations Report (2025) highlights underrepresentation of minority voices and lack of diversity in media leadership. Cultural capital affects who gets to produce and consume media content, privileging those with access to elite networks and education. Social media platforms can both challenge and reinforce inequality, depending on how they are used. While grassroots movements have leveraged digital media to amplify </a:t>
            </a:r>
            <a:r>
              <a:rPr lang="en-US" dirty="0" err="1"/>
              <a:t>marginalised</a:t>
            </a:r>
            <a:r>
              <a:rPr lang="en-US" dirty="0"/>
              <a:t> voices, algorithmic bias and echo chambers can perpetuate exclusion. Media literacy and inclusive storytelling are essential for disrupting these patterns and promoting equity.
</a:t>
            </a:r>
          </a:p>
          <a:p>
            <a:r>
              <a:rPr lang="en-GB" dirty="0"/>
              <a:t>A clear example of </a:t>
            </a:r>
            <a:r>
              <a:rPr lang="en-GB" b="1" dirty="0"/>
              <a:t>symbolic violence</a:t>
            </a:r>
            <a:r>
              <a:rPr lang="en-GB" dirty="0"/>
              <a:t>—where dominant cultural norms marginalize others subtly but powerfully.</a:t>
            </a:r>
          </a:p>
          <a:p>
            <a:endParaRPr lang="en-GB" dirty="0"/>
          </a:p>
          <a:p>
            <a:endParaRPr lang="en-GB" dirty="0"/>
          </a:p>
          <a:p>
            <a:r>
              <a:rPr lang="en-GB" b="1" dirty="0"/>
              <a:t>Normalization of Bias</a:t>
            </a:r>
            <a:br>
              <a:rPr lang="en-GB" dirty="0"/>
            </a:br>
            <a:r>
              <a:rPr lang="en-GB" dirty="0"/>
              <a:t>Repeated negative or stereotypical portrayals (e.g., of ethnic minorities, working-class individuals, or disabled people) can make biased views seem "normal" or "common sense."</a:t>
            </a:r>
          </a:p>
          <a:p>
            <a:r>
              <a:rPr lang="en-GB" b="1" dirty="0"/>
              <a:t>Fear and Distrust</a:t>
            </a:r>
            <a:br>
              <a:rPr lang="en-GB" dirty="0"/>
            </a:br>
            <a:r>
              <a:rPr lang="en-GB" dirty="0"/>
              <a:t>Media that links certain groups to crime, poverty, or deviance can foster public fear or mistrust, even when such links are unfounded.</a:t>
            </a:r>
          </a:p>
          <a:p>
            <a:r>
              <a:rPr lang="en-GB" b="1" dirty="0"/>
              <a:t>Identity and Self-Worth</a:t>
            </a:r>
            <a:br>
              <a:rPr lang="en-GB" dirty="0"/>
            </a:br>
            <a:r>
              <a:rPr lang="en-GB" dirty="0"/>
              <a:t>Marginalized individuals may internalize these portrayals, affecting their confidence, aspirations, and sense of belonging.</a:t>
            </a:r>
          </a:p>
          <a:p>
            <a:r>
              <a:rPr lang="en-GB" b="1" dirty="0"/>
              <a:t>Echo Chambers</a:t>
            </a:r>
            <a:br>
              <a:rPr lang="en-GB" dirty="0"/>
            </a:br>
            <a:r>
              <a:rPr lang="en-GB" dirty="0"/>
              <a:t>Social media algorithms often reinforce existing beliefs, limiting exposure to diverse perspectives and deepening divides</a:t>
            </a:r>
          </a:p>
          <a:p>
            <a:endParaRPr lang="en-GB" dirty="0"/>
          </a:p>
          <a:p>
            <a:endParaRPr lang="en-US" dirty="0"/>
          </a:p>
        </p:txBody>
      </p:sp>
      <p:sp>
        <p:nvSpPr>
          <p:cNvPr id="4" name="Slide Number Placeholder 3">
            <a:extLst>
              <a:ext uri="{FF2B5EF4-FFF2-40B4-BE49-F238E27FC236}">
                <a16:creationId xmlns:a16="http://schemas.microsoft.com/office/drawing/2014/main" id="{8F3EFF72-17CC-A503-2CE3-04E0EBAB5FC0}"/>
              </a:ext>
            </a:extLst>
          </p:cNvPr>
          <p:cNvSpPr>
            <a:spLocks noGrp="1"/>
          </p:cNvSpPr>
          <p:nvPr>
            <p:ph type="sldNum" sz="quarter" idx="5"/>
          </p:nvPr>
        </p:nvSpPr>
        <p:spPr/>
        <p:txBody>
          <a:bodyPr/>
          <a:lstStyle/>
          <a:p>
            <a:fld id="{38EFF46E-6B43-41F9-9272-B566D03A251C}" type="slidenum">
              <a:rPr lang="en-US" smtClean="0"/>
              <a:t>32</a:t>
            </a:fld>
            <a:endParaRPr lang="en-US"/>
          </a:p>
        </p:txBody>
      </p:sp>
    </p:spTree>
    <p:extLst>
      <p:ext uri="{BB962C8B-B14F-4D97-AF65-F5344CB8AC3E}">
        <p14:creationId xmlns:p14="http://schemas.microsoft.com/office/powerpoint/2010/main" val="2707204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http://educatejournal.org/index.php/educate/article/viewFile/251/251
Families are central to the transmission of capital and the reproduction of inequality. Bourdieu’s theory emphasises how cultural capital is passed from parents to children through socialisation. In the UK, family background strongly influences educational attainment, health outcomes, and social mobility. Studies from Oxford Open Economics show that lone-parent families and those with lower socioeconomic status face greater challenges in providing resources and support. Parenting practices vary by class, with middle-class families more likely to engage in activities that develop cultural capital, such as reading and extracurriculars. These differences contribute to disparities in school readiness and achievement. Economic capital affects access to stable housing, nutrition, and enrichment opportunities, while social capital provides networks for support and advancement. The concept of habitus explains how children internalise their social position, shaping aspirations and behaviours. Addressing family-based inequality requires policies that support parenting, early childhood education, and income stability.
</a:t>
            </a:r>
          </a:p>
        </p:txBody>
      </p:sp>
      <p:sp>
        <p:nvSpPr>
          <p:cNvPr id="4" name="Slide Number Placeholder 3"/>
          <p:cNvSpPr>
            <a:spLocks noGrp="1"/>
          </p:cNvSpPr>
          <p:nvPr>
            <p:ph type="sldNum" sz="quarter" idx="5"/>
          </p:nvPr>
        </p:nvSpPr>
        <p:spPr/>
        <p:txBody>
          <a:bodyPr/>
          <a:lstStyle/>
          <a:p>
            <a:fld id="{38EFF46E-6B43-41F9-9272-B566D03A251C}" type="slidenum">
              <a:rPr lang="en-US" smtClean="0"/>
              <a:t>33</a:t>
            </a:fld>
            <a:endParaRPr lang="en-US"/>
          </a:p>
        </p:txBody>
      </p:sp>
    </p:spTree>
    <p:extLst>
      <p:ext uri="{BB962C8B-B14F-4D97-AF65-F5344CB8AC3E}">
        <p14:creationId xmlns:p14="http://schemas.microsoft.com/office/powerpoint/2010/main" val="18297282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F8F90-3999-E8AA-9FC3-71D6020CCD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6B267-1510-074B-B96D-A664968C0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0247FA-FEEE-18CE-24FA-88DE80ED24F2}"/>
              </a:ext>
            </a:extLst>
          </p:cNvPr>
          <p:cNvSpPr>
            <a:spLocks noGrp="1"/>
          </p:cNvSpPr>
          <p:nvPr>
            <p:ph type="body" idx="1"/>
          </p:nvPr>
        </p:nvSpPr>
        <p:spPr/>
        <p:txBody>
          <a:bodyPr/>
          <a:lstStyle/>
          <a:p>
            <a:r>
              <a:rPr lang="en-US" dirty="0"/>
              <a:t>
---
This slide references information from the following file: http://educatejournal.org/index.php/educate/article/viewFile/251/251
Families are central to the transmission of capital and the reproduction of inequality. Bourdieu’s theory </a:t>
            </a:r>
            <a:r>
              <a:rPr lang="en-US" dirty="0" err="1"/>
              <a:t>emphasises</a:t>
            </a:r>
            <a:r>
              <a:rPr lang="en-US" dirty="0"/>
              <a:t> how cultural capital is passed from parents to children through </a:t>
            </a:r>
            <a:r>
              <a:rPr lang="en-US" dirty="0" err="1"/>
              <a:t>socialisation</a:t>
            </a:r>
            <a:r>
              <a:rPr lang="en-US" dirty="0"/>
              <a:t>. In the UK, family background strongly influences educational attainment, health outcomes, and social mobility. Studies from Oxford Open Economics show that lone-parent families and those with lower socioeconomic status face greater challenges in providing resources and support. Parenting practices vary by class, with middle-class families more likely to engage in activities that develop cultural capital, such as reading and extracurriculars. These differences contribute to disparities in school readiness and achievement. Economic capital affects access to stable housing, nutrition, and enrichment opportunities, while social capital provides networks for support and advancement. The concept of habitus explains how children </a:t>
            </a:r>
            <a:r>
              <a:rPr lang="en-US" dirty="0" err="1"/>
              <a:t>internalise</a:t>
            </a:r>
            <a:r>
              <a:rPr lang="en-US" dirty="0"/>
              <a:t> their social position, shaping aspirations and </a:t>
            </a:r>
            <a:r>
              <a:rPr lang="en-US" dirty="0" err="1"/>
              <a:t>behaviours</a:t>
            </a:r>
            <a:r>
              <a:rPr lang="en-US" dirty="0"/>
              <a:t>. Addressing family-based inequality requires policies that support parenting, early childhood education, and income stability.</a:t>
            </a:r>
          </a:p>
          <a:p>
            <a:endParaRPr lang="en-US" dirty="0"/>
          </a:p>
          <a:p>
            <a:r>
              <a:rPr lang="en-GB" dirty="0"/>
              <a:t>Being a form of capital, cultural capital can be exchanged for other economic and social assets. Based on Bourdieu, Lamont and Lareau (1988:156) define cultural capital, and its function, as “(. . . ) institutionalized, i.e., widely shared, high status cultural signals (attitudes, preferences, formal knowledge, </a:t>
            </a:r>
            <a:r>
              <a:rPr lang="en-GB" dirty="0" err="1"/>
              <a:t>behaviors</a:t>
            </a:r>
            <a:r>
              <a:rPr lang="en-GB" dirty="0"/>
              <a:t>, goals, and credentials) used for social and cultural exclusion.”</a:t>
            </a:r>
            <a:r>
              <a:rPr lang="en-US" dirty="0"/>
              <a:t>
</a:t>
            </a:r>
          </a:p>
        </p:txBody>
      </p:sp>
      <p:sp>
        <p:nvSpPr>
          <p:cNvPr id="4" name="Slide Number Placeholder 3">
            <a:extLst>
              <a:ext uri="{FF2B5EF4-FFF2-40B4-BE49-F238E27FC236}">
                <a16:creationId xmlns:a16="http://schemas.microsoft.com/office/drawing/2014/main" id="{68E9C8C4-6777-A292-024B-46BF0E48D03E}"/>
              </a:ext>
            </a:extLst>
          </p:cNvPr>
          <p:cNvSpPr>
            <a:spLocks noGrp="1"/>
          </p:cNvSpPr>
          <p:nvPr>
            <p:ph type="sldNum" sz="quarter" idx="5"/>
          </p:nvPr>
        </p:nvSpPr>
        <p:spPr/>
        <p:txBody>
          <a:bodyPr/>
          <a:lstStyle/>
          <a:p>
            <a:fld id="{38EFF46E-6B43-41F9-9272-B566D03A251C}" type="slidenum">
              <a:rPr lang="en-US" smtClean="0"/>
              <a:t>34</a:t>
            </a:fld>
            <a:endParaRPr lang="en-US"/>
          </a:p>
        </p:txBody>
      </p:sp>
    </p:spTree>
    <p:extLst>
      <p:ext uri="{BB962C8B-B14F-4D97-AF65-F5344CB8AC3E}">
        <p14:creationId xmlns:p14="http://schemas.microsoft.com/office/powerpoint/2010/main" val="29870593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http://educatejournal.org/index.php/educate/article/viewFile/251/251
The UK welfare system both mitigates and reproduces inequality. Bourdieu’s framework helps analyse how access to welfare is influenced by economic and cultural capital. Individuals with higher cultural capital may navigate bureaucratic systems more effectively, while those with limited resources face barriers. Policies like the benefit cap and two-child limit have disproportionately affected large, low-income families, reinforcing class divisions. Research from LSE shows that political discourse often vilifies poor parents, framing them as irresponsible. This symbolic violence legitimises punitive measures and obscures structural causes of poverty. Welfare conditionality, such as work requirements, reflects neoliberal values that privilege economic productivity over social support. The reproduction of inequality occurs when welfare policies fail to address underlying disparities and instead perpetuate stigma. Reforming welfare requires a shift towards inclusive, rights-based approaches that recognise diverse family structures and promote dignity.
</a:t>
            </a:r>
          </a:p>
        </p:txBody>
      </p:sp>
      <p:sp>
        <p:nvSpPr>
          <p:cNvPr id="4" name="Slide Number Placeholder 3"/>
          <p:cNvSpPr>
            <a:spLocks noGrp="1"/>
          </p:cNvSpPr>
          <p:nvPr>
            <p:ph type="sldNum" sz="quarter" idx="5"/>
          </p:nvPr>
        </p:nvSpPr>
        <p:spPr/>
        <p:txBody>
          <a:bodyPr/>
          <a:lstStyle/>
          <a:p>
            <a:fld id="{38EFF46E-6B43-41F9-9272-B566D03A251C}" type="slidenum">
              <a:rPr lang="en-US" smtClean="0"/>
              <a:t>35</a:t>
            </a:fld>
            <a:endParaRPr lang="en-US"/>
          </a:p>
        </p:txBody>
      </p:sp>
    </p:spTree>
    <p:extLst>
      <p:ext uri="{BB962C8B-B14F-4D97-AF65-F5344CB8AC3E}">
        <p14:creationId xmlns:p14="http://schemas.microsoft.com/office/powerpoint/2010/main" val="9927582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F5D88-E8FF-114B-CD5C-F27C771279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930BDF-A61E-4254-D8AF-539FAC5343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DBB5BA-0987-768A-9F5B-0D0E2B39A5F3}"/>
              </a:ext>
            </a:extLst>
          </p:cNvPr>
          <p:cNvSpPr>
            <a:spLocks noGrp="1"/>
          </p:cNvSpPr>
          <p:nvPr>
            <p:ph type="body" idx="1"/>
          </p:nvPr>
        </p:nvSpPr>
        <p:spPr/>
        <p:txBody>
          <a:bodyPr/>
          <a:lstStyle/>
          <a:p>
            <a:r>
              <a:rPr lang="en-US"/>
              <a:t>
---
This slide references information from the following file: http://educatejournal.org/index.php/educate/article/viewFile/251/251
The UK welfare system both mitigates and reproduces inequality. Bourdieu’s framework helps analyse how access to welfare is influenced by economic and cultural capital. Individuals with higher cultural capital may navigate bureaucratic systems more effectively, while those with limited resources face barriers. Policies like the benefit cap and two-child limit have disproportionately affected large, low-income families, reinforcing class divisions. Research from LSE shows that political discourse often vilifies poor parents, framing them as irresponsible. This symbolic violence legitimises punitive measures and obscures structural causes of poverty. Welfare conditionality, such as work requirements, reflects neoliberal values that privilege economic productivity over social support. The reproduction of inequality occurs when welfare policies fail to address underlying disparities and instead perpetuate stigma. Reforming welfare requires a shift towards inclusive, rights-based approaches that recognise diverse family structures and promote dignity.
</a:t>
            </a:r>
          </a:p>
        </p:txBody>
      </p:sp>
      <p:sp>
        <p:nvSpPr>
          <p:cNvPr id="4" name="Slide Number Placeholder 3">
            <a:extLst>
              <a:ext uri="{FF2B5EF4-FFF2-40B4-BE49-F238E27FC236}">
                <a16:creationId xmlns:a16="http://schemas.microsoft.com/office/drawing/2014/main" id="{27E3F2EE-CCA0-AD64-1991-8206408E441F}"/>
              </a:ext>
            </a:extLst>
          </p:cNvPr>
          <p:cNvSpPr>
            <a:spLocks noGrp="1"/>
          </p:cNvSpPr>
          <p:nvPr>
            <p:ph type="sldNum" sz="quarter" idx="5"/>
          </p:nvPr>
        </p:nvSpPr>
        <p:spPr/>
        <p:txBody>
          <a:bodyPr/>
          <a:lstStyle/>
          <a:p>
            <a:fld id="{38EFF46E-6B43-41F9-9272-B566D03A251C}" type="slidenum">
              <a:rPr lang="en-US" smtClean="0"/>
              <a:t>36</a:t>
            </a:fld>
            <a:endParaRPr lang="en-US"/>
          </a:p>
        </p:txBody>
      </p:sp>
    </p:spTree>
    <p:extLst>
      <p:ext uri="{BB962C8B-B14F-4D97-AF65-F5344CB8AC3E}">
        <p14:creationId xmlns:p14="http://schemas.microsoft.com/office/powerpoint/2010/main" val="3677035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10/9/2025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419153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10/9/2025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1203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10/9/2025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109762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10/9/2025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068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09/10/2025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7"/>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video" Target="https://www.youtube.com/embed/h81TcpivDDw?list=PLU3TaPgchJtTTZc2q5rJa2TUioK1US4lF" TargetMode="External"/><Relationship Id="rId5" Type="http://schemas.openxmlformats.org/officeDocument/2006/relationships/image" Target="../media/image11.jpeg"/><Relationship Id="rId4" Type="http://schemas.openxmlformats.org/officeDocument/2006/relationships/image" Target="../media/image10.jpe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4.xml"/><Relationship Id="rId1" Type="http://schemas.openxmlformats.org/officeDocument/2006/relationships/video" Target="https://www.youtube.com/embed/kVAztNx0rHQ?feature=oembed"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a:xfrm>
            <a:off x="6560822" y="1272858"/>
            <a:ext cx="4764373" cy="2387600"/>
          </a:xfrm>
        </p:spPr>
        <p:txBody>
          <a:bodyPr>
            <a:noAutofit/>
          </a:bodyPr>
          <a:lstStyle/>
          <a:p>
            <a:r>
              <a:rPr lang="en-GB" sz="2800" dirty="0"/>
              <a:t>Sut </a:t>
            </a:r>
            <a:r>
              <a:rPr lang="en-GB" sz="2800" dirty="0" err="1"/>
              <a:t>mae</a:t>
            </a:r>
            <a:r>
              <a:rPr lang="en-GB" sz="2800" dirty="0"/>
              <a:t> anghydraddoldeb </a:t>
            </a:r>
            <a:r>
              <a:rPr lang="en-GB" sz="2800" dirty="0" err="1"/>
              <a:t>yn</a:t>
            </a:r>
            <a:r>
              <a:rPr lang="en-GB" sz="2800" dirty="0"/>
              <a:t> </a:t>
            </a:r>
            <a:r>
              <a:rPr lang="en-GB" sz="2800" dirty="0" err="1"/>
              <a:t>cael</a:t>
            </a:r>
            <a:r>
              <a:rPr lang="en-GB" sz="2800" dirty="0"/>
              <a:t> </a:t>
            </a:r>
            <a:r>
              <a:rPr lang="en-GB" sz="2800" dirty="0" err="1"/>
              <a:t>ei</a:t>
            </a:r>
            <a:r>
              <a:rPr lang="en-GB" sz="2800" dirty="0"/>
              <a:t> (ail)</a:t>
            </a:r>
            <a:r>
              <a:rPr lang="en-GB" sz="2800" dirty="0" err="1"/>
              <a:t>gynhyrchu</a:t>
            </a:r>
            <a:r>
              <a:rPr lang="en-GB" sz="2800" dirty="0">
                <a:solidFill>
                  <a:srgbClr val="0070C0"/>
                </a:solidFill>
              </a:rPr>
              <a:t>?</a:t>
            </a:r>
            <a:br>
              <a:rPr lang="en-GB" sz="2800" dirty="0">
                <a:solidFill>
                  <a:srgbClr val="0070C0"/>
                </a:solidFill>
              </a:rPr>
            </a:br>
            <a:br>
              <a:rPr lang="en-GB" sz="2800" dirty="0">
                <a:solidFill>
                  <a:srgbClr val="0070C0"/>
                </a:solidFill>
              </a:rPr>
            </a:br>
            <a:r>
              <a:rPr lang="en-GB" sz="2800" dirty="0">
                <a:solidFill>
                  <a:srgbClr val="0070C0"/>
                </a:solidFill>
              </a:rPr>
              <a:t>How is inequality (re)produced?</a:t>
            </a:r>
            <a:br>
              <a:rPr lang="en-GB" sz="2800" dirty="0">
                <a:solidFill>
                  <a:srgbClr val="0070C0"/>
                </a:solidFill>
              </a:rPr>
            </a:br>
            <a:br>
              <a:rPr lang="en-GB" sz="2800" dirty="0">
                <a:solidFill>
                  <a:srgbClr val="0070C0"/>
                </a:solidFill>
              </a:rPr>
            </a:br>
            <a:endParaRPr lang="en-GB" sz="2800" dirty="0">
              <a:solidFill>
                <a:srgbClr val="0070C0"/>
              </a:solidFill>
            </a:endParaRPr>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a:xfrm>
            <a:off x="7096594" y="3832860"/>
            <a:ext cx="4127292" cy="1655762"/>
          </a:xfrm>
        </p:spPr>
        <p:txBody>
          <a:bodyPr>
            <a:normAutofit fontScale="85000" lnSpcReduction="10000"/>
          </a:bodyPr>
          <a:lstStyle/>
          <a:p>
            <a:r>
              <a:rPr lang="en-US" dirty="0"/>
              <a:t>Sut </a:t>
            </a:r>
            <a:r>
              <a:rPr lang="en-US" dirty="0" err="1"/>
              <a:t>mae</a:t>
            </a:r>
            <a:r>
              <a:rPr lang="en-US" dirty="0"/>
              <a:t> </a:t>
            </a:r>
            <a:r>
              <a:rPr lang="en-US" dirty="0" err="1"/>
              <a:t>strwythurau</a:t>
            </a:r>
            <a:r>
              <a:rPr lang="en-US" dirty="0"/>
              <a:t> </a:t>
            </a:r>
            <a:r>
              <a:rPr lang="en-US" dirty="0" err="1"/>
              <a:t>cymdeithasol</a:t>
            </a:r>
            <a:r>
              <a:rPr lang="en-US" dirty="0"/>
              <a:t> </a:t>
            </a:r>
            <a:r>
              <a:rPr lang="en-US" dirty="0" err="1"/>
              <a:t>yn</a:t>
            </a:r>
            <a:r>
              <a:rPr lang="en-US" dirty="0"/>
              <a:t> </a:t>
            </a:r>
            <a:r>
              <a:rPr lang="en-US" dirty="0" err="1"/>
              <a:t>parhau</a:t>
            </a:r>
            <a:r>
              <a:rPr lang="en-US" dirty="0"/>
              <a:t> â </a:t>
            </a:r>
            <a:r>
              <a:rPr lang="en-US" dirty="0" err="1"/>
              <a:t>gwahaniaethau</a:t>
            </a:r>
            <a:endParaRPr lang="en-US" dirty="0"/>
          </a:p>
          <a:p>
            <a:endParaRPr lang="en-US" dirty="0"/>
          </a:p>
          <a:p>
            <a:r>
              <a:rPr lang="en-US" dirty="0">
                <a:solidFill>
                  <a:srgbClr val="0070C0"/>
                </a:solidFill>
              </a:rPr>
              <a:t>How social structures perpetuate disparities​</a:t>
            </a:r>
            <a:endParaRPr lang="en-GB" dirty="0">
              <a:solidFill>
                <a:srgbClr val="0070C0"/>
              </a:solidFill>
            </a:endParaRPr>
          </a:p>
          <a:p>
            <a:endParaRPr lang="en-GB" dirty="0"/>
          </a:p>
        </p:txBody>
      </p:sp>
      <p:pic>
        <p:nvPicPr>
          <p:cNvPr id="1026" name="Picture 2" descr="Playing fictional board game with pawns">
            <a:extLst>
              <a:ext uri="{FF2B5EF4-FFF2-40B4-BE49-F238E27FC236}">
                <a16:creationId xmlns:a16="http://schemas.microsoft.com/office/drawing/2014/main" id="{75783BF5-FD13-B429-88DA-C4FBE10D47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63" y="0"/>
            <a:ext cx="5688643" cy="6964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BF026F-CFA0-A216-7DBC-77E5E2289A34}"/>
              </a:ext>
            </a:extLst>
          </p:cNvPr>
          <p:cNvSpPr/>
          <p:nvPr/>
        </p:nvSpPr>
        <p:spPr>
          <a:xfrm>
            <a:off x="853440" y="179338"/>
            <a:ext cx="10668000" cy="5509200"/>
          </a:xfrm>
          <a:prstGeom prst="rect">
            <a:avLst/>
          </a:prstGeom>
        </p:spPr>
        <p:txBody>
          <a:bodyPr wrap="square">
            <a:spAutoFit/>
          </a:bodyPr>
          <a:lstStyle/>
          <a:p>
            <a:r>
              <a:rPr lang="en-GB" sz="3200" dirty="0" err="1"/>
              <a:t>Cyflwyno</a:t>
            </a:r>
            <a:r>
              <a:rPr lang="en-GB" sz="3200" dirty="0"/>
              <a:t> theori Bourdieu o </a:t>
            </a:r>
            <a:r>
              <a:rPr lang="en-GB" sz="3200" dirty="0" err="1"/>
              <a:t>gyfalaf</a:t>
            </a:r>
            <a:r>
              <a:rPr lang="en-GB" sz="3200" dirty="0"/>
              <a:t> </a:t>
            </a:r>
            <a:r>
              <a:rPr lang="en-GB" sz="3200" dirty="0" err="1"/>
              <a:t>diwylliannol</a:t>
            </a:r>
            <a:r>
              <a:rPr lang="en-GB" sz="3200" dirty="0"/>
              <a:t>, </a:t>
            </a:r>
            <a:r>
              <a:rPr lang="en-GB" sz="3200" dirty="0" err="1"/>
              <a:t>cymdeithasol</a:t>
            </a:r>
            <a:r>
              <a:rPr lang="en-GB" sz="3200" dirty="0"/>
              <a:t>, economaidd a </a:t>
            </a:r>
            <a:r>
              <a:rPr lang="en-GB" sz="3200" dirty="0" err="1"/>
              <a:t>symbolaidd</a:t>
            </a:r>
            <a:r>
              <a:rPr lang="en-GB" sz="3200" dirty="0"/>
              <a:t>.</a:t>
            </a:r>
          </a:p>
          <a:p>
            <a:r>
              <a:rPr lang="en-GB" sz="3200" dirty="0"/>
              <a:t>
 </a:t>
            </a:r>
            <a:r>
              <a:rPr lang="en-GB" sz="3200" dirty="0" err="1"/>
              <a:t>Archwiliwch</a:t>
            </a:r>
            <a:r>
              <a:rPr lang="en-GB" sz="3200" dirty="0"/>
              <a:t> habitus, maes a </a:t>
            </a:r>
            <a:r>
              <a:rPr lang="en-GB" sz="3200" dirty="0" err="1"/>
              <a:t>throsi</a:t>
            </a:r>
            <a:r>
              <a:rPr lang="en-GB" sz="3200" dirty="0"/>
              <a:t> </a:t>
            </a:r>
            <a:r>
              <a:rPr lang="en-GB" sz="3200" dirty="0" err="1"/>
              <a:t>cyfalaf</a:t>
            </a:r>
            <a:r>
              <a:rPr lang="en-GB" sz="3200" dirty="0"/>
              <a:t>.</a:t>
            </a:r>
          </a:p>
          <a:p>
            <a:r>
              <a:rPr lang="en-GB" sz="3200" dirty="0"/>
              <a:t>
 Dadansoddi </a:t>
            </a:r>
            <a:r>
              <a:rPr lang="en-GB" sz="3200" dirty="0" err="1"/>
              <a:t>sut</a:t>
            </a:r>
            <a:r>
              <a:rPr lang="en-GB" sz="3200" dirty="0"/>
              <a:t> </a:t>
            </a:r>
            <a:r>
              <a:rPr lang="en-GB" sz="3200" dirty="0" err="1"/>
              <a:t>mae</a:t>
            </a:r>
            <a:r>
              <a:rPr lang="en-GB" sz="3200" dirty="0"/>
              <a:t> anghydraddoldeb </a:t>
            </a:r>
            <a:r>
              <a:rPr lang="en-GB" sz="3200" dirty="0" err="1"/>
              <a:t>yn</a:t>
            </a:r>
            <a:r>
              <a:rPr lang="en-GB" sz="3200" dirty="0"/>
              <a:t> </a:t>
            </a:r>
            <a:r>
              <a:rPr lang="en-GB" sz="3200" dirty="0" err="1"/>
              <a:t>cael</a:t>
            </a:r>
            <a:r>
              <a:rPr lang="en-GB" sz="3200" dirty="0"/>
              <a:t> </a:t>
            </a:r>
            <a:r>
              <a:rPr lang="en-GB" sz="3200" dirty="0" err="1"/>
              <a:t>ei</a:t>
            </a:r>
            <a:r>
              <a:rPr lang="en-GB" sz="3200" dirty="0"/>
              <a:t> </a:t>
            </a:r>
            <a:r>
              <a:rPr lang="en-GB" sz="3200" dirty="0" err="1"/>
              <a:t>atgynhyrchu</a:t>
            </a:r>
            <a:r>
              <a:rPr lang="en-GB" sz="3200" dirty="0"/>
              <a:t> mewn </a:t>
            </a:r>
            <a:r>
              <a:rPr lang="en-GB" sz="3200" dirty="0" err="1"/>
              <a:t>addysg</a:t>
            </a:r>
            <a:r>
              <a:rPr lang="en-GB" sz="3200" dirty="0"/>
              <a:t>, iechyd, y </a:t>
            </a:r>
            <a:r>
              <a:rPr lang="en-GB" sz="3200" dirty="0" err="1"/>
              <a:t>cyfryngau</a:t>
            </a:r>
            <a:r>
              <a:rPr lang="en-GB" sz="3200" dirty="0"/>
              <a:t>, </a:t>
            </a:r>
            <a:r>
              <a:rPr lang="en-GB" sz="3200" dirty="0" err="1"/>
              <a:t>teuluoedd</a:t>
            </a:r>
            <a:r>
              <a:rPr lang="en-GB" sz="3200" dirty="0"/>
              <a:t>, a </a:t>
            </a:r>
            <a:r>
              <a:rPr lang="en-GB" sz="3200" dirty="0" err="1"/>
              <a:t>lles</a:t>
            </a:r>
            <a:r>
              <a:rPr lang="en-GB" sz="3200" dirty="0"/>
              <a:t>.</a:t>
            </a:r>
          </a:p>
          <a:p>
            <a:r>
              <a:rPr lang="en-GB" sz="3200" dirty="0"/>
              <a:t>
</a:t>
            </a:r>
            <a:r>
              <a:rPr lang="en-GB" sz="3200" dirty="0" err="1"/>
              <a:t>Cymhwyso</a:t>
            </a:r>
            <a:r>
              <a:rPr lang="en-GB" sz="3200" dirty="0"/>
              <a:t> theori </a:t>
            </a:r>
            <a:r>
              <a:rPr lang="en-GB" sz="3200" dirty="0" err="1"/>
              <a:t>i</a:t>
            </a:r>
            <a:r>
              <a:rPr lang="en-GB" sz="3200" dirty="0"/>
              <a:t> </a:t>
            </a:r>
            <a:r>
              <a:rPr lang="en-GB" sz="3200" dirty="0" err="1"/>
              <a:t>astudiaethau</a:t>
            </a:r>
            <a:r>
              <a:rPr lang="en-GB" sz="3200" dirty="0"/>
              <a:t> </a:t>
            </a:r>
            <a:r>
              <a:rPr lang="en-GB" sz="3200" dirty="0" err="1"/>
              <a:t>achos</a:t>
            </a:r>
            <a:r>
              <a:rPr lang="en-GB" sz="3200" dirty="0"/>
              <a:t> y DU a data </a:t>
            </a:r>
            <a:r>
              <a:rPr lang="en-GB" sz="3200" dirty="0" err="1"/>
              <a:t>cyfredol</a:t>
            </a:r>
            <a:r>
              <a:rPr lang="en-GB" sz="3200" dirty="0"/>
              <a:t>.</a:t>
            </a:r>
          </a:p>
        </p:txBody>
      </p:sp>
    </p:spTree>
    <p:extLst>
      <p:ext uri="{BB962C8B-B14F-4D97-AF65-F5344CB8AC3E}">
        <p14:creationId xmlns:p14="http://schemas.microsoft.com/office/powerpoint/2010/main" val="3465460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85BEA6-C121-26E4-2863-1FDF81BFF1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A122B4-62C6-4EC4-B6C3-CF5436C00116}"/>
              </a:ext>
            </a:extLst>
          </p:cNvPr>
          <p:cNvSpPr>
            <a:spLocks noGrp="1"/>
          </p:cNvSpPr>
          <p:nvPr>
            <p:ph idx="1"/>
          </p:nvPr>
        </p:nvSpPr>
        <p:spPr>
          <a:xfrm>
            <a:off x="601980" y="842645"/>
            <a:ext cx="10515600" cy="4351338"/>
          </a:xfrm>
        </p:spPr>
        <p:txBody>
          <a:bodyPr/>
          <a:lstStyle/>
          <a:p>
            <a:r>
              <a:rPr lang="en-US" dirty="0"/>
              <a:t>Introduce Bourdieu’s theory of cultural, social, economic, and symbolic capital.</a:t>
            </a:r>
          </a:p>
          <a:p>
            <a:pPr marL="0" indent="0">
              <a:buNone/>
            </a:pPr>
            <a:endParaRPr lang="en-GB" dirty="0"/>
          </a:p>
          <a:p>
            <a:r>
              <a:rPr lang="en-US" dirty="0"/>
              <a:t> Explore habitus, field, and capital conversion.</a:t>
            </a:r>
          </a:p>
          <a:p>
            <a:pPr marL="0" indent="0">
              <a:buNone/>
            </a:pPr>
            <a:endParaRPr lang="en-US" dirty="0"/>
          </a:p>
          <a:p>
            <a:r>
              <a:rPr lang="en-US" dirty="0"/>
              <a:t> </a:t>
            </a:r>
            <a:r>
              <a:rPr lang="en-US" dirty="0" err="1"/>
              <a:t>Analyse</a:t>
            </a:r>
            <a:r>
              <a:rPr lang="en-US" dirty="0"/>
              <a:t> how inequality is reproduced in education, health, media, families, and welfare.</a:t>
            </a:r>
          </a:p>
          <a:p>
            <a:pPr marL="0" indent="0">
              <a:buNone/>
            </a:pPr>
            <a:endParaRPr lang="en-GB" dirty="0"/>
          </a:p>
          <a:p>
            <a:r>
              <a:rPr lang="en-US" dirty="0"/>
              <a:t>Apply theory to UK case studies and current data.</a:t>
            </a:r>
            <a:endParaRPr lang="en-GB" dirty="0"/>
          </a:p>
          <a:p>
            <a:endParaRPr lang="en-GB" dirty="0"/>
          </a:p>
        </p:txBody>
      </p:sp>
    </p:spTree>
    <p:extLst>
      <p:ext uri="{BB962C8B-B14F-4D97-AF65-F5344CB8AC3E}">
        <p14:creationId xmlns:p14="http://schemas.microsoft.com/office/powerpoint/2010/main" val="320174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1D463-96DE-F48D-4DDC-1EFD416D6C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38B74C-F380-7644-A856-4664C7F56A68}"/>
              </a:ext>
            </a:extLst>
          </p:cNvPr>
          <p:cNvSpPr>
            <a:spLocks noGrp="1"/>
          </p:cNvSpPr>
          <p:nvPr>
            <p:ph type="ctrTitle"/>
          </p:nvPr>
        </p:nvSpPr>
        <p:spPr>
          <a:xfrm>
            <a:off x="609600" y="990600"/>
            <a:ext cx="10058400" cy="4335780"/>
          </a:xfrm>
        </p:spPr>
        <p:txBody>
          <a:bodyPr anchor="b">
            <a:normAutofit/>
          </a:bodyPr>
          <a:lstStyle/>
          <a:p>
            <a:r>
              <a:rPr lang="en-US" dirty="0" err="1"/>
              <a:t>Theori</a:t>
            </a:r>
            <a:r>
              <a:rPr lang="en-US" dirty="0"/>
              <a:t> </a:t>
            </a:r>
            <a:r>
              <a:rPr lang="en-US" dirty="0" err="1"/>
              <a:t>Cyflafau</a:t>
            </a:r>
            <a:r>
              <a:rPr lang="en-US" dirty="0"/>
              <a:t> </a:t>
            </a:r>
            <a:br>
              <a:rPr lang="en-US" dirty="0"/>
            </a:br>
            <a:r>
              <a:rPr lang="en-US" dirty="0"/>
              <a:t>Bourdieu</a:t>
            </a:r>
          </a:p>
        </p:txBody>
      </p:sp>
    </p:spTree>
    <p:extLst>
      <p:ext uri="{BB962C8B-B14F-4D97-AF65-F5344CB8AC3E}">
        <p14:creationId xmlns:p14="http://schemas.microsoft.com/office/powerpoint/2010/main" val="42584673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F3AB-2B5F-FEFD-EB4C-F3FC7F61A65C}"/>
              </a:ext>
            </a:extLst>
          </p:cNvPr>
          <p:cNvSpPr>
            <a:spLocks noGrp="1"/>
          </p:cNvSpPr>
          <p:nvPr>
            <p:ph type="ctrTitle"/>
          </p:nvPr>
        </p:nvSpPr>
        <p:spPr>
          <a:xfrm>
            <a:off x="609600" y="990600"/>
            <a:ext cx="10058400" cy="4335780"/>
          </a:xfrm>
        </p:spPr>
        <p:txBody>
          <a:bodyPr anchor="b">
            <a:normAutofit fontScale="90000"/>
          </a:bodyPr>
          <a:lstStyle/>
          <a:p>
            <a:r>
              <a:rPr lang="en-US" dirty="0"/>
              <a:t>Bourdieu’s Theory of Capitals</a:t>
            </a:r>
          </a:p>
        </p:txBody>
      </p:sp>
    </p:spTree>
    <p:extLst>
      <p:ext uri="{BB962C8B-B14F-4D97-AF65-F5344CB8AC3E}">
        <p14:creationId xmlns:p14="http://schemas.microsoft.com/office/powerpoint/2010/main" val="3630817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BDAA0-F288-2CF4-91C9-CD0AD66833F7}"/>
              </a:ext>
            </a:extLst>
          </p:cNvPr>
          <p:cNvSpPr>
            <a:spLocks noGrp="1"/>
          </p:cNvSpPr>
          <p:nvPr>
            <p:ph type="title"/>
          </p:nvPr>
        </p:nvSpPr>
        <p:spPr>
          <a:xfrm>
            <a:off x="234625" y="171679"/>
            <a:ext cx="7574766" cy="362794"/>
          </a:xfrm>
        </p:spPr>
        <p:txBody>
          <a:bodyPr anchor="b">
            <a:normAutofit fontScale="90000"/>
          </a:bodyPr>
          <a:lstStyle/>
          <a:p>
            <a:r>
              <a:rPr lang="en-US" sz="3000" dirty="0">
                <a:solidFill>
                  <a:srgbClr val="0070C0"/>
                </a:solidFill>
              </a:rPr>
              <a:t>Understanding Bourdieu’s Capitals</a:t>
            </a:r>
          </a:p>
        </p:txBody>
      </p:sp>
      <p:pic>
        <p:nvPicPr>
          <p:cNvPr id="5" name="Content Placeholder 4" descr="Yin Yang with people">
            <a:extLst>
              <a:ext uri="{FF2B5EF4-FFF2-40B4-BE49-F238E27FC236}">
                <a16:creationId xmlns:a16="http://schemas.microsoft.com/office/drawing/2014/main" id="{756B286F-159A-4B4B-BF03-3C4A5BFD4252}"/>
              </a:ext>
            </a:extLst>
          </p:cNvPr>
          <p:cNvPicPr>
            <a:picLocks noGrp="1" noChangeAspect="1"/>
          </p:cNvPicPr>
          <p:nvPr>
            <p:ph type="pic" sz="quarter" idx="13"/>
          </p:nvPr>
        </p:nvPicPr>
        <p:blipFill>
          <a:blip r:embed="rId3"/>
          <a:srcRect l="3391" r="22790" b="-1"/>
          <a:stretch>
            <a:fillRect/>
          </a:stretch>
        </p:blipFill>
        <p:spPr>
          <a:xfrm>
            <a:off x="8017097" y="-8270"/>
            <a:ext cx="4110507" cy="6874539"/>
          </a:xfrm>
          <a:prstGeom prst="rect">
            <a:avLst/>
          </a:prstGeom>
          <a:noFill/>
        </p:spPr>
      </p:pic>
      <p:sp>
        <p:nvSpPr>
          <p:cNvPr id="4" name="Content Placeholder 3">
            <a:extLst>
              <a:ext uri="{FF2B5EF4-FFF2-40B4-BE49-F238E27FC236}">
                <a16:creationId xmlns:a16="http://schemas.microsoft.com/office/drawing/2014/main" id="{F7D86449-CD0B-A39E-BFE7-41EB65EE809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34625" y="600267"/>
            <a:ext cx="7621488" cy="3274612"/>
          </a:xfrm>
        </p:spPr>
        <p:txBody>
          <a:bodyPr>
            <a:noAutofit/>
          </a:bodyPr>
          <a:lstStyle/>
          <a:p>
            <a:pPr marL="0" indent="0">
              <a:lnSpc>
                <a:spcPct val="90000"/>
              </a:lnSpc>
              <a:spcBef>
                <a:spcPts val="2500"/>
              </a:spcBef>
              <a:buFont typeface="Arial" panose="020B0604020202020204" pitchFamily="34" charset="0"/>
              <a:buNone/>
            </a:pPr>
            <a:r>
              <a:rPr lang="en-US" sz="2400" b="1" dirty="0"/>
              <a:t>Four Forms of Capital</a:t>
            </a:r>
          </a:p>
          <a:p>
            <a:pPr marL="0" lvl="1" indent="0">
              <a:lnSpc>
                <a:spcPct val="90000"/>
              </a:lnSpc>
              <a:buFont typeface="Arial" panose="020B0604020202020204" pitchFamily="34" charset="0"/>
              <a:buNone/>
            </a:pPr>
            <a:r>
              <a:rPr lang="en-US" sz="2400" dirty="0">
                <a:solidFill>
                  <a:srgbClr val="0070C0"/>
                </a:solidFill>
              </a:rPr>
              <a:t>Bourdieu identifies cultural, social, economic, and symbolic capital as key resources shaping social inequality.</a:t>
            </a:r>
          </a:p>
          <a:p>
            <a:pPr marL="0" indent="0">
              <a:lnSpc>
                <a:spcPct val="90000"/>
              </a:lnSpc>
              <a:spcBef>
                <a:spcPts val="2500"/>
              </a:spcBef>
              <a:buFont typeface="Arial" panose="020B0604020202020204" pitchFamily="34" charset="0"/>
              <a:buNone/>
            </a:pPr>
            <a:r>
              <a:rPr lang="en-US" sz="2400" b="1" dirty="0"/>
              <a:t>Capital Conversion</a:t>
            </a:r>
          </a:p>
          <a:p>
            <a:pPr marL="0" lvl="1" indent="0">
              <a:lnSpc>
                <a:spcPct val="90000"/>
              </a:lnSpc>
              <a:buFont typeface="Arial" panose="020B0604020202020204" pitchFamily="34" charset="0"/>
              <a:buNone/>
            </a:pPr>
            <a:r>
              <a:rPr lang="en-US" sz="2400" dirty="0">
                <a:solidFill>
                  <a:srgbClr val="0070C0"/>
                </a:solidFill>
              </a:rPr>
              <a:t>Dominant groups maintain status by converting one form of capital into another, reinforcing social hierarchies.</a:t>
            </a:r>
          </a:p>
          <a:p>
            <a:pPr marL="0" indent="0">
              <a:lnSpc>
                <a:spcPct val="90000"/>
              </a:lnSpc>
              <a:spcBef>
                <a:spcPts val="2500"/>
              </a:spcBef>
              <a:buFont typeface="Arial" panose="020B0604020202020204" pitchFamily="34" charset="0"/>
              <a:buNone/>
            </a:pPr>
            <a:r>
              <a:rPr lang="en-US" sz="2400" b="1" dirty="0"/>
              <a:t>Role of Habitus and Institutions</a:t>
            </a:r>
          </a:p>
          <a:p>
            <a:pPr marL="0" lvl="1" indent="0">
              <a:lnSpc>
                <a:spcPct val="90000"/>
              </a:lnSpc>
              <a:buFont typeface="Arial" panose="020B0604020202020204" pitchFamily="34" charset="0"/>
              <a:buNone/>
            </a:pPr>
            <a:r>
              <a:rPr lang="en-US" sz="2400" dirty="0">
                <a:solidFill>
                  <a:srgbClr val="0070C0"/>
                </a:solidFill>
              </a:rPr>
              <a:t>Habitus shapes dispositions while institutions </a:t>
            </a:r>
            <a:r>
              <a:rPr lang="en-US" sz="2400" dirty="0" err="1">
                <a:solidFill>
                  <a:srgbClr val="0070C0"/>
                </a:solidFill>
              </a:rPr>
              <a:t>legitimise</a:t>
            </a:r>
            <a:r>
              <a:rPr lang="en-US" sz="2400" dirty="0">
                <a:solidFill>
                  <a:srgbClr val="0070C0"/>
                </a:solidFill>
              </a:rPr>
              <a:t> dominant capital, sustaining inequality across generations</a:t>
            </a:r>
            <a:r>
              <a:rPr lang="en-US" sz="2400" dirty="0"/>
              <a:t>.</a:t>
            </a:r>
          </a:p>
        </p:txBody>
      </p:sp>
    </p:spTree>
    <p:extLst>
      <p:ext uri="{BB962C8B-B14F-4D97-AF65-F5344CB8AC3E}">
        <p14:creationId xmlns:p14="http://schemas.microsoft.com/office/powerpoint/2010/main" val="28806113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91F15-671A-8DE2-34DD-64CE9D158D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A7B392-5DA9-B1D0-A9D1-5EAB0A850DEE}"/>
              </a:ext>
            </a:extLst>
          </p:cNvPr>
          <p:cNvSpPr>
            <a:spLocks noGrp="1"/>
          </p:cNvSpPr>
          <p:nvPr>
            <p:ph type="title"/>
          </p:nvPr>
        </p:nvSpPr>
        <p:spPr>
          <a:xfrm>
            <a:off x="234625" y="171679"/>
            <a:ext cx="7574766" cy="362794"/>
          </a:xfrm>
        </p:spPr>
        <p:txBody>
          <a:bodyPr anchor="b">
            <a:normAutofit fontScale="90000"/>
          </a:bodyPr>
          <a:lstStyle/>
          <a:p>
            <a:r>
              <a:rPr lang="en-US" sz="3000" dirty="0">
                <a:solidFill>
                  <a:srgbClr val="0070C0"/>
                </a:solidFill>
              </a:rPr>
              <a:t>Deall </a:t>
            </a:r>
            <a:r>
              <a:rPr lang="en-US" sz="3000" dirty="0" err="1">
                <a:solidFill>
                  <a:srgbClr val="0070C0"/>
                </a:solidFill>
              </a:rPr>
              <a:t>Cyflaf</a:t>
            </a:r>
            <a:r>
              <a:rPr lang="en-US" sz="3000" dirty="0">
                <a:solidFill>
                  <a:srgbClr val="0070C0"/>
                </a:solidFill>
              </a:rPr>
              <a:t> Bourdieu</a:t>
            </a:r>
          </a:p>
        </p:txBody>
      </p:sp>
      <p:pic>
        <p:nvPicPr>
          <p:cNvPr id="5" name="Content Placeholder 4" descr="Yin Yang with people">
            <a:extLst>
              <a:ext uri="{FF2B5EF4-FFF2-40B4-BE49-F238E27FC236}">
                <a16:creationId xmlns:a16="http://schemas.microsoft.com/office/drawing/2014/main" id="{7FCB8E82-4595-88AE-65A4-3638F98AF5FA}"/>
              </a:ext>
            </a:extLst>
          </p:cNvPr>
          <p:cNvPicPr>
            <a:picLocks noGrp="1" noChangeAspect="1"/>
          </p:cNvPicPr>
          <p:nvPr>
            <p:ph type="pic" sz="quarter" idx="13"/>
          </p:nvPr>
        </p:nvPicPr>
        <p:blipFill>
          <a:blip r:embed="rId3"/>
          <a:srcRect l="3391" r="22790" b="-1"/>
          <a:stretch>
            <a:fillRect/>
          </a:stretch>
        </p:blipFill>
        <p:spPr>
          <a:xfrm>
            <a:off x="8017097" y="-8270"/>
            <a:ext cx="4110507" cy="6874539"/>
          </a:xfrm>
          <a:prstGeom prst="rect">
            <a:avLst/>
          </a:prstGeom>
          <a:noFill/>
        </p:spPr>
      </p:pic>
      <p:sp>
        <p:nvSpPr>
          <p:cNvPr id="4" name="Content Placeholder 3">
            <a:extLst>
              <a:ext uri="{FF2B5EF4-FFF2-40B4-BE49-F238E27FC236}">
                <a16:creationId xmlns:a16="http://schemas.microsoft.com/office/drawing/2014/main" id="{BFCA1B14-8F81-415B-6E86-BB0B08A00E5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34624" y="600267"/>
            <a:ext cx="8193095" cy="3274612"/>
          </a:xfrm>
        </p:spPr>
        <p:txBody>
          <a:bodyPr>
            <a:noAutofit/>
          </a:bodyPr>
          <a:lstStyle/>
          <a:p>
            <a:pPr marL="0" indent="0">
              <a:spcBef>
                <a:spcPts val="2500"/>
              </a:spcBef>
              <a:buNone/>
            </a:pPr>
            <a:r>
              <a:rPr lang="en-US" sz="2000" b="1" dirty="0" err="1"/>
              <a:t>Pedwar</a:t>
            </a:r>
            <a:r>
              <a:rPr lang="en-US" sz="2000" b="1" dirty="0"/>
              <a:t> Math o </a:t>
            </a:r>
            <a:r>
              <a:rPr lang="en-US" sz="2000" b="1" dirty="0" err="1"/>
              <a:t>Gyfalaf</a:t>
            </a:r>
            <a:r>
              <a:rPr lang="en-US" sz="2000" b="1" dirty="0"/>
              <a:t>
</a:t>
            </a:r>
            <a:r>
              <a:rPr lang="en-US" sz="2000" dirty="0">
                <a:solidFill>
                  <a:schemeClr val="accent5">
                    <a:lumMod val="75000"/>
                  </a:schemeClr>
                </a:solidFill>
              </a:rPr>
              <a:t>Mae Bourdieu </a:t>
            </a:r>
            <a:r>
              <a:rPr lang="en-US" sz="2000" dirty="0" err="1">
                <a:solidFill>
                  <a:schemeClr val="accent5">
                    <a:lumMod val="75000"/>
                  </a:schemeClr>
                </a:solidFill>
              </a:rPr>
              <a:t>yn</a:t>
            </a:r>
            <a:r>
              <a:rPr lang="en-US" sz="2000" dirty="0">
                <a:solidFill>
                  <a:schemeClr val="accent5">
                    <a:lumMod val="75000"/>
                  </a:schemeClr>
                </a:solidFill>
              </a:rPr>
              <a:t> nodi </a:t>
            </a:r>
            <a:r>
              <a:rPr lang="en-US" sz="2000" dirty="0" err="1">
                <a:solidFill>
                  <a:schemeClr val="accent5">
                    <a:lumMod val="75000"/>
                  </a:schemeClr>
                </a:solidFill>
              </a:rPr>
              <a:t>cyfalaf</a:t>
            </a:r>
            <a:r>
              <a:rPr lang="en-US" sz="2000" dirty="0">
                <a:solidFill>
                  <a:schemeClr val="accent5">
                    <a:lumMod val="75000"/>
                  </a:schemeClr>
                </a:solidFill>
              </a:rPr>
              <a:t> </a:t>
            </a:r>
            <a:r>
              <a:rPr lang="en-US" sz="2000" dirty="0" err="1">
                <a:solidFill>
                  <a:schemeClr val="accent5">
                    <a:lumMod val="75000"/>
                  </a:schemeClr>
                </a:solidFill>
              </a:rPr>
              <a:t>diwylliannol</a:t>
            </a:r>
            <a:r>
              <a:rPr lang="en-US" sz="2000" dirty="0">
                <a:solidFill>
                  <a:schemeClr val="accent5">
                    <a:lumMod val="75000"/>
                  </a:schemeClr>
                </a:solidFill>
              </a:rPr>
              <a:t>, </a:t>
            </a:r>
            <a:r>
              <a:rPr lang="en-US" sz="2000" dirty="0" err="1">
                <a:solidFill>
                  <a:schemeClr val="accent5">
                    <a:lumMod val="75000"/>
                  </a:schemeClr>
                </a:solidFill>
              </a:rPr>
              <a:t>cymdeithasol</a:t>
            </a:r>
            <a:r>
              <a:rPr lang="en-US" sz="2000" dirty="0">
                <a:solidFill>
                  <a:schemeClr val="accent5">
                    <a:lumMod val="75000"/>
                  </a:schemeClr>
                </a:solidFill>
              </a:rPr>
              <a:t>, </a:t>
            </a:r>
            <a:r>
              <a:rPr lang="en-US" sz="2000" dirty="0" err="1">
                <a:solidFill>
                  <a:schemeClr val="accent5">
                    <a:lumMod val="75000"/>
                  </a:schemeClr>
                </a:solidFill>
              </a:rPr>
              <a:t>economaidd</a:t>
            </a:r>
            <a:r>
              <a:rPr lang="en-US" sz="2000" dirty="0">
                <a:solidFill>
                  <a:schemeClr val="accent5">
                    <a:lumMod val="75000"/>
                  </a:schemeClr>
                </a:solidFill>
              </a:rPr>
              <a:t> a </a:t>
            </a:r>
            <a:r>
              <a:rPr lang="en-US" sz="2000" dirty="0" err="1">
                <a:solidFill>
                  <a:schemeClr val="accent5">
                    <a:lumMod val="75000"/>
                  </a:schemeClr>
                </a:solidFill>
              </a:rPr>
              <a:t>symbolaidd</a:t>
            </a:r>
            <a:r>
              <a:rPr lang="en-US" sz="2000" dirty="0">
                <a:solidFill>
                  <a:schemeClr val="accent5">
                    <a:lumMod val="75000"/>
                  </a:schemeClr>
                </a:solidFill>
              </a:rPr>
              <a:t> </a:t>
            </a:r>
            <a:r>
              <a:rPr lang="en-US" sz="2000" dirty="0" err="1">
                <a:solidFill>
                  <a:schemeClr val="accent5">
                    <a:lumMod val="75000"/>
                  </a:schemeClr>
                </a:solidFill>
              </a:rPr>
              <a:t>fel</a:t>
            </a:r>
            <a:r>
              <a:rPr lang="en-US" sz="2000" dirty="0">
                <a:solidFill>
                  <a:schemeClr val="accent5">
                    <a:lumMod val="75000"/>
                  </a:schemeClr>
                </a:solidFill>
              </a:rPr>
              <a:t> </a:t>
            </a:r>
            <a:r>
              <a:rPr lang="en-US" sz="2000" dirty="0" err="1">
                <a:solidFill>
                  <a:schemeClr val="accent5">
                    <a:lumMod val="75000"/>
                  </a:schemeClr>
                </a:solidFill>
              </a:rPr>
              <a:t>adnoddau</a:t>
            </a:r>
            <a:r>
              <a:rPr lang="en-US" sz="2000" dirty="0">
                <a:solidFill>
                  <a:schemeClr val="accent5">
                    <a:lumMod val="75000"/>
                  </a:schemeClr>
                </a:solidFill>
              </a:rPr>
              <a:t> </a:t>
            </a:r>
            <a:r>
              <a:rPr lang="en-US" sz="2000" dirty="0" err="1">
                <a:solidFill>
                  <a:schemeClr val="accent5">
                    <a:lumMod val="75000"/>
                  </a:schemeClr>
                </a:solidFill>
              </a:rPr>
              <a:t>allweddol</a:t>
            </a:r>
            <a:r>
              <a:rPr lang="en-US" sz="2000" dirty="0">
                <a:solidFill>
                  <a:schemeClr val="accent5">
                    <a:lumMod val="75000"/>
                  </a:schemeClr>
                </a:solidFill>
              </a:rPr>
              <a:t> </a:t>
            </a:r>
            <a:r>
              <a:rPr lang="en-US" sz="2000" dirty="0" err="1">
                <a:solidFill>
                  <a:schemeClr val="accent5">
                    <a:lumMod val="75000"/>
                  </a:schemeClr>
                </a:solidFill>
              </a:rPr>
              <a:t>sy'n</a:t>
            </a:r>
            <a:r>
              <a:rPr lang="en-US" sz="2000" dirty="0">
                <a:solidFill>
                  <a:schemeClr val="accent5">
                    <a:lumMod val="75000"/>
                  </a:schemeClr>
                </a:solidFill>
              </a:rPr>
              <a:t> </a:t>
            </a:r>
            <a:r>
              <a:rPr lang="en-US" sz="2000" dirty="0" err="1">
                <a:solidFill>
                  <a:schemeClr val="accent5">
                    <a:lumMod val="75000"/>
                  </a:schemeClr>
                </a:solidFill>
              </a:rPr>
              <a:t>siapio</a:t>
            </a:r>
            <a:r>
              <a:rPr lang="en-US" sz="2000" dirty="0">
                <a:solidFill>
                  <a:schemeClr val="accent5">
                    <a:lumMod val="75000"/>
                  </a:schemeClr>
                </a:solidFill>
              </a:rPr>
              <a:t> </a:t>
            </a:r>
            <a:r>
              <a:rPr lang="en-US" sz="2000" dirty="0" err="1">
                <a:solidFill>
                  <a:schemeClr val="accent5">
                    <a:lumMod val="75000"/>
                  </a:schemeClr>
                </a:solidFill>
              </a:rPr>
              <a:t>anghydraddoldeb</a:t>
            </a:r>
            <a:r>
              <a:rPr lang="en-US" sz="2000" dirty="0">
                <a:solidFill>
                  <a:schemeClr val="accent5">
                    <a:lumMod val="75000"/>
                  </a:schemeClr>
                </a:solidFill>
              </a:rPr>
              <a:t> </a:t>
            </a:r>
            <a:r>
              <a:rPr lang="en-US" sz="2000" dirty="0" err="1">
                <a:solidFill>
                  <a:schemeClr val="accent5">
                    <a:lumMod val="75000"/>
                  </a:schemeClr>
                </a:solidFill>
              </a:rPr>
              <a:t>cymdeithasol</a:t>
            </a:r>
            <a:r>
              <a:rPr lang="en-US" sz="2000" dirty="0">
                <a:solidFill>
                  <a:schemeClr val="accent5">
                    <a:lumMod val="75000"/>
                  </a:schemeClr>
                </a:solidFill>
              </a:rPr>
              <a:t>.</a:t>
            </a:r>
            <a:r>
              <a:rPr lang="en-US" sz="2000" b="1" dirty="0"/>
              <a:t>
</a:t>
            </a:r>
            <a:r>
              <a:rPr lang="en-US" sz="2000" b="1" dirty="0" err="1"/>
              <a:t>Trosi</a:t>
            </a:r>
            <a:r>
              <a:rPr lang="en-US" sz="2000" b="1" dirty="0"/>
              <a:t> </a:t>
            </a:r>
            <a:r>
              <a:rPr lang="en-US" sz="2000" b="1" dirty="0" err="1"/>
              <a:t>Cyfalaf</a:t>
            </a:r>
            <a:r>
              <a:rPr lang="en-US" sz="2000" b="1" dirty="0"/>
              <a:t>
</a:t>
            </a:r>
            <a:r>
              <a:rPr lang="en-US" sz="2000" dirty="0">
                <a:solidFill>
                  <a:schemeClr val="accent5">
                    <a:lumMod val="75000"/>
                  </a:schemeClr>
                </a:solidFill>
              </a:rPr>
              <a:t>Mae </a:t>
            </a:r>
            <a:r>
              <a:rPr lang="en-US" sz="2000" dirty="0" err="1">
                <a:solidFill>
                  <a:schemeClr val="accent5">
                    <a:lumMod val="75000"/>
                  </a:schemeClr>
                </a:solidFill>
              </a:rPr>
              <a:t>grwpiau</a:t>
            </a:r>
            <a:r>
              <a:rPr lang="en-US" sz="2000" dirty="0">
                <a:solidFill>
                  <a:schemeClr val="accent5">
                    <a:lumMod val="75000"/>
                  </a:schemeClr>
                </a:solidFill>
              </a:rPr>
              <a:t> </a:t>
            </a:r>
            <a:r>
              <a:rPr lang="en-US" sz="2000" dirty="0" err="1">
                <a:solidFill>
                  <a:schemeClr val="accent5">
                    <a:lumMod val="75000"/>
                  </a:schemeClr>
                </a:solidFill>
              </a:rPr>
              <a:t>dominyddol</a:t>
            </a:r>
            <a:r>
              <a:rPr lang="en-US" sz="2000" dirty="0">
                <a:solidFill>
                  <a:schemeClr val="accent5">
                    <a:lumMod val="75000"/>
                  </a:schemeClr>
                </a:solidFill>
              </a:rPr>
              <a:t> </a:t>
            </a:r>
            <a:r>
              <a:rPr lang="en-US" sz="2000" dirty="0" err="1">
                <a:solidFill>
                  <a:schemeClr val="accent5">
                    <a:lumMod val="75000"/>
                  </a:schemeClr>
                </a:solidFill>
              </a:rPr>
              <a:t>yn</a:t>
            </a:r>
            <a:r>
              <a:rPr lang="en-US" sz="2000" dirty="0">
                <a:solidFill>
                  <a:schemeClr val="accent5">
                    <a:lumMod val="75000"/>
                  </a:schemeClr>
                </a:solidFill>
              </a:rPr>
              <a:t> </a:t>
            </a:r>
            <a:r>
              <a:rPr lang="en-US" sz="2000" dirty="0" err="1">
                <a:solidFill>
                  <a:schemeClr val="accent5">
                    <a:lumMod val="75000"/>
                  </a:schemeClr>
                </a:solidFill>
              </a:rPr>
              <a:t>cynnal</a:t>
            </a:r>
            <a:r>
              <a:rPr lang="en-US" sz="2000" dirty="0">
                <a:solidFill>
                  <a:schemeClr val="accent5">
                    <a:lumMod val="75000"/>
                  </a:schemeClr>
                </a:solidFill>
              </a:rPr>
              <a:t> </a:t>
            </a:r>
            <a:r>
              <a:rPr lang="en-US" sz="2000" dirty="0" err="1">
                <a:solidFill>
                  <a:schemeClr val="accent5">
                    <a:lumMod val="75000"/>
                  </a:schemeClr>
                </a:solidFill>
              </a:rPr>
              <a:t>statws</a:t>
            </a:r>
            <a:r>
              <a:rPr lang="en-US" sz="2000" dirty="0">
                <a:solidFill>
                  <a:schemeClr val="accent5">
                    <a:lumMod val="75000"/>
                  </a:schemeClr>
                </a:solidFill>
              </a:rPr>
              <a:t> </a:t>
            </a:r>
            <a:r>
              <a:rPr lang="en-US" sz="2000" dirty="0" err="1">
                <a:solidFill>
                  <a:schemeClr val="accent5">
                    <a:lumMod val="75000"/>
                  </a:schemeClr>
                </a:solidFill>
              </a:rPr>
              <a:t>trwy</a:t>
            </a:r>
            <a:r>
              <a:rPr lang="en-US" sz="2000" dirty="0">
                <a:solidFill>
                  <a:schemeClr val="accent5">
                    <a:lumMod val="75000"/>
                  </a:schemeClr>
                </a:solidFill>
              </a:rPr>
              <a:t> </a:t>
            </a:r>
            <a:r>
              <a:rPr lang="en-US" sz="2000" dirty="0" err="1">
                <a:solidFill>
                  <a:schemeClr val="accent5">
                    <a:lumMod val="75000"/>
                  </a:schemeClr>
                </a:solidFill>
              </a:rPr>
              <a:t>drosi</a:t>
            </a:r>
            <a:r>
              <a:rPr lang="en-US" sz="2000" dirty="0">
                <a:solidFill>
                  <a:schemeClr val="accent5">
                    <a:lumMod val="75000"/>
                  </a:schemeClr>
                </a:solidFill>
              </a:rPr>
              <a:t> un math o </a:t>
            </a:r>
            <a:r>
              <a:rPr lang="en-US" sz="2000" dirty="0" err="1">
                <a:solidFill>
                  <a:schemeClr val="accent5">
                    <a:lumMod val="75000"/>
                  </a:schemeClr>
                </a:solidFill>
              </a:rPr>
              <a:t>gyfalaf</a:t>
            </a:r>
            <a:r>
              <a:rPr lang="en-US" sz="2000" dirty="0">
                <a:solidFill>
                  <a:schemeClr val="accent5">
                    <a:lumMod val="75000"/>
                  </a:schemeClr>
                </a:solidFill>
              </a:rPr>
              <a:t> </a:t>
            </a:r>
            <a:r>
              <a:rPr lang="en-US" sz="2000" dirty="0" err="1">
                <a:solidFill>
                  <a:schemeClr val="accent5">
                    <a:lumMod val="75000"/>
                  </a:schemeClr>
                </a:solidFill>
              </a:rPr>
              <a:t>yn</a:t>
            </a:r>
            <a:r>
              <a:rPr lang="en-US" sz="2000" dirty="0">
                <a:solidFill>
                  <a:schemeClr val="accent5">
                    <a:lumMod val="75000"/>
                  </a:schemeClr>
                </a:solidFill>
              </a:rPr>
              <a:t> un </a:t>
            </a:r>
            <a:r>
              <a:rPr lang="en-US" sz="2000" dirty="0" err="1">
                <a:solidFill>
                  <a:schemeClr val="accent5">
                    <a:lumMod val="75000"/>
                  </a:schemeClr>
                </a:solidFill>
              </a:rPr>
              <a:t>arall</a:t>
            </a:r>
            <a:r>
              <a:rPr lang="en-US" sz="2000" dirty="0">
                <a:solidFill>
                  <a:schemeClr val="accent5">
                    <a:lumMod val="75000"/>
                  </a:schemeClr>
                </a:solidFill>
              </a:rPr>
              <a:t>, </a:t>
            </a:r>
            <a:r>
              <a:rPr lang="en-US" sz="2000" dirty="0" err="1">
                <a:solidFill>
                  <a:schemeClr val="accent5">
                    <a:lumMod val="75000"/>
                  </a:schemeClr>
                </a:solidFill>
              </a:rPr>
              <a:t>gan</a:t>
            </a:r>
            <a:r>
              <a:rPr lang="en-US" sz="2000" dirty="0">
                <a:solidFill>
                  <a:schemeClr val="accent5">
                    <a:lumMod val="75000"/>
                  </a:schemeClr>
                </a:solidFill>
              </a:rPr>
              <a:t> </a:t>
            </a:r>
            <a:r>
              <a:rPr lang="en-US" sz="2000" dirty="0" err="1">
                <a:solidFill>
                  <a:schemeClr val="accent5">
                    <a:lumMod val="75000"/>
                  </a:schemeClr>
                </a:solidFill>
              </a:rPr>
              <a:t>atgyfnerthu</a:t>
            </a:r>
            <a:r>
              <a:rPr lang="en-US" sz="2000" dirty="0">
                <a:solidFill>
                  <a:schemeClr val="accent5">
                    <a:lumMod val="75000"/>
                  </a:schemeClr>
                </a:solidFill>
              </a:rPr>
              <a:t> </a:t>
            </a:r>
            <a:r>
              <a:rPr lang="en-US" sz="2000" dirty="0" err="1">
                <a:solidFill>
                  <a:schemeClr val="accent5">
                    <a:lumMod val="75000"/>
                  </a:schemeClr>
                </a:solidFill>
              </a:rPr>
              <a:t>hierarchaethau</a:t>
            </a:r>
            <a:r>
              <a:rPr lang="en-US" sz="2000" dirty="0">
                <a:solidFill>
                  <a:schemeClr val="accent5">
                    <a:lumMod val="75000"/>
                  </a:schemeClr>
                </a:solidFill>
              </a:rPr>
              <a:t> </a:t>
            </a:r>
            <a:r>
              <a:rPr lang="en-US" sz="2000" dirty="0" err="1">
                <a:solidFill>
                  <a:schemeClr val="accent5">
                    <a:lumMod val="75000"/>
                  </a:schemeClr>
                </a:solidFill>
              </a:rPr>
              <a:t>cymdeithasol</a:t>
            </a:r>
            <a:r>
              <a:rPr lang="en-US" sz="2000" dirty="0">
                <a:solidFill>
                  <a:schemeClr val="accent5">
                    <a:lumMod val="75000"/>
                  </a:schemeClr>
                </a:solidFill>
              </a:rPr>
              <a:t>.</a:t>
            </a:r>
            <a:r>
              <a:rPr lang="en-US" sz="2000" b="1" dirty="0">
                <a:solidFill>
                  <a:srgbClr val="0070C0"/>
                </a:solidFill>
              </a:rPr>
              <a:t>
</a:t>
            </a:r>
            <a:r>
              <a:rPr lang="en-US" sz="2000" b="1" dirty="0" err="1"/>
              <a:t>Rôl</a:t>
            </a:r>
            <a:r>
              <a:rPr lang="en-US" sz="2000" b="1" dirty="0"/>
              <a:t> Habitus a </a:t>
            </a:r>
            <a:r>
              <a:rPr lang="en-US" sz="2000" b="1" dirty="0" err="1"/>
              <a:t>Sefydliadau</a:t>
            </a:r>
            <a:r>
              <a:rPr lang="en-US" sz="2000" b="1" dirty="0"/>
              <a:t>
</a:t>
            </a:r>
            <a:r>
              <a:rPr lang="en-US" sz="2000" dirty="0">
                <a:solidFill>
                  <a:srgbClr val="7030A0"/>
                </a:solidFill>
              </a:rPr>
              <a:t>Mae Habitus </a:t>
            </a:r>
            <a:r>
              <a:rPr lang="en-US" sz="2000" dirty="0" err="1">
                <a:solidFill>
                  <a:srgbClr val="7030A0"/>
                </a:solidFill>
              </a:rPr>
              <a:t>yn</a:t>
            </a:r>
            <a:r>
              <a:rPr lang="en-US" sz="2000" dirty="0">
                <a:solidFill>
                  <a:srgbClr val="7030A0"/>
                </a:solidFill>
              </a:rPr>
              <a:t> </a:t>
            </a:r>
            <a:r>
              <a:rPr lang="en-US" sz="2000" dirty="0" err="1">
                <a:solidFill>
                  <a:srgbClr val="7030A0"/>
                </a:solidFill>
              </a:rPr>
              <a:t>siapio</a:t>
            </a:r>
            <a:r>
              <a:rPr lang="en-US" sz="2000" dirty="0">
                <a:solidFill>
                  <a:srgbClr val="7030A0"/>
                </a:solidFill>
              </a:rPr>
              <a:t> dispositions </a:t>
            </a:r>
            <a:r>
              <a:rPr lang="en-US" sz="2000" dirty="0" err="1">
                <a:solidFill>
                  <a:srgbClr val="7030A0"/>
                </a:solidFill>
              </a:rPr>
              <a:t>tra</a:t>
            </a:r>
            <a:r>
              <a:rPr lang="en-US" sz="2000" dirty="0">
                <a:solidFill>
                  <a:srgbClr val="7030A0"/>
                </a:solidFill>
              </a:rPr>
              <a:t> bod </a:t>
            </a:r>
            <a:r>
              <a:rPr lang="en-US" sz="2000" dirty="0" err="1">
                <a:solidFill>
                  <a:srgbClr val="7030A0"/>
                </a:solidFill>
              </a:rPr>
              <a:t>sefydliadau</a:t>
            </a:r>
            <a:r>
              <a:rPr lang="en-US" sz="2000" dirty="0">
                <a:solidFill>
                  <a:srgbClr val="7030A0"/>
                </a:solidFill>
              </a:rPr>
              <a:t> </a:t>
            </a:r>
            <a:r>
              <a:rPr lang="en-US" sz="2000" dirty="0" err="1">
                <a:solidFill>
                  <a:srgbClr val="7030A0"/>
                </a:solidFill>
              </a:rPr>
              <a:t>yn</a:t>
            </a:r>
            <a:r>
              <a:rPr lang="en-US" sz="2000" dirty="0">
                <a:solidFill>
                  <a:srgbClr val="7030A0"/>
                </a:solidFill>
              </a:rPr>
              <a:t> </a:t>
            </a:r>
            <a:r>
              <a:rPr lang="en-US" sz="2000" dirty="0" err="1">
                <a:solidFill>
                  <a:srgbClr val="7030A0"/>
                </a:solidFill>
              </a:rPr>
              <a:t>cyfreithloni</a:t>
            </a:r>
            <a:r>
              <a:rPr lang="en-US" sz="2000" dirty="0">
                <a:solidFill>
                  <a:srgbClr val="7030A0"/>
                </a:solidFill>
              </a:rPr>
              <a:t> </a:t>
            </a:r>
            <a:r>
              <a:rPr lang="en-US" sz="2000" dirty="0" err="1">
                <a:solidFill>
                  <a:srgbClr val="7030A0"/>
                </a:solidFill>
              </a:rPr>
              <a:t>cyfalaf</a:t>
            </a:r>
            <a:r>
              <a:rPr lang="en-US" sz="2000" dirty="0">
                <a:solidFill>
                  <a:srgbClr val="7030A0"/>
                </a:solidFill>
              </a:rPr>
              <a:t> </a:t>
            </a:r>
            <a:r>
              <a:rPr lang="en-US" sz="2000" dirty="0" err="1">
                <a:solidFill>
                  <a:srgbClr val="7030A0"/>
                </a:solidFill>
              </a:rPr>
              <a:t>dominyddol</a:t>
            </a:r>
            <a:r>
              <a:rPr lang="en-US" sz="2000" dirty="0">
                <a:solidFill>
                  <a:srgbClr val="7030A0"/>
                </a:solidFill>
              </a:rPr>
              <a:t>, </a:t>
            </a:r>
            <a:r>
              <a:rPr lang="en-US" sz="2000" dirty="0" err="1">
                <a:solidFill>
                  <a:srgbClr val="7030A0"/>
                </a:solidFill>
              </a:rPr>
              <a:t>gan</a:t>
            </a:r>
            <a:r>
              <a:rPr lang="en-US" sz="2000" dirty="0">
                <a:solidFill>
                  <a:srgbClr val="7030A0"/>
                </a:solidFill>
              </a:rPr>
              <a:t> </a:t>
            </a:r>
            <a:r>
              <a:rPr lang="en-US" sz="2000" dirty="0" err="1">
                <a:solidFill>
                  <a:srgbClr val="7030A0"/>
                </a:solidFill>
              </a:rPr>
              <a:t>gynnal</a:t>
            </a:r>
            <a:r>
              <a:rPr lang="en-US" sz="2000" dirty="0">
                <a:solidFill>
                  <a:srgbClr val="7030A0"/>
                </a:solidFill>
              </a:rPr>
              <a:t> </a:t>
            </a:r>
            <a:r>
              <a:rPr lang="en-US" sz="2000" dirty="0" err="1">
                <a:solidFill>
                  <a:srgbClr val="7030A0"/>
                </a:solidFill>
              </a:rPr>
              <a:t>anghydraddoldeb</a:t>
            </a:r>
            <a:r>
              <a:rPr lang="en-US" sz="2000" dirty="0">
                <a:solidFill>
                  <a:srgbClr val="7030A0"/>
                </a:solidFill>
              </a:rPr>
              <a:t> </a:t>
            </a:r>
            <a:r>
              <a:rPr lang="en-US" sz="2000" dirty="0" err="1">
                <a:solidFill>
                  <a:srgbClr val="7030A0"/>
                </a:solidFill>
              </a:rPr>
              <a:t>ar</a:t>
            </a:r>
            <a:r>
              <a:rPr lang="en-US" sz="2000" dirty="0">
                <a:solidFill>
                  <a:srgbClr val="7030A0"/>
                </a:solidFill>
              </a:rPr>
              <a:t> draws </a:t>
            </a:r>
            <a:r>
              <a:rPr lang="en-US" sz="2000" dirty="0" err="1">
                <a:solidFill>
                  <a:srgbClr val="7030A0"/>
                </a:solidFill>
              </a:rPr>
              <a:t>cenedlaethau</a:t>
            </a:r>
            <a:r>
              <a:rPr lang="en-US" sz="2000" dirty="0">
                <a:solidFill>
                  <a:srgbClr val="7030A0"/>
                </a:solidFill>
              </a:rPr>
              <a:t>.</a:t>
            </a:r>
          </a:p>
        </p:txBody>
      </p:sp>
    </p:spTree>
    <p:extLst>
      <p:ext uri="{BB962C8B-B14F-4D97-AF65-F5344CB8AC3E}">
        <p14:creationId xmlns:p14="http://schemas.microsoft.com/office/powerpoint/2010/main" val="38431157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9137ED-8E9D-6BC4-57E1-287133A873D5}"/>
              </a:ext>
            </a:extLst>
          </p:cNvPr>
          <p:cNvSpPr>
            <a:spLocks noGrp="1"/>
          </p:cNvSpPr>
          <p:nvPr>
            <p:ph idx="1"/>
          </p:nvPr>
        </p:nvSpPr>
        <p:spPr>
          <a:xfrm>
            <a:off x="695587" y="1020282"/>
            <a:ext cx="10515600" cy="4351338"/>
          </a:xfrm>
        </p:spPr>
        <p:txBody>
          <a:bodyPr/>
          <a:lstStyle/>
          <a:p>
            <a:r>
              <a:rPr lang="en-GB" dirty="0">
                <a:solidFill>
                  <a:srgbClr val="0070C0"/>
                </a:solidFill>
              </a:rPr>
              <a:t>Economaidd (</a:t>
            </a:r>
            <a:r>
              <a:rPr lang="en-GB" dirty="0" err="1">
                <a:solidFill>
                  <a:srgbClr val="0070C0"/>
                </a:solidFill>
              </a:rPr>
              <a:t>arian</a:t>
            </a:r>
            <a:r>
              <a:rPr lang="en-GB" dirty="0">
                <a:solidFill>
                  <a:srgbClr val="0070C0"/>
                </a:solidFill>
              </a:rPr>
              <a:t>)
</a:t>
            </a:r>
            <a:r>
              <a:rPr lang="en-GB" dirty="0" err="1">
                <a:solidFill>
                  <a:srgbClr val="0070C0"/>
                </a:solidFill>
              </a:rPr>
              <a:t>Diwylliannol</a:t>
            </a:r>
            <a:r>
              <a:rPr lang="en-GB" dirty="0">
                <a:solidFill>
                  <a:srgbClr val="0070C0"/>
                </a:solidFill>
              </a:rPr>
              <a:t> (</a:t>
            </a:r>
            <a:r>
              <a:rPr lang="en-GB" dirty="0" err="1">
                <a:solidFill>
                  <a:srgbClr val="0070C0"/>
                </a:solidFill>
              </a:rPr>
              <a:t>gwybodaeth</a:t>
            </a:r>
            <a:r>
              <a:rPr lang="en-GB" dirty="0">
                <a:solidFill>
                  <a:srgbClr val="0070C0"/>
                </a:solidFill>
              </a:rPr>
              <a:t> a </a:t>
            </a:r>
            <a:r>
              <a:rPr lang="en-GB" dirty="0" err="1">
                <a:solidFill>
                  <a:srgbClr val="0070C0"/>
                </a:solidFill>
              </a:rPr>
              <a:t>chwaeth</a:t>
            </a:r>
            <a:r>
              <a:rPr lang="en-GB" dirty="0">
                <a:solidFill>
                  <a:srgbClr val="0070C0"/>
                </a:solidFill>
              </a:rPr>
              <a:t>)
</a:t>
            </a:r>
            <a:r>
              <a:rPr lang="en-GB" dirty="0" err="1">
                <a:solidFill>
                  <a:srgbClr val="0070C0"/>
                </a:solidFill>
              </a:rPr>
              <a:t>Cymdeithasol</a:t>
            </a:r>
            <a:r>
              <a:rPr lang="en-GB" dirty="0">
                <a:solidFill>
                  <a:srgbClr val="0070C0"/>
                </a:solidFill>
              </a:rPr>
              <a:t> (</a:t>
            </a:r>
            <a:r>
              <a:rPr lang="en-GB" dirty="0" err="1">
                <a:solidFill>
                  <a:srgbClr val="0070C0"/>
                </a:solidFill>
              </a:rPr>
              <a:t>rhwydweithiau</a:t>
            </a:r>
            <a:r>
              <a:rPr lang="en-GB" dirty="0">
                <a:solidFill>
                  <a:srgbClr val="0070C0"/>
                </a:solidFill>
              </a:rPr>
              <a:t>)
</a:t>
            </a:r>
            <a:r>
              <a:rPr lang="en-GB" dirty="0" err="1">
                <a:solidFill>
                  <a:srgbClr val="0070C0"/>
                </a:solidFill>
              </a:rPr>
              <a:t>Symbolaidd</a:t>
            </a:r>
            <a:r>
              <a:rPr lang="en-GB" dirty="0">
                <a:solidFill>
                  <a:srgbClr val="0070C0"/>
                </a:solidFill>
              </a:rPr>
              <a:t> (</a:t>
            </a:r>
            <a:r>
              <a:rPr lang="en-GB" dirty="0" err="1">
                <a:solidFill>
                  <a:srgbClr val="0070C0"/>
                </a:solidFill>
              </a:rPr>
              <a:t>bri</a:t>
            </a:r>
            <a:r>
              <a:rPr lang="en-GB" dirty="0">
                <a:solidFill>
                  <a:srgbClr val="0070C0"/>
                </a:solidFill>
              </a:rPr>
              <a:t>)</a:t>
            </a:r>
          </a:p>
          <a:p>
            <a:endParaRPr lang="en-GB" dirty="0">
              <a:solidFill>
                <a:srgbClr val="0070C0"/>
              </a:solidFill>
            </a:endParaRPr>
          </a:p>
          <a:p>
            <a:pPr marL="0" indent="0">
              <a:buNone/>
            </a:pPr>
            <a:r>
              <a:rPr lang="en-GB" dirty="0">
                <a:solidFill>
                  <a:srgbClr val="0070C0"/>
                </a:solidFill>
              </a:rPr>
              <a:t>
Mae’r </a:t>
            </a:r>
            <a:r>
              <a:rPr lang="en-GB" dirty="0" err="1">
                <a:solidFill>
                  <a:srgbClr val="0070C0"/>
                </a:solidFill>
              </a:rPr>
              <a:t>cyflafoedd</a:t>
            </a:r>
            <a:r>
              <a:rPr lang="en-GB" dirty="0">
                <a:solidFill>
                  <a:srgbClr val="0070C0"/>
                </a:solidFill>
              </a:rPr>
              <a:t> hyn </a:t>
            </a:r>
            <a:r>
              <a:rPr lang="en-GB" dirty="0" err="1">
                <a:solidFill>
                  <a:srgbClr val="0070C0"/>
                </a:solidFill>
              </a:rPr>
              <a:t>yn</a:t>
            </a:r>
            <a:r>
              <a:rPr lang="en-GB" dirty="0">
                <a:solidFill>
                  <a:srgbClr val="0070C0"/>
                </a:solidFill>
              </a:rPr>
              <a:t> </a:t>
            </a:r>
            <a:r>
              <a:rPr lang="en-GB" dirty="0" err="1">
                <a:solidFill>
                  <a:srgbClr val="0070C0"/>
                </a:solidFill>
              </a:rPr>
              <a:t>rhyngweithio</a:t>
            </a:r>
            <a:r>
              <a:rPr lang="en-GB" dirty="0">
                <a:solidFill>
                  <a:srgbClr val="0070C0"/>
                </a:solidFill>
              </a:rPr>
              <a:t> a gellir </a:t>
            </a:r>
            <a:r>
              <a:rPr lang="en-GB" dirty="0" err="1">
                <a:solidFill>
                  <a:srgbClr val="0070C0"/>
                </a:solidFill>
              </a:rPr>
              <a:t>eu</a:t>
            </a:r>
            <a:r>
              <a:rPr lang="en-GB" dirty="0">
                <a:solidFill>
                  <a:srgbClr val="0070C0"/>
                </a:solidFill>
              </a:rPr>
              <a:t> </a:t>
            </a:r>
            <a:r>
              <a:rPr lang="en-GB" dirty="0" err="1">
                <a:solidFill>
                  <a:srgbClr val="0070C0"/>
                </a:solidFill>
              </a:rPr>
              <a:t>trosi</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gilydd</a:t>
            </a:r>
            <a:r>
              <a:rPr lang="en-GB" dirty="0">
                <a:solidFill>
                  <a:srgbClr val="0070C0"/>
                </a:solidFill>
              </a:rPr>
              <a:t>, </a:t>
            </a:r>
            <a:r>
              <a:rPr lang="en-GB" dirty="0" err="1">
                <a:solidFill>
                  <a:srgbClr val="0070C0"/>
                </a:solidFill>
              </a:rPr>
              <a:t>gan</a:t>
            </a:r>
            <a:r>
              <a:rPr lang="en-GB" dirty="0">
                <a:solidFill>
                  <a:srgbClr val="0070C0"/>
                </a:solidFill>
              </a:rPr>
              <a:t> lunio cyfleoedd </a:t>
            </a:r>
            <a:r>
              <a:rPr lang="en-GB" dirty="0" err="1">
                <a:solidFill>
                  <a:srgbClr val="0070C0"/>
                </a:solidFill>
              </a:rPr>
              <a:t>bywyd</a:t>
            </a:r>
            <a:r>
              <a:rPr lang="en-GB" dirty="0">
                <a:solidFill>
                  <a:srgbClr val="0070C0"/>
                </a:solidFill>
              </a:rPr>
              <a:t> pobl.</a:t>
            </a:r>
          </a:p>
        </p:txBody>
      </p:sp>
    </p:spTree>
    <p:extLst>
      <p:ext uri="{BB962C8B-B14F-4D97-AF65-F5344CB8AC3E}">
        <p14:creationId xmlns:p14="http://schemas.microsoft.com/office/powerpoint/2010/main" val="3508457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9CB0E-47F1-BAFF-6A1C-F4F4A58D083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C1977F-9EA8-E1C7-57A5-0626355F6115}"/>
              </a:ext>
            </a:extLst>
          </p:cNvPr>
          <p:cNvSpPr>
            <a:spLocks noGrp="1"/>
          </p:cNvSpPr>
          <p:nvPr>
            <p:ph idx="1"/>
          </p:nvPr>
        </p:nvSpPr>
        <p:spPr>
          <a:xfrm>
            <a:off x="695587" y="1020282"/>
            <a:ext cx="10515600" cy="4351338"/>
          </a:xfrm>
        </p:spPr>
        <p:txBody>
          <a:bodyPr/>
          <a:lstStyle/>
          <a:p>
            <a:r>
              <a:rPr lang="en-GB" dirty="0"/>
              <a:t>Economic (money)</a:t>
            </a:r>
          </a:p>
          <a:p>
            <a:r>
              <a:rPr lang="en-GB" dirty="0"/>
              <a:t>Cultural (knowledge and taste)</a:t>
            </a:r>
          </a:p>
          <a:p>
            <a:r>
              <a:rPr lang="en-GB" dirty="0"/>
              <a:t>Social (networks)</a:t>
            </a:r>
          </a:p>
          <a:p>
            <a:r>
              <a:rPr lang="en-GB" dirty="0"/>
              <a:t>Symbolic (prestige)</a:t>
            </a:r>
          </a:p>
          <a:p>
            <a:endParaRPr lang="en-GB" dirty="0"/>
          </a:p>
          <a:p>
            <a:pPr marL="0" indent="0">
              <a:buNone/>
            </a:pPr>
            <a:r>
              <a:rPr lang="en-GB" dirty="0"/>
              <a:t>These capitals interact and can be converted into one another, shaping people’s life chances.</a:t>
            </a:r>
          </a:p>
        </p:txBody>
      </p:sp>
    </p:spTree>
    <p:extLst>
      <p:ext uri="{BB962C8B-B14F-4D97-AF65-F5344CB8AC3E}">
        <p14:creationId xmlns:p14="http://schemas.microsoft.com/office/powerpoint/2010/main" val="2457114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A4D82-ED27-11AB-3B57-B03D5391D2BC}"/>
            </a:ext>
          </a:extLst>
        </p:cNvPr>
        <p:cNvGrpSpPr/>
        <p:nvPr/>
      </p:nvGrpSpPr>
      <p:grpSpPr>
        <a:xfrm>
          <a:off x="0" y="0"/>
          <a:ext cx="0" cy="0"/>
          <a:chOff x="0" y="0"/>
          <a:chExt cx="0" cy="0"/>
        </a:xfrm>
      </p:grpSpPr>
      <p:sp>
        <p:nvSpPr>
          <p:cNvPr id="1031" name="Content Placeholder 2">
            <a:extLst>
              <a:ext uri="{FF2B5EF4-FFF2-40B4-BE49-F238E27FC236}">
                <a16:creationId xmlns:a16="http://schemas.microsoft.com/office/drawing/2014/main" id="{EDAEAA52-0F30-5A07-CDC5-9C57CD738D8C}"/>
              </a:ext>
            </a:extLst>
          </p:cNvPr>
          <p:cNvSpPr>
            <a:spLocks noGrp="1"/>
          </p:cNvSpPr>
          <p:nvPr>
            <p:ph sz="half" idx="1"/>
          </p:nvPr>
        </p:nvSpPr>
        <p:spPr>
          <a:xfrm>
            <a:off x="144136" y="165252"/>
            <a:ext cx="7644789" cy="5376231"/>
          </a:xfrm>
        </p:spPr>
        <p:txBody>
          <a:bodyPr>
            <a:normAutofit fontScale="92500" lnSpcReduction="20000"/>
          </a:bodyPr>
          <a:lstStyle/>
          <a:p>
            <a:pPr marL="0" indent="0">
              <a:buNone/>
            </a:pPr>
            <a:r>
              <a:rPr lang="en-GB" dirty="0" err="1"/>
              <a:t>Rydych</a:t>
            </a:r>
            <a:r>
              <a:rPr lang="en-GB" dirty="0"/>
              <a:t> chi a'ch grŵp </a:t>
            </a:r>
            <a:r>
              <a:rPr lang="en-GB" dirty="0" err="1"/>
              <a:t>yn</a:t>
            </a:r>
            <a:r>
              <a:rPr lang="en-GB" dirty="0"/>
              <a:t> castaways </a:t>
            </a:r>
            <a:r>
              <a:rPr lang="en-GB" dirty="0" err="1"/>
              <a:t>ar</a:t>
            </a:r>
            <a:r>
              <a:rPr lang="en-GB" dirty="0"/>
              <a:t> </a:t>
            </a:r>
            <a:r>
              <a:rPr lang="en-GB" dirty="0" err="1"/>
              <a:t>ynys</a:t>
            </a:r>
            <a:r>
              <a:rPr lang="en-GB" dirty="0"/>
              <a:t> </a:t>
            </a:r>
            <a:r>
              <a:rPr lang="en-GB" dirty="0" err="1"/>
              <a:t>anial</a:t>
            </a:r>
            <a:r>
              <a:rPr lang="en-GB" dirty="0"/>
              <a:t>. 
</a:t>
            </a:r>
            <a:r>
              <a:rPr lang="en-GB" dirty="0" err="1"/>
              <a:t>Rhaid</a:t>
            </a:r>
            <a:r>
              <a:rPr lang="en-GB" dirty="0"/>
              <a:t> </a:t>
            </a:r>
            <a:r>
              <a:rPr lang="en-GB" dirty="0" err="1"/>
              <a:t>i</a:t>
            </a:r>
            <a:r>
              <a:rPr lang="en-GB" dirty="0"/>
              <a:t> chi </a:t>
            </a:r>
            <a:r>
              <a:rPr lang="en-GB" dirty="0" err="1"/>
              <a:t>greu</a:t>
            </a:r>
            <a:r>
              <a:rPr lang="en-GB" dirty="0"/>
              <a:t> system </a:t>
            </a:r>
            <a:r>
              <a:rPr lang="en-GB" dirty="0" err="1"/>
              <a:t>deg</a:t>
            </a:r>
            <a:r>
              <a:rPr lang="en-GB" dirty="0"/>
              <a:t> </a:t>
            </a:r>
            <a:r>
              <a:rPr lang="en-GB" dirty="0" err="1"/>
              <a:t>ar</a:t>
            </a:r>
            <a:r>
              <a:rPr lang="en-GB" dirty="0"/>
              <a:t> gyfer </a:t>
            </a:r>
            <a:r>
              <a:rPr lang="en-GB" dirty="0" err="1"/>
              <a:t>rhannu</a:t>
            </a:r>
            <a:r>
              <a:rPr lang="en-GB" dirty="0"/>
              <a:t> adnoddau (</a:t>
            </a:r>
            <a:r>
              <a:rPr lang="en-GB" dirty="0" err="1"/>
              <a:t>bwyd</a:t>
            </a:r>
            <a:r>
              <a:rPr lang="en-GB" dirty="0"/>
              <a:t>, </a:t>
            </a:r>
            <a:r>
              <a:rPr lang="en-GB" dirty="0" err="1"/>
              <a:t>lloches</a:t>
            </a:r>
            <a:r>
              <a:rPr lang="en-GB" dirty="0"/>
              <a:t>, offer, ac </a:t>
            </a:r>
            <a:r>
              <a:rPr lang="en-GB" dirty="0" err="1"/>
              <a:t>ati</a:t>
            </a:r>
            <a:r>
              <a:rPr lang="en-GB" dirty="0"/>
              <a:t>)
</a:t>
            </a:r>
            <a:r>
              <a:rPr lang="en-GB" dirty="0">
                <a:solidFill>
                  <a:srgbClr val="7030A0"/>
                </a:solidFill>
              </a:rPr>
              <a:t>Pa </a:t>
            </a:r>
            <a:r>
              <a:rPr lang="en-GB" dirty="0" err="1">
                <a:solidFill>
                  <a:srgbClr val="7030A0"/>
                </a:solidFill>
              </a:rPr>
              <a:t>werthoedd</a:t>
            </a:r>
            <a:r>
              <a:rPr lang="en-GB" dirty="0">
                <a:solidFill>
                  <a:srgbClr val="7030A0"/>
                </a:solidFill>
              </a:rPr>
              <a:t> </a:t>
            </a:r>
            <a:r>
              <a:rPr lang="en-GB" dirty="0" err="1">
                <a:solidFill>
                  <a:srgbClr val="7030A0"/>
                </a:solidFill>
              </a:rPr>
              <a:t>sy'n</a:t>
            </a:r>
            <a:r>
              <a:rPr lang="en-GB" dirty="0">
                <a:solidFill>
                  <a:srgbClr val="7030A0"/>
                </a:solidFill>
              </a:rPr>
              <a:t> </a:t>
            </a:r>
            <a:r>
              <a:rPr lang="en-GB" dirty="0" err="1">
                <a:solidFill>
                  <a:srgbClr val="7030A0"/>
                </a:solidFill>
              </a:rPr>
              <a:t>llywio</a:t>
            </a:r>
            <a:r>
              <a:rPr lang="en-GB" dirty="0">
                <a:solidFill>
                  <a:srgbClr val="7030A0"/>
                </a:solidFill>
              </a:rPr>
              <a:t> </a:t>
            </a:r>
            <a:r>
              <a:rPr lang="en-GB" dirty="0" err="1">
                <a:solidFill>
                  <a:srgbClr val="7030A0"/>
                </a:solidFill>
              </a:rPr>
              <a:t>eu</a:t>
            </a:r>
            <a:r>
              <a:rPr lang="en-GB" dirty="0">
                <a:solidFill>
                  <a:srgbClr val="7030A0"/>
                </a:solidFill>
              </a:rPr>
              <a:t> penderfyniadau</a:t>
            </a:r>
            <a:r>
              <a:rPr lang="en-GB" dirty="0"/>
              <a:t>? (</a:t>
            </a:r>
            <a:r>
              <a:rPr lang="en-GB" dirty="0" err="1"/>
              <a:t>e.e.</a:t>
            </a:r>
            <a:r>
              <a:rPr lang="en-GB" dirty="0"/>
              <a:t>, </a:t>
            </a:r>
            <a:r>
              <a:rPr lang="en-GB" dirty="0" err="1"/>
              <a:t>tegwch</a:t>
            </a:r>
            <a:r>
              <a:rPr lang="en-GB" dirty="0"/>
              <a:t>, </a:t>
            </a:r>
            <a:r>
              <a:rPr lang="en-GB" dirty="0" err="1"/>
              <a:t>teilyngdod</a:t>
            </a:r>
            <a:r>
              <a:rPr lang="en-GB" dirty="0"/>
              <a:t>, angen) 
</a:t>
            </a:r>
            <a:r>
              <a:rPr lang="en-GB" dirty="0">
                <a:solidFill>
                  <a:srgbClr val="7030A0"/>
                </a:solidFill>
              </a:rPr>
              <a:t>A </a:t>
            </a:r>
            <a:r>
              <a:rPr lang="en-GB" dirty="0" err="1">
                <a:solidFill>
                  <a:srgbClr val="7030A0"/>
                </a:solidFill>
              </a:rPr>
              <a:t>fyddent</a:t>
            </a:r>
            <a:r>
              <a:rPr lang="en-GB" dirty="0">
                <a:solidFill>
                  <a:srgbClr val="7030A0"/>
                </a:solidFill>
              </a:rPr>
              <a:t> </a:t>
            </a:r>
            <a:r>
              <a:rPr lang="en-GB" dirty="0" err="1">
                <a:solidFill>
                  <a:srgbClr val="7030A0"/>
                </a:solidFill>
              </a:rPr>
              <a:t>yn</a:t>
            </a:r>
            <a:r>
              <a:rPr lang="en-GB" dirty="0">
                <a:solidFill>
                  <a:srgbClr val="7030A0"/>
                </a:solidFill>
              </a:rPr>
              <a:t> </a:t>
            </a:r>
            <a:r>
              <a:rPr lang="en-GB" dirty="0" err="1">
                <a:solidFill>
                  <a:srgbClr val="7030A0"/>
                </a:solidFill>
              </a:rPr>
              <a:t>gwobrwyo</a:t>
            </a:r>
            <a:r>
              <a:rPr lang="en-GB" dirty="0">
                <a:solidFill>
                  <a:srgbClr val="7030A0"/>
                </a:solidFill>
              </a:rPr>
              <a:t> sgiliau penodol </a:t>
            </a:r>
            <a:r>
              <a:rPr lang="en-GB" dirty="0" err="1">
                <a:solidFill>
                  <a:srgbClr val="7030A0"/>
                </a:solidFill>
              </a:rPr>
              <a:t>neu'n</a:t>
            </a:r>
            <a:r>
              <a:rPr lang="en-GB" dirty="0">
                <a:solidFill>
                  <a:srgbClr val="7030A0"/>
                </a:solidFill>
              </a:rPr>
              <a:t> </a:t>
            </a:r>
            <a:r>
              <a:rPr lang="en-GB" dirty="0" err="1">
                <a:solidFill>
                  <a:srgbClr val="7030A0"/>
                </a:solidFill>
              </a:rPr>
              <a:t>cosbi</a:t>
            </a:r>
            <a:r>
              <a:rPr lang="en-GB" dirty="0">
                <a:solidFill>
                  <a:srgbClr val="7030A0"/>
                </a:solidFill>
              </a:rPr>
              <a:t> </a:t>
            </a:r>
            <a:r>
              <a:rPr lang="en-GB" dirty="0" err="1">
                <a:solidFill>
                  <a:srgbClr val="7030A0"/>
                </a:solidFill>
              </a:rPr>
              <a:t>diffyg</a:t>
            </a:r>
            <a:r>
              <a:rPr lang="en-GB" dirty="0">
                <a:solidFill>
                  <a:srgbClr val="7030A0"/>
                </a:solidFill>
              </a:rPr>
              <a:t> gallu? </a:t>
            </a:r>
            <a:r>
              <a:rPr lang="en-GB" dirty="0"/>
              <a:t>
</a:t>
            </a:r>
            <a:r>
              <a:rPr lang="en-GB" dirty="0" err="1">
                <a:solidFill>
                  <a:srgbClr val="7030A0"/>
                </a:solidFill>
              </a:rPr>
              <a:t>Cyfalaf</a:t>
            </a:r>
            <a:r>
              <a:rPr lang="en-GB" dirty="0">
                <a:solidFill>
                  <a:srgbClr val="7030A0"/>
                </a:solidFill>
              </a:rPr>
              <a:t> economaidd</a:t>
            </a:r>
            <a:r>
              <a:rPr lang="en-GB" dirty="0"/>
              <a:t>: Pwy </a:t>
            </a:r>
            <a:r>
              <a:rPr lang="en-GB" dirty="0" err="1"/>
              <a:t>sydd</a:t>
            </a:r>
            <a:r>
              <a:rPr lang="en-GB" dirty="0"/>
              <a:t> â </a:t>
            </a:r>
            <a:r>
              <a:rPr lang="en-GB" dirty="0" err="1"/>
              <a:t>mynediad</a:t>
            </a:r>
            <a:r>
              <a:rPr lang="en-GB" dirty="0"/>
              <a:t> at offer neu </a:t>
            </a:r>
            <a:r>
              <a:rPr lang="en-GB" dirty="0" err="1"/>
              <a:t>ddeunyddiau</a:t>
            </a:r>
            <a:r>
              <a:rPr lang="en-GB" dirty="0"/>
              <a:t>? 
</a:t>
            </a:r>
            <a:r>
              <a:rPr lang="en-GB" dirty="0" err="1">
                <a:solidFill>
                  <a:srgbClr val="7030A0"/>
                </a:solidFill>
              </a:rPr>
              <a:t>Cyfalaf</a:t>
            </a:r>
            <a:r>
              <a:rPr lang="en-GB" dirty="0">
                <a:solidFill>
                  <a:srgbClr val="7030A0"/>
                </a:solidFill>
              </a:rPr>
              <a:t> </a:t>
            </a:r>
            <a:r>
              <a:rPr lang="en-GB" dirty="0" err="1">
                <a:solidFill>
                  <a:srgbClr val="7030A0"/>
                </a:solidFill>
              </a:rPr>
              <a:t>diwylliannol</a:t>
            </a:r>
            <a:r>
              <a:rPr lang="en-GB" dirty="0"/>
              <a:t>: Pwy </a:t>
            </a:r>
            <a:r>
              <a:rPr lang="en-GB" dirty="0" err="1"/>
              <a:t>sydd</a:t>
            </a:r>
            <a:r>
              <a:rPr lang="en-GB" dirty="0"/>
              <a:t> â </a:t>
            </a:r>
            <a:r>
              <a:rPr lang="en-GB" dirty="0" err="1"/>
              <a:t>gwybodaeth</a:t>
            </a:r>
            <a:r>
              <a:rPr lang="en-GB" dirty="0"/>
              <a:t> (</a:t>
            </a:r>
            <a:r>
              <a:rPr lang="en-GB" dirty="0" err="1"/>
              <a:t>e.e.</a:t>
            </a:r>
            <a:r>
              <a:rPr lang="en-GB" dirty="0"/>
              <a:t>, sgiliau </a:t>
            </a:r>
            <a:r>
              <a:rPr lang="en-GB" dirty="0" err="1"/>
              <a:t>goroesi</a:t>
            </a:r>
            <a:r>
              <a:rPr lang="en-GB" dirty="0"/>
              <a:t>)? 
</a:t>
            </a:r>
            <a:r>
              <a:rPr lang="en-GB" dirty="0" err="1">
                <a:solidFill>
                  <a:srgbClr val="7030A0"/>
                </a:solidFill>
              </a:rPr>
              <a:t>Cyfalaf</a:t>
            </a:r>
            <a:r>
              <a:rPr lang="en-GB" dirty="0">
                <a:solidFill>
                  <a:srgbClr val="7030A0"/>
                </a:solidFill>
              </a:rPr>
              <a:t> </a:t>
            </a:r>
            <a:r>
              <a:rPr lang="en-GB" dirty="0" err="1">
                <a:solidFill>
                  <a:srgbClr val="7030A0"/>
                </a:solidFill>
              </a:rPr>
              <a:t>cymdeithasol</a:t>
            </a:r>
            <a:r>
              <a:rPr lang="en-GB" dirty="0">
                <a:solidFill>
                  <a:srgbClr val="7030A0"/>
                </a:solidFill>
              </a:rPr>
              <a:t>: </a:t>
            </a:r>
            <a:r>
              <a:rPr lang="en-GB" dirty="0"/>
              <a:t>Pwy </a:t>
            </a:r>
            <a:r>
              <a:rPr lang="en-GB" dirty="0" err="1"/>
              <a:t>sydd</a:t>
            </a:r>
            <a:r>
              <a:rPr lang="en-GB" dirty="0"/>
              <a:t> â </a:t>
            </a:r>
            <a:r>
              <a:rPr lang="en-GB" dirty="0" err="1"/>
              <a:t>dylanwad</a:t>
            </a:r>
            <a:r>
              <a:rPr lang="en-GB" dirty="0"/>
              <a:t> neu </a:t>
            </a:r>
            <a:r>
              <a:rPr lang="en-GB" dirty="0" err="1"/>
              <a:t>gysylltiadau</a:t>
            </a:r>
            <a:r>
              <a:rPr lang="en-GB" dirty="0"/>
              <a:t> o fewn y grŵp? Sut?
</a:t>
            </a:r>
            <a:r>
              <a:rPr lang="en-GB" dirty="0" err="1">
                <a:solidFill>
                  <a:srgbClr val="7030A0"/>
                </a:solidFill>
              </a:rPr>
              <a:t>Cyfalaf</a:t>
            </a:r>
            <a:r>
              <a:rPr lang="en-GB" dirty="0">
                <a:solidFill>
                  <a:srgbClr val="7030A0"/>
                </a:solidFill>
              </a:rPr>
              <a:t> </a:t>
            </a:r>
            <a:r>
              <a:rPr lang="en-GB" dirty="0" err="1">
                <a:solidFill>
                  <a:srgbClr val="7030A0"/>
                </a:solidFill>
              </a:rPr>
              <a:t>symbolaidd</a:t>
            </a:r>
            <a:r>
              <a:rPr lang="en-GB" dirty="0"/>
              <a:t>: Pwy </a:t>
            </a:r>
            <a:r>
              <a:rPr lang="en-GB" dirty="0" err="1"/>
              <a:t>sy'n</a:t>
            </a:r>
            <a:r>
              <a:rPr lang="en-GB" dirty="0"/>
              <a:t> </a:t>
            </a:r>
            <a:r>
              <a:rPr lang="en-GB" dirty="0" err="1"/>
              <a:t>cael</a:t>
            </a:r>
            <a:r>
              <a:rPr lang="en-GB" dirty="0"/>
              <a:t> </a:t>
            </a:r>
            <a:r>
              <a:rPr lang="en-GB" dirty="0" err="1"/>
              <a:t>ei</a:t>
            </a:r>
            <a:r>
              <a:rPr lang="en-GB" dirty="0"/>
              <a:t> </a:t>
            </a:r>
            <a:r>
              <a:rPr lang="en-GB" dirty="0" err="1"/>
              <a:t>barchu</a:t>
            </a:r>
            <a:r>
              <a:rPr lang="en-GB" dirty="0"/>
              <a:t> neu </a:t>
            </a:r>
            <a:r>
              <a:rPr lang="en-GB" dirty="0" err="1"/>
              <a:t>ei</a:t>
            </a:r>
            <a:r>
              <a:rPr lang="en-GB" dirty="0"/>
              <a:t> weld </a:t>
            </a:r>
            <a:r>
              <a:rPr lang="en-GB" dirty="0" err="1"/>
              <a:t>fel</a:t>
            </a:r>
            <a:r>
              <a:rPr lang="en-GB" dirty="0"/>
              <a:t> </a:t>
            </a:r>
            <a:r>
              <a:rPr lang="en-GB" dirty="0" err="1"/>
              <a:t>arweinydd</a:t>
            </a:r>
            <a:r>
              <a:rPr lang="en-GB" dirty="0"/>
              <a:t>. Pam?</a:t>
            </a:r>
            <a:endParaRPr lang="en-US" dirty="0"/>
          </a:p>
        </p:txBody>
      </p:sp>
      <p:pic>
        <p:nvPicPr>
          <p:cNvPr id="1026" name="Picture 2" descr="Desert Island Stock Photos, Pictures &amp; Royalty-Free Images - iStock">
            <a:extLst>
              <a:ext uri="{FF2B5EF4-FFF2-40B4-BE49-F238E27FC236}">
                <a16:creationId xmlns:a16="http://schemas.microsoft.com/office/drawing/2014/main" id="{BB9EBAFD-C8AD-2553-A24D-67A9D3197B6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965195" y="0"/>
            <a:ext cx="4226805" cy="5761822"/>
          </a:xfrm>
          <a:prstGeom prst="rect">
            <a:avLst/>
          </a:prstGeom>
          <a:solidFill>
            <a:srgbClr val="FFFFFF"/>
          </a:solidFill>
        </p:spPr>
      </p:pic>
    </p:spTree>
    <p:extLst>
      <p:ext uri="{BB962C8B-B14F-4D97-AF65-F5344CB8AC3E}">
        <p14:creationId xmlns:p14="http://schemas.microsoft.com/office/powerpoint/2010/main" val="1283255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Content Placeholder 2">
            <a:extLst>
              <a:ext uri="{FF2B5EF4-FFF2-40B4-BE49-F238E27FC236}">
                <a16:creationId xmlns:a16="http://schemas.microsoft.com/office/drawing/2014/main" id="{3376F9CD-863B-F509-FFC4-4B2995D5AD2C}"/>
              </a:ext>
            </a:extLst>
          </p:cNvPr>
          <p:cNvSpPr>
            <a:spLocks noGrp="1"/>
          </p:cNvSpPr>
          <p:nvPr>
            <p:ph sz="half" idx="1"/>
          </p:nvPr>
        </p:nvSpPr>
        <p:spPr>
          <a:xfrm>
            <a:off x="144136" y="165252"/>
            <a:ext cx="7644789" cy="5376231"/>
          </a:xfrm>
        </p:spPr>
        <p:txBody>
          <a:bodyPr>
            <a:normAutofit fontScale="85000" lnSpcReduction="20000"/>
          </a:bodyPr>
          <a:lstStyle/>
          <a:p>
            <a:pPr marL="0" indent="0">
              <a:buNone/>
            </a:pPr>
            <a:r>
              <a:rPr lang="en-GB" dirty="0"/>
              <a:t>You and your group are castaways on a desert island. </a:t>
            </a:r>
          </a:p>
          <a:p>
            <a:pPr marL="0" indent="0">
              <a:buNone/>
            </a:pPr>
            <a:r>
              <a:rPr lang="en-GB" dirty="0"/>
              <a:t>You must create a fair system for sharing resources (food, shelter, tools, etc.)</a:t>
            </a:r>
          </a:p>
          <a:p>
            <a:pPr marL="0" indent="0">
              <a:buNone/>
            </a:pPr>
            <a:endParaRPr lang="en-GB" dirty="0"/>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What values guide their decisions?</a:t>
            </a:r>
            <a:r>
              <a:rPr lang="en-US" altLang="en-US" dirty="0">
                <a:solidFill>
                  <a:srgbClr val="0070C0"/>
                </a:solidFill>
                <a:latin typeface="Arial" panose="020B0604020202020204" pitchFamily="34" charset="0"/>
              </a:rPr>
              <a:t> </a:t>
            </a:r>
            <a:r>
              <a:rPr lang="en-US" altLang="en-US" dirty="0">
                <a:latin typeface="Arial" panose="020B0604020202020204" pitchFamily="34" charset="0"/>
              </a:rPr>
              <a:t>(e.g., fairness, merit, need) </a:t>
            </a:r>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Would they reward certain skills or penalize lack of ability?</a:t>
            </a:r>
            <a:r>
              <a:rPr lang="en-US" altLang="en-US" dirty="0">
                <a:solidFill>
                  <a:srgbClr val="0070C0"/>
                </a:solidFill>
                <a:latin typeface="Arial" panose="020B0604020202020204" pitchFamily="34" charset="0"/>
              </a:rPr>
              <a:t> </a:t>
            </a:r>
          </a:p>
          <a:p>
            <a:pPr marL="0" lvl="0" indent="0" eaLnBrk="0" fontAlgn="base" hangingPunct="0">
              <a:lnSpc>
                <a:spcPct val="100000"/>
              </a:lnSpc>
              <a:spcBef>
                <a:spcPct val="0"/>
              </a:spcBef>
              <a:spcAft>
                <a:spcPct val="0"/>
              </a:spcAft>
              <a:buFontTx/>
              <a:buChar char="•"/>
            </a:pPr>
            <a:endParaRPr lang="en-US" altLang="en-US" dirty="0">
              <a:latin typeface="Arial" panose="020B0604020202020204" pitchFamily="34" charset="0"/>
            </a:endParaRPr>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Economic capital</a:t>
            </a:r>
            <a:r>
              <a:rPr lang="en-US" altLang="en-US" dirty="0">
                <a:solidFill>
                  <a:srgbClr val="0070C0"/>
                </a:solidFill>
                <a:latin typeface="Arial" panose="020B0604020202020204" pitchFamily="34" charset="0"/>
              </a:rPr>
              <a:t>:</a:t>
            </a:r>
            <a:r>
              <a:rPr lang="en-US" altLang="en-US" dirty="0">
                <a:latin typeface="Arial" panose="020B0604020202020204" pitchFamily="34" charset="0"/>
              </a:rPr>
              <a:t> Who has access to tools or materials? </a:t>
            </a:r>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Cultural capital</a:t>
            </a:r>
            <a:r>
              <a:rPr lang="en-US" altLang="en-US" dirty="0">
                <a:latin typeface="Arial" panose="020B0604020202020204" pitchFamily="34" charset="0"/>
              </a:rPr>
              <a:t>: Who has knowledge (e.g., survival skills)? </a:t>
            </a:r>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Social capital</a:t>
            </a:r>
            <a:r>
              <a:rPr lang="en-US" altLang="en-US" dirty="0">
                <a:latin typeface="Arial" panose="020B0604020202020204" pitchFamily="34" charset="0"/>
              </a:rPr>
              <a:t>: Who has influence or connections within the group? How?</a:t>
            </a:r>
          </a:p>
          <a:p>
            <a:pPr marL="0" lvl="0" indent="0" eaLnBrk="0" fontAlgn="base" hangingPunct="0">
              <a:lnSpc>
                <a:spcPct val="100000"/>
              </a:lnSpc>
              <a:spcBef>
                <a:spcPct val="0"/>
              </a:spcBef>
              <a:spcAft>
                <a:spcPct val="0"/>
              </a:spcAft>
              <a:buFontTx/>
              <a:buChar char="•"/>
            </a:pPr>
            <a:r>
              <a:rPr lang="en-US" altLang="en-US" b="1" dirty="0">
                <a:solidFill>
                  <a:srgbClr val="0070C0"/>
                </a:solidFill>
                <a:latin typeface="Arial" panose="020B0604020202020204" pitchFamily="34" charset="0"/>
              </a:rPr>
              <a:t>Symbolic capital</a:t>
            </a:r>
            <a:r>
              <a:rPr lang="en-US" altLang="en-US" dirty="0">
                <a:solidFill>
                  <a:srgbClr val="0070C0"/>
                </a:solidFill>
                <a:latin typeface="Arial" panose="020B0604020202020204" pitchFamily="34" charset="0"/>
              </a:rPr>
              <a:t>:</a:t>
            </a:r>
            <a:r>
              <a:rPr lang="en-US" altLang="en-US" dirty="0">
                <a:latin typeface="Arial" panose="020B0604020202020204" pitchFamily="34" charset="0"/>
              </a:rPr>
              <a:t> Who is respected or seen as a leader. Why?</a:t>
            </a:r>
          </a:p>
          <a:p>
            <a:pPr marL="0" indent="0">
              <a:buNone/>
            </a:pPr>
            <a:endParaRPr lang="en-US" dirty="0"/>
          </a:p>
        </p:txBody>
      </p:sp>
      <p:pic>
        <p:nvPicPr>
          <p:cNvPr id="1026" name="Picture 2" descr="Desert Island Stock Photos, Pictures &amp; Royalty-Free Images - iStock">
            <a:extLst>
              <a:ext uri="{FF2B5EF4-FFF2-40B4-BE49-F238E27FC236}">
                <a16:creationId xmlns:a16="http://schemas.microsoft.com/office/drawing/2014/main" id="{16560600-57A8-5CE2-E238-73CC0952476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7965195" y="0"/>
            <a:ext cx="4226805" cy="576182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87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DE67A1-435D-60C4-1179-CE31DF60A0E7}"/>
              </a:ext>
            </a:extLst>
          </p:cNvPr>
          <p:cNvSpPr>
            <a:spLocks noGrp="1"/>
          </p:cNvSpPr>
          <p:nvPr>
            <p:ph idx="1"/>
          </p:nvPr>
        </p:nvSpPr>
        <p:spPr>
          <a:xfrm>
            <a:off x="464820" y="667385"/>
            <a:ext cx="10515600" cy="4351338"/>
          </a:xfrm>
        </p:spPr>
        <p:txBody>
          <a:bodyPr/>
          <a:lstStyle/>
          <a:p>
            <a:pPr marL="0" indent="0">
              <a:buNone/>
            </a:pPr>
            <a:r>
              <a:rPr lang="en-GB" b="1" dirty="0"/>
              <a:t>Economic Capital</a:t>
            </a:r>
          </a:p>
          <a:p>
            <a:pPr marL="0" indent="0">
              <a:buNone/>
            </a:pPr>
            <a:endParaRPr lang="en-GB" b="1" dirty="0"/>
          </a:p>
          <a:p>
            <a:r>
              <a:rPr lang="en-GB" i="1" dirty="0"/>
              <a:t>Think about your own or your family’s financial background. How has it influenced your access to education, housing, or career opportunities?</a:t>
            </a:r>
          </a:p>
          <a:p>
            <a:endParaRPr lang="en-GB" dirty="0"/>
          </a:p>
          <a:p>
            <a:r>
              <a:rPr lang="en-GB" i="1" dirty="0"/>
              <a:t>Can you think of a time when money (or lack of it) opened or closed a door for you?</a:t>
            </a:r>
            <a:endParaRPr lang="en-GB" dirty="0"/>
          </a:p>
          <a:p>
            <a:pPr marL="0" indent="0">
              <a:buNone/>
            </a:pPr>
            <a:endParaRPr lang="en-GB" dirty="0"/>
          </a:p>
        </p:txBody>
      </p:sp>
    </p:spTree>
    <p:extLst>
      <p:ext uri="{BB962C8B-B14F-4D97-AF65-F5344CB8AC3E}">
        <p14:creationId xmlns:p14="http://schemas.microsoft.com/office/powerpoint/2010/main" val="1583513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26EFE-F2E2-19C0-3E7C-1845CFCAD8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8794F6-C497-1D58-F728-7A82A59CA131}"/>
              </a:ext>
            </a:extLst>
          </p:cNvPr>
          <p:cNvSpPr>
            <a:spLocks noGrp="1"/>
          </p:cNvSpPr>
          <p:nvPr>
            <p:ph idx="1"/>
          </p:nvPr>
        </p:nvSpPr>
        <p:spPr>
          <a:xfrm>
            <a:off x="464820" y="667385"/>
            <a:ext cx="10515600" cy="4351338"/>
          </a:xfrm>
        </p:spPr>
        <p:txBody>
          <a:bodyPr/>
          <a:lstStyle/>
          <a:p>
            <a:pPr marL="0" indent="0">
              <a:buNone/>
            </a:pPr>
            <a:r>
              <a:rPr lang="en-GB" b="1" dirty="0" err="1">
                <a:solidFill>
                  <a:srgbClr val="7030A0"/>
                </a:solidFill>
              </a:rPr>
              <a:t>Cyfalaf</a:t>
            </a:r>
            <a:r>
              <a:rPr lang="en-GB" b="1" dirty="0">
                <a:solidFill>
                  <a:srgbClr val="7030A0"/>
                </a:solidFill>
              </a:rPr>
              <a:t> Economaidd</a:t>
            </a:r>
          </a:p>
          <a:p>
            <a:pPr marL="0" indent="0">
              <a:buNone/>
            </a:pPr>
            <a:r>
              <a:rPr lang="en-GB" dirty="0">
                <a:solidFill>
                  <a:srgbClr val="7030A0"/>
                </a:solidFill>
              </a:rPr>
              <a:t>
</a:t>
            </a:r>
            <a:r>
              <a:rPr lang="en-GB" dirty="0" err="1">
                <a:solidFill>
                  <a:srgbClr val="7030A0"/>
                </a:solidFill>
              </a:rPr>
              <a:t>Meddyliwch</a:t>
            </a:r>
            <a:r>
              <a:rPr lang="en-GB" dirty="0">
                <a:solidFill>
                  <a:srgbClr val="7030A0"/>
                </a:solidFill>
              </a:rPr>
              <a:t> am </a:t>
            </a:r>
            <a:r>
              <a:rPr lang="en-GB" dirty="0" err="1">
                <a:solidFill>
                  <a:srgbClr val="7030A0"/>
                </a:solidFill>
              </a:rPr>
              <a:t>gefndir</a:t>
            </a:r>
            <a:r>
              <a:rPr lang="en-GB" dirty="0">
                <a:solidFill>
                  <a:srgbClr val="7030A0"/>
                </a:solidFill>
              </a:rPr>
              <a:t> ariannol </a:t>
            </a:r>
            <a:r>
              <a:rPr lang="en-GB" dirty="0" err="1">
                <a:solidFill>
                  <a:srgbClr val="7030A0"/>
                </a:solidFill>
              </a:rPr>
              <a:t>eich</a:t>
            </a:r>
            <a:r>
              <a:rPr lang="en-GB" dirty="0">
                <a:solidFill>
                  <a:srgbClr val="7030A0"/>
                </a:solidFill>
              </a:rPr>
              <a:t> </a:t>
            </a:r>
            <a:r>
              <a:rPr lang="en-GB" dirty="0" err="1">
                <a:solidFill>
                  <a:srgbClr val="7030A0"/>
                </a:solidFill>
              </a:rPr>
              <a:t>hun</a:t>
            </a:r>
            <a:r>
              <a:rPr lang="en-GB" dirty="0">
                <a:solidFill>
                  <a:srgbClr val="7030A0"/>
                </a:solidFill>
              </a:rPr>
              <a:t> neu </a:t>
            </a:r>
            <a:r>
              <a:rPr lang="en-GB" dirty="0" err="1">
                <a:solidFill>
                  <a:srgbClr val="7030A0"/>
                </a:solidFill>
              </a:rPr>
              <a:t>eich</a:t>
            </a:r>
            <a:r>
              <a:rPr lang="en-GB" dirty="0">
                <a:solidFill>
                  <a:srgbClr val="7030A0"/>
                </a:solidFill>
              </a:rPr>
              <a:t> </a:t>
            </a:r>
            <a:r>
              <a:rPr lang="en-GB" dirty="0" err="1">
                <a:solidFill>
                  <a:srgbClr val="7030A0"/>
                </a:solidFill>
              </a:rPr>
              <a:t>teulu</a:t>
            </a:r>
            <a:r>
              <a:rPr lang="en-GB" dirty="0">
                <a:solidFill>
                  <a:srgbClr val="7030A0"/>
                </a:solidFill>
              </a:rPr>
              <a:t>. Sut </a:t>
            </a:r>
            <a:r>
              <a:rPr lang="en-GB" dirty="0" err="1">
                <a:solidFill>
                  <a:srgbClr val="7030A0"/>
                </a:solidFill>
              </a:rPr>
              <a:t>mae</a:t>
            </a:r>
            <a:r>
              <a:rPr lang="en-GB" dirty="0">
                <a:solidFill>
                  <a:srgbClr val="7030A0"/>
                </a:solidFill>
              </a:rPr>
              <a:t> wedi </a:t>
            </a:r>
            <a:r>
              <a:rPr lang="en-GB" dirty="0" err="1">
                <a:solidFill>
                  <a:srgbClr val="7030A0"/>
                </a:solidFill>
              </a:rPr>
              <a:t>dylanwadu</a:t>
            </a:r>
            <a:r>
              <a:rPr lang="en-GB" dirty="0">
                <a:solidFill>
                  <a:srgbClr val="7030A0"/>
                </a:solidFill>
              </a:rPr>
              <a:t> </a:t>
            </a:r>
            <a:r>
              <a:rPr lang="en-GB" dirty="0" err="1">
                <a:solidFill>
                  <a:srgbClr val="7030A0"/>
                </a:solidFill>
              </a:rPr>
              <a:t>ar</a:t>
            </a:r>
            <a:r>
              <a:rPr lang="en-GB" dirty="0">
                <a:solidFill>
                  <a:srgbClr val="7030A0"/>
                </a:solidFill>
              </a:rPr>
              <a:t> </a:t>
            </a:r>
            <a:r>
              <a:rPr lang="en-GB" dirty="0" err="1">
                <a:solidFill>
                  <a:srgbClr val="7030A0"/>
                </a:solidFill>
              </a:rPr>
              <a:t>eich</a:t>
            </a:r>
            <a:r>
              <a:rPr lang="en-GB" dirty="0">
                <a:solidFill>
                  <a:srgbClr val="7030A0"/>
                </a:solidFill>
              </a:rPr>
              <a:t> </a:t>
            </a:r>
            <a:r>
              <a:rPr lang="en-GB" dirty="0" err="1">
                <a:solidFill>
                  <a:srgbClr val="7030A0"/>
                </a:solidFill>
              </a:rPr>
              <a:t>mynediad</a:t>
            </a:r>
            <a:r>
              <a:rPr lang="en-GB" dirty="0">
                <a:solidFill>
                  <a:srgbClr val="7030A0"/>
                </a:solidFill>
              </a:rPr>
              <a:t> at </a:t>
            </a:r>
            <a:r>
              <a:rPr lang="en-GB" dirty="0" err="1">
                <a:solidFill>
                  <a:srgbClr val="7030A0"/>
                </a:solidFill>
              </a:rPr>
              <a:t>addysg</a:t>
            </a:r>
            <a:r>
              <a:rPr lang="en-GB" dirty="0">
                <a:solidFill>
                  <a:srgbClr val="7030A0"/>
                </a:solidFill>
              </a:rPr>
              <a:t>, tai, neu </a:t>
            </a:r>
            <a:r>
              <a:rPr lang="en-GB" dirty="0" err="1">
                <a:solidFill>
                  <a:srgbClr val="7030A0"/>
                </a:solidFill>
              </a:rPr>
              <a:t>gyfleoedd</a:t>
            </a:r>
            <a:r>
              <a:rPr lang="en-GB" dirty="0">
                <a:solidFill>
                  <a:srgbClr val="7030A0"/>
                </a:solidFill>
              </a:rPr>
              <a:t> </a:t>
            </a:r>
            <a:r>
              <a:rPr lang="en-GB" dirty="0" err="1">
                <a:solidFill>
                  <a:srgbClr val="7030A0"/>
                </a:solidFill>
              </a:rPr>
              <a:t>gyrfa</a:t>
            </a:r>
            <a:r>
              <a:rPr lang="en-GB" dirty="0">
                <a:solidFill>
                  <a:srgbClr val="7030A0"/>
                </a:solidFill>
              </a:rPr>
              <a:t>?</a:t>
            </a:r>
          </a:p>
          <a:p>
            <a:pPr marL="0" indent="0">
              <a:buNone/>
            </a:pPr>
            <a:endParaRPr lang="en-GB" dirty="0">
              <a:solidFill>
                <a:srgbClr val="7030A0"/>
              </a:solidFill>
            </a:endParaRPr>
          </a:p>
          <a:p>
            <a:pPr marL="0" indent="0">
              <a:buNone/>
            </a:pPr>
            <a:r>
              <a:rPr lang="en-GB" dirty="0">
                <a:solidFill>
                  <a:srgbClr val="7030A0"/>
                </a:solidFill>
              </a:rPr>
              <a:t>
</a:t>
            </a:r>
            <a:r>
              <a:rPr lang="en-GB" dirty="0" err="1">
                <a:solidFill>
                  <a:srgbClr val="7030A0"/>
                </a:solidFill>
              </a:rPr>
              <a:t>Allwch</a:t>
            </a:r>
            <a:r>
              <a:rPr lang="en-GB" dirty="0">
                <a:solidFill>
                  <a:srgbClr val="7030A0"/>
                </a:solidFill>
              </a:rPr>
              <a:t> chi </a:t>
            </a:r>
            <a:r>
              <a:rPr lang="en-GB" dirty="0" err="1">
                <a:solidFill>
                  <a:srgbClr val="7030A0"/>
                </a:solidFill>
              </a:rPr>
              <a:t>feddwl</a:t>
            </a:r>
            <a:r>
              <a:rPr lang="en-GB" dirty="0">
                <a:solidFill>
                  <a:srgbClr val="7030A0"/>
                </a:solidFill>
              </a:rPr>
              <a:t> am </a:t>
            </a:r>
            <a:r>
              <a:rPr lang="en-GB" dirty="0" err="1">
                <a:solidFill>
                  <a:srgbClr val="7030A0"/>
                </a:solidFill>
              </a:rPr>
              <a:t>adeg</a:t>
            </a:r>
            <a:r>
              <a:rPr lang="en-GB" dirty="0">
                <a:solidFill>
                  <a:srgbClr val="7030A0"/>
                </a:solidFill>
              </a:rPr>
              <a:t> pan </a:t>
            </a:r>
            <a:r>
              <a:rPr lang="en-GB" dirty="0" err="1">
                <a:solidFill>
                  <a:srgbClr val="7030A0"/>
                </a:solidFill>
              </a:rPr>
              <a:t>agorodd</a:t>
            </a:r>
            <a:r>
              <a:rPr lang="en-GB" dirty="0">
                <a:solidFill>
                  <a:srgbClr val="7030A0"/>
                </a:solidFill>
              </a:rPr>
              <a:t> neu gau </a:t>
            </a:r>
            <a:r>
              <a:rPr lang="en-GB" dirty="0" err="1">
                <a:solidFill>
                  <a:srgbClr val="7030A0"/>
                </a:solidFill>
              </a:rPr>
              <a:t>drws</a:t>
            </a:r>
            <a:r>
              <a:rPr lang="en-GB" dirty="0">
                <a:solidFill>
                  <a:srgbClr val="7030A0"/>
                </a:solidFill>
              </a:rPr>
              <a:t> </a:t>
            </a:r>
            <a:r>
              <a:rPr lang="en-GB" dirty="0" err="1">
                <a:solidFill>
                  <a:srgbClr val="7030A0"/>
                </a:solidFill>
              </a:rPr>
              <a:t>i</a:t>
            </a:r>
            <a:r>
              <a:rPr lang="en-GB" dirty="0">
                <a:solidFill>
                  <a:srgbClr val="7030A0"/>
                </a:solidFill>
              </a:rPr>
              <a:t> chi?</a:t>
            </a:r>
          </a:p>
        </p:txBody>
      </p:sp>
    </p:spTree>
    <p:extLst>
      <p:ext uri="{BB962C8B-B14F-4D97-AF65-F5344CB8AC3E}">
        <p14:creationId xmlns:p14="http://schemas.microsoft.com/office/powerpoint/2010/main" val="20860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EFF6DA-FE40-57DC-E52B-6D3EBC91B9F7}"/>
              </a:ext>
            </a:extLst>
          </p:cNvPr>
          <p:cNvSpPr>
            <a:spLocks noGrp="1"/>
          </p:cNvSpPr>
          <p:nvPr>
            <p:ph idx="1"/>
          </p:nvPr>
        </p:nvSpPr>
        <p:spPr>
          <a:xfrm>
            <a:off x="743862" y="518849"/>
            <a:ext cx="10305137" cy="4351338"/>
          </a:xfrm>
        </p:spPr>
        <p:txBody>
          <a:bodyPr>
            <a:normAutofit/>
          </a:bodyPr>
          <a:lstStyle/>
          <a:p>
            <a:pPr marL="0" indent="0">
              <a:buNone/>
            </a:pPr>
            <a:r>
              <a:rPr lang="en-GB" b="1" dirty="0" err="1"/>
              <a:t>Cyfalaf</a:t>
            </a:r>
            <a:r>
              <a:rPr lang="en-GB" b="1" dirty="0"/>
              <a:t> </a:t>
            </a:r>
            <a:r>
              <a:rPr lang="en-GB" b="1" dirty="0" err="1"/>
              <a:t>Diwylliannol</a:t>
            </a:r>
            <a:endParaRPr lang="en-GB" b="1" dirty="0"/>
          </a:p>
          <a:p>
            <a:pPr marL="0" indent="0">
              <a:buNone/>
            </a:pPr>
            <a:r>
              <a:rPr lang="en-GB" b="1" dirty="0"/>
              <a:t>
</a:t>
            </a:r>
            <a:r>
              <a:rPr lang="en-GB" sz="2400" i="1" dirty="0"/>
              <a:t>Pa </a:t>
            </a:r>
            <a:r>
              <a:rPr lang="en-GB" sz="2400" i="1" dirty="0" err="1"/>
              <a:t>fathau</a:t>
            </a:r>
            <a:r>
              <a:rPr lang="en-GB" sz="2400" i="1" dirty="0"/>
              <a:t> o wybodaeth, sgiliau, neu </a:t>
            </a:r>
            <a:r>
              <a:rPr lang="en-GB" sz="2400" i="1" dirty="0" err="1"/>
              <a:t>brofiadau</a:t>
            </a:r>
            <a:r>
              <a:rPr lang="en-GB" sz="2400" i="1" dirty="0"/>
              <a:t> </a:t>
            </a:r>
            <a:r>
              <a:rPr lang="en-GB" sz="2400" i="1" dirty="0" err="1"/>
              <a:t>diwylliannol</a:t>
            </a:r>
            <a:r>
              <a:rPr lang="en-GB" sz="2400" i="1" dirty="0"/>
              <a:t> (</a:t>
            </a:r>
            <a:r>
              <a:rPr lang="en-GB" sz="2400" i="1" dirty="0" err="1"/>
              <a:t>e.e.</a:t>
            </a:r>
            <a:r>
              <a:rPr lang="en-GB" sz="2400" i="1" dirty="0"/>
              <a:t> </a:t>
            </a:r>
            <a:r>
              <a:rPr lang="en-GB" sz="2400" i="1" dirty="0" err="1"/>
              <a:t>llyfrau</a:t>
            </a:r>
            <a:r>
              <a:rPr lang="en-GB" sz="2400" i="1" dirty="0"/>
              <a:t>, </a:t>
            </a:r>
            <a:r>
              <a:rPr lang="en-GB" sz="2400" i="1" dirty="0" err="1"/>
              <a:t>cerddoriaeth</a:t>
            </a:r>
            <a:r>
              <a:rPr lang="en-GB" sz="2400" i="1" dirty="0"/>
              <a:t>, </a:t>
            </a:r>
            <a:r>
              <a:rPr lang="en-GB" sz="2400" i="1" dirty="0" err="1"/>
              <a:t>teithio</a:t>
            </a:r>
            <a:r>
              <a:rPr lang="en-GB" sz="2400" i="1" dirty="0"/>
              <a:t>, </a:t>
            </a:r>
            <a:r>
              <a:rPr lang="en-GB" sz="2400" i="1" dirty="0" err="1"/>
              <a:t>celf</a:t>
            </a:r>
            <a:r>
              <a:rPr lang="en-GB" sz="2400" i="1" dirty="0"/>
              <a:t>) a </a:t>
            </a:r>
            <a:r>
              <a:rPr lang="en-GB" sz="2400" i="1" dirty="0" err="1"/>
              <a:t>werthfawrogwyd</a:t>
            </a:r>
            <a:r>
              <a:rPr lang="en-GB" sz="2400" i="1" dirty="0"/>
              <a:t> </a:t>
            </a:r>
            <a:r>
              <a:rPr lang="en-GB" sz="2400" i="1" dirty="0" err="1"/>
              <a:t>yn</a:t>
            </a:r>
            <a:r>
              <a:rPr lang="en-GB" sz="2400" i="1" dirty="0"/>
              <a:t> </a:t>
            </a:r>
            <a:r>
              <a:rPr lang="en-GB" sz="2400" i="1" dirty="0" err="1"/>
              <a:t>eich</a:t>
            </a:r>
            <a:r>
              <a:rPr lang="en-GB" sz="2400" i="1" dirty="0"/>
              <a:t> </a:t>
            </a:r>
            <a:r>
              <a:rPr lang="en-GB" sz="2400" i="1" dirty="0" err="1"/>
              <a:t>magwraeth</a:t>
            </a:r>
            <a:r>
              <a:rPr lang="en-GB" sz="2400" i="1" dirty="0"/>
              <a:t>?</a:t>
            </a:r>
          </a:p>
          <a:p>
            <a:pPr marL="0" indent="0">
              <a:buNone/>
            </a:pPr>
            <a:r>
              <a:rPr lang="en-GB" sz="2400" i="1" dirty="0"/>
              <a:t>
Ydych chi </a:t>
            </a:r>
            <a:r>
              <a:rPr lang="en-GB" sz="2400" i="1" dirty="0" err="1"/>
              <a:t>erioed</a:t>
            </a:r>
            <a:r>
              <a:rPr lang="en-GB" sz="2400" i="1" dirty="0"/>
              <a:t> wedi </a:t>
            </a:r>
            <a:r>
              <a:rPr lang="en-GB" sz="2400" i="1" dirty="0" err="1"/>
              <a:t>teimlo</a:t>
            </a:r>
            <a:r>
              <a:rPr lang="en-GB" sz="2400" i="1" dirty="0"/>
              <a:t> "</a:t>
            </a:r>
            <a:r>
              <a:rPr lang="en-GB" sz="2400" i="1" dirty="0" err="1"/>
              <a:t>allan</a:t>
            </a:r>
            <a:r>
              <a:rPr lang="en-GB" sz="2400" i="1" dirty="0"/>
              <a:t> o le" mewn </a:t>
            </a:r>
            <a:r>
              <a:rPr lang="en-GB" sz="2400" i="1" dirty="0" err="1"/>
              <a:t>lleoliad</a:t>
            </a:r>
            <a:r>
              <a:rPr lang="en-GB" sz="2400" i="1" dirty="0"/>
              <a:t> </a:t>
            </a:r>
            <a:r>
              <a:rPr lang="en-GB" sz="2400" i="1" dirty="0" err="1"/>
              <a:t>addysgol</a:t>
            </a:r>
            <a:r>
              <a:rPr lang="en-GB" sz="2400" i="1" dirty="0"/>
              <a:t> neu </a:t>
            </a:r>
            <a:r>
              <a:rPr lang="en-GB" sz="2400" i="1" dirty="0" err="1"/>
              <a:t>broffesiynol</a:t>
            </a:r>
            <a:r>
              <a:rPr lang="en-GB" sz="2400" i="1" dirty="0"/>
              <a:t> </a:t>
            </a:r>
            <a:r>
              <a:rPr lang="en-GB" sz="2400" i="1" dirty="0" err="1"/>
              <a:t>oherwydd</a:t>
            </a:r>
            <a:r>
              <a:rPr lang="en-GB" sz="2400" i="1" dirty="0"/>
              <a:t> </a:t>
            </a:r>
            <a:r>
              <a:rPr lang="en-GB" sz="2400" i="1" dirty="0" err="1"/>
              <a:t>eich</a:t>
            </a:r>
            <a:r>
              <a:rPr lang="en-GB" sz="2400" i="1" dirty="0"/>
              <a:t> </a:t>
            </a:r>
            <a:r>
              <a:rPr lang="en-GB" sz="2400" i="1" dirty="0" err="1"/>
              <a:t>cefndir</a:t>
            </a:r>
            <a:r>
              <a:rPr lang="en-GB" sz="2400" i="1" dirty="0"/>
              <a:t> neu </a:t>
            </a:r>
            <a:r>
              <a:rPr lang="en-GB" sz="2400" i="1" dirty="0" err="1"/>
              <a:t>ddiddordebau</a:t>
            </a:r>
            <a:r>
              <a:rPr lang="en-GB" sz="2400" i="1" dirty="0"/>
              <a:t>?</a:t>
            </a:r>
          </a:p>
        </p:txBody>
      </p:sp>
    </p:spTree>
    <p:extLst>
      <p:ext uri="{BB962C8B-B14F-4D97-AF65-F5344CB8AC3E}">
        <p14:creationId xmlns:p14="http://schemas.microsoft.com/office/powerpoint/2010/main" val="4268777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DEFF6DA-FE40-57DC-E52B-6D3EBC91B9F7}"/>
              </a:ext>
            </a:extLst>
          </p:cNvPr>
          <p:cNvSpPr>
            <a:spLocks noGrp="1"/>
          </p:cNvSpPr>
          <p:nvPr>
            <p:ph idx="1"/>
          </p:nvPr>
        </p:nvSpPr>
        <p:spPr>
          <a:xfrm>
            <a:off x="743862" y="518849"/>
            <a:ext cx="10480397" cy="4351338"/>
          </a:xfrm>
        </p:spPr>
        <p:txBody>
          <a:bodyPr>
            <a:normAutofit/>
          </a:bodyPr>
          <a:lstStyle/>
          <a:p>
            <a:pPr marL="0" indent="0">
              <a:buNone/>
            </a:pPr>
            <a:r>
              <a:rPr lang="en-GB" b="1" dirty="0"/>
              <a:t>Cultural Capital</a:t>
            </a:r>
          </a:p>
          <a:p>
            <a:pPr marL="0" indent="0">
              <a:buNone/>
            </a:pPr>
            <a:endParaRPr lang="en-GB" b="1" dirty="0"/>
          </a:p>
          <a:p>
            <a:r>
              <a:rPr lang="en-GB" i="1" dirty="0"/>
              <a:t>What kinds of knowledge, skills, or cultural experiences (e.g. books, music, travel, art) were valued in your upbringing?</a:t>
            </a:r>
          </a:p>
          <a:p>
            <a:pPr marL="0" indent="0">
              <a:buNone/>
            </a:pPr>
            <a:endParaRPr lang="en-GB" dirty="0"/>
          </a:p>
          <a:p>
            <a:r>
              <a:rPr lang="en-GB" i="1" dirty="0"/>
              <a:t>Have you ever felt “out of place” in an educational or professional setting because of your background or interests?</a:t>
            </a:r>
            <a:endParaRPr lang="en-GB" dirty="0"/>
          </a:p>
          <a:p>
            <a:pPr marL="0" indent="0">
              <a:buNone/>
            </a:pPr>
            <a:endParaRPr lang="en-GB" dirty="0"/>
          </a:p>
        </p:txBody>
      </p:sp>
    </p:spTree>
    <p:extLst>
      <p:ext uri="{BB962C8B-B14F-4D97-AF65-F5344CB8AC3E}">
        <p14:creationId xmlns:p14="http://schemas.microsoft.com/office/powerpoint/2010/main" val="4174425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3F827-CF9D-D461-FCEC-808570744948}"/>
              </a:ext>
            </a:extLst>
          </p:cNvPr>
          <p:cNvSpPr>
            <a:spLocks noGrp="1"/>
          </p:cNvSpPr>
          <p:nvPr>
            <p:ph idx="1"/>
          </p:nvPr>
        </p:nvSpPr>
        <p:spPr>
          <a:xfrm>
            <a:off x="593501" y="872589"/>
            <a:ext cx="10515600" cy="4351338"/>
          </a:xfrm>
        </p:spPr>
        <p:txBody>
          <a:bodyPr/>
          <a:lstStyle/>
          <a:p>
            <a:r>
              <a:rPr lang="en-GB" b="1" dirty="0">
                <a:solidFill>
                  <a:srgbClr val="0070C0"/>
                </a:solidFill>
              </a:rPr>
              <a:t>Social Capital</a:t>
            </a:r>
          </a:p>
          <a:p>
            <a:pPr marL="0" indent="0">
              <a:buNone/>
            </a:pPr>
            <a:endParaRPr lang="en-GB" b="1" dirty="0">
              <a:solidFill>
                <a:srgbClr val="0070C0"/>
              </a:solidFill>
            </a:endParaRPr>
          </a:p>
          <a:p>
            <a:r>
              <a:rPr lang="en-GB" i="1" dirty="0">
                <a:solidFill>
                  <a:srgbClr val="0070C0"/>
                </a:solidFill>
              </a:rPr>
              <a:t>Who do you know that has helped you get where you are today? How did you meet them?</a:t>
            </a:r>
          </a:p>
          <a:p>
            <a:endParaRPr lang="en-GB" i="1" dirty="0">
              <a:solidFill>
                <a:srgbClr val="0070C0"/>
              </a:solidFill>
            </a:endParaRPr>
          </a:p>
          <a:p>
            <a:r>
              <a:rPr lang="en-GB" i="1" dirty="0">
                <a:solidFill>
                  <a:srgbClr val="0070C0"/>
                </a:solidFill>
              </a:rPr>
              <a:t>Have you ever benefited from a “connection” or network? Or felt disadvantaged by not having one?</a:t>
            </a:r>
          </a:p>
          <a:p>
            <a:endParaRPr lang="en-GB" i="1" dirty="0">
              <a:solidFill>
                <a:srgbClr val="0070C0"/>
              </a:solidFill>
            </a:endParaRPr>
          </a:p>
          <a:p>
            <a:r>
              <a:rPr lang="en-GB" i="1" dirty="0">
                <a:solidFill>
                  <a:srgbClr val="0070C0"/>
                </a:solidFill>
              </a:rPr>
              <a:t>How can social capital intersect with race, class and gender?</a:t>
            </a:r>
            <a:endParaRPr lang="en-GB" dirty="0">
              <a:solidFill>
                <a:srgbClr val="0070C0"/>
              </a:solidFill>
            </a:endParaRPr>
          </a:p>
          <a:p>
            <a:pPr marL="0" indent="0">
              <a:buNone/>
            </a:pPr>
            <a:endParaRPr lang="en-GB" dirty="0"/>
          </a:p>
        </p:txBody>
      </p:sp>
    </p:spTree>
    <p:extLst>
      <p:ext uri="{BB962C8B-B14F-4D97-AF65-F5344CB8AC3E}">
        <p14:creationId xmlns:p14="http://schemas.microsoft.com/office/powerpoint/2010/main" val="63800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D1B1A-C2E2-26CD-609A-29A44CE57F4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8FD587-E3D4-66FB-35AB-752EC65A9B9F}"/>
              </a:ext>
            </a:extLst>
          </p:cNvPr>
          <p:cNvSpPr>
            <a:spLocks noGrp="1"/>
          </p:cNvSpPr>
          <p:nvPr>
            <p:ph idx="1"/>
          </p:nvPr>
        </p:nvSpPr>
        <p:spPr>
          <a:xfrm>
            <a:off x="517301" y="445869"/>
            <a:ext cx="10515600" cy="4351338"/>
          </a:xfrm>
        </p:spPr>
        <p:txBody>
          <a:bodyPr/>
          <a:lstStyle/>
          <a:p>
            <a:r>
              <a:rPr lang="en-GB" b="1" dirty="0" err="1"/>
              <a:t>Cyfalaf</a:t>
            </a:r>
            <a:r>
              <a:rPr lang="en-GB" b="1" dirty="0"/>
              <a:t> </a:t>
            </a:r>
            <a:r>
              <a:rPr lang="en-GB" b="1" dirty="0" err="1"/>
              <a:t>Cymdeithasol</a:t>
            </a:r>
            <a:endParaRPr lang="en-GB" b="1" dirty="0"/>
          </a:p>
          <a:p>
            <a:pPr marL="0" indent="0">
              <a:buNone/>
            </a:pPr>
            <a:r>
              <a:rPr lang="en-GB" b="1" dirty="0"/>
              <a:t>
</a:t>
            </a:r>
            <a:r>
              <a:rPr lang="en-GB" i="1" dirty="0"/>
              <a:t>Pwy ydych chi'n </a:t>
            </a:r>
            <a:r>
              <a:rPr lang="en-GB" i="1" dirty="0" err="1"/>
              <a:t>ei</a:t>
            </a:r>
            <a:r>
              <a:rPr lang="en-GB" i="1" dirty="0"/>
              <a:t> </a:t>
            </a:r>
            <a:r>
              <a:rPr lang="en-GB" i="1" dirty="0" err="1"/>
              <a:t>adnabod</a:t>
            </a:r>
            <a:r>
              <a:rPr lang="en-GB" i="1" dirty="0"/>
              <a:t> </a:t>
            </a:r>
            <a:r>
              <a:rPr lang="en-GB" i="1" dirty="0" err="1"/>
              <a:t>sydd</a:t>
            </a:r>
            <a:r>
              <a:rPr lang="en-GB" i="1" dirty="0"/>
              <a:t> wedi </a:t>
            </a:r>
            <a:r>
              <a:rPr lang="en-GB" i="1" dirty="0" err="1"/>
              <a:t>eich</a:t>
            </a:r>
            <a:r>
              <a:rPr lang="en-GB" i="1" dirty="0"/>
              <a:t> helpu chi </a:t>
            </a:r>
            <a:r>
              <a:rPr lang="en-GB" i="1" dirty="0" err="1"/>
              <a:t>i</a:t>
            </a:r>
            <a:r>
              <a:rPr lang="en-GB" i="1" dirty="0"/>
              <a:t> </a:t>
            </a:r>
            <a:r>
              <a:rPr lang="en-GB" i="1" dirty="0" err="1"/>
              <a:t>gyrraedd</a:t>
            </a:r>
            <a:r>
              <a:rPr lang="en-GB" i="1" dirty="0"/>
              <a:t> </a:t>
            </a:r>
            <a:r>
              <a:rPr lang="en-GB" i="1" dirty="0" err="1"/>
              <a:t>lle</a:t>
            </a:r>
            <a:r>
              <a:rPr lang="en-GB" i="1" dirty="0"/>
              <a:t> </a:t>
            </a:r>
            <a:r>
              <a:rPr lang="en-GB" i="1" dirty="0" err="1"/>
              <a:t>rydych</a:t>
            </a:r>
            <a:r>
              <a:rPr lang="en-GB" i="1" dirty="0"/>
              <a:t> chi </a:t>
            </a:r>
            <a:r>
              <a:rPr lang="en-GB" i="1" dirty="0" err="1"/>
              <a:t>heddiw</a:t>
            </a:r>
            <a:r>
              <a:rPr lang="en-GB" i="1" dirty="0"/>
              <a:t>? Sut </a:t>
            </a:r>
            <a:r>
              <a:rPr lang="en-GB" i="1" dirty="0" err="1"/>
              <a:t>wnaethoch</a:t>
            </a:r>
            <a:r>
              <a:rPr lang="en-GB" i="1" dirty="0"/>
              <a:t> chi </a:t>
            </a:r>
            <a:r>
              <a:rPr lang="en-GB" i="1" dirty="0" err="1"/>
              <a:t>gwrdd</a:t>
            </a:r>
            <a:r>
              <a:rPr lang="en-GB" i="1" dirty="0"/>
              <a:t> â </a:t>
            </a:r>
            <a:r>
              <a:rPr lang="en-GB" i="1" dirty="0" err="1"/>
              <a:t>nhw</a:t>
            </a:r>
            <a:r>
              <a:rPr lang="en-GB" i="1" dirty="0"/>
              <a:t>?</a:t>
            </a:r>
          </a:p>
          <a:p>
            <a:pPr marL="0" indent="0">
              <a:buNone/>
            </a:pPr>
            <a:r>
              <a:rPr lang="en-GB" i="1" dirty="0"/>
              <a:t>
Ydych chi </a:t>
            </a:r>
            <a:r>
              <a:rPr lang="en-GB" i="1" dirty="0" err="1"/>
              <a:t>erioed</a:t>
            </a:r>
            <a:r>
              <a:rPr lang="en-GB" i="1" dirty="0"/>
              <a:t> wedi </a:t>
            </a:r>
            <a:r>
              <a:rPr lang="en-GB" i="1" dirty="0" err="1"/>
              <a:t>elwa</a:t>
            </a:r>
            <a:r>
              <a:rPr lang="en-GB" i="1" dirty="0"/>
              <a:t> o "</a:t>
            </a:r>
            <a:r>
              <a:rPr lang="en-GB" i="1" dirty="0" err="1"/>
              <a:t>gysylltiad</a:t>
            </a:r>
            <a:r>
              <a:rPr lang="en-GB" i="1" dirty="0"/>
              <a:t>" neu </a:t>
            </a:r>
            <a:r>
              <a:rPr lang="en-GB" i="1" dirty="0" err="1"/>
              <a:t>rwydwaith</a:t>
            </a:r>
            <a:r>
              <a:rPr lang="en-GB" i="1" dirty="0"/>
              <a:t>? Neu </a:t>
            </a:r>
            <a:r>
              <a:rPr lang="en-GB" i="1" dirty="0" err="1"/>
              <a:t>teimlo</a:t>
            </a:r>
            <a:r>
              <a:rPr lang="en-GB" i="1" dirty="0"/>
              <a:t> dan anfantais </a:t>
            </a:r>
            <a:r>
              <a:rPr lang="en-GB" i="1" dirty="0" err="1"/>
              <a:t>heb</a:t>
            </a:r>
            <a:r>
              <a:rPr lang="en-GB" i="1" dirty="0"/>
              <a:t> </a:t>
            </a:r>
            <a:r>
              <a:rPr lang="en-GB" i="1" dirty="0" err="1"/>
              <a:t>gael</a:t>
            </a:r>
            <a:r>
              <a:rPr lang="en-GB" i="1" dirty="0"/>
              <a:t> un?</a:t>
            </a:r>
          </a:p>
          <a:p>
            <a:pPr marL="0" indent="0">
              <a:buNone/>
            </a:pPr>
            <a:r>
              <a:rPr lang="en-GB" i="1" dirty="0"/>
              <a:t>
Sut gall </a:t>
            </a:r>
            <a:r>
              <a:rPr lang="en-GB" i="1" dirty="0" err="1"/>
              <a:t>cyfalaf</a:t>
            </a:r>
            <a:r>
              <a:rPr lang="en-GB" i="1" dirty="0"/>
              <a:t> </a:t>
            </a:r>
            <a:r>
              <a:rPr lang="en-GB" i="1" dirty="0" err="1"/>
              <a:t>cymdeithasol</a:t>
            </a:r>
            <a:r>
              <a:rPr lang="en-GB" i="1" dirty="0"/>
              <a:t> </a:t>
            </a:r>
            <a:r>
              <a:rPr lang="en-GB" i="1" dirty="0" err="1"/>
              <a:t>groestorri</a:t>
            </a:r>
            <a:r>
              <a:rPr lang="en-GB" i="1" dirty="0"/>
              <a:t> â </a:t>
            </a:r>
            <a:r>
              <a:rPr lang="en-GB" i="1" dirty="0" err="1"/>
              <a:t>hil</a:t>
            </a:r>
            <a:r>
              <a:rPr lang="en-GB" i="1" dirty="0"/>
              <a:t>, </a:t>
            </a:r>
            <a:r>
              <a:rPr lang="en-GB" i="1" dirty="0" err="1"/>
              <a:t>dosbarth</a:t>
            </a:r>
            <a:r>
              <a:rPr lang="en-GB" i="1" dirty="0"/>
              <a:t> a </a:t>
            </a:r>
            <a:r>
              <a:rPr lang="en-GB" i="1" dirty="0" err="1"/>
              <a:t>rhyw</a:t>
            </a:r>
            <a:r>
              <a:rPr lang="en-GB" i="1" dirty="0"/>
              <a:t>?</a:t>
            </a:r>
          </a:p>
        </p:txBody>
      </p:sp>
    </p:spTree>
    <p:extLst>
      <p:ext uri="{BB962C8B-B14F-4D97-AF65-F5344CB8AC3E}">
        <p14:creationId xmlns:p14="http://schemas.microsoft.com/office/powerpoint/2010/main" val="3519535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A56636-8192-B0F1-3B26-2AB93B4B976B}"/>
              </a:ext>
            </a:extLst>
          </p:cNvPr>
          <p:cNvSpPr>
            <a:spLocks noGrp="1"/>
          </p:cNvSpPr>
          <p:nvPr>
            <p:ph idx="1"/>
          </p:nvPr>
        </p:nvSpPr>
        <p:spPr>
          <a:xfrm>
            <a:off x="571500" y="1086485"/>
            <a:ext cx="10515600" cy="4351338"/>
          </a:xfrm>
        </p:spPr>
        <p:txBody>
          <a:bodyPr/>
          <a:lstStyle/>
          <a:p>
            <a:r>
              <a:rPr lang="en-GB" b="1" dirty="0"/>
              <a:t>Symbolic Capital</a:t>
            </a:r>
          </a:p>
          <a:p>
            <a:pPr marL="0" indent="0">
              <a:buNone/>
            </a:pPr>
            <a:endParaRPr lang="en-GB" b="1" dirty="0"/>
          </a:p>
          <a:p>
            <a:r>
              <a:rPr lang="en-GB" i="1" dirty="0"/>
              <a:t>What gives someone “status” or “respect” in your field or community?</a:t>
            </a:r>
          </a:p>
          <a:p>
            <a:pPr marL="0" indent="0">
              <a:buNone/>
            </a:pPr>
            <a:endParaRPr lang="en-GB" dirty="0"/>
          </a:p>
          <a:p>
            <a:r>
              <a:rPr lang="en-GB" i="1" dirty="0"/>
              <a:t>Have you ever noticed how certain accents, qualifications, or behaviours are treated as more legitimate or prestigious than others?</a:t>
            </a:r>
            <a:endParaRPr lang="en-GB" dirty="0"/>
          </a:p>
          <a:p>
            <a:endParaRPr lang="en-GB" dirty="0"/>
          </a:p>
        </p:txBody>
      </p:sp>
    </p:spTree>
    <p:extLst>
      <p:ext uri="{BB962C8B-B14F-4D97-AF65-F5344CB8AC3E}">
        <p14:creationId xmlns:p14="http://schemas.microsoft.com/office/powerpoint/2010/main" val="813855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D3039F-5A7F-4BC7-85D3-FB6EA419397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3389" y="307547"/>
            <a:ext cx="11818621" cy="4212926"/>
          </a:xfrm>
          <a:prstGeom prst="rect">
            <a:avLst/>
          </a:prstGeom>
        </p:spPr>
        <p:txBody>
          <a:bodyPr>
            <a:noAutofit/>
          </a:bodyPr>
          <a:lstStyle/>
          <a:p>
            <a:pPr>
              <a:lnSpc>
                <a:spcPct val="90000"/>
              </a:lnSpc>
              <a:spcBef>
                <a:spcPts val="2500"/>
              </a:spcBef>
              <a:spcAft>
                <a:spcPts val="600"/>
              </a:spcAft>
            </a:pPr>
            <a:r>
              <a:rPr lang="en-US" sz="3200" dirty="0" err="1"/>
              <a:t>Cysyniad</a:t>
            </a:r>
            <a:r>
              <a:rPr lang="en-US" sz="3200" dirty="0"/>
              <a:t> o </a:t>
            </a:r>
            <a:r>
              <a:rPr lang="en-US" sz="3200" dirty="0" err="1"/>
              <a:t>Faes</a:t>
            </a:r>
            <a:r>
              <a:rPr lang="en-US" dirty="0"/>
              <a:t>
Mae </a:t>
            </a:r>
            <a:r>
              <a:rPr lang="en-US" dirty="0" err="1"/>
              <a:t>maes</a:t>
            </a:r>
            <a:r>
              <a:rPr lang="en-US" dirty="0"/>
              <a:t> </a:t>
            </a:r>
            <a:r>
              <a:rPr lang="en-US" dirty="0" err="1"/>
              <a:t>yn</a:t>
            </a:r>
            <a:r>
              <a:rPr lang="en-US" dirty="0"/>
              <a:t> </a:t>
            </a:r>
            <a:r>
              <a:rPr lang="en-US" dirty="0" err="1"/>
              <a:t>ofod</a:t>
            </a:r>
            <a:r>
              <a:rPr lang="en-US" dirty="0"/>
              <a:t> </a:t>
            </a:r>
            <a:r>
              <a:rPr lang="en-US" dirty="0" err="1"/>
              <a:t>cymdeithasol</a:t>
            </a:r>
            <a:r>
              <a:rPr lang="en-US" dirty="0"/>
              <a:t> </a:t>
            </a:r>
            <a:r>
              <a:rPr lang="en-US" dirty="0" err="1"/>
              <a:t>strwythuredig</a:t>
            </a:r>
            <a:r>
              <a:rPr lang="en-US" dirty="0"/>
              <a:t> </a:t>
            </a:r>
            <a:r>
              <a:rPr lang="en-US" dirty="0" err="1"/>
              <a:t>lle</a:t>
            </a:r>
            <a:r>
              <a:rPr lang="en-US" dirty="0"/>
              <a:t> </a:t>
            </a:r>
            <a:r>
              <a:rPr lang="en-US" dirty="0" err="1"/>
              <a:t>mae</a:t>
            </a:r>
            <a:r>
              <a:rPr lang="en-US" dirty="0"/>
              <a:t> </a:t>
            </a:r>
            <a:r>
              <a:rPr lang="en-US" dirty="0" err="1"/>
              <a:t>unigolion</a:t>
            </a:r>
            <a:r>
              <a:rPr lang="en-US" dirty="0"/>
              <a:t> a </a:t>
            </a:r>
            <a:r>
              <a:rPr lang="en-US" dirty="0" err="1"/>
              <a:t>sefydliadau</a:t>
            </a:r>
            <a:r>
              <a:rPr lang="en-US" dirty="0"/>
              <a:t> </a:t>
            </a:r>
            <a:r>
              <a:rPr lang="en-US" dirty="0" err="1"/>
              <a:t>yn</a:t>
            </a:r>
            <a:r>
              <a:rPr lang="en-US" dirty="0"/>
              <a:t> </a:t>
            </a:r>
            <a:r>
              <a:rPr lang="en-US" dirty="0" err="1"/>
              <a:t>cystadlu</a:t>
            </a:r>
            <a:r>
              <a:rPr lang="en-US" dirty="0"/>
              <a:t> am </a:t>
            </a:r>
            <a:r>
              <a:rPr lang="en-US" dirty="0" err="1"/>
              <a:t>adnoddau</a:t>
            </a:r>
            <a:r>
              <a:rPr lang="en-US" dirty="0"/>
              <a:t> a </a:t>
            </a:r>
            <a:r>
              <a:rPr lang="en-US" dirty="0" err="1"/>
              <a:t>chydnabyddiaeth</a:t>
            </a:r>
            <a:r>
              <a:rPr lang="en-US" dirty="0"/>
              <a:t>.
</a:t>
            </a:r>
            <a:r>
              <a:rPr lang="en-US" dirty="0" err="1"/>
              <a:t>Rheolau</a:t>
            </a:r>
            <a:r>
              <a:rPr lang="en-US" dirty="0"/>
              <a:t> a </a:t>
            </a:r>
            <a:r>
              <a:rPr lang="en-US" dirty="0" err="1"/>
              <a:t>Chyfalaf</a:t>
            </a:r>
            <a:r>
              <a:rPr lang="en-US" dirty="0"/>
              <a:t>
Mae </a:t>
            </a:r>
            <a:r>
              <a:rPr lang="en-US" dirty="0" err="1"/>
              <a:t>gan</a:t>
            </a:r>
            <a:r>
              <a:rPr lang="en-US" dirty="0"/>
              <a:t> bob </a:t>
            </a:r>
            <a:r>
              <a:rPr lang="en-US" dirty="0" err="1"/>
              <a:t>maes</a:t>
            </a:r>
            <a:r>
              <a:rPr lang="en-US" dirty="0"/>
              <a:t> </a:t>
            </a:r>
            <a:r>
              <a:rPr lang="en-US" dirty="0" err="1"/>
              <a:t>ei</a:t>
            </a:r>
            <a:r>
              <a:rPr lang="en-US" dirty="0"/>
              <a:t> </a:t>
            </a:r>
            <a:r>
              <a:rPr lang="en-US" dirty="0" err="1"/>
              <a:t>reolau</a:t>
            </a:r>
            <a:r>
              <a:rPr lang="en-US" dirty="0"/>
              <a:t>, </a:t>
            </a:r>
            <a:r>
              <a:rPr lang="en-US" dirty="0" err="1"/>
              <a:t>normau</a:t>
            </a:r>
            <a:r>
              <a:rPr lang="en-US" dirty="0"/>
              <a:t> a </a:t>
            </a:r>
            <a:r>
              <a:rPr lang="en-US" dirty="0" err="1"/>
              <a:t>ffurfiau</a:t>
            </a:r>
            <a:r>
              <a:rPr lang="en-US" dirty="0"/>
              <a:t> </a:t>
            </a:r>
            <a:r>
              <a:rPr lang="en-US" dirty="0" err="1"/>
              <a:t>gwerthfawr</a:t>
            </a:r>
            <a:r>
              <a:rPr lang="en-US" dirty="0"/>
              <a:t> o </a:t>
            </a:r>
            <a:r>
              <a:rPr lang="en-US" dirty="0" err="1"/>
              <a:t>gyfalaf</a:t>
            </a:r>
            <a:r>
              <a:rPr lang="en-US" dirty="0"/>
              <a:t> </a:t>
            </a:r>
            <a:r>
              <a:rPr lang="en-US" dirty="0" err="1"/>
              <a:t>ei</a:t>
            </a:r>
            <a:r>
              <a:rPr lang="en-US" dirty="0"/>
              <a:t> </a:t>
            </a:r>
            <a:r>
              <a:rPr lang="en-US" dirty="0" err="1"/>
              <a:t>hun</a:t>
            </a:r>
            <a:r>
              <a:rPr lang="en-US" dirty="0"/>
              <a:t> </a:t>
            </a:r>
            <a:r>
              <a:rPr lang="en-US" dirty="0" err="1"/>
              <a:t>sy'n</a:t>
            </a:r>
            <a:r>
              <a:rPr lang="en-US" dirty="0"/>
              <a:t> </a:t>
            </a:r>
            <a:r>
              <a:rPr lang="en-US" dirty="0" err="1"/>
              <a:t>dylanwadu</a:t>
            </a:r>
            <a:r>
              <a:rPr lang="en-US" dirty="0"/>
              <a:t> </a:t>
            </a:r>
            <a:r>
              <a:rPr lang="en-US" dirty="0" err="1"/>
              <a:t>ar</a:t>
            </a:r>
            <a:r>
              <a:rPr lang="en-US" dirty="0"/>
              <a:t> </a:t>
            </a:r>
            <a:r>
              <a:rPr lang="en-US" dirty="0" err="1"/>
              <a:t>lwyddiant</a:t>
            </a:r>
            <a:r>
              <a:rPr lang="en-US" dirty="0"/>
              <a:t> </a:t>
            </a:r>
            <a:r>
              <a:rPr lang="en-US" dirty="0" err="1"/>
              <a:t>ynddo</a:t>
            </a:r>
            <a:r>
              <a:rPr lang="en-US" dirty="0"/>
              <a:t>.
</a:t>
            </a:r>
            <a:r>
              <a:rPr lang="en-US" dirty="0" err="1"/>
              <a:t>Enghreifftiau</a:t>
            </a:r>
            <a:r>
              <a:rPr lang="en-US" dirty="0"/>
              <a:t> o </a:t>
            </a:r>
            <a:r>
              <a:rPr lang="en-US" dirty="0" err="1"/>
              <a:t>feysydd</a:t>
            </a:r>
            <a:r>
              <a:rPr lang="en-US" dirty="0"/>
              <a:t>
</a:t>
            </a:r>
            <a:r>
              <a:rPr lang="en-US" dirty="0" err="1"/>
              <a:t>Mae'r</a:t>
            </a:r>
            <a:r>
              <a:rPr lang="en-US" dirty="0"/>
              <a:t> </a:t>
            </a:r>
            <a:r>
              <a:rPr lang="en-US" dirty="0" err="1"/>
              <a:t>meysydd</a:t>
            </a:r>
            <a:r>
              <a:rPr lang="en-US" dirty="0"/>
              <a:t> </a:t>
            </a:r>
            <a:r>
              <a:rPr lang="en-US" dirty="0" err="1"/>
              <a:t>yn</a:t>
            </a:r>
            <a:r>
              <a:rPr lang="en-US" dirty="0"/>
              <a:t> </a:t>
            </a:r>
            <a:r>
              <a:rPr lang="en-US" dirty="0" err="1"/>
              <a:t>cynnwys</a:t>
            </a:r>
            <a:r>
              <a:rPr lang="en-US" dirty="0"/>
              <a:t> </a:t>
            </a:r>
            <a:r>
              <a:rPr lang="en-US" dirty="0" err="1"/>
              <a:t>addysg</a:t>
            </a:r>
            <a:r>
              <a:rPr lang="en-US" dirty="0"/>
              <a:t>, </a:t>
            </a:r>
            <a:r>
              <a:rPr lang="en-US" dirty="0" err="1"/>
              <a:t>celf</a:t>
            </a:r>
            <a:r>
              <a:rPr lang="en-US" dirty="0"/>
              <a:t>, </a:t>
            </a:r>
            <a:r>
              <a:rPr lang="en-US" dirty="0" err="1"/>
              <a:t>gwleidyddiaeth</a:t>
            </a:r>
            <a:r>
              <a:rPr lang="en-US" dirty="0"/>
              <a:t> </a:t>
            </a:r>
            <a:r>
              <a:rPr lang="en-US" dirty="0" err="1"/>
              <a:t>a'r</a:t>
            </a:r>
            <a:r>
              <a:rPr lang="en-US" dirty="0"/>
              <a:t> </a:t>
            </a:r>
            <a:r>
              <a:rPr lang="en-US" dirty="0" err="1"/>
              <a:t>gyfraith</a:t>
            </a:r>
            <a:r>
              <a:rPr lang="en-US" dirty="0"/>
              <a:t>, </a:t>
            </a:r>
            <a:r>
              <a:rPr lang="en-US" dirty="0" err="1"/>
              <a:t>pob</a:t>
            </a:r>
            <a:r>
              <a:rPr lang="en-US" dirty="0"/>
              <a:t> un ag </a:t>
            </a:r>
            <a:r>
              <a:rPr lang="en-US" dirty="0" err="1"/>
              <a:t>arferion</a:t>
            </a:r>
            <a:r>
              <a:rPr lang="en-US" dirty="0"/>
              <a:t> a </a:t>
            </a:r>
            <a:r>
              <a:rPr lang="en-US" dirty="0" err="1"/>
              <a:t>rhesymeg</a:t>
            </a:r>
            <a:r>
              <a:rPr lang="en-US" dirty="0"/>
              <a:t> </a:t>
            </a:r>
            <a:r>
              <a:rPr lang="en-US" dirty="0" err="1"/>
              <a:t>unigryw</a:t>
            </a:r>
            <a:r>
              <a:rPr lang="en-US" dirty="0"/>
              <a:t>.
</a:t>
            </a:r>
            <a:r>
              <a:rPr lang="en-US" dirty="0" err="1"/>
              <a:t>Llywio</a:t>
            </a:r>
            <a:r>
              <a:rPr lang="en-US" dirty="0"/>
              <a:t> </a:t>
            </a:r>
            <a:r>
              <a:rPr lang="en-US" dirty="0" err="1"/>
              <a:t>Strategol</a:t>
            </a:r>
            <a:r>
              <a:rPr lang="en-US" dirty="0"/>
              <a:t>
</a:t>
            </a:r>
            <a:r>
              <a:rPr lang="en-US" dirty="0" err="1"/>
              <a:t>Rhaid</a:t>
            </a:r>
            <a:r>
              <a:rPr lang="en-US" dirty="0"/>
              <a:t> </a:t>
            </a:r>
            <a:r>
              <a:rPr lang="en-US" dirty="0" err="1"/>
              <a:t>i</a:t>
            </a:r>
            <a:r>
              <a:rPr lang="en-US" dirty="0"/>
              <a:t> </a:t>
            </a:r>
            <a:r>
              <a:rPr lang="en-US" dirty="0" err="1"/>
              <a:t>unigolion</a:t>
            </a:r>
            <a:r>
              <a:rPr lang="en-US" dirty="0"/>
              <a:t> </a:t>
            </a:r>
            <a:r>
              <a:rPr lang="en-US" dirty="0" err="1"/>
              <a:t>ddeall</a:t>
            </a:r>
            <a:r>
              <a:rPr lang="en-US" dirty="0"/>
              <a:t> ac </a:t>
            </a:r>
            <a:r>
              <a:rPr lang="en-US" dirty="0" err="1"/>
              <a:t>addasu</a:t>
            </a:r>
            <a:r>
              <a:rPr lang="en-US" dirty="0"/>
              <a:t> </a:t>
            </a:r>
            <a:r>
              <a:rPr lang="en-US" dirty="0" err="1"/>
              <a:t>i</a:t>
            </a:r>
            <a:r>
              <a:rPr lang="en-US" dirty="0"/>
              <a:t> </a:t>
            </a:r>
            <a:r>
              <a:rPr lang="en-US" dirty="0" err="1"/>
              <a:t>ddeinameg</a:t>
            </a:r>
            <a:r>
              <a:rPr lang="en-US" dirty="0"/>
              <a:t> </a:t>
            </a:r>
            <a:r>
              <a:rPr lang="en-US" dirty="0" err="1"/>
              <a:t>maes</a:t>
            </a:r>
            <a:r>
              <a:rPr lang="en-US" dirty="0"/>
              <a:t> </a:t>
            </a:r>
            <a:r>
              <a:rPr lang="en-US" dirty="0" err="1"/>
              <a:t>i</a:t>
            </a:r>
            <a:r>
              <a:rPr lang="en-US" dirty="0"/>
              <a:t> </a:t>
            </a:r>
            <a:r>
              <a:rPr lang="en-US" dirty="0" err="1"/>
              <a:t>ennill</a:t>
            </a:r>
            <a:r>
              <a:rPr lang="en-US" dirty="0"/>
              <a:t> </a:t>
            </a:r>
            <a:r>
              <a:rPr lang="en-US" dirty="0" err="1"/>
              <a:t>pŵer</a:t>
            </a:r>
            <a:r>
              <a:rPr lang="en-US" dirty="0"/>
              <a:t> a </a:t>
            </a:r>
            <a:r>
              <a:rPr lang="en-US" dirty="0" err="1"/>
              <a:t>statws</a:t>
            </a:r>
            <a:r>
              <a:rPr lang="en-US" dirty="0"/>
              <a:t> </a:t>
            </a:r>
            <a:r>
              <a:rPr lang="en-US" dirty="0" err="1"/>
              <a:t>yn</a:t>
            </a:r>
            <a:r>
              <a:rPr lang="en-US" dirty="0"/>
              <a:t> </a:t>
            </a:r>
            <a:r>
              <a:rPr lang="en-US" dirty="0" err="1"/>
              <a:t>strategol</a:t>
            </a:r>
            <a:r>
              <a:rPr lang="en-US" dirty="0"/>
              <a:t>.</a:t>
            </a:r>
          </a:p>
        </p:txBody>
      </p:sp>
    </p:spTree>
    <p:extLst>
      <p:ext uri="{BB962C8B-B14F-4D97-AF65-F5344CB8AC3E}">
        <p14:creationId xmlns:p14="http://schemas.microsoft.com/office/powerpoint/2010/main" val="1969693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A8962-F989-0505-E7C9-AC3B0D502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869289-EF86-2832-21F9-F3CC1D145258}"/>
              </a:ext>
            </a:extLst>
          </p:cNvPr>
          <p:cNvSpPr>
            <a:spLocks noGrp="1"/>
          </p:cNvSpPr>
          <p:nvPr>
            <p:ph type="title"/>
          </p:nvPr>
        </p:nvSpPr>
        <p:spPr>
          <a:xfrm>
            <a:off x="4359066" y="216107"/>
            <a:ext cx="7252710" cy="1138769"/>
          </a:xfrm>
        </p:spPr>
        <p:txBody>
          <a:bodyPr vert="horz" lIns="91440" tIns="45720" rIns="91440" bIns="45720" rtlCol="0" anchor="t">
            <a:normAutofit/>
          </a:bodyPr>
          <a:lstStyle/>
          <a:p>
            <a:r>
              <a:rPr lang="en-US" sz="3900" b="0" i="0" kern="1200" spc="-200" baseline="0">
                <a:latin typeface="+mj-lt"/>
                <a:ea typeface="+mj-ea"/>
                <a:cs typeface="+mj-cs"/>
              </a:rPr>
              <a:t>Definition and Dynamics of Field</a:t>
            </a:r>
          </a:p>
        </p:txBody>
      </p:sp>
      <p:pic>
        <p:nvPicPr>
          <p:cNvPr id="4" name="Content Placeholder 3"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D07DE046-9D22-BB9E-EBBD-76B3F747BA1F}"/>
              </a:ext>
            </a:extLst>
          </p:cNvPr>
          <p:cNvPicPr>
            <a:picLocks noGrp="1" noChangeAspect="1"/>
          </p:cNvPicPr>
          <p:nvPr>
            <p:ph type="pic" sz="quarter" idx="13"/>
          </p:nvPr>
        </p:nvPicPr>
        <p:blipFill>
          <a:blip r:embed="rId3"/>
          <a:srcRect l="33260" r="27579" b="-2"/>
          <a:stretch>
            <a:fillRect/>
          </a:stretch>
        </p:blipFill>
        <p:spPr>
          <a:xfrm>
            <a:off x="20" y="1"/>
            <a:ext cx="1725749" cy="6858000"/>
          </a:xfrm>
          <a:prstGeom prst="rect">
            <a:avLst/>
          </a:prstGeom>
          <a:noFill/>
        </p:spPr>
      </p:pic>
      <p:sp>
        <p:nvSpPr>
          <p:cNvPr id="5" name="TextBox 4">
            <a:extLst>
              <a:ext uri="{FF2B5EF4-FFF2-40B4-BE49-F238E27FC236}">
                <a16:creationId xmlns:a16="http://schemas.microsoft.com/office/drawing/2014/main" id="{D0D4B173-8E9C-870F-9D85-D0D90AB05C30}"/>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176529" y="1439263"/>
            <a:ext cx="9435247" cy="4212926"/>
          </a:xfrm>
          <a:prstGeom prst="rect">
            <a:avLst/>
          </a:prstGeom>
        </p:spPr>
        <p:txBody>
          <a:bodyPr>
            <a:normAutofit/>
          </a:bodyPr>
          <a:lstStyle/>
          <a:p>
            <a:pPr marL="0" indent="0">
              <a:lnSpc>
                <a:spcPct val="90000"/>
              </a:lnSpc>
              <a:spcBef>
                <a:spcPts val="2500"/>
              </a:spcBef>
              <a:spcAft>
                <a:spcPts val="600"/>
              </a:spcAft>
              <a:buNone/>
            </a:pPr>
            <a:r>
              <a:rPr lang="en-US" sz="1600" b="1" dirty="0"/>
              <a:t>Concept of Field</a:t>
            </a:r>
          </a:p>
          <a:p>
            <a:pPr marL="0" lvl="1" indent="0">
              <a:lnSpc>
                <a:spcPct val="90000"/>
              </a:lnSpc>
              <a:spcBef>
                <a:spcPts val="1000"/>
              </a:spcBef>
              <a:spcAft>
                <a:spcPts val="600"/>
              </a:spcAft>
              <a:buNone/>
            </a:pPr>
            <a:r>
              <a:rPr lang="en-US" sz="1600" dirty="0"/>
              <a:t>A field is a structured social space where individuals and institutions compete for resources and recognition.</a:t>
            </a:r>
          </a:p>
          <a:p>
            <a:pPr marL="0" indent="0">
              <a:lnSpc>
                <a:spcPct val="90000"/>
              </a:lnSpc>
              <a:spcBef>
                <a:spcPts val="2500"/>
              </a:spcBef>
              <a:spcAft>
                <a:spcPts val="600"/>
              </a:spcAft>
              <a:buNone/>
            </a:pPr>
            <a:r>
              <a:rPr lang="en-US" sz="1600" b="1" dirty="0"/>
              <a:t>Rules and Capital</a:t>
            </a:r>
          </a:p>
          <a:p>
            <a:pPr marL="0" lvl="1" indent="0">
              <a:lnSpc>
                <a:spcPct val="90000"/>
              </a:lnSpc>
              <a:spcBef>
                <a:spcPts val="1000"/>
              </a:spcBef>
              <a:spcAft>
                <a:spcPts val="600"/>
              </a:spcAft>
              <a:buNone/>
            </a:pPr>
            <a:r>
              <a:rPr lang="en-US" sz="1600" dirty="0"/>
              <a:t>Each field has its own rules, norms, and valued forms of capital influencing success within it.</a:t>
            </a:r>
          </a:p>
          <a:p>
            <a:pPr marL="0" indent="0">
              <a:lnSpc>
                <a:spcPct val="90000"/>
              </a:lnSpc>
              <a:spcBef>
                <a:spcPts val="2500"/>
              </a:spcBef>
              <a:spcAft>
                <a:spcPts val="600"/>
              </a:spcAft>
              <a:buNone/>
            </a:pPr>
            <a:r>
              <a:rPr lang="en-US" sz="1600" b="1" dirty="0"/>
              <a:t>Examples of Fields</a:t>
            </a:r>
          </a:p>
          <a:p>
            <a:pPr marL="0" lvl="1" indent="0">
              <a:lnSpc>
                <a:spcPct val="90000"/>
              </a:lnSpc>
              <a:spcBef>
                <a:spcPts val="1000"/>
              </a:spcBef>
              <a:spcAft>
                <a:spcPts val="600"/>
              </a:spcAft>
              <a:buNone/>
            </a:pPr>
            <a:r>
              <a:rPr lang="en-US" sz="1600" dirty="0"/>
              <a:t>Fields include education, art, politics, and law, each with unique practices and logics.</a:t>
            </a:r>
          </a:p>
          <a:p>
            <a:pPr marL="0" indent="0">
              <a:lnSpc>
                <a:spcPct val="90000"/>
              </a:lnSpc>
              <a:spcBef>
                <a:spcPts val="2500"/>
              </a:spcBef>
              <a:spcAft>
                <a:spcPts val="600"/>
              </a:spcAft>
              <a:buNone/>
            </a:pPr>
            <a:r>
              <a:rPr lang="en-US" sz="1600" b="1" dirty="0"/>
              <a:t>Strategic Navigation</a:t>
            </a:r>
          </a:p>
          <a:p>
            <a:pPr marL="0" lvl="1" indent="0">
              <a:lnSpc>
                <a:spcPct val="90000"/>
              </a:lnSpc>
              <a:spcBef>
                <a:spcPts val="1000"/>
              </a:spcBef>
              <a:spcAft>
                <a:spcPts val="600"/>
              </a:spcAft>
              <a:buNone/>
            </a:pPr>
            <a:r>
              <a:rPr lang="en-US" sz="1600" dirty="0"/>
              <a:t>Individuals must understand and adapt to field dynamics to gain power and status strategically.</a:t>
            </a:r>
          </a:p>
        </p:txBody>
      </p:sp>
    </p:spTree>
    <p:extLst>
      <p:ext uri="{BB962C8B-B14F-4D97-AF65-F5344CB8AC3E}">
        <p14:creationId xmlns:p14="http://schemas.microsoft.com/office/powerpoint/2010/main" val="7725470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E8402-48C9-1A91-A27F-D9389831D6EF}"/>
              </a:ext>
            </a:extLst>
          </p:cNvPr>
          <p:cNvSpPr>
            <a:spLocks noGrp="1"/>
          </p:cNvSpPr>
          <p:nvPr>
            <p:ph type="title"/>
          </p:nvPr>
        </p:nvSpPr>
        <p:spPr>
          <a:xfrm>
            <a:off x="248412" y="21299"/>
            <a:ext cx="10777728" cy="961682"/>
          </a:xfrm>
        </p:spPr>
        <p:txBody>
          <a:bodyPr vert="horz" lIns="91440" tIns="45720" rIns="91440" bIns="45720" rtlCol="0" anchor="t">
            <a:normAutofit/>
          </a:bodyPr>
          <a:lstStyle/>
          <a:p>
            <a:r>
              <a:rPr lang="en-US" sz="4300" b="0" i="0" kern="1200" spc="-200" baseline="0" dirty="0">
                <a:latin typeface="+mj-lt"/>
                <a:ea typeface="+mj-ea"/>
                <a:cs typeface="+mj-cs"/>
              </a:rPr>
              <a:t>Definition and Examples of Habitus</a:t>
            </a:r>
          </a:p>
        </p:txBody>
      </p:sp>
      <p:sp>
        <p:nvSpPr>
          <p:cNvPr id="5" name="TextBox 4">
            <a:extLst>
              <a:ext uri="{FF2B5EF4-FFF2-40B4-BE49-F238E27FC236}">
                <a16:creationId xmlns:a16="http://schemas.microsoft.com/office/drawing/2014/main" id="{95BF949E-4456-4CED-BA91-E10C55D15336}"/>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48698" y="757287"/>
            <a:ext cx="11753742" cy="3434638"/>
          </a:xfrm>
          <a:prstGeom prst="rect">
            <a:avLst/>
          </a:prstGeom>
        </p:spPr>
        <p:txBody>
          <a:bodyPr>
            <a:noAutofit/>
          </a:bodyPr>
          <a:lstStyle/>
          <a:p>
            <a:pPr marL="0" indent="0">
              <a:lnSpc>
                <a:spcPct val="90000"/>
              </a:lnSpc>
              <a:spcBef>
                <a:spcPts val="2500"/>
              </a:spcBef>
              <a:spcAft>
                <a:spcPts val="600"/>
              </a:spcAft>
              <a:buNone/>
            </a:pPr>
            <a:r>
              <a:rPr lang="en-US" sz="2400" b="1" dirty="0"/>
              <a:t>Concept of Habitus</a:t>
            </a:r>
          </a:p>
          <a:p>
            <a:pPr marL="0" lvl="1" indent="0">
              <a:lnSpc>
                <a:spcPct val="90000"/>
              </a:lnSpc>
              <a:spcBef>
                <a:spcPts val="1000"/>
              </a:spcBef>
              <a:spcAft>
                <a:spcPts val="600"/>
              </a:spcAft>
              <a:buNone/>
            </a:pPr>
            <a:r>
              <a:rPr lang="en-US" sz="2400" dirty="0"/>
              <a:t>Habitus refers to ingrained habits, skills, and dispositions shaped by social background and experiences.</a:t>
            </a:r>
          </a:p>
          <a:p>
            <a:pPr marL="0" indent="0">
              <a:lnSpc>
                <a:spcPct val="90000"/>
              </a:lnSpc>
              <a:spcBef>
                <a:spcPts val="2500"/>
              </a:spcBef>
              <a:spcAft>
                <a:spcPts val="600"/>
              </a:spcAft>
              <a:buNone/>
            </a:pPr>
            <a:r>
              <a:rPr lang="en-US" sz="2400" b="1" dirty="0"/>
              <a:t>Influence of Family and Education</a:t>
            </a:r>
          </a:p>
          <a:p>
            <a:pPr marL="0" lvl="1" indent="0">
              <a:lnSpc>
                <a:spcPct val="90000"/>
              </a:lnSpc>
              <a:spcBef>
                <a:spcPts val="1000"/>
              </a:spcBef>
              <a:spcAft>
                <a:spcPts val="600"/>
              </a:spcAft>
              <a:buNone/>
            </a:pPr>
            <a:r>
              <a:rPr lang="en-US" sz="2400" dirty="0"/>
              <a:t>Family values and education shape attitudes and behaviors, affecting confidence and engagement in learning.</a:t>
            </a:r>
          </a:p>
          <a:p>
            <a:pPr marL="0" indent="0">
              <a:lnSpc>
                <a:spcPct val="90000"/>
              </a:lnSpc>
              <a:spcBef>
                <a:spcPts val="2500"/>
              </a:spcBef>
              <a:spcAft>
                <a:spcPts val="600"/>
              </a:spcAft>
              <a:buNone/>
            </a:pPr>
            <a:r>
              <a:rPr lang="en-US" sz="2400" b="1" dirty="0"/>
              <a:t>Role in Social Structure</a:t>
            </a:r>
          </a:p>
          <a:p>
            <a:pPr marL="0" lvl="1" indent="0">
              <a:lnSpc>
                <a:spcPct val="90000"/>
              </a:lnSpc>
              <a:spcBef>
                <a:spcPts val="1000"/>
              </a:spcBef>
              <a:spcAft>
                <a:spcPts val="600"/>
              </a:spcAft>
              <a:buNone/>
            </a:pPr>
            <a:r>
              <a:rPr lang="en-US" sz="2400" dirty="0"/>
              <a:t>Habitus guides subconscious behavior reinforcing social positions and explaining diverse outcomes despite similar opportunities.</a:t>
            </a:r>
          </a:p>
        </p:txBody>
      </p:sp>
    </p:spTree>
    <p:extLst>
      <p:ext uri="{BB962C8B-B14F-4D97-AF65-F5344CB8AC3E}">
        <p14:creationId xmlns:p14="http://schemas.microsoft.com/office/powerpoint/2010/main" val="6690379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E07626-BC4B-FE63-2B0F-4D3259115B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89811-5BB6-92F3-B685-CCDE26A3CC9B}"/>
              </a:ext>
            </a:extLst>
          </p:cNvPr>
          <p:cNvSpPr>
            <a:spLocks noGrp="1"/>
          </p:cNvSpPr>
          <p:nvPr>
            <p:ph type="title"/>
          </p:nvPr>
        </p:nvSpPr>
        <p:spPr>
          <a:xfrm>
            <a:off x="248412" y="21299"/>
            <a:ext cx="10777728" cy="961682"/>
          </a:xfrm>
        </p:spPr>
        <p:txBody>
          <a:bodyPr vert="horz" lIns="91440" tIns="45720" rIns="91440" bIns="45720" rtlCol="0" anchor="t">
            <a:normAutofit/>
          </a:bodyPr>
          <a:lstStyle/>
          <a:p>
            <a:r>
              <a:rPr lang="en-US" sz="4300" b="0" i="0" kern="1200" spc="-200" baseline="0" dirty="0">
                <a:latin typeface="+mj-lt"/>
                <a:ea typeface="+mj-ea"/>
                <a:cs typeface="+mj-cs"/>
              </a:rPr>
              <a:t>Definition and Examples of Habitus</a:t>
            </a:r>
          </a:p>
        </p:txBody>
      </p:sp>
      <p:sp>
        <p:nvSpPr>
          <p:cNvPr id="5" name="TextBox 4">
            <a:extLst>
              <a:ext uri="{FF2B5EF4-FFF2-40B4-BE49-F238E27FC236}">
                <a16:creationId xmlns:a16="http://schemas.microsoft.com/office/drawing/2014/main" id="{2F6C28C7-A005-2F4A-BB40-D82BA8029543}"/>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48698" y="757287"/>
            <a:ext cx="11753742" cy="3434638"/>
          </a:xfrm>
          <a:prstGeom prst="rect">
            <a:avLst/>
          </a:prstGeom>
        </p:spPr>
        <p:txBody>
          <a:bodyPr>
            <a:noAutofit/>
          </a:bodyPr>
          <a:lstStyle/>
          <a:p>
            <a:pPr marL="0" indent="0">
              <a:lnSpc>
                <a:spcPct val="90000"/>
              </a:lnSpc>
              <a:spcBef>
                <a:spcPts val="2500"/>
              </a:spcBef>
              <a:spcAft>
                <a:spcPts val="600"/>
              </a:spcAft>
              <a:buNone/>
            </a:pPr>
            <a:r>
              <a:rPr lang="en-US" sz="2400" b="1" dirty="0"/>
              <a:t>Concept of Habitus</a:t>
            </a:r>
          </a:p>
          <a:p>
            <a:pPr marL="0" lvl="1" indent="0">
              <a:lnSpc>
                <a:spcPct val="90000"/>
              </a:lnSpc>
              <a:spcBef>
                <a:spcPts val="1000"/>
              </a:spcBef>
              <a:spcAft>
                <a:spcPts val="600"/>
              </a:spcAft>
              <a:buNone/>
            </a:pPr>
            <a:r>
              <a:rPr lang="en-US" sz="2400" dirty="0"/>
              <a:t>Habitus refers to ingrained habits, skills, and dispositions shaped by social background and experiences.</a:t>
            </a:r>
          </a:p>
          <a:p>
            <a:pPr marL="0" indent="0">
              <a:lnSpc>
                <a:spcPct val="90000"/>
              </a:lnSpc>
              <a:spcBef>
                <a:spcPts val="2500"/>
              </a:spcBef>
              <a:spcAft>
                <a:spcPts val="600"/>
              </a:spcAft>
              <a:buNone/>
            </a:pPr>
            <a:r>
              <a:rPr lang="en-US" sz="2400" b="1" dirty="0"/>
              <a:t>Influence of Family and Education</a:t>
            </a:r>
          </a:p>
          <a:p>
            <a:pPr marL="0" lvl="1" indent="0">
              <a:lnSpc>
                <a:spcPct val="90000"/>
              </a:lnSpc>
              <a:spcBef>
                <a:spcPts val="1000"/>
              </a:spcBef>
              <a:spcAft>
                <a:spcPts val="600"/>
              </a:spcAft>
              <a:buNone/>
            </a:pPr>
            <a:r>
              <a:rPr lang="en-US" sz="2400" dirty="0"/>
              <a:t>Family values and education shape attitudes and behaviors, affecting confidence and engagement in learning.</a:t>
            </a:r>
          </a:p>
          <a:p>
            <a:pPr marL="0" indent="0">
              <a:lnSpc>
                <a:spcPct val="90000"/>
              </a:lnSpc>
              <a:spcBef>
                <a:spcPts val="2500"/>
              </a:spcBef>
              <a:spcAft>
                <a:spcPts val="600"/>
              </a:spcAft>
              <a:buNone/>
            </a:pPr>
            <a:r>
              <a:rPr lang="en-US" sz="2400" b="1" dirty="0"/>
              <a:t>Role in Social Structure</a:t>
            </a:r>
          </a:p>
          <a:p>
            <a:pPr marL="0" lvl="1" indent="0">
              <a:lnSpc>
                <a:spcPct val="90000"/>
              </a:lnSpc>
              <a:spcBef>
                <a:spcPts val="1000"/>
              </a:spcBef>
              <a:spcAft>
                <a:spcPts val="600"/>
              </a:spcAft>
              <a:buNone/>
            </a:pPr>
            <a:r>
              <a:rPr lang="en-US" sz="2400" dirty="0"/>
              <a:t>Habitus guides subconscious behavior reinforcing social positions and explaining diverse outcomes despite similar opportunities.</a:t>
            </a:r>
          </a:p>
        </p:txBody>
      </p:sp>
    </p:spTree>
    <p:extLst>
      <p:ext uri="{BB962C8B-B14F-4D97-AF65-F5344CB8AC3E}">
        <p14:creationId xmlns:p14="http://schemas.microsoft.com/office/powerpoint/2010/main" val="4816694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1E8A9-D469-DD3D-F449-9BCCA999B2E0}"/>
              </a:ext>
            </a:extLst>
          </p:cNvPr>
          <p:cNvSpPr>
            <a:spLocks noGrp="1"/>
          </p:cNvSpPr>
          <p:nvPr>
            <p:ph type="title"/>
          </p:nvPr>
        </p:nvSpPr>
        <p:spPr>
          <a:xfrm>
            <a:off x="1899634" y="164592"/>
            <a:ext cx="9662164" cy="1138769"/>
          </a:xfrm>
        </p:spPr>
        <p:txBody>
          <a:bodyPr vert="horz" lIns="91440" tIns="45720" rIns="91440" bIns="45720" rtlCol="0" anchor="t">
            <a:normAutofit fontScale="90000"/>
          </a:bodyPr>
          <a:lstStyle/>
          <a:p>
            <a:r>
              <a:rPr lang="en-US" sz="3900" b="0" i="0" kern="1200" spc="-200" baseline="0" dirty="0">
                <a:latin typeface="+mj-lt"/>
                <a:ea typeface="+mj-ea"/>
                <a:cs typeface="+mj-cs"/>
              </a:rPr>
              <a:t>Integrating Habitus, Field, and Capital Conversion</a:t>
            </a:r>
          </a:p>
        </p:txBody>
      </p:sp>
      <p:pic>
        <p:nvPicPr>
          <p:cNvPr id="4" name="Content Placeholder 3" descr="Speech Bubble Sketched on Blackboard">
            <a:extLst>
              <a:ext uri="{FF2B5EF4-FFF2-40B4-BE49-F238E27FC236}">
                <a16:creationId xmlns:a16="http://schemas.microsoft.com/office/drawing/2014/main" id="{4F8B064B-F54A-4D74-8EEE-96455228DBA9}"/>
              </a:ext>
            </a:extLst>
          </p:cNvPr>
          <p:cNvPicPr>
            <a:picLocks noGrp="1" noChangeAspect="1"/>
          </p:cNvPicPr>
          <p:nvPr>
            <p:ph type="pic" sz="quarter" idx="13"/>
          </p:nvPr>
        </p:nvPicPr>
        <p:blipFill>
          <a:blip r:embed="rId3"/>
          <a:srcRect l="28673" r="30994" b="-1"/>
          <a:stretch>
            <a:fillRect/>
          </a:stretch>
        </p:blipFill>
        <p:spPr>
          <a:xfrm>
            <a:off x="20" y="1"/>
            <a:ext cx="1603400" cy="6858000"/>
          </a:xfrm>
          <a:prstGeom prst="rect">
            <a:avLst/>
          </a:prstGeom>
          <a:noFill/>
        </p:spPr>
      </p:pic>
      <p:sp>
        <p:nvSpPr>
          <p:cNvPr id="5" name="TextBox 4">
            <a:extLst>
              <a:ext uri="{FF2B5EF4-FFF2-40B4-BE49-F238E27FC236}">
                <a16:creationId xmlns:a16="http://schemas.microsoft.com/office/drawing/2014/main" id="{7E5DB0B4-2A85-4D0E-ACFE-E5F045C09D69}"/>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99634" y="891094"/>
            <a:ext cx="9662164" cy="4212926"/>
          </a:xfrm>
          <a:prstGeom prst="rect">
            <a:avLst/>
          </a:prstGeom>
        </p:spPr>
        <p:txBody>
          <a:bodyPr>
            <a:noAutofit/>
          </a:bodyPr>
          <a:lstStyle/>
          <a:p>
            <a:pPr marL="0" indent="0">
              <a:lnSpc>
                <a:spcPct val="90000"/>
              </a:lnSpc>
              <a:spcBef>
                <a:spcPts val="2500"/>
              </a:spcBef>
              <a:spcAft>
                <a:spcPts val="600"/>
              </a:spcAft>
              <a:buNone/>
            </a:pPr>
            <a:r>
              <a:rPr lang="en-US" b="1" dirty="0"/>
              <a:t>Role of Habitus</a:t>
            </a:r>
          </a:p>
          <a:p>
            <a:pPr marL="0" lvl="1" indent="0">
              <a:lnSpc>
                <a:spcPct val="90000"/>
              </a:lnSpc>
              <a:spcBef>
                <a:spcPts val="1000"/>
              </a:spcBef>
              <a:spcAft>
                <a:spcPts val="600"/>
              </a:spcAft>
              <a:buNone/>
            </a:pPr>
            <a:r>
              <a:rPr lang="en-US" dirty="0"/>
              <a:t>Habitus shapes individuals’ perceptions and actions based on their social background and experiences.</a:t>
            </a:r>
          </a:p>
          <a:p>
            <a:pPr marL="0" indent="0">
              <a:lnSpc>
                <a:spcPct val="90000"/>
              </a:lnSpc>
              <a:spcBef>
                <a:spcPts val="2500"/>
              </a:spcBef>
              <a:spcAft>
                <a:spcPts val="600"/>
              </a:spcAft>
              <a:buNone/>
            </a:pPr>
            <a:r>
              <a:rPr lang="en-US" b="1" dirty="0"/>
              <a:t>Field as Social Context</a:t>
            </a:r>
          </a:p>
          <a:p>
            <a:pPr marL="0" lvl="1" indent="0">
              <a:lnSpc>
                <a:spcPct val="90000"/>
              </a:lnSpc>
              <a:spcBef>
                <a:spcPts val="1000"/>
              </a:spcBef>
              <a:spcAft>
                <a:spcPts val="600"/>
              </a:spcAft>
              <a:buNone/>
            </a:pPr>
            <a:r>
              <a:rPr lang="en-US" dirty="0"/>
              <a:t>Field defines the social arenas where interactions occur and power relations play out.</a:t>
            </a:r>
          </a:p>
          <a:p>
            <a:pPr marL="0" indent="0">
              <a:lnSpc>
                <a:spcPct val="90000"/>
              </a:lnSpc>
              <a:spcBef>
                <a:spcPts val="2500"/>
              </a:spcBef>
              <a:spcAft>
                <a:spcPts val="600"/>
              </a:spcAft>
              <a:buNone/>
            </a:pPr>
            <a:r>
              <a:rPr lang="en-US" b="1" dirty="0"/>
              <a:t>Capital Conversion Dynamics</a:t>
            </a:r>
          </a:p>
          <a:p>
            <a:pPr marL="0" lvl="1" indent="0">
              <a:lnSpc>
                <a:spcPct val="90000"/>
              </a:lnSpc>
              <a:spcBef>
                <a:spcPts val="1000"/>
              </a:spcBef>
              <a:spcAft>
                <a:spcPts val="600"/>
              </a:spcAft>
              <a:buNone/>
            </a:pPr>
            <a:r>
              <a:rPr lang="en-US" dirty="0"/>
              <a:t>Capital conversion explains how resources are transformed to gain social advantage.</a:t>
            </a:r>
          </a:p>
          <a:p>
            <a:pPr marL="0" indent="0">
              <a:lnSpc>
                <a:spcPct val="90000"/>
              </a:lnSpc>
              <a:spcBef>
                <a:spcPts val="2500"/>
              </a:spcBef>
              <a:spcAft>
                <a:spcPts val="600"/>
              </a:spcAft>
              <a:buNone/>
            </a:pPr>
            <a:r>
              <a:rPr lang="en-US" b="1" dirty="0"/>
              <a:t>Implications for Inequality</a:t>
            </a:r>
          </a:p>
          <a:p>
            <a:pPr marL="0" lvl="1" indent="0">
              <a:lnSpc>
                <a:spcPct val="90000"/>
              </a:lnSpc>
              <a:spcBef>
                <a:spcPts val="1000"/>
              </a:spcBef>
              <a:spcAft>
                <a:spcPts val="600"/>
              </a:spcAft>
              <a:buNone/>
            </a:pPr>
            <a:r>
              <a:rPr lang="en-US" dirty="0"/>
              <a:t>These concepts reveal systemic mechanisms reproducing inequality beyond individual control.</a:t>
            </a:r>
          </a:p>
        </p:txBody>
      </p:sp>
    </p:spTree>
    <p:extLst>
      <p:ext uri="{BB962C8B-B14F-4D97-AF65-F5344CB8AC3E}">
        <p14:creationId xmlns:p14="http://schemas.microsoft.com/office/powerpoint/2010/main" val="5694611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F6136-C045-85B5-7345-72BD4036B6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20A27-B56B-9566-AE44-6FDF6C04C679}"/>
              </a:ext>
            </a:extLst>
          </p:cNvPr>
          <p:cNvSpPr>
            <a:spLocks noGrp="1"/>
          </p:cNvSpPr>
          <p:nvPr>
            <p:ph type="title"/>
          </p:nvPr>
        </p:nvSpPr>
        <p:spPr>
          <a:xfrm>
            <a:off x="1899634" y="164592"/>
            <a:ext cx="9662164" cy="1138769"/>
          </a:xfrm>
        </p:spPr>
        <p:txBody>
          <a:bodyPr vert="horz" lIns="91440" tIns="45720" rIns="91440" bIns="45720" rtlCol="0" anchor="t">
            <a:normAutofit fontScale="90000"/>
          </a:bodyPr>
          <a:lstStyle/>
          <a:p>
            <a:r>
              <a:rPr lang="en-US" sz="3900" b="0" i="0" kern="1200" spc="-200" baseline="0" dirty="0">
                <a:latin typeface="+mj-lt"/>
                <a:ea typeface="+mj-ea"/>
                <a:cs typeface="+mj-cs"/>
              </a:rPr>
              <a:t>Integrating Habitus, Field, and Capital Conversion</a:t>
            </a:r>
          </a:p>
        </p:txBody>
      </p:sp>
      <p:pic>
        <p:nvPicPr>
          <p:cNvPr id="4" name="Content Placeholder 3" descr="Speech Bubble Sketched on Blackboard">
            <a:extLst>
              <a:ext uri="{FF2B5EF4-FFF2-40B4-BE49-F238E27FC236}">
                <a16:creationId xmlns:a16="http://schemas.microsoft.com/office/drawing/2014/main" id="{4A471E66-79D8-1037-225E-390A018958D2}"/>
              </a:ext>
            </a:extLst>
          </p:cNvPr>
          <p:cNvPicPr>
            <a:picLocks noGrp="1" noChangeAspect="1"/>
          </p:cNvPicPr>
          <p:nvPr>
            <p:ph type="pic" sz="quarter" idx="13"/>
          </p:nvPr>
        </p:nvPicPr>
        <p:blipFill>
          <a:blip r:embed="rId3"/>
          <a:srcRect l="28673" r="30994" b="-1"/>
          <a:stretch>
            <a:fillRect/>
          </a:stretch>
        </p:blipFill>
        <p:spPr>
          <a:xfrm>
            <a:off x="20" y="1"/>
            <a:ext cx="1603400" cy="6858000"/>
          </a:xfrm>
          <a:prstGeom prst="rect">
            <a:avLst/>
          </a:prstGeom>
          <a:noFill/>
        </p:spPr>
      </p:pic>
      <p:sp>
        <p:nvSpPr>
          <p:cNvPr id="5" name="TextBox 4">
            <a:extLst>
              <a:ext uri="{FF2B5EF4-FFF2-40B4-BE49-F238E27FC236}">
                <a16:creationId xmlns:a16="http://schemas.microsoft.com/office/drawing/2014/main" id="{DBB11D5D-9873-07B9-A789-7E5AD62FEB15}"/>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899634" y="902111"/>
            <a:ext cx="9662164" cy="4212926"/>
          </a:xfrm>
          <a:prstGeom prst="rect">
            <a:avLst/>
          </a:prstGeom>
        </p:spPr>
        <p:txBody>
          <a:bodyPr>
            <a:noAutofit/>
          </a:bodyPr>
          <a:lstStyle/>
          <a:p>
            <a:pPr marL="0" indent="0">
              <a:lnSpc>
                <a:spcPct val="90000"/>
              </a:lnSpc>
              <a:spcBef>
                <a:spcPts val="2500"/>
              </a:spcBef>
              <a:spcAft>
                <a:spcPts val="600"/>
              </a:spcAft>
              <a:buNone/>
            </a:pPr>
            <a:r>
              <a:rPr lang="en-US" b="1" dirty="0"/>
              <a:t>Role of Habitus</a:t>
            </a:r>
          </a:p>
          <a:p>
            <a:pPr marL="0" lvl="1" indent="0">
              <a:lnSpc>
                <a:spcPct val="90000"/>
              </a:lnSpc>
              <a:spcBef>
                <a:spcPts val="1000"/>
              </a:spcBef>
              <a:spcAft>
                <a:spcPts val="600"/>
              </a:spcAft>
              <a:buNone/>
            </a:pPr>
            <a:r>
              <a:rPr lang="en-US" dirty="0"/>
              <a:t>Habitus shapes individuals’ perceptions and actions based on their social background and experiences.</a:t>
            </a:r>
          </a:p>
          <a:p>
            <a:pPr marL="0" indent="0">
              <a:lnSpc>
                <a:spcPct val="90000"/>
              </a:lnSpc>
              <a:spcBef>
                <a:spcPts val="2500"/>
              </a:spcBef>
              <a:spcAft>
                <a:spcPts val="600"/>
              </a:spcAft>
              <a:buNone/>
            </a:pPr>
            <a:r>
              <a:rPr lang="en-US" b="1" dirty="0"/>
              <a:t>Field as Social Context</a:t>
            </a:r>
          </a:p>
          <a:p>
            <a:pPr marL="0" lvl="1" indent="0">
              <a:lnSpc>
                <a:spcPct val="90000"/>
              </a:lnSpc>
              <a:spcBef>
                <a:spcPts val="1000"/>
              </a:spcBef>
              <a:spcAft>
                <a:spcPts val="600"/>
              </a:spcAft>
              <a:buNone/>
            </a:pPr>
            <a:r>
              <a:rPr lang="en-US" dirty="0"/>
              <a:t>Field defines the social arenas where interactions occur and power relations play out.</a:t>
            </a:r>
          </a:p>
          <a:p>
            <a:pPr marL="0" indent="0">
              <a:lnSpc>
                <a:spcPct val="90000"/>
              </a:lnSpc>
              <a:spcBef>
                <a:spcPts val="2500"/>
              </a:spcBef>
              <a:spcAft>
                <a:spcPts val="600"/>
              </a:spcAft>
              <a:buNone/>
            </a:pPr>
            <a:r>
              <a:rPr lang="en-US" b="1" dirty="0"/>
              <a:t>Capital Conversion Dynamics</a:t>
            </a:r>
          </a:p>
          <a:p>
            <a:pPr marL="0" lvl="1" indent="0">
              <a:lnSpc>
                <a:spcPct val="90000"/>
              </a:lnSpc>
              <a:spcBef>
                <a:spcPts val="1000"/>
              </a:spcBef>
              <a:spcAft>
                <a:spcPts val="600"/>
              </a:spcAft>
              <a:buNone/>
            </a:pPr>
            <a:r>
              <a:rPr lang="en-US" dirty="0"/>
              <a:t>Capital conversion explains how resources are transformed to gain social advantage.</a:t>
            </a:r>
          </a:p>
          <a:p>
            <a:pPr marL="0" indent="0">
              <a:lnSpc>
                <a:spcPct val="90000"/>
              </a:lnSpc>
              <a:spcBef>
                <a:spcPts val="2500"/>
              </a:spcBef>
              <a:spcAft>
                <a:spcPts val="600"/>
              </a:spcAft>
              <a:buNone/>
            </a:pPr>
            <a:r>
              <a:rPr lang="en-US" b="1" dirty="0"/>
              <a:t>Implications for Inequality</a:t>
            </a:r>
          </a:p>
          <a:p>
            <a:pPr marL="0" lvl="1" indent="0">
              <a:lnSpc>
                <a:spcPct val="90000"/>
              </a:lnSpc>
              <a:spcBef>
                <a:spcPts val="1000"/>
              </a:spcBef>
              <a:spcAft>
                <a:spcPts val="600"/>
              </a:spcAft>
              <a:buNone/>
            </a:pPr>
            <a:r>
              <a:rPr lang="en-US" dirty="0"/>
              <a:t>These concepts reveal systemic mechanisms reproducing inequality beyond individual control.</a:t>
            </a:r>
          </a:p>
        </p:txBody>
      </p:sp>
    </p:spTree>
    <p:extLst>
      <p:ext uri="{BB962C8B-B14F-4D97-AF65-F5344CB8AC3E}">
        <p14:creationId xmlns:p14="http://schemas.microsoft.com/office/powerpoint/2010/main" val="33812649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D3E24-3C7B-7394-216A-E2DC31495E15}"/>
              </a:ext>
            </a:extLst>
          </p:cNvPr>
          <p:cNvSpPr>
            <a:spLocks noGrp="1"/>
          </p:cNvSpPr>
          <p:nvPr>
            <p:ph type="ctrTitle"/>
          </p:nvPr>
        </p:nvSpPr>
        <p:spPr>
          <a:xfrm>
            <a:off x="525780" y="160020"/>
            <a:ext cx="10058400" cy="5029200"/>
          </a:xfrm>
        </p:spPr>
        <p:txBody>
          <a:bodyPr anchor="b">
            <a:normAutofit fontScale="90000"/>
          </a:bodyPr>
          <a:lstStyle/>
          <a:p>
            <a:r>
              <a:rPr lang="en-US" sz="9400" dirty="0" err="1"/>
              <a:t>Atgynhyrchu</a:t>
            </a:r>
            <a:r>
              <a:rPr lang="en-US" sz="9400" dirty="0"/>
              <a:t> </a:t>
            </a:r>
            <a:r>
              <a:rPr lang="en-US" sz="9400" dirty="0" err="1"/>
              <a:t>anghydraddoldeb</a:t>
            </a:r>
            <a:r>
              <a:rPr lang="en-US" sz="9400" dirty="0"/>
              <a:t> </a:t>
            </a:r>
            <a:r>
              <a:rPr lang="en-US" sz="9400" dirty="0" err="1"/>
              <a:t>mewn</a:t>
            </a:r>
            <a:r>
              <a:rPr lang="en-US" sz="9400" dirty="0"/>
              <a:t> </a:t>
            </a:r>
            <a:r>
              <a:rPr lang="en-US" sz="9400" dirty="0" err="1"/>
              <a:t>sefydliadau'r</a:t>
            </a:r>
            <a:r>
              <a:rPr lang="en-US" sz="9400" dirty="0"/>
              <a:t> DU</a:t>
            </a:r>
          </a:p>
        </p:txBody>
      </p:sp>
    </p:spTree>
    <p:extLst>
      <p:ext uri="{BB962C8B-B14F-4D97-AF65-F5344CB8AC3E}">
        <p14:creationId xmlns:p14="http://schemas.microsoft.com/office/powerpoint/2010/main" val="38994998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AE5DD-AE15-FA98-AAB9-0CB3BCB991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D6179-9660-4FA3-D197-76E6A048A66C}"/>
              </a:ext>
            </a:extLst>
          </p:cNvPr>
          <p:cNvSpPr>
            <a:spLocks noGrp="1"/>
          </p:cNvSpPr>
          <p:nvPr>
            <p:ph type="ctrTitle"/>
          </p:nvPr>
        </p:nvSpPr>
        <p:spPr>
          <a:xfrm>
            <a:off x="525780" y="160020"/>
            <a:ext cx="10058400" cy="5029200"/>
          </a:xfrm>
        </p:spPr>
        <p:txBody>
          <a:bodyPr anchor="b">
            <a:normAutofit/>
          </a:bodyPr>
          <a:lstStyle/>
          <a:p>
            <a:r>
              <a:rPr lang="en-US" sz="9400" dirty="0"/>
              <a:t>Reproduction of Inequality in UK Institutions</a:t>
            </a:r>
          </a:p>
        </p:txBody>
      </p:sp>
    </p:spTree>
    <p:extLst>
      <p:ext uri="{BB962C8B-B14F-4D97-AF65-F5344CB8AC3E}">
        <p14:creationId xmlns:p14="http://schemas.microsoft.com/office/powerpoint/2010/main" val="5206930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A2837-3623-00EA-F1D8-29B482ADE67F}"/>
              </a:ext>
            </a:extLst>
          </p:cNvPr>
          <p:cNvSpPr>
            <a:spLocks noGrp="1"/>
          </p:cNvSpPr>
          <p:nvPr>
            <p:ph type="title"/>
          </p:nvPr>
        </p:nvSpPr>
        <p:spPr>
          <a:xfrm>
            <a:off x="338327" y="-60960"/>
            <a:ext cx="6858000" cy="1111532"/>
          </a:xfrm>
        </p:spPr>
        <p:txBody>
          <a:bodyPr anchor="b">
            <a:normAutofit/>
          </a:bodyPr>
          <a:lstStyle/>
          <a:p>
            <a:r>
              <a:rPr lang="en-US" dirty="0" err="1"/>
              <a:t>Addysg</a:t>
            </a:r>
            <a:endParaRPr lang="en-US" dirty="0"/>
          </a:p>
        </p:txBody>
      </p:sp>
      <p:sp>
        <p:nvSpPr>
          <p:cNvPr id="4" name="Content Placeholder 3">
            <a:extLst>
              <a:ext uri="{FF2B5EF4-FFF2-40B4-BE49-F238E27FC236}">
                <a16:creationId xmlns:a16="http://schemas.microsoft.com/office/drawing/2014/main" id="{F4678E0C-4D3C-A18B-A2F8-4AE829290C4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93546" y="1135380"/>
            <a:ext cx="3761234" cy="3825240"/>
          </a:xfrm>
        </p:spPr>
        <p:txBody>
          <a:bodyPr>
            <a:noAutofit/>
          </a:bodyPr>
          <a:lstStyle/>
          <a:p>
            <a:pPr marL="0" indent="0">
              <a:lnSpc>
                <a:spcPct val="100000"/>
              </a:lnSpc>
              <a:spcBef>
                <a:spcPts val="2500"/>
              </a:spcBef>
              <a:buNone/>
            </a:pPr>
            <a:r>
              <a:rPr lang="en-US" sz="1800" b="1" dirty="0" err="1"/>
              <a:t>Cyfalaf</a:t>
            </a:r>
            <a:r>
              <a:rPr lang="en-US" sz="1800" b="1" dirty="0"/>
              <a:t> </a:t>
            </a:r>
            <a:r>
              <a:rPr lang="en-US" sz="1800" b="1" dirty="0" err="1"/>
              <a:t>Diwylliannol</a:t>
            </a:r>
            <a:r>
              <a:rPr lang="en-US" sz="1800" b="1" dirty="0"/>
              <a:t> ac </a:t>
            </a:r>
            <a:r>
              <a:rPr lang="en-US" sz="1800" b="1" dirty="0" err="1"/>
              <a:t>Anghydraddoldeb</a:t>
            </a:r>
            <a:endParaRPr lang="en-US" sz="1800" dirty="0"/>
          </a:p>
          <a:p>
            <a:pPr marL="0" indent="0">
              <a:lnSpc>
                <a:spcPct val="100000"/>
              </a:lnSpc>
              <a:spcBef>
                <a:spcPts val="2500"/>
              </a:spcBef>
              <a:buNone/>
            </a:pPr>
            <a:r>
              <a:rPr lang="en-US" sz="1800" dirty="0"/>
              <a:t>Mae </a:t>
            </a:r>
            <a:r>
              <a:rPr lang="en-US" sz="1800" dirty="0" err="1"/>
              <a:t>myfyrwyr</a:t>
            </a:r>
            <a:r>
              <a:rPr lang="en-US" sz="1800" dirty="0"/>
              <a:t> </a:t>
            </a:r>
            <a:r>
              <a:rPr lang="en-US" sz="1800" dirty="0" err="1"/>
              <a:t>dosbarth</a:t>
            </a:r>
            <a:r>
              <a:rPr lang="en-US" sz="1800" dirty="0"/>
              <a:t> </a:t>
            </a:r>
            <a:r>
              <a:rPr lang="en-US" sz="1800" dirty="0" err="1"/>
              <a:t>canol</a:t>
            </a:r>
            <a:r>
              <a:rPr lang="en-US" sz="1800" dirty="0"/>
              <a:t> </a:t>
            </a:r>
            <a:r>
              <a:rPr lang="en-US" sz="1800" dirty="0" err="1"/>
              <a:t>yn</a:t>
            </a:r>
            <a:r>
              <a:rPr lang="en-US" sz="1800" dirty="0"/>
              <a:t> </a:t>
            </a:r>
            <a:r>
              <a:rPr lang="en-US" sz="1800" dirty="0" err="1"/>
              <a:t>elwa</a:t>
            </a:r>
            <a:r>
              <a:rPr lang="en-US" sz="1800" dirty="0"/>
              <a:t> o </a:t>
            </a:r>
            <a:r>
              <a:rPr lang="en-US" sz="1800" dirty="0" err="1"/>
              <a:t>gyfalaf</a:t>
            </a:r>
            <a:r>
              <a:rPr lang="en-US" sz="1800" dirty="0"/>
              <a:t> </a:t>
            </a:r>
            <a:r>
              <a:rPr lang="en-US" sz="1800" dirty="0" err="1"/>
              <a:t>diwylliannol</a:t>
            </a:r>
            <a:r>
              <a:rPr lang="en-US" sz="1800" dirty="0"/>
              <a:t> </a:t>
            </a:r>
            <a:r>
              <a:rPr lang="en-US" sz="1800" dirty="0" err="1"/>
              <a:t>sy'n</a:t>
            </a:r>
            <a:r>
              <a:rPr lang="en-US" sz="1800" dirty="0"/>
              <a:t> </a:t>
            </a:r>
            <a:r>
              <a:rPr lang="en-US" sz="1800" dirty="0" err="1"/>
              <a:t>cyd-fynd</a:t>
            </a:r>
            <a:r>
              <a:rPr lang="en-US" sz="1800" dirty="0"/>
              <a:t> â </a:t>
            </a:r>
            <a:r>
              <a:rPr lang="en-US" sz="1800" dirty="0" err="1"/>
              <a:t>normau</a:t>
            </a:r>
            <a:r>
              <a:rPr lang="en-US" sz="1800" dirty="0"/>
              <a:t> </a:t>
            </a:r>
            <a:r>
              <a:rPr lang="en-US" sz="1800" dirty="0" err="1"/>
              <a:t>ysgol</a:t>
            </a:r>
            <a:r>
              <a:rPr lang="en-US" sz="1800" dirty="0"/>
              <a:t>, </a:t>
            </a:r>
            <a:r>
              <a:rPr lang="en-US" sz="1800" dirty="0" err="1"/>
              <a:t>gan</a:t>
            </a:r>
            <a:r>
              <a:rPr lang="en-US" sz="1800" dirty="0"/>
              <a:t> </a:t>
            </a:r>
            <a:r>
              <a:rPr lang="en-US" sz="1800" dirty="0" err="1"/>
              <a:t>arwain</a:t>
            </a:r>
            <a:r>
              <a:rPr lang="en-US" sz="1800" dirty="0"/>
              <a:t> at well </a:t>
            </a:r>
            <a:r>
              <a:rPr lang="en-US" sz="1800" dirty="0" err="1"/>
              <a:t>canlyniadau</a:t>
            </a:r>
            <a:r>
              <a:rPr lang="en-US" sz="1800" dirty="0"/>
              <a:t> </a:t>
            </a:r>
            <a:r>
              <a:rPr lang="en-US" sz="1800" dirty="0" err="1"/>
              <a:t>academaidd</a:t>
            </a:r>
            <a:r>
              <a:rPr lang="en-US" sz="1800" dirty="0"/>
              <a:t>.
</a:t>
            </a:r>
            <a:r>
              <a:rPr lang="en-US" sz="1800" b="1" dirty="0" err="1"/>
              <a:t>Effeithiau'r</a:t>
            </a:r>
            <a:r>
              <a:rPr lang="en-US" sz="1800" b="1" dirty="0"/>
              <a:t> </a:t>
            </a:r>
            <a:r>
              <a:rPr lang="en-US" sz="1800" b="1" dirty="0" err="1"/>
              <a:t>Cwricwlwm</a:t>
            </a:r>
            <a:r>
              <a:rPr lang="en-US" sz="1800" b="1" dirty="0"/>
              <a:t> Cudd</a:t>
            </a:r>
            <a:r>
              <a:rPr lang="en-US" sz="1800" dirty="0"/>
              <a:t>
Mae </a:t>
            </a:r>
            <a:r>
              <a:rPr lang="en-US" sz="1800" dirty="0" err="1"/>
              <a:t>normau</a:t>
            </a:r>
            <a:r>
              <a:rPr lang="en-US" sz="1800" dirty="0"/>
              <a:t> </a:t>
            </a:r>
            <a:r>
              <a:rPr lang="en-US" sz="1800" dirty="0" err="1"/>
              <a:t>ysgol</a:t>
            </a:r>
            <a:r>
              <a:rPr lang="en-US" sz="1800" dirty="0"/>
              <a:t> </a:t>
            </a:r>
            <a:r>
              <a:rPr lang="en-US" sz="1800" dirty="0" err="1"/>
              <a:t>anysgrifenedig</a:t>
            </a:r>
            <a:r>
              <a:rPr lang="en-US" sz="1800" dirty="0"/>
              <a:t> </a:t>
            </a:r>
            <a:r>
              <a:rPr lang="en-US" sz="1800" dirty="0" err="1"/>
              <a:t>yn</a:t>
            </a:r>
            <a:r>
              <a:rPr lang="en-US" sz="1800" dirty="0"/>
              <a:t> </a:t>
            </a:r>
            <a:r>
              <a:rPr lang="en-US" sz="1800" dirty="0" err="1"/>
              <a:t>atgyfnerthu</a:t>
            </a:r>
            <a:r>
              <a:rPr lang="en-US" sz="1800" dirty="0"/>
              <a:t> </a:t>
            </a:r>
            <a:r>
              <a:rPr lang="en-US" sz="1800" dirty="0" err="1"/>
              <a:t>haenu</a:t>
            </a:r>
            <a:r>
              <a:rPr lang="en-US" sz="1800" dirty="0"/>
              <a:t> </a:t>
            </a:r>
            <a:r>
              <a:rPr lang="en-US" sz="1800" dirty="0" err="1"/>
              <a:t>cymdeithasol</a:t>
            </a:r>
            <a:r>
              <a:rPr lang="en-US" sz="1800" dirty="0"/>
              <a:t> ac </a:t>
            </a:r>
            <a:r>
              <a:rPr lang="en-US" sz="1800" dirty="0" err="1"/>
              <a:t>yn</a:t>
            </a:r>
            <a:r>
              <a:rPr lang="en-US" sz="1800" dirty="0"/>
              <a:t> </a:t>
            </a:r>
            <a:r>
              <a:rPr lang="en-US" sz="1800" dirty="0" err="1"/>
              <a:t>ffafrio</a:t>
            </a:r>
            <a:r>
              <a:rPr lang="en-US" sz="1800" dirty="0"/>
              <a:t> </a:t>
            </a:r>
            <a:r>
              <a:rPr lang="en-US" sz="1800" dirty="0" err="1"/>
              <a:t>myfyrwyr</a:t>
            </a:r>
            <a:r>
              <a:rPr lang="en-US" sz="1800" dirty="0"/>
              <a:t> â </a:t>
            </a:r>
            <a:r>
              <a:rPr lang="en-US" sz="1800" dirty="0" err="1"/>
              <a:t>nodweddion</a:t>
            </a:r>
            <a:r>
              <a:rPr lang="en-US" sz="1800" dirty="0"/>
              <a:t> </a:t>
            </a:r>
            <a:r>
              <a:rPr lang="en-US" sz="1800" dirty="0" err="1"/>
              <a:t>dosbarth</a:t>
            </a:r>
            <a:r>
              <a:rPr lang="en-US" sz="1800" dirty="0"/>
              <a:t> </a:t>
            </a:r>
            <a:r>
              <a:rPr lang="en-US" sz="1800" dirty="0" err="1"/>
              <a:t>canol</a:t>
            </a:r>
            <a:r>
              <a:rPr lang="en-US" sz="1800" dirty="0"/>
              <a:t>.
</a:t>
            </a:r>
          </a:p>
        </p:txBody>
      </p:sp>
      <p:pic>
        <p:nvPicPr>
          <p:cNvPr id="5" name="Content Placeholder 4" descr="Person teaching in class">
            <a:extLst>
              <a:ext uri="{FF2B5EF4-FFF2-40B4-BE49-F238E27FC236}">
                <a16:creationId xmlns:a16="http://schemas.microsoft.com/office/drawing/2014/main" id="{036F2268-EF28-43BF-A93E-6FE9F528C74A}"/>
              </a:ext>
            </a:extLst>
          </p:cNvPr>
          <p:cNvPicPr>
            <a:picLocks noGrp="1" noChangeAspect="1"/>
          </p:cNvPicPr>
          <p:nvPr>
            <p:ph type="pic" sz="quarter" idx="13"/>
          </p:nvPr>
        </p:nvPicPr>
        <p:blipFill>
          <a:blip r:embed="rId3"/>
          <a:srcRect l="35528" r="24562" b="-1"/>
          <a:stretch>
            <a:fillRect/>
          </a:stretch>
        </p:blipFill>
        <p:spPr>
          <a:xfrm>
            <a:off x="9174481" y="0"/>
            <a:ext cx="3017519" cy="2316480"/>
          </a:xfrm>
          <a:prstGeom prst="rect">
            <a:avLst/>
          </a:prstGeom>
          <a:noFill/>
        </p:spPr>
      </p:pic>
      <p:sp>
        <p:nvSpPr>
          <p:cNvPr id="3" name="TextBox 2">
            <a:extLst>
              <a:ext uri="{FF2B5EF4-FFF2-40B4-BE49-F238E27FC236}">
                <a16:creationId xmlns:a16="http://schemas.microsoft.com/office/drawing/2014/main" id="{AC62E1A1-8D3F-C9C1-84D1-64B11C61B806}"/>
              </a:ext>
            </a:extLst>
          </p:cNvPr>
          <p:cNvSpPr txBox="1"/>
          <p:nvPr/>
        </p:nvSpPr>
        <p:spPr>
          <a:xfrm>
            <a:off x="4511040" y="1172492"/>
            <a:ext cx="3825240" cy="4247317"/>
          </a:xfrm>
          <a:prstGeom prst="rect">
            <a:avLst/>
          </a:prstGeom>
          <a:noFill/>
        </p:spPr>
        <p:txBody>
          <a:bodyPr wrap="square" rtlCol="0">
            <a:spAutoFit/>
          </a:bodyPr>
          <a:lstStyle/>
          <a:p>
            <a:r>
              <a:rPr lang="en-US" b="1" dirty="0"/>
              <a:t>Rhwystrau </a:t>
            </a:r>
            <a:r>
              <a:rPr lang="en-US" b="1" dirty="0" err="1"/>
              <a:t>Strwythurol</a:t>
            </a:r>
            <a:r>
              <a:rPr lang="en-US" b="1" dirty="0"/>
              <a:t> </a:t>
            </a:r>
            <a:r>
              <a:rPr lang="en-US" b="1" dirty="0" err="1"/>
              <a:t>i</a:t>
            </a:r>
            <a:r>
              <a:rPr lang="en-US" b="1" dirty="0"/>
              <a:t> </a:t>
            </a:r>
            <a:r>
              <a:rPr lang="en-US" b="1" dirty="0" err="1"/>
              <a:t>Fynediad</a:t>
            </a:r>
            <a:endParaRPr lang="en-US" b="1" dirty="0"/>
          </a:p>
          <a:p>
            <a:r>
              <a:rPr lang="en-US" dirty="0"/>
              <a:t>
Mae </a:t>
            </a:r>
            <a:r>
              <a:rPr lang="en-US" dirty="0" err="1"/>
              <a:t>statws</a:t>
            </a:r>
            <a:r>
              <a:rPr lang="en-US" dirty="0"/>
              <a:t> </a:t>
            </a:r>
            <a:r>
              <a:rPr lang="en-US" dirty="0" err="1"/>
              <a:t>economaidd-gymdeithasol</a:t>
            </a:r>
            <a:r>
              <a:rPr lang="en-US" dirty="0"/>
              <a:t> ac </a:t>
            </a:r>
            <a:r>
              <a:rPr lang="en-US" dirty="0" err="1"/>
              <a:t>addysg</a:t>
            </a:r>
            <a:r>
              <a:rPr lang="en-US" dirty="0"/>
              <a:t> </a:t>
            </a:r>
            <a:r>
              <a:rPr lang="en-US" dirty="0" err="1"/>
              <a:t>rhieni</a:t>
            </a:r>
            <a:r>
              <a:rPr lang="en-US" dirty="0"/>
              <a:t> </a:t>
            </a:r>
            <a:r>
              <a:rPr lang="en-US" dirty="0" err="1"/>
              <a:t>yn</a:t>
            </a:r>
            <a:r>
              <a:rPr lang="en-US" dirty="0"/>
              <a:t> </a:t>
            </a:r>
            <a:r>
              <a:rPr lang="en-US" dirty="0" err="1"/>
              <a:t>dylanwadu'n</a:t>
            </a:r>
            <a:r>
              <a:rPr lang="en-US" dirty="0"/>
              <a:t> </a:t>
            </a:r>
            <a:r>
              <a:rPr lang="en-US" dirty="0" err="1"/>
              <a:t>gryf</a:t>
            </a:r>
            <a:r>
              <a:rPr lang="en-US" dirty="0"/>
              <a:t> </a:t>
            </a:r>
            <a:r>
              <a:rPr lang="en-US" dirty="0" err="1"/>
              <a:t>ar</a:t>
            </a:r>
            <a:r>
              <a:rPr lang="en-US" dirty="0"/>
              <a:t> </a:t>
            </a:r>
            <a:r>
              <a:rPr lang="en-US" dirty="0" err="1"/>
              <a:t>lwyddiant</a:t>
            </a:r>
            <a:r>
              <a:rPr lang="en-US" dirty="0"/>
              <a:t> </a:t>
            </a:r>
            <a:r>
              <a:rPr lang="en-US" dirty="0" err="1"/>
              <a:t>academaidd</a:t>
            </a:r>
            <a:r>
              <a:rPr lang="en-US" dirty="0"/>
              <a:t> a </a:t>
            </a:r>
            <a:r>
              <a:rPr lang="en-US" dirty="0" err="1"/>
              <a:t>mynediad</a:t>
            </a:r>
            <a:r>
              <a:rPr lang="en-US" dirty="0"/>
              <a:t> </a:t>
            </a:r>
            <a:r>
              <a:rPr lang="en-US" dirty="0" err="1"/>
              <a:t>i'r</a:t>
            </a:r>
            <a:r>
              <a:rPr lang="en-US" dirty="0"/>
              <a:t> </a:t>
            </a:r>
            <a:r>
              <a:rPr lang="en-US" dirty="0" err="1"/>
              <a:t>brifysgol</a:t>
            </a:r>
            <a:r>
              <a:rPr lang="en-US" dirty="0"/>
              <a:t>.</a:t>
            </a:r>
          </a:p>
          <a:p>
            <a:r>
              <a:rPr lang="en-US" dirty="0"/>
              <a:t>
</a:t>
            </a:r>
            <a:r>
              <a:rPr lang="en-US" b="1" dirty="0"/>
              <a:t>Angen am </a:t>
            </a:r>
            <a:r>
              <a:rPr lang="en-US" b="1" dirty="0" err="1"/>
              <a:t>Addysg</a:t>
            </a:r>
            <a:r>
              <a:rPr lang="en-US" b="1" dirty="0"/>
              <a:t> </a:t>
            </a:r>
            <a:r>
              <a:rPr lang="en-US" b="1" dirty="0" err="1"/>
              <a:t>Gynhwysol</a:t>
            </a:r>
            <a:endParaRPr lang="en-US" b="1" dirty="0"/>
          </a:p>
          <a:p>
            <a:r>
              <a:rPr lang="en-US" dirty="0"/>
              <a:t>
Mae </a:t>
            </a:r>
            <a:r>
              <a:rPr lang="en-US" dirty="0" err="1"/>
              <a:t>addysgeg</a:t>
            </a:r>
            <a:r>
              <a:rPr lang="en-US" dirty="0"/>
              <a:t> </a:t>
            </a:r>
            <a:r>
              <a:rPr lang="en-US" dirty="0" err="1"/>
              <a:t>gynhwysol</a:t>
            </a:r>
            <a:r>
              <a:rPr lang="en-US" dirty="0"/>
              <a:t> a </a:t>
            </a:r>
            <a:r>
              <a:rPr lang="en-US" dirty="0" err="1"/>
              <a:t>dyrannu</a:t>
            </a:r>
            <a:r>
              <a:rPr lang="en-US" dirty="0"/>
              <a:t> </a:t>
            </a:r>
            <a:r>
              <a:rPr lang="en-US" dirty="0" err="1"/>
              <a:t>adnoddau</a:t>
            </a:r>
            <a:r>
              <a:rPr lang="en-US" dirty="0"/>
              <a:t> teg </a:t>
            </a:r>
            <a:r>
              <a:rPr lang="en-US" dirty="0" err="1"/>
              <a:t>yn</a:t>
            </a:r>
            <a:r>
              <a:rPr lang="en-US" dirty="0"/>
              <a:t> </a:t>
            </a:r>
            <a:r>
              <a:rPr lang="en-US" dirty="0" err="1"/>
              <a:t>hanfodol</a:t>
            </a:r>
            <a:r>
              <a:rPr lang="en-US" dirty="0"/>
              <a:t> </a:t>
            </a:r>
            <a:r>
              <a:rPr lang="en-US" dirty="0" err="1"/>
              <a:t>i</a:t>
            </a:r>
            <a:r>
              <a:rPr lang="en-US" dirty="0"/>
              <a:t> </a:t>
            </a:r>
            <a:r>
              <a:rPr lang="en-US" dirty="0" err="1"/>
              <a:t>amharu</a:t>
            </a:r>
            <a:r>
              <a:rPr lang="en-US" dirty="0"/>
              <a:t> </a:t>
            </a:r>
            <a:r>
              <a:rPr lang="en-US" dirty="0" err="1"/>
              <a:t>ar</a:t>
            </a:r>
            <a:r>
              <a:rPr lang="en-US" dirty="0"/>
              <a:t> </a:t>
            </a:r>
            <a:r>
              <a:rPr lang="en-US" dirty="0" err="1"/>
              <a:t>gylchoedd</a:t>
            </a:r>
            <a:r>
              <a:rPr lang="en-US" dirty="0"/>
              <a:t> </a:t>
            </a:r>
            <a:r>
              <a:rPr lang="en-US" dirty="0" err="1"/>
              <a:t>anghydraddoldeb</a:t>
            </a:r>
            <a:r>
              <a:rPr lang="en-US" dirty="0"/>
              <a:t> </a:t>
            </a:r>
            <a:r>
              <a:rPr lang="en-US" dirty="0" err="1"/>
              <a:t>addysgol</a:t>
            </a:r>
            <a:r>
              <a:rPr lang="en-US" dirty="0"/>
              <a:t>.</a:t>
            </a:r>
            <a:endParaRPr lang="en-GB" dirty="0"/>
          </a:p>
        </p:txBody>
      </p:sp>
    </p:spTree>
    <p:extLst>
      <p:ext uri="{BB962C8B-B14F-4D97-AF65-F5344CB8AC3E}">
        <p14:creationId xmlns:p14="http://schemas.microsoft.com/office/powerpoint/2010/main" val="28702258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46A04B-AD5C-3374-1568-8C60FB7F90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5A33C2-0046-37F3-9F5A-46A99B69398D}"/>
              </a:ext>
            </a:extLst>
          </p:cNvPr>
          <p:cNvSpPr>
            <a:spLocks noGrp="1"/>
          </p:cNvSpPr>
          <p:nvPr>
            <p:ph type="title"/>
          </p:nvPr>
        </p:nvSpPr>
        <p:spPr>
          <a:xfrm>
            <a:off x="71627" y="-137160"/>
            <a:ext cx="6858000" cy="1111532"/>
          </a:xfrm>
        </p:spPr>
        <p:txBody>
          <a:bodyPr anchor="b">
            <a:normAutofit/>
          </a:bodyPr>
          <a:lstStyle/>
          <a:p>
            <a:r>
              <a:rPr lang="en-US" dirty="0"/>
              <a:t>Education</a:t>
            </a:r>
          </a:p>
        </p:txBody>
      </p:sp>
      <p:sp>
        <p:nvSpPr>
          <p:cNvPr id="4" name="Content Placeholder 3">
            <a:extLst>
              <a:ext uri="{FF2B5EF4-FFF2-40B4-BE49-F238E27FC236}">
                <a16:creationId xmlns:a16="http://schemas.microsoft.com/office/drawing/2014/main" id="{EE61E615-5502-8171-0390-9DB41C67EAE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16407" y="1135380"/>
            <a:ext cx="6858000" cy="4200198"/>
          </a:xfrm>
        </p:spPr>
        <p:txBody>
          <a:bodyPr>
            <a:noAutofit/>
          </a:bodyPr>
          <a:lstStyle/>
          <a:p>
            <a:pPr marL="0" indent="0">
              <a:spcBef>
                <a:spcPts val="2500"/>
              </a:spcBef>
              <a:buFont typeface="Arial" panose="020B0604020202020204" pitchFamily="34" charset="0"/>
              <a:buNone/>
            </a:pPr>
            <a:r>
              <a:rPr lang="en-US" sz="1800" b="1" dirty="0"/>
              <a:t>Cultural Capital and Inequality</a:t>
            </a:r>
          </a:p>
          <a:p>
            <a:pPr marL="0" lvl="1" indent="0">
              <a:buFont typeface="Arial" panose="020B0604020202020204" pitchFamily="34" charset="0"/>
              <a:buNone/>
            </a:pPr>
            <a:r>
              <a:rPr sz="1800" dirty="0"/>
              <a:t>Middle-class students benefit from cultural capital aligning with school norms</a:t>
            </a:r>
            <a:r>
              <a:rPr lang="en-GB" sz="1800" dirty="0"/>
              <a:t> (the ‘hidden curriculum’)</a:t>
            </a:r>
            <a:r>
              <a:rPr sz="1800" dirty="0"/>
              <a:t>, resulting in better academic outcomes.</a:t>
            </a:r>
            <a:endParaRPr lang="en-US" sz="1800" dirty="0"/>
          </a:p>
          <a:p>
            <a:pPr marL="0" indent="0">
              <a:spcBef>
                <a:spcPts val="2500"/>
              </a:spcBef>
              <a:buFont typeface="Arial" panose="020B0604020202020204" pitchFamily="34" charset="0"/>
              <a:buNone/>
            </a:pPr>
            <a:r>
              <a:rPr lang="en-US" sz="1800" b="1" dirty="0"/>
              <a:t>Hidden Curriculum Effects</a:t>
            </a:r>
          </a:p>
          <a:p>
            <a:pPr marL="0" lvl="1" indent="0">
              <a:buFont typeface="Arial" panose="020B0604020202020204" pitchFamily="34" charset="0"/>
              <a:buNone/>
            </a:pPr>
            <a:r>
              <a:rPr sz="1800" dirty="0"/>
              <a:t>Unwritten school norms reinforce social stratification and </a:t>
            </a:r>
            <a:r>
              <a:rPr sz="1800" dirty="0" err="1"/>
              <a:t>favour</a:t>
            </a:r>
            <a:r>
              <a:rPr sz="1800" dirty="0"/>
              <a:t> students with middle-class traits.</a:t>
            </a:r>
            <a:endParaRPr lang="en-US" sz="1800" dirty="0"/>
          </a:p>
          <a:p>
            <a:pPr marL="0" indent="0">
              <a:spcBef>
                <a:spcPts val="2500"/>
              </a:spcBef>
              <a:buFont typeface="Arial" panose="020B0604020202020204" pitchFamily="34" charset="0"/>
              <a:buNone/>
            </a:pPr>
            <a:r>
              <a:rPr lang="en-US" sz="1800" b="1" dirty="0"/>
              <a:t>Structural Barriers to Access</a:t>
            </a:r>
          </a:p>
          <a:p>
            <a:pPr marL="0" lvl="1" indent="0">
              <a:buFont typeface="Arial" panose="020B0604020202020204" pitchFamily="34" charset="0"/>
              <a:buNone/>
            </a:pPr>
            <a:r>
              <a:rPr sz="1800" dirty="0"/>
              <a:t>Socioeconomic status and parental education strongly influence academic success and university access.</a:t>
            </a:r>
            <a:endParaRPr lang="en-US" sz="1800" dirty="0"/>
          </a:p>
          <a:p>
            <a:pPr marL="0" indent="0">
              <a:spcBef>
                <a:spcPts val="2500"/>
              </a:spcBef>
              <a:buFont typeface="Arial" panose="020B0604020202020204" pitchFamily="34" charset="0"/>
              <a:buNone/>
            </a:pPr>
            <a:r>
              <a:rPr lang="en-US" sz="1800" b="1" dirty="0"/>
              <a:t>Need for Inclusive Education</a:t>
            </a:r>
          </a:p>
          <a:p>
            <a:pPr marL="0" lvl="1" indent="0">
              <a:buFont typeface="Arial" panose="020B0604020202020204" pitchFamily="34" charset="0"/>
              <a:buNone/>
            </a:pPr>
            <a:r>
              <a:rPr sz="1800" dirty="0"/>
              <a:t>Inclusive pedagogies and equitable resource allocation are essential to disrupt educational inequality cycles.</a:t>
            </a:r>
            <a:endParaRPr lang="en-US" sz="1800" dirty="0"/>
          </a:p>
        </p:txBody>
      </p:sp>
      <p:pic>
        <p:nvPicPr>
          <p:cNvPr id="5" name="Content Placeholder 4" descr="Person teaching in class">
            <a:extLst>
              <a:ext uri="{FF2B5EF4-FFF2-40B4-BE49-F238E27FC236}">
                <a16:creationId xmlns:a16="http://schemas.microsoft.com/office/drawing/2014/main" id="{E383F853-2866-8AE2-C2AA-1429AEF08E83}"/>
              </a:ext>
            </a:extLst>
          </p:cNvPr>
          <p:cNvPicPr>
            <a:picLocks noGrp="1" noChangeAspect="1"/>
          </p:cNvPicPr>
          <p:nvPr>
            <p:ph type="pic" sz="quarter" idx="13"/>
          </p:nvPr>
        </p:nvPicPr>
        <p:blipFill>
          <a:blip r:embed="rId3"/>
          <a:srcRect l="35528" r="24562"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7169751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1D6AF-160F-7332-87E0-039F2A9E7B7F}"/>
              </a:ext>
            </a:extLst>
          </p:cNvPr>
          <p:cNvSpPr>
            <a:spLocks noGrp="1"/>
          </p:cNvSpPr>
          <p:nvPr>
            <p:ph type="title"/>
          </p:nvPr>
        </p:nvSpPr>
        <p:spPr>
          <a:xfrm>
            <a:off x="109727" y="-487680"/>
            <a:ext cx="6858000" cy="1111532"/>
          </a:xfrm>
        </p:spPr>
        <p:txBody>
          <a:bodyPr anchor="b">
            <a:normAutofit/>
          </a:bodyPr>
          <a:lstStyle/>
          <a:p>
            <a:r>
              <a:rPr lang="en-US" sz="2400" dirty="0"/>
              <a:t>Health</a:t>
            </a:r>
          </a:p>
        </p:txBody>
      </p:sp>
      <p:sp>
        <p:nvSpPr>
          <p:cNvPr id="4" name="Content Placeholder 3">
            <a:extLst>
              <a:ext uri="{FF2B5EF4-FFF2-40B4-BE49-F238E27FC236}">
                <a16:creationId xmlns:a16="http://schemas.microsoft.com/office/drawing/2014/main" id="{B7B4706C-E1BF-DCAC-84F1-937D6AD79BB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6907" y="883920"/>
            <a:ext cx="6858000" cy="4200198"/>
          </a:xfrm>
        </p:spPr>
        <p:txBody>
          <a:bodyPr>
            <a:noAutofit/>
          </a:bodyPr>
          <a:lstStyle/>
          <a:p>
            <a:pPr marL="0" indent="0">
              <a:spcBef>
                <a:spcPts val="2500"/>
              </a:spcBef>
              <a:buFont typeface="Arial" panose="020B0604020202020204" pitchFamily="34" charset="0"/>
              <a:buNone/>
            </a:pPr>
            <a:r>
              <a:rPr lang="en-US" sz="2000" b="1" dirty="0"/>
              <a:t>Social Determinants of Health</a:t>
            </a:r>
          </a:p>
          <a:p>
            <a:pPr marL="0" lvl="1" indent="0">
              <a:buFont typeface="Arial" panose="020B0604020202020204" pitchFamily="34" charset="0"/>
              <a:buNone/>
            </a:pPr>
            <a:r>
              <a:rPr sz="2000" dirty="0"/>
              <a:t>Economic, cultural, and social capital influence access to healthcare and overall wellbeing in the UK.</a:t>
            </a:r>
            <a:endParaRPr lang="en-US" sz="2000" dirty="0"/>
          </a:p>
          <a:p>
            <a:pPr marL="0" indent="0">
              <a:spcBef>
                <a:spcPts val="2500"/>
              </a:spcBef>
              <a:buFont typeface="Arial" panose="020B0604020202020204" pitchFamily="34" charset="0"/>
              <a:buNone/>
            </a:pPr>
            <a:r>
              <a:rPr lang="en-US" sz="2000" b="1" dirty="0"/>
              <a:t>Impact of Austerity Measures</a:t>
            </a:r>
          </a:p>
          <a:p>
            <a:pPr marL="0" lvl="1" indent="0">
              <a:buFont typeface="Arial" panose="020B0604020202020204" pitchFamily="34" charset="0"/>
              <a:buNone/>
            </a:pPr>
            <a:r>
              <a:rPr sz="2000" dirty="0"/>
              <a:t>Austerity disproportionately affects low-income groups by limiting access to mental health and social care services.</a:t>
            </a:r>
            <a:endParaRPr lang="en-US" sz="2000" dirty="0"/>
          </a:p>
          <a:p>
            <a:pPr marL="0" indent="0">
              <a:spcBef>
                <a:spcPts val="2500"/>
              </a:spcBef>
              <a:buFont typeface="Arial" panose="020B0604020202020204" pitchFamily="34" charset="0"/>
              <a:buNone/>
            </a:pPr>
            <a:r>
              <a:rPr lang="en-US" sz="2000" b="1" dirty="0"/>
              <a:t>Stigma and Symbolic Violence</a:t>
            </a:r>
          </a:p>
          <a:p>
            <a:pPr marL="0" lvl="1" indent="0">
              <a:buFont typeface="Arial" panose="020B0604020202020204" pitchFamily="34" charset="0"/>
              <a:buNone/>
            </a:pPr>
            <a:r>
              <a:rPr sz="2000" dirty="0" err="1"/>
              <a:t>Marginalised</a:t>
            </a:r>
            <a:r>
              <a:rPr sz="2000" dirty="0"/>
              <a:t> patients often face stigma and invalidation, causing mistrust and delayed treatment in healthcare.</a:t>
            </a:r>
            <a:endParaRPr lang="en-US" sz="2000" dirty="0"/>
          </a:p>
          <a:p>
            <a:pPr marL="0" indent="0">
              <a:spcBef>
                <a:spcPts val="2500"/>
              </a:spcBef>
              <a:buFont typeface="Arial" panose="020B0604020202020204" pitchFamily="34" charset="0"/>
              <a:buNone/>
            </a:pPr>
            <a:r>
              <a:rPr lang="en-US" sz="2000" b="1" dirty="0"/>
              <a:t>Holistic Approach to Inequality</a:t>
            </a:r>
          </a:p>
          <a:p>
            <a:pPr marL="0" lvl="1" indent="0">
              <a:buFont typeface="Arial" panose="020B0604020202020204" pitchFamily="34" charset="0"/>
              <a:buNone/>
            </a:pPr>
            <a:r>
              <a:rPr sz="2000" dirty="0"/>
              <a:t>Addressing health inequality requires culturally competent care and consideration of intertwined social capitals.</a:t>
            </a:r>
            <a:endParaRPr lang="en-US" sz="2000" dirty="0"/>
          </a:p>
        </p:txBody>
      </p:sp>
      <p:pic>
        <p:nvPicPr>
          <p:cNvPr id="5" name="Content Placeholder 4" descr="Human figures on wooden seesaw.">
            <a:extLst>
              <a:ext uri="{FF2B5EF4-FFF2-40B4-BE49-F238E27FC236}">
                <a16:creationId xmlns:a16="http://schemas.microsoft.com/office/drawing/2014/main" id="{C7208FE3-F2FB-48B0-AAB5-C4CF3F53C3E6}"/>
              </a:ext>
            </a:extLst>
          </p:cNvPr>
          <p:cNvPicPr>
            <a:picLocks noGrp="1" noChangeAspect="1"/>
          </p:cNvPicPr>
          <p:nvPr>
            <p:ph type="pic" sz="quarter" idx="13"/>
          </p:nvPr>
        </p:nvPicPr>
        <p:blipFill>
          <a:blip r:embed="rId3"/>
          <a:srcRect l="25809" r="34282" b="-1"/>
          <a:stretch>
            <a:fillRect/>
          </a:stretch>
        </p:blipFill>
        <p:spPr>
          <a:xfrm>
            <a:off x="8091733" y="0"/>
            <a:ext cx="4100267" cy="6857990"/>
          </a:xfrm>
          <a:prstGeom prst="rect">
            <a:avLst/>
          </a:prstGeom>
          <a:noFill/>
        </p:spPr>
      </p:pic>
    </p:spTree>
    <p:extLst>
      <p:ext uri="{BB962C8B-B14F-4D97-AF65-F5344CB8AC3E}">
        <p14:creationId xmlns:p14="http://schemas.microsoft.com/office/powerpoint/2010/main" val="19480341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890DB-4B99-EA2C-49D8-DD51DF0E68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DD4C0E-95FD-B4F8-ECBA-6EFD6568D94C}"/>
              </a:ext>
            </a:extLst>
          </p:cNvPr>
          <p:cNvSpPr>
            <a:spLocks noGrp="1"/>
          </p:cNvSpPr>
          <p:nvPr>
            <p:ph type="title"/>
          </p:nvPr>
        </p:nvSpPr>
        <p:spPr>
          <a:xfrm>
            <a:off x="109727" y="-487680"/>
            <a:ext cx="6858000" cy="1111532"/>
          </a:xfrm>
        </p:spPr>
        <p:txBody>
          <a:bodyPr anchor="b">
            <a:normAutofit/>
          </a:bodyPr>
          <a:lstStyle/>
          <a:p>
            <a:r>
              <a:rPr lang="en-US" sz="2400" dirty="0"/>
              <a:t>Health</a:t>
            </a:r>
          </a:p>
        </p:txBody>
      </p:sp>
      <p:sp>
        <p:nvSpPr>
          <p:cNvPr id="4" name="Content Placeholder 3">
            <a:extLst>
              <a:ext uri="{FF2B5EF4-FFF2-40B4-BE49-F238E27FC236}">
                <a16:creationId xmlns:a16="http://schemas.microsoft.com/office/drawing/2014/main" id="{6358F11F-7B68-3B96-A537-E1F72F90A0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06907" y="883920"/>
            <a:ext cx="6858000" cy="4200198"/>
          </a:xfrm>
        </p:spPr>
        <p:txBody>
          <a:bodyPr>
            <a:noAutofit/>
          </a:bodyPr>
          <a:lstStyle/>
          <a:p>
            <a:pPr marL="0" indent="0">
              <a:spcBef>
                <a:spcPts val="2500"/>
              </a:spcBef>
              <a:buFont typeface="Arial" panose="020B0604020202020204" pitchFamily="34" charset="0"/>
              <a:buNone/>
            </a:pPr>
            <a:r>
              <a:rPr lang="en-US" sz="2000" b="1" dirty="0"/>
              <a:t>Social Determinants of Health</a:t>
            </a:r>
          </a:p>
          <a:p>
            <a:pPr marL="0" lvl="1" indent="0">
              <a:buFont typeface="Arial" panose="020B0604020202020204" pitchFamily="34" charset="0"/>
              <a:buNone/>
            </a:pPr>
            <a:r>
              <a:rPr sz="2000" dirty="0"/>
              <a:t>Economic, cultural, and social capital influence access to healthcare and overall wellbeing in the UK.</a:t>
            </a:r>
            <a:endParaRPr lang="en-US" sz="2000" dirty="0"/>
          </a:p>
          <a:p>
            <a:pPr marL="0" indent="0">
              <a:spcBef>
                <a:spcPts val="2500"/>
              </a:spcBef>
              <a:buFont typeface="Arial" panose="020B0604020202020204" pitchFamily="34" charset="0"/>
              <a:buNone/>
            </a:pPr>
            <a:r>
              <a:rPr lang="en-US" sz="2000" b="1" dirty="0"/>
              <a:t>Impact of Austerity Measures</a:t>
            </a:r>
          </a:p>
          <a:p>
            <a:pPr marL="0" lvl="1" indent="0">
              <a:buFont typeface="Arial" panose="020B0604020202020204" pitchFamily="34" charset="0"/>
              <a:buNone/>
            </a:pPr>
            <a:r>
              <a:rPr sz="2000" dirty="0"/>
              <a:t>Austerity disproportionately affects low-income groups by limiting access to mental health and social care services.</a:t>
            </a:r>
            <a:endParaRPr lang="en-US" sz="2000" dirty="0"/>
          </a:p>
          <a:p>
            <a:pPr marL="0" indent="0">
              <a:spcBef>
                <a:spcPts val="2500"/>
              </a:spcBef>
              <a:buFont typeface="Arial" panose="020B0604020202020204" pitchFamily="34" charset="0"/>
              <a:buNone/>
            </a:pPr>
            <a:r>
              <a:rPr lang="en-US" sz="2000" b="1" dirty="0"/>
              <a:t>Stigma and Symbolic Violence</a:t>
            </a:r>
          </a:p>
          <a:p>
            <a:pPr marL="0" lvl="1" indent="0">
              <a:buFont typeface="Arial" panose="020B0604020202020204" pitchFamily="34" charset="0"/>
              <a:buNone/>
            </a:pPr>
            <a:r>
              <a:rPr sz="2000" dirty="0" err="1"/>
              <a:t>Marginalised</a:t>
            </a:r>
            <a:r>
              <a:rPr sz="2000" dirty="0"/>
              <a:t> patients often face stigma and invalidation, causing mistrust and delayed treatment in healthcare.</a:t>
            </a:r>
            <a:endParaRPr lang="en-US" sz="2000" dirty="0"/>
          </a:p>
          <a:p>
            <a:pPr marL="0" indent="0">
              <a:spcBef>
                <a:spcPts val="2500"/>
              </a:spcBef>
              <a:buFont typeface="Arial" panose="020B0604020202020204" pitchFamily="34" charset="0"/>
              <a:buNone/>
            </a:pPr>
            <a:r>
              <a:rPr lang="en-US" sz="2000" b="1" dirty="0"/>
              <a:t>Holistic Approach to Inequality</a:t>
            </a:r>
          </a:p>
          <a:p>
            <a:pPr marL="0" lvl="1" indent="0">
              <a:buFont typeface="Arial" panose="020B0604020202020204" pitchFamily="34" charset="0"/>
              <a:buNone/>
            </a:pPr>
            <a:r>
              <a:rPr sz="2000" dirty="0"/>
              <a:t>Addressing health inequality requires culturally competent care and consideration of intertwined social capitals.</a:t>
            </a:r>
            <a:endParaRPr lang="en-US" sz="2000" dirty="0"/>
          </a:p>
        </p:txBody>
      </p:sp>
      <p:pic>
        <p:nvPicPr>
          <p:cNvPr id="5" name="Content Placeholder 4" descr="Human figures on wooden seesaw.">
            <a:extLst>
              <a:ext uri="{FF2B5EF4-FFF2-40B4-BE49-F238E27FC236}">
                <a16:creationId xmlns:a16="http://schemas.microsoft.com/office/drawing/2014/main" id="{E4329F9D-EB0F-994C-BA16-EF420BAEC8B3}"/>
              </a:ext>
            </a:extLst>
          </p:cNvPr>
          <p:cNvPicPr>
            <a:picLocks noGrp="1" noChangeAspect="1"/>
          </p:cNvPicPr>
          <p:nvPr>
            <p:ph type="pic" sz="quarter" idx="13"/>
          </p:nvPr>
        </p:nvPicPr>
        <p:blipFill>
          <a:blip r:embed="rId4"/>
          <a:srcRect l="25809" r="34282" b="-1"/>
          <a:stretch>
            <a:fillRect/>
          </a:stretch>
        </p:blipFill>
        <p:spPr>
          <a:xfrm>
            <a:off x="8091733" y="0"/>
            <a:ext cx="4100267" cy="6857990"/>
          </a:xfrm>
          <a:prstGeom prst="rect">
            <a:avLst/>
          </a:prstGeom>
          <a:noFill/>
        </p:spPr>
      </p:pic>
      <p:pic>
        <p:nvPicPr>
          <p:cNvPr id="3" name="Online Media 2" title="How Inequality Affects Mental Health - Lade Smith">
            <a:hlinkClick r:id="" action="ppaction://media"/>
            <a:extLst>
              <a:ext uri="{FF2B5EF4-FFF2-40B4-BE49-F238E27FC236}">
                <a16:creationId xmlns:a16="http://schemas.microsoft.com/office/drawing/2014/main" id="{D90A097E-0A9E-06A6-C232-5C408F2EECCF}"/>
              </a:ext>
            </a:extLst>
          </p:cNvPr>
          <p:cNvPicPr>
            <a:picLocks noRot="1" noChangeAspect="1"/>
          </p:cNvPicPr>
          <p:nvPr>
            <a:videoFile r:link="rId1"/>
          </p:nvPr>
        </p:nvPicPr>
        <p:blipFill>
          <a:blip r:embed="rId5"/>
          <a:stretch>
            <a:fillRect/>
          </a:stretch>
        </p:blipFill>
        <p:spPr>
          <a:xfrm>
            <a:off x="8064746" y="0"/>
            <a:ext cx="4100267" cy="6858000"/>
          </a:xfrm>
          <a:prstGeom prst="rect">
            <a:avLst/>
          </a:prstGeom>
        </p:spPr>
      </p:pic>
    </p:spTree>
    <p:extLst>
      <p:ext uri="{BB962C8B-B14F-4D97-AF65-F5344CB8AC3E}">
        <p14:creationId xmlns:p14="http://schemas.microsoft.com/office/powerpoint/2010/main" val="4188426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3"/>
                </p:tgtEl>
              </p:cMediaNode>
            </p:video>
            <p:seq concurrent="1" nextAc="seek">
              <p:cTn id="15" restart="whenNotActive" fill="hold" evtFilter="cancelBubble" nodeType="interactiveSeq">
                <p:stCondLst>
                  <p:cond evt="onClick" delay="0">
                    <p:tgtEl>
                      <p:spTgt spid="3"/>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5F644ED-1195-862B-C9A3-A15D94A1919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55446" y="75706"/>
            <a:ext cx="10924034" cy="4200198"/>
          </a:xfrm>
        </p:spPr>
        <p:txBody>
          <a:bodyPr>
            <a:noAutofit/>
          </a:bodyPr>
          <a:lstStyle/>
          <a:p>
            <a:pPr marL="0" indent="0">
              <a:spcBef>
                <a:spcPts val="2500"/>
              </a:spcBef>
              <a:buNone/>
            </a:pPr>
            <a:r>
              <a:rPr lang="en-US" sz="1800" b="1" dirty="0" err="1"/>
              <a:t>Anghydraddoldeb</a:t>
            </a:r>
            <a:r>
              <a:rPr lang="en-US" sz="1800" b="1" dirty="0"/>
              <a:t> </a:t>
            </a:r>
            <a:r>
              <a:rPr lang="en-US" sz="1800" b="1" dirty="0" err="1"/>
              <a:t>Cyfryngau</a:t>
            </a:r>
            <a:r>
              <a:rPr lang="en-US" sz="1800" b="1" dirty="0"/>
              <a:t> a </a:t>
            </a:r>
            <a:r>
              <a:rPr lang="en-US" sz="1800" b="1" dirty="0" err="1"/>
              <a:t>Chymdeithasol</a:t>
            </a:r>
            <a:r>
              <a:rPr lang="en-US" sz="1800" b="1" dirty="0"/>
              <a:t>
</a:t>
            </a:r>
            <a:r>
              <a:rPr lang="en-US" sz="1800" dirty="0"/>
              <a:t>Mae </a:t>
            </a:r>
            <a:r>
              <a:rPr lang="en-US" sz="1800" dirty="0" err="1"/>
              <a:t>naratifau</a:t>
            </a:r>
            <a:r>
              <a:rPr lang="en-US" sz="1800" dirty="0"/>
              <a:t> </a:t>
            </a:r>
            <a:r>
              <a:rPr lang="en-US" sz="1800" dirty="0" err="1"/>
              <a:t>cyfryngau</a:t>
            </a:r>
            <a:r>
              <a:rPr lang="en-US" sz="1800" dirty="0"/>
              <a:t> </a:t>
            </a:r>
            <a:r>
              <a:rPr lang="en-US" sz="1800" dirty="0" err="1"/>
              <a:t>yn</a:t>
            </a:r>
            <a:r>
              <a:rPr lang="en-US" sz="1800" dirty="0"/>
              <a:t> </a:t>
            </a:r>
            <a:r>
              <a:rPr lang="en-US" sz="1800" dirty="0" err="1"/>
              <a:t>aml</a:t>
            </a:r>
            <a:r>
              <a:rPr lang="en-US" sz="1800" dirty="0"/>
              <a:t> </a:t>
            </a:r>
            <a:r>
              <a:rPr lang="en-US" sz="1800" dirty="0" err="1"/>
              <a:t>yn</a:t>
            </a:r>
            <a:r>
              <a:rPr lang="en-US" sz="1800" dirty="0"/>
              <a:t> </a:t>
            </a:r>
            <a:r>
              <a:rPr lang="en-US" sz="1800" dirty="0" err="1"/>
              <a:t>atgyfnerthu</a:t>
            </a:r>
            <a:r>
              <a:rPr lang="en-US" sz="1800" dirty="0"/>
              <a:t> </a:t>
            </a:r>
            <a:r>
              <a:rPr lang="en-US" sz="1800" dirty="0" err="1"/>
              <a:t>stereoteipiau</a:t>
            </a:r>
            <a:r>
              <a:rPr lang="en-US" sz="1800" dirty="0"/>
              <a:t> ac </a:t>
            </a:r>
            <a:r>
              <a:rPr lang="en-US" sz="1800" dirty="0" err="1"/>
              <a:t>yn</a:t>
            </a:r>
            <a:r>
              <a:rPr lang="en-US" sz="1800" dirty="0"/>
              <a:t> </a:t>
            </a:r>
            <a:r>
              <a:rPr lang="en-US" sz="1800" dirty="0" err="1"/>
              <a:t>ymylu</a:t>
            </a:r>
            <a:r>
              <a:rPr lang="en-US" sz="1800" dirty="0"/>
              <a:t> </a:t>
            </a:r>
            <a:r>
              <a:rPr lang="en-US" sz="1800" dirty="0" err="1"/>
              <a:t>grwpiau</a:t>
            </a:r>
            <a:r>
              <a:rPr lang="en-US" sz="1800" dirty="0"/>
              <a:t> </a:t>
            </a:r>
            <a:r>
              <a:rPr lang="en-US" sz="1800" dirty="0" err="1"/>
              <a:t>trwy</a:t>
            </a:r>
            <a:r>
              <a:rPr lang="en-US" sz="1800" dirty="0"/>
              <a:t> </a:t>
            </a:r>
            <a:r>
              <a:rPr lang="en-US" sz="1800" dirty="0" err="1"/>
              <a:t>drais</a:t>
            </a:r>
            <a:r>
              <a:rPr lang="en-US" sz="1800" dirty="0"/>
              <a:t> </a:t>
            </a:r>
            <a:r>
              <a:rPr lang="en-US" sz="1800" dirty="0" err="1"/>
              <a:t>symbolaidd</a:t>
            </a:r>
            <a:r>
              <a:rPr lang="en-US" sz="1800" dirty="0"/>
              <a:t>, </a:t>
            </a:r>
            <a:r>
              <a:rPr lang="en-US" sz="1800" dirty="0" err="1"/>
              <a:t>gan</a:t>
            </a:r>
            <a:r>
              <a:rPr lang="en-US" sz="1800" dirty="0"/>
              <a:t> </a:t>
            </a:r>
            <a:r>
              <a:rPr lang="en-US" sz="1800" dirty="0" err="1"/>
              <a:t>lunio</a:t>
            </a:r>
            <a:r>
              <a:rPr lang="en-US" sz="1800" dirty="0"/>
              <a:t> </a:t>
            </a:r>
            <a:r>
              <a:rPr lang="en-US" sz="1800" dirty="0" err="1"/>
              <a:t>canfyddiadau</a:t>
            </a:r>
            <a:r>
              <a:rPr lang="en-US" sz="1800" dirty="0"/>
              <a:t> a </a:t>
            </a:r>
            <a:r>
              <a:rPr lang="en-US" sz="1800" dirty="0" err="1"/>
              <a:t>pholisïau</a:t>
            </a:r>
            <a:r>
              <a:rPr lang="en-US" sz="1800" dirty="0"/>
              <a:t> </a:t>
            </a:r>
            <a:r>
              <a:rPr lang="en-US" sz="1800" dirty="0" err="1"/>
              <a:t>cyhoeddus</a:t>
            </a:r>
            <a:r>
              <a:rPr lang="en-US" sz="1800" dirty="0"/>
              <a:t>.</a:t>
            </a:r>
            <a:r>
              <a:rPr lang="en-US" sz="1800" b="1" dirty="0"/>
              <a:t>
</a:t>
            </a:r>
            <a:r>
              <a:rPr lang="en-US" sz="1800" b="1" dirty="0" err="1"/>
              <a:t>Tangynrychiolaeth</a:t>
            </a:r>
            <a:r>
              <a:rPr lang="en-US" sz="1800" b="1" dirty="0"/>
              <a:t> ac </a:t>
            </a:r>
            <a:r>
              <a:rPr lang="en-US" sz="1800" b="1" dirty="0" err="1"/>
              <a:t>amrywiaeth</a:t>
            </a:r>
            <a:r>
              <a:rPr lang="en-US" sz="1800" b="1" dirty="0"/>
              <a:t>
</a:t>
            </a:r>
            <a:r>
              <a:rPr lang="en-US" sz="1800" dirty="0"/>
              <a:t>Mae </a:t>
            </a:r>
            <a:r>
              <a:rPr lang="en-US" sz="1800" dirty="0" err="1"/>
              <a:t>adroddiadau</a:t>
            </a:r>
            <a:r>
              <a:rPr lang="en-US" sz="1800" dirty="0"/>
              <a:t> </a:t>
            </a:r>
            <a:r>
              <a:rPr lang="en-US" sz="1800" dirty="0" err="1"/>
              <a:t>yn</a:t>
            </a:r>
            <a:r>
              <a:rPr lang="en-US" sz="1800" dirty="0"/>
              <a:t> </a:t>
            </a:r>
            <a:r>
              <a:rPr lang="en-US" sz="1800" dirty="0" err="1"/>
              <a:t>tynnu</a:t>
            </a:r>
            <a:r>
              <a:rPr lang="en-US" sz="1800" dirty="0"/>
              <a:t> </a:t>
            </a:r>
            <a:r>
              <a:rPr lang="en-US" sz="1800" dirty="0" err="1"/>
              <a:t>sylw</a:t>
            </a:r>
            <a:r>
              <a:rPr lang="en-US" sz="1800" dirty="0"/>
              <a:t> at </a:t>
            </a:r>
            <a:r>
              <a:rPr lang="en-US" sz="1800" dirty="0" err="1"/>
              <a:t>ddiffyg</a:t>
            </a:r>
            <a:r>
              <a:rPr lang="en-US" sz="1800" dirty="0"/>
              <a:t> </a:t>
            </a:r>
            <a:r>
              <a:rPr lang="en-US" sz="1800" dirty="0" err="1"/>
              <a:t>amrywiaeth</a:t>
            </a:r>
            <a:r>
              <a:rPr lang="en-US" sz="1800" dirty="0"/>
              <a:t> a </a:t>
            </a:r>
            <a:r>
              <a:rPr lang="en-US" sz="1800" dirty="0" err="1"/>
              <a:t>thangynrychiolaeth</a:t>
            </a:r>
            <a:r>
              <a:rPr lang="en-US" sz="1800" dirty="0"/>
              <a:t> </a:t>
            </a:r>
            <a:r>
              <a:rPr lang="en-US" sz="1800" dirty="0" err="1"/>
              <a:t>lleisiau</a:t>
            </a:r>
            <a:r>
              <a:rPr lang="en-US" sz="1800" dirty="0"/>
              <a:t> </a:t>
            </a:r>
            <a:r>
              <a:rPr lang="en-US" sz="1800" dirty="0" err="1"/>
              <a:t>lleiafrifol</a:t>
            </a:r>
            <a:r>
              <a:rPr lang="en-US" sz="1800" dirty="0"/>
              <a:t> </a:t>
            </a:r>
            <a:r>
              <a:rPr lang="en-US" sz="1800" dirty="0" err="1"/>
              <a:t>mewn</a:t>
            </a:r>
            <a:r>
              <a:rPr lang="en-US" sz="1800" dirty="0"/>
              <a:t> </a:t>
            </a:r>
            <a:r>
              <a:rPr lang="en-US" sz="1800" dirty="0" err="1"/>
              <a:t>arweinyddiaeth</a:t>
            </a:r>
            <a:r>
              <a:rPr lang="en-US" sz="1800" dirty="0"/>
              <a:t> </a:t>
            </a:r>
            <a:r>
              <a:rPr lang="en-US" sz="1800" dirty="0" err="1"/>
              <a:t>cyfryngau</a:t>
            </a:r>
            <a:r>
              <a:rPr lang="en-US" sz="1800" dirty="0"/>
              <a:t> a </a:t>
            </a:r>
            <a:r>
              <a:rPr lang="en-US" sz="1800" dirty="0" err="1"/>
              <a:t>chynhyrchu</a:t>
            </a:r>
            <a:r>
              <a:rPr lang="en-US" sz="1800" dirty="0"/>
              <a:t> </a:t>
            </a:r>
            <a:r>
              <a:rPr lang="en-US" sz="1800" dirty="0" err="1"/>
              <a:t>cynnwys</a:t>
            </a:r>
            <a:r>
              <a:rPr lang="en-US" sz="1800" dirty="0"/>
              <a:t>.</a:t>
            </a:r>
            <a:r>
              <a:rPr lang="en-US" sz="1800" b="1" dirty="0"/>
              <a:t>
</a:t>
            </a:r>
            <a:r>
              <a:rPr lang="en-US" sz="1800" b="1" dirty="0" err="1"/>
              <a:t>Effaith</a:t>
            </a:r>
            <a:r>
              <a:rPr lang="en-US" sz="1800" b="1" dirty="0"/>
              <a:t> </a:t>
            </a:r>
            <a:r>
              <a:rPr lang="en-US" sz="1800" b="1" dirty="0" err="1"/>
              <a:t>Ddeuol</a:t>
            </a:r>
            <a:r>
              <a:rPr lang="en-US" sz="1800" b="1" dirty="0"/>
              <a:t> </a:t>
            </a:r>
            <a:r>
              <a:rPr lang="en-US" sz="1800" b="1" dirty="0" err="1"/>
              <a:t>Cyfryngau</a:t>
            </a:r>
            <a:r>
              <a:rPr lang="en-US" sz="1800" b="1" dirty="0"/>
              <a:t> </a:t>
            </a:r>
            <a:r>
              <a:rPr lang="en-US" sz="1800" b="1" dirty="0" err="1"/>
              <a:t>Cymdeithasol</a:t>
            </a:r>
            <a:r>
              <a:rPr lang="en-US" sz="1800" b="1" dirty="0"/>
              <a:t>
</a:t>
            </a:r>
            <a:r>
              <a:rPr lang="en-US" sz="1800" dirty="0"/>
              <a:t>Gall </a:t>
            </a:r>
            <a:r>
              <a:rPr lang="en-US" sz="1800" dirty="0" err="1"/>
              <a:t>cyfryngau</a:t>
            </a:r>
            <a:r>
              <a:rPr lang="en-US" sz="1800" dirty="0"/>
              <a:t> </a:t>
            </a:r>
            <a:r>
              <a:rPr lang="en-US" sz="1800" dirty="0" err="1"/>
              <a:t>cymdeithasol</a:t>
            </a:r>
            <a:r>
              <a:rPr lang="en-US" sz="1800" dirty="0"/>
              <a:t> </a:t>
            </a:r>
            <a:r>
              <a:rPr lang="en-US" sz="1800" dirty="0" err="1"/>
              <a:t>ymhelaethu</a:t>
            </a:r>
            <a:r>
              <a:rPr lang="en-US" sz="1800" dirty="0"/>
              <a:t> </a:t>
            </a:r>
            <a:r>
              <a:rPr lang="en-US" sz="1800" dirty="0" err="1"/>
              <a:t>lleisiau</a:t>
            </a:r>
            <a:r>
              <a:rPr lang="en-US" sz="1800" dirty="0"/>
              <a:t> </a:t>
            </a:r>
            <a:r>
              <a:rPr lang="en-US" sz="1800" dirty="0" err="1"/>
              <a:t>ymylol</a:t>
            </a:r>
            <a:r>
              <a:rPr lang="en-US" sz="1800" dirty="0"/>
              <a:t> </a:t>
            </a:r>
            <a:r>
              <a:rPr lang="en-US" sz="1800" dirty="0" err="1"/>
              <a:t>ond</a:t>
            </a:r>
            <a:r>
              <a:rPr lang="en-US" sz="1800" dirty="0"/>
              <a:t> </a:t>
            </a:r>
            <a:r>
              <a:rPr lang="en-US" sz="1800" dirty="0" err="1"/>
              <a:t>hefyd</a:t>
            </a:r>
            <a:r>
              <a:rPr lang="en-US" sz="1800" dirty="0"/>
              <a:t> </a:t>
            </a:r>
            <a:r>
              <a:rPr lang="en-US" sz="1800" dirty="0" err="1"/>
              <a:t>parhau</a:t>
            </a:r>
            <a:r>
              <a:rPr lang="en-US" sz="1800" dirty="0"/>
              <a:t> </a:t>
            </a:r>
            <a:r>
              <a:rPr lang="en-US" sz="1800" dirty="0" err="1"/>
              <a:t>allgáu</a:t>
            </a:r>
            <a:r>
              <a:rPr lang="en-US" sz="1800" dirty="0"/>
              <a:t> </a:t>
            </a:r>
            <a:r>
              <a:rPr lang="en-US" sz="1800" dirty="0" err="1"/>
              <a:t>trwy</a:t>
            </a:r>
            <a:r>
              <a:rPr lang="en-US" sz="1800" dirty="0"/>
              <a:t> </a:t>
            </a:r>
            <a:r>
              <a:rPr lang="en-US" sz="1800" dirty="0" err="1"/>
              <a:t>ragfarn</a:t>
            </a:r>
            <a:r>
              <a:rPr lang="en-US" sz="1800" dirty="0"/>
              <a:t> </a:t>
            </a:r>
            <a:r>
              <a:rPr lang="en-US" sz="1800" dirty="0" err="1"/>
              <a:t>algorithmig</a:t>
            </a:r>
            <a:r>
              <a:rPr lang="en-US" sz="1800" dirty="0"/>
              <a:t> a </a:t>
            </a:r>
            <a:r>
              <a:rPr lang="en-US" sz="1800" dirty="0" err="1"/>
              <a:t>siambrau</a:t>
            </a:r>
            <a:r>
              <a:rPr lang="en-US" sz="1800" dirty="0"/>
              <a:t> </a:t>
            </a:r>
            <a:r>
              <a:rPr lang="en-US" sz="1800" dirty="0" err="1"/>
              <a:t>adleisio</a:t>
            </a:r>
            <a:r>
              <a:rPr lang="en-US" sz="1800" dirty="0"/>
              <a:t>.</a:t>
            </a:r>
            <a:r>
              <a:rPr lang="en-US" sz="1800" b="1" dirty="0"/>
              <a:t>
</a:t>
            </a:r>
            <a:r>
              <a:rPr lang="en-US" sz="1800" b="1" dirty="0" err="1"/>
              <a:t>Hyrwyddo</a:t>
            </a:r>
            <a:r>
              <a:rPr lang="en-US" sz="1800" b="1" dirty="0"/>
              <a:t> </a:t>
            </a:r>
            <a:r>
              <a:rPr lang="en-US" sz="1800" b="1" dirty="0" err="1"/>
              <a:t>Tegwch</a:t>
            </a:r>
            <a:r>
              <a:rPr lang="en-US" sz="1800" b="1" dirty="0"/>
              <a:t> </a:t>
            </a:r>
            <a:r>
              <a:rPr lang="en-US" sz="1800" b="1" dirty="0" err="1"/>
              <a:t>yn</a:t>
            </a:r>
            <a:r>
              <a:rPr lang="en-US" sz="1800" b="1" dirty="0"/>
              <a:t> y </a:t>
            </a:r>
            <a:r>
              <a:rPr lang="en-US" sz="1800" b="1" dirty="0" err="1"/>
              <a:t>Cyfryngau</a:t>
            </a:r>
            <a:r>
              <a:rPr lang="en-US" sz="1800" b="1" dirty="0"/>
              <a:t>
</a:t>
            </a:r>
            <a:r>
              <a:rPr lang="en-US" sz="1800" dirty="0"/>
              <a:t>Mae </a:t>
            </a:r>
            <a:r>
              <a:rPr lang="en-US" sz="1800" dirty="0" err="1"/>
              <a:t>llythrennedd</a:t>
            </a:r>
            <a:r>
              <a:rPr lang="en-US" sz="1800" dirty="0"/>
              <a:t> </a:t>
            </a:r>
            <a:r>
              <a:rPr lang="en-US" sz="1800" dirty="0" err="1"/>
              <a:t>cyfryngau</a:t>
            </a:r>
            <a:r>
              <a:rPr lang="en-US" sz="1800" dirty="0"/>
              <a:t> ac </a:t>
            </a:r>
            <a:r>
              <a:rPr lang="en-US" sz="1800" dirty="0" err="1"/>
              <a:t>adrodd</a:t>
            </a:r>
            <a:r>
              <a:rPr lang="en-US" sz="1800" dirty="0"/>
              <a:t> </a:t>
            </a:r>
            <a:r>
              <a:rPr lang="en-US" sz="1800" dirty="0" err="1"/>
              <a:t>straeon</a:t>
            </a:r>
            <a:r>
              <a:rPr lang="en-US" sz="1800" dirty="0"/>
              <a:t> </a:t>
            </a:r>
            <a:r>
              <a:rPr lang="en-US" sz="1800" dirty="0" err="1"/>
              <a:t>cynhwysol</a:t>
            </a:r>
            <a:r>
              <a:rPr lang="en-US" sz="1800" dirty="0"/>
              <a:t> </a:t>
            </a:r>
            <a:r>
              <a:rPr lang="en-US" sz="1800" dirty="0" err="1"/>
              <a:t>yn</a:t>
            </a:r>
            <a:r>
              <a:rPr lang="en-US" sz="1800" dirty="0"/>
              <a:t> </a:t>
            </a:r>
            <a:r>
              <a:rPr lang="en-US" sz="1800" dirty="0" err="1"/>
              <a:t>hanfodol</a:t>
            </a:r>
            <a:r>
              <a:rPr lang="en-US" sz="1800" dirty="0"/>
              <a:t> </a:t>
            </a:r>
            <a:r>
              <a:rPr lang="en-US" sz="1800" dirty="0" err="1"/>
              <a:t>i</a:t>
            </a:r>
            <a:r>
              <a:rPr lang="en-US" sz="1800" dirty="0"/>
              <a:t> </a:t>
            </a:r>
            <a:r>
              <a:rPr lang="en-US" sz="1800" dirty="0" err="1"/>
              <a:t>amharu</a:t>
            </a:r>
            <a:r>
              <a:rPr lang="en-US" sz="1800" dirty="0"/>
              <a:t> </a:t>
            </a:r>
            <a:r>
              <a:rPr lang="en-US" sz="1800" dirty="0" err="1"/>
              <a:t>ar</a:t>
            </a:r>
            <a:r>
              <a:rPr lang="en-US" sz="1800" dirty="0"/>
              <a:t> </a:t>
            </a:r>
            <a:r>
              <a:rPr lang="en-US" sz="1800" dirty="0" err="1"/>
              <a:t>anghydraddoldeb</a:t>
            </a:r>
            <a:r>
              <a:rPr lang="en-US" sz="1800" dirty="0"/>
              <a:t> a </a:t>
            </a:r>
            <a:r>
              <a:rPr lang="en-US" sz="1800" dirty="0" err="1"/>
              <a:t>meithrin</a:t>
            </a:r>
            <a:r>
              <a:rPr lang="en-US" sz="1800" dirty="0"/>
              <a:t> </a:t>
            </a:r>
            <a:r>
              <a:rPr lang="en-US" sz="1800" dirty="0" err="1"/>
              <a:t>tegwch</a:t>
            </a:r>
            <a:r>
              <a:rPr lang="en-US" sz="1800" dirty="0"/>
              <a:t> </a:t>
            </a:r>
            <a:r>
              <a:rPr lang="en-US" sz="1800" dirty="0" err="1"/>
              <a:t>mewn</a:t>
            </a:r>
            <a:r>
              <a:rPr lang="en-US" sz="1800" dirty="0"/>
              <a:t> </a:t>
            </a:r>
            <a:r>
              <a:rPr lang="en-US" sz="1800" dirty="0" err="1"/>
              <a:t>cynrychiolaeth</a:t>
            </a:r>
            <a:r>
              <a:rPr lang="en-US" sz="1800" dirty="0"/>
              <a:t> </a:t>
            </a:r>
            <a:r>
              <a:rPr lang="en-US" sz="1800" dirty="0" err="1"/>
              <a:t>yn</a:t>
            </a:r>
            <a:r>
              <a:rPr lang="en-US" sz="1800" dirty="0"/>
              <a:t> y </a:t>
            </a:r>
            <a:r>
              <a:rPr lang="en-US" sz="1800" dirty="0" err="1"/>
              <a:t>cyfryngau</a:t>
            </a:r>
            <a:r>
              <a:rPr sz="1800" dirty="0"/>
              <a:t>.</a:t>
            </a:r>
            <a:endParaRPr lang="en-US" sz="1800" dirty="0"/>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89ECD212-9AC1-4234-9E24-336479762214}"/>
              </a:ext>
            </a:extLst>
          </p:cNvPr>
          <p:cNvPicPr>
            <a:picLocks noGrp="1" noChangeAspect="1"/>
          </p:cNvPicPr>
          <p:nvPr>
            <p:ph type="pic" sz="quarter" idx="13"/>
          </p:nvPr>
        </p:nvPicPr>
        <p:blipFill>
          <a:blip r:embed="rId3"/>
          <a:srcRect l="32886" r="27205" b="-1"/>
          <a:stretch>
            <a:fillRect/>
          </a:stretch>
        </p:blipFill>
        <p:spPr>
          <a:xfrm>
            <a:off x="6659881" y="5333506"/>
            <a:ext cx="5532119" cy="1524494"/>
          </a:xfrm>
          <a:prstGeom prst="rect">
            <a:avLst/>
          </a:prstGeom>
          <a:noFill/>
        </p:spPr>
      </p:pic>
    </p:spTree>
    <p:extLst>
      <p:ext uri="{BB962C8B-B14F-4D97-AF65-F5344CB8AC3E}">
        <p14:creationId xmlns:p14="http://schemas.microsoft.com/office/powerpoint/2010/main" val="13867082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A678CA-DC42-BE6C-9284-A8A069C602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617D5-34AF-226B-CCC5-B84DDAB99FBE}"/>
              </a:ext>
            </a:extLst>
          </p:cNvPr>
          <p:cNvSpPr>
            <a:spLocks noGrp="1"/>
          </p:cNvSpPr>
          <p:nvPr>
            <p:ph type="title"/>
          </p:nvPr>
        </p:nvSpPr>
        <p:spPr>
          <a:xfrm>
            <a:off x="201166" y="-101447"/>
            <a:ext cx="6858000" cy="1111532"/>
          </a:xfrm>
        </p:spPr>
        <p:txBody>
          <a:bodyPr anchor="b">
            <a:normAutofit/>
          </a:bodyPr>
          <a:lstStyle/>
          <a:p>
            <a:r>
              <a:rPr lang="en-US" sz="2800" dirty="0"/>
              <a:t>Media - </a:t>
            </a:r>
            <a:r>
              <a:rPr lang="en-GB" sz="2800" i="1" dirty="0"/>
              <a:t>“How might these portrayals shape public perceptions and policy?”</a:t>
            </a:r>
            <a:endParaRPr lang="en-US" sz="2800" dirty="0"/>
          </a:p>
        </p:txBody>
      </p:sp>
      <p:sp>
        <p:nvSpPr>
          <p:cNvPr id="4" name="Content Placeholder 3">
            <a:extLst>
              <a:ext uri="{FF2B5EF4-FFF2-40B4-BE49-F238E27FC236}">
                <a16:creationId xmlns:a16="http://schemas.microsoft.com/office/drawing/2014/main" id="{E006A84F-F052-982D-31AA-25B3020CB45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201166" y="1146021"/>
            <a:ext cx="7434073" cy="4200198"/>
          </a:xfrm>
        </p:spPr>
        <p:txBody>
          <a:bodyPr>
            <a:noAutofit/>
          </a:bodyPr>
          <a:lstStyle/>
          <a:p>
            <a:pPr marL="0" indent="0">
              <a:spcBef>
                <a:spcPts val="2500"/>
              </a:spcBef>
              <a:buFont typeface="Arial" panose="020B0604020202020204" pitchFamily="34" charset="0"/>
              <a:buNone/>
            </a:pPr>
            <a:r>
              <a:rPr lang="en-US" sz="1800" b="1" dirty="0"/>
              <a:t>Media and Social Inequality</a:t>
            </a:r>
          </a:p>
          <a:p>
            <a:pPr marL="0" lvl="1" indent="0">
              <a:buFont typeface="Arial" panose="020B0604020202020204" pitchFamily="34" charset="0"/>
              <a:buNone/>
            </a:pPr>
            <a:r>
              <a:rPr sz="1800" dirty="0"/>
              <a:t>Media narratives often reinforce stereotypes and marginalize groups through symbolic violence, shaping public perceptions and policies.</a:t>
            </a:r>
            <a:endParaRPr lang="en-US" sz="1800" dirty="0"/>
          </a:p>
          <a:p>
            <a:pPr marL="0" indent="0">
              <a:spcBef>
                <a:spcPts val="2500"/>
              </a:spcBef>
              <a:buFont typeface="Arial" panose="020B0604020202020204" pitchFamily="34" charset="0"/>
              <a:buNone/>
            </a:pPr>
            <a:r>
              <a:rPr lang="en-US" sz="1800" b="1" dirty="0"/>
              <a:t>Underrepresentation and Diversity</a:t>
            </a:r>
          </a:p>
          <a:p>
            <a:pPr marL="0" lvl="1" indent="0">
              <a:buFont typeface="Arial" panose="020B0604020202020204" pitchFamily="34" charset="0"/>
              <a:buNone/>
            </a:pPr>
            <a:r>
              <a:rPr sz="1800" dirty="0"/>
              <a:t>Reports highlight the lack of diversity and underrepresentation of minority voices in media leadership and content production.</a:t>
            </a:r>
            <a:endParaRPr lang="en-US" sz="1800" dirty="0"/>
          </a:p>
          <a:p>
            <a:pPr marL="0" indent="0">
              <a:spcBef>
                <a:spcPts val="2500"/>
              </a:spcBef>
              <a:buFont typeface="Arial" panose="020B0604020202020204" pitchFamily="34" charset="0"/>
              <a:buNone/>
            </a:pPr>
            <a:r>
              <a:rPr lang="en-US" sz="1800" b="1" dirty="0"/>
              <a:t>Social Media's Dual Impact</a:t>
            </a:r>
          </a:p>
          <a:p>
            <a:pPr marL="0" lvl="1" indent="0">
              <a:buFont typeface="Arial" panose="020B0604020202020204" pitchFamily="34" charset="0"/>
              <a:buNone/>
            </a:pPr>
            <a:r>
              <a:rPr sz="1800" dirty="0"/>
              <a:t>Social media can amplify marginalized voices but also perpetuate exclusion through algorithmic bias and echo chambers.</a:t>
            </a:r>
            <a:endParaRPr lang="en-US" sz="1800" dirty="0"/>
          </a:p>
          <a:p>
            <a:pPr marL="0" indent="0">
              <a:spcBef>
                <a:spcPts val="2500"/>
              </a:spcBef>
              <a:buFont typeface="Arial" panose="020B0604020202020204" pitchFamily="34" charset="0"/>
              <a:buNone/>
            </a:pPr>
            <a:r>
              <a:rPr lang="en-US" sz="1800" b="1" dirty="0"/>
              <a:t>Promoting Media Equity</a:t>
            </a:r>
          </a:p>
          <a:p>
            <a:pPr marL="0" lvl="1" indent="0">
              <a:buFont typeface="Arial" panose="020B0604020202020204" pitchFamily="34" charset="0"/>
              <a:buNone/>
            </a:pPr>
            <a:r>
              <a:rPr sz="1800" dirty="0"/>
              <a:t>Media literacy and inclusive storytelling are vital to disrupt inequality and foster equity in media representation.</a:t>
            </a:r>
            <a:endParaRPr lang="en-GB" sz="1800" dirty="0"/>
          </a:p>
          <a:p>
            <a:pPr marL="0" lvl="1" indent="0">
              <a:buFont typeface="Arial" panose="020B0604020202020204" pitchFamily="34" charset="0"/>
              <a:buNone/>
            </a:pPr>
            <a:r>
              <a:rPr lang="en-US" sz="1800" dirty="0"/>
              <a:t>Peter Knight – Gresham College</a:t>
            </a:r>
          </a:p>
        </p:txBody>
      </p:sp>
      <p:pic>
        <p:nvPicPr>
          <p:cNvPr id="8" name="Online Media 7" title="How the media shapes the way we view the world - BBC REEL">
            <a:hlinkClick r:id="" action="ppaction://media"/>
            <a:extLst>
              <a:ext uri="{FF2B5EF4-FFF2-40B4-BE49-F238E27FC236}">
                <a16:creationId xmlns:a16="http://schemas.microsoft.com/office/drawing/2014/main" id="{F66A84B2-A3B4-3096-CD74-C62C3FA27DFD}"/>
              </a:ext>
            </a:extLst>
          </p:cNvPr>
          <p:cNvPicPr>
            <a:picLocks noRot="1" noChangeAspect="1"/>
          </p:cNvPicPr>
          <p:nvPr>
            <a:videoFile r:link="rId1"/>
          </p:nvPr>
        </p:nvPicPr>
        <p:blipFill>
          <a:blip r:embed="rId4"/>
          <a:stretch>
            <a:fillRect/>
          </a:stretch>
        </p:blipFill>
        <p:spPr>
          <a:xfrm>
            <a:off x="7635239" y="0"/>
            <a:ext cx="4529774" cy="6858000"/>
          </a:xfrm>
          <a:prstGeom prst="rect">
            <a:avLst/>
          </a:prstGeom>
        </p:spPr>
      </p:pic>
    </p:spTree>
    <p:extLst>
      <p:ext uri="{BB962C8B-B14F-4D97-AF65-F5344CB8AC3E}">
        <p14:creationId xmlns:p14="http://schemas.microsoft.com/office/powerpoint/2010/main" val="29749212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8"/>
                </p:tgtEl>
              </p:cMediaNode>
            </p:video>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8"/>
                                        </p:tgtEl>
                                      </p:cBhvr>
                                    </p:cmd>
                                  </p:childTnLst>
                                </p:cTn>
                              </p:par>
                            </p:childTnLst>
                          </p:cTn>
                        </p:par>
                      </p:childTnLst>
                    </p:cTn>
                  </p:par>
                </p:childTnLst>
              </p:cTn>
              <p:nextCondLst>
                <p:cond evt="onClick" delay="0">
                  <p:tgtEl>
                    <p:spTgt spid="8"/>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112C0-F394-C160-760F-53AD60490765}"/>
              </a:ext>
            </a:extLst>
          </p:cNvPr>
          <p:cNvSpPr>
            <a:spLocks noGrp="1"/>
          </p:cNvSpPr>
          <p:nvPr>
            <p:ph type="title"/>
          </p:nvPr>
        </p:nvSpPr>
        <p:spPr>
          <a:xfrm>
            <a:off x="4360163" y="-358140"/>
            <a:ext cx="6858000" cy="1111532"/>
          </a:xfrm>
        </p:spPr>
        <p:txBody>
          <a:bodyPr anchor="b">
            <a:normAutofit/>
          </a:bodyPr>
          <a:lstStyle/>
          <a:p>
            <a:r>
              <a:rPr lang="en-US" dirty="0" err="1"/>
              <a:t>Teuluoedd</a:t>
            </a:r>
            <a:endParaRPr lang="en-US" dirty="0"/>
          </a:p>
        </p:txBody>
      </p:sp>
      <p:pic>
        <p:nvPicPr>
          <p:cNvPr id="5" name="Content Placeholder 4" descr="Paper dolls family">
            <a:extLst>
              <a:ext uri="{FF2B5EF4-FFF2-40B4-BE49-F238E27FC236}">
                <a16:creationId xmlns:a16="http://schemas.microsoft.com/office/drawing/2014/main" id="{AE81F1DE-7975-4A9C-85E8-E37FCEA31718}"/>
              </a:ext>
            </a:extLst>
          </p:cNvPr>
          <p:cNvPicPr>
            <a:picLocks noGrp="1" noChangeAspect="1"/>
          </p:cNvPicPr>
          <p:nvPr>
            <p:ph type="pic" sz="quarter" idx="13"/>
          </p:nvPr>
        </p:nvPicPr>
        <p:blipFill>
          <a:blip r:embed="rId3"/>
          <a:srcRect l="31037" r="30550" b="1"/>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CF2C075D-2E40-FA59-C11A-53BE005A9BE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60163" y="861060"/>
            <a:ext cx="7367017" cy="4754880"/>
          </a:xfrm>
        </p:spPr>
        <p:txBody>
          <a:bodyPr>
            <a:normAutofit fontScale="92500" lnSpcReduction="20000"/>
          </a:bodyPr>
          <a:lstStyle/>
          <a:p>
            <a:pPr marL="0" indent="0">
              <a:spcBef>
                <a:spcPts val="2500"/>
              </a:spcBef>
              <a:buNone/>
            </a:pPr>
            <a:r>
              <a:rPr lang="en-US" sz="1800" b="1" dirty="0" err="1"/>
              <a:t>Trosglwyddo</a:t>
            </a:r>
            <a:r>
              <a:rPr lang="en-US" sz="1800" b="1" dirty="0"/>
              <a:t> </a:t>
            </a:r>
            <a:r>
              <a:rPr lang="en-US" sz="1800" b="1" dirty="0" err="1"/>
              <a:t>Cyfalaf</a:t>
            </a:r>
            <a:r>
              <a:rPr lang="en-US" sz="1800" b="1" dirty="0"/>
              <a:t> </a:t>
            </a:r>
            <a:r>
              <a:rPr lang="en-US" sz="1800" b="1" dirty="0" err="1"/>
              <a:t>Diwylliannol</a:t>
            </a:r>
            <a:r>
              <a:rPr lang="en-US" sz="1800" b="1" dirty="0"/>
              <a:t>
</a:t>
            </a:r>
            <a:r>
              <a:rPr lang="en-US" sz="1800" dirty="0"/>
              <a:t>Mae </a:t>
            </a:r>
            <a:r>
              <a:rPr lang="en-US" sz="1800" dirty="0" err="1"/>
              <a:t>teuluoedd</a:t>
            </a:r>
            <a:r>
              <a:rPr lang="en-US" sz="1800" dirty="0"/>
              <a:t> </a:t>
            </a:r>
            <a:r>
              <a:rPr lang="en-US" sz="1800" dirty="0" err="1"/>
              <a:t>yn</a:t>
            </a:r>
            <a:r>
              <a:rPr lang="en-US" sz="1800" dirty="0"/>
              <a:t> </a:t>
            </a:r>
            <a:r>
              <a:rPr lang="en-US" sz="1800" dirty="0" err="1"/>
              <a:t>trosglwyddo</a:t>
            </a:r>
            <a:r>
              <a:rPr lang="en-US" sz="1800" dirty="0"/>
              <a:t> </a:t>
            </a:r>
            <a:r>
              <a:rPr lang="en-US" sz="1800" dirty="0" err="1"/>
              <a:t>cyfalaf</a:t>
            </a:r>
            <a:r>
              <a:rPr lang="en-US" sz="1800" dirty="0"/>
              <a:t> </a:t>
            </a:r>
            <a:r>
              <a:rPr lang="en-US" sz="1800" dirty="0" err="1"/>
              <a:t>diwylliannol</a:t>
            </a:r>
            <a:r>
              <a:rPr lang="en-US" sz="1800" dirty="0"/>
              <a:t> </a:t>
            </a:r>
            <a:r>
              <a:rPr lang="en-US" sz="1800" dirty="0" err="1"/>
              <a:t>trwy</a:t>
            </a:r>
            <a:r>
              <a:rPr lang="en-US" sz="1800" dirty="0"/>
              <a:t> </a:t>
            </a:r>
            <a:r>
              <a:rPr lang="en-US" sz="1800" dirty="0" err="1"/>
              <a:t>gymdeithasu</a:t>
            </a:r>
            <a:r>
              <a:rPr lang="en-US" sz="1800" dirty="0"/>
              <a:t>, </a:t>
            </a:r>
            <a:r>
              <a:rPr lang="en-US" sz="1800" dirty="0" err="1"/>
              <a:t>gan</a:t>
            </a:r>
            <a:r>
              <a:rPr lang="en-US" sz="1800" dirty="0"/>
              <a:t> </a:t>
            </a:r>
            <a:r>
              <a:rPr lang="en-US" sz="1800" dirty="0" err="1"/>
              <a:t>ddylanwadu</a:t>
            </a:r>
            <a:r>
              <a:rPr lang="en-US" sz="1800" dirty="0"/>
              <a:t> </a:t>
            </a:r>
            <a:r>
              <a:rPr lang="en-US" sz="1800" dirty="0" err="1"/>
              <a:t>ar</a:t>
            </a:r>
            <a:r>
              <a:rPr lang="en-US" sz="1800" dirty="0"/>
              <a:t> </a:t>
            </a:r>
            <a:r>
              <a:rPr lang="en-US" sz="1800" dirty="0" err="1"/>
              <a:t>addysg</a:t>
            </a:r>
            <a:r>
              <a:rPr lang="en-US" sz="1800" dirty="0"/>
              <a:t> plant a </a:t>
            </a:r>
            <a:r>
              <a:rPr lang="en-US" sz="1800" dirty="0" err="1"/>
              <a:t>symudedd</a:t>
            </a:r>
            <a:r>
              <a:rPr lang="en-US" sz="1800" dirty="0"/>
              <a:t> </a:t>
            </a:r>
            <a:r>
              <a:rPr lang="en-US" sz="1800" dirty="0" err="1"/>
              <a:t>cymdeithasol</a:t>
            </a:r>
            <a:r>
              <a:rPr lang="en-US" sz="1800" dirty="0"/>
              <a:t>.</a:t>
            </a:r>
            <a:r>
              <a:rPr lang="en-US" sz="1800" b="1" dirty="0"/>
              <a:t>
</a:t>
            </a:r>
            <a:r>
              <a:rPr lang="en-US" sz="1800" b="1" dirty="0" err="1"/>
              <a:t>Effaith</a:t>
            </a:r>
            <a:r>
              <a:rPr lang="en-US" sz="1800" b="1" dirty="0"/>
              <a:t> </a:t>
            </a:r>
            <a:r>
              <a:rPr lang="en-US" sz="1800" b="1" dirty="0" err="1"/>
              <a:t>Statws</a:t>
            </a:r>
            <a:r>
              <a:rPr lang="en-US" sz="1800" b="1" dirty="0"/>
              <a:t> </a:t>
            </a:r>
            <a:r>
              <a:rPr lang="en-US" sz="1800" b="1" dirty="0" err="1"/>
              <a:t>Economaidd-Gymdeithasol</a:t>
            </a:r>
            <a:r>
              <a:rPr lang="en-US" sz="1800" b="1" dirty="0"/>
              <a:t>
</a:t>
            </a:r>
            <a:r>
              <a:rPr lang="en-US" sz="1800" dirty="0"/>
              <a:t>Mae </a:t>
            </a:r>
            <a:r>
              <a:rPr lang="en-US" sz="1800" dirty="0" err="1"/>
              <a:t>teuluoedd</a:t>
            </a:r>
            <a:r>
              <a:rPr lang="en-US" sz="1800" dirty="0"/>
              <a:t> </a:t>
            </a:r>
            <a:r>
              <a:rPr lang="en-US" sz="1800" dirty="0" err="1"/>
              <a:t>economaidd-gymdeithasol</a:t>
            </a:r>
            <a:r>
              <a:rPr lang="en-US" sz="1800" dirty="0"/>
              <a:t> is </a:t>
            </a:r>
            <a:r>
              <a:rPr lang="en-US" sz="1800" dirty="0" err="1"/>
              <a:t>yn</a:t>
            </a:r>
            <a:r>
              <a:rPr lang="en-US" sz="1800" dirty="0"/>
              <a:t> </a:t>
            </a:r>
            <a:r>
              <a:rPr lang="en-US" sz="1800" dirty="0" err="1"/>
              <a:t>wynebu</a:t>
            </a:r>
            <a:r>
              <a:rPr lang="en-US" sz="1800" dirty="0"/>
              <a:t> </a:t>
            </a:r>
            <a:r>
              <a:rPr lang="en-US" sz="1800" dirty="0" err="1"/>
              <a:t>heriau</a:t>
            </a:r>
            <a:r>
              <a:rPr lang="en-US" sz="1800" dirty="0"/>
              <a:t> </a:t>
            </a:r>
            <a:r>
              <a:rPr lang="en-US" sz="1800" dirty="0" err="1"/>
              <a:t>darparu</a:t>
            </a:r>
            <a:r>
              <a:rPr lang="en-US" sz="1800" dirty="0"/>
              <a:t> </a:t>
            </a:r>
            <a:r>
              <a:rPr lang="en-US" sz="1800" dirty="0" err="1"/>
              <a:t>adnoddau</a:t>
            </a:r>
            <a:r>
              <a:rPr lang="en-US" sz="1800" dirty="0"/>
              <a:t>, </a:t>
            </a:r>
            <a:r>
              <a:rPr lang="en-US" sz="1800" dirty="0" err="1"/>
              <a:t>sy'n</a:t>
            </a:r>
            <a:r>
              <a:rPr lang="en-US" sz="1800" dirty="0"/>
              <a:t> </a:t>
            </a:r>
            <a:r>
              <a:rPr lang="en-US" sz="1800" dirty="0" err="1"/>
              <a:t>effeithio</a:t>
            </a:r>
            <a:r>
              <a:rPr lang="en-US" sz="1800" dirty="0"/>
              <a:t> </a:t>
            </a:r>
            <a:r>
              <a:rPr lang="en-US" sz="1800" dirty="0" err="1"/>
              <a:t>ar</a:t>
            </a:r>
            <a:r>
              <a:rPr lang="en-US" sz="1800" dirty="0"/>
              <a:t> </a:t>
            </a:r>
            <a:r>
              <a:rPr lang="en-US" sz="1800" dirty="0" err="1"/>
              <a:t>barodrwydd</a:t>
            </a:r>
            <a:r>
              <a:rPr lang="en-US" sz="1800" dirty="0"/>
              <a:t> ac iechyd plant </a:t>
            </a:r>
            <a:r>
              <a:rPr lang="en-US" sz="1800" dirty="0" err="1"/>
              <a:t>i'r</a:t>
            </a:r>
            <a:r>
              <a:rPr lang="en-US" sz="1800" dirty="0"/>
              <a:t> </a:t>
            </a:r>
            <a:r>
              <a:rPr lang="en-US" sz="1800" dirty="0" err="1"/>
              <a:t>ysgol</a:t>
            </a:r>
            <a:r>
              <a:rPr lang="en-US" sz="1800" dirty="0"/>
              <a:t>.</a:t>
            </a:r>
            <a:r>
              <a:rPr lang="en-US" sz="1800" b="1" dirty="0"/>
              <a:t>
</a:t>
            </a:r>
            <a:r>
              <a:rPr lang="en-US" sz="1800" b="1" dirty="0" err="1"/>
              <a:t>Rôl</a:t>
            </a:r>
            <a:r>
              <a:rPr lang="en-US" sz="1800" b="1" dirty="0"/>
              <a:t> </a:t>
            </a:r>
            <a:r>
              <a:rPr lang="en-US" sz="1800" b="1" dirty="0" err="1"/>
              <a:t>Cyfalaf</a:t>
            </a:r>
            <a:r>
              <a:rPr lang="en-US" sz="1800" b="1" dirty="0"/>
              <a:t> </a:t>
            </a:r>
            <a:r>
              <a:rPr lang="en-US" sz="1800" b="1" dirty="0" err="1"/>
              <a:t>Economaidd</a:t>
            </a:r>
            <a:r>
              <a:rPr lang="en-US" sz="1800" b="1" dirty="0"/>
              <a:t> a </a:t>
            </a:r>
            <a:r>
              <a:rPr lang="en-US" sz="1800" b="1" dirty="0" err="1"/>
              <a:t>Chymdeithasol</a:t>
            </a:r>
            <a:r>
              <a:rPr lang="en-US" sz="1800" b="1" dirty="0"/>
              <a:t>
</a:t>
            </a:r>
            <a:r>
              <a:rPr lang="en-US" sz="1800" dirty="0"/>
              <a:t>Mae </a:t>
            </a:r>
            <a:r>
              <a:rPr lang="en-US" sz="1800" dirty="0" err="1"/>
              <a:t>cyfalaf</a:t>
            </a:r>
            <a:r>
              <a:rPr lang="en-US" sz="1800" dirty="0"/>
              <a:t> </a:t>
            </a:r>
            <a:r>
              <a:rPr lang="en-US" sz="1800" dirty="0" err="1"/>
              <a:t>economaidd</a:t>
            </a:r>
            <a:r>
              <a:rPr lang="en-US" sz="1800" dirty="0"/>
              <a:t> </a:t>
            </a:r>
            <a:r>
              <a:rPr lang="en-US" sz="1800" dirty="0" err="1"/>
              <a:t>yn</a:t>
            </a:r>
            <a:r>
              <a:rPr lang="en-US" sz="1800" dirty="0"/>
              <a:t> </a:t>
            </a:r>
            <a:r>
              <a:rPr lang="en-US" sz="1800" dirty="0" err="1"/>
              <a:t>sicrhau</a:t>
            </a:r>
            <a:r>
              <a:rPr lang="en-US" sz="1800" dirty="0"/>
              <a:t> tai a </a:t>
            </a:r>
            <a:r>
              <a:rPr lang="en-US" sz="1800" dirty="0" err="1"/>
              <a:t>maeth</a:t>
            </a:r>
            <a:r>
              <a:rPr lang="en-US" sz="1800" dirty="0"/>
              <a:t> </a:t>
            </a:r>
            <a:r>
              <a:rPr lang="en-US" sz="1800" dirty="0" err="1"/>
              <a:t>sefydlog</a:t>
            </a:r>
            <a:r>
              <a:rPr lang="en-US" sz="1800" dirty="0"/>
              <a:t>; Mae </a:t>
            </a:r>
            <a:r>
              <a:rPr lang="en-US" sz="1800" dirty="0" err="1"/>
              <a:t>cyfalaf</a:t>
            </a:r>
            <a:r>
              <a:rPr lang="en-US" sz="1800" dirty="0"/>
              <a:t> </a:t>
            </a:r>
            <a:r>
              <a:rPr lang="en-US" sz="1800" dirty="0" err="1"/>
              <a:t>cymdeithasol</a:t>
            </a:r>
            <a:r>
              <a:rPr lang="en-US" sz="1800" dirty="0"/>
              <a:t> </a:t>
            </a:r>
            <a:r>
              <a:rPr lang="en-US" sz="1800" dirty="0" err="1"/>
              <a:t>yn</a:t>
            </a:r>
            <a:r>
              <a:rPr lang="en-US" sz="1800" dirty="0"/>
              <a:t> </a:t>
            </a:r>
            <a:r>
              <a:rPr lang="en-US" sz="1800" dirty="0" err="1"/>
              <a:t>cynnig</a:t>
            </a:r>
            <a:r>
              <a:rPr lang="en-US" sz="1800" dirty="0"/>
              <a:t> </a:t>
            </a:r>
            <a:r>
              <a:rPr lang="en-US" sz="1800" dirty="0" err="1"/>
              <a:t>rhwydweithiau</a:t>
            </a:r>
            <a:r>
              <a:rPr lang="en-US" sz="1800" dirty="0"/>
              <a:t> </a:t>
            </a:r>
            <a:r>
              <a:rPr lang="en-US" sz="1800" dirty="0" err="1"/>
              <a:t>cefnogol</a:t>
            </a:r>
            <a:r>
              <a:rPr lang="en-US" sz="1800" dirty="0"/>
              <a:t> </a:t>
            </a:r>
            <a:r>
              <a:rPr lang="en-US" sz="1800" dirty="0" err="1"/>
              <a:t>ar</a:t>
            </a:r>
            <a:r>
              <a:rPr lang="en-US" sz="1800" dirty="0"/>
              <a:t> </a:t>
            </a:r>
            <a:r>
              <a:rPr lang="en-US" sz="1800" dirty="0" err="1"/>
              <a:t>gyfer</a:t>
            </a:r>
            <a:r>
              <a:rPr lang="en-US" sz="1800" dirty="0"/>
              <a:t> </a:t>
            </a:r>
            <a:r>
              <a:rPr lang="en-US" sz="1800" dirty="0" err="1"/>
              <a:t>dyrchafiad</a:t>
            </a:r>
            <a:r>
              <a:rPr lang="en-US" sz="1800" b="1" dirty="0"/>
              <a:t>.
</a:t>
            </a:r>
            <a:r>
              <a:rPr lang="en-US" sz="1800" b="1" dirty="0" err="1"/>
              <a:t>Datrysiadau</a:t>
            </a:r>
            <a:r>
              <a:rPr lang="en-US" sz="1800" b="1" dirty="0"/>
              <a:t> Polisi </a:t>
            </a:r>
            <a:r>
              <a:rPr lang="en-US" sz="1800" b="1" dirty="0" err="1"/>
              <a:t>ar</a:t>
            </a:r>
            <a:r>
              <a:rPr lang="en-US" sz="1800" b="1" dirty="0"/>
              <a:t> </a:t>
            </a:r>
            <a:r>
              <a:rPr lang="en-US" sz="1800" b="1" dirty="0" err="1"/>
              <a:t>gyfer</a:t>
            </a:r>
            <a:r>
              <a:rPr lang="en-US" sz="1800" b="1" dirty="0"/>
              <a:t> </a:t>
            </a:r>
            <a:r>
              <a:rPr lang="en-US" sz="1800" b="1" dirty="0" err="1"/>
              <a:t>Anghydraddoldeb</a:t>
            </a:r>
            <a:r>
              <a:rPr lang="en-US" sz="1800" b="1" dirty="0"/>
              <a:t>?
</a:t>
            </a:r>
            <a:r>
              <a:rPr lang="en-US" sz="1800" dirty="0" err="1"/>
              <a:t>Polisïau</a:t>
            </a:r>
            <a:r>
              <a:rPr lang="en-US" sz="1800" dirty="0"/>
              <a:t> </a:t>
            </a:r>
            <a:r>
              <a:rPr lang="en-US" sz="1800" dirty="0" err="1"/>
              <a:t>sy'n</a:t>
            </a:r>
            <a:r>
              <a:rPr lang="en-US" sz="1800" dirty="0"/>
              <a:t> </a:t>
            </a:r>
            <a:r>
              <a:rPr lang="en-US" sz="1800" dirty="0" err="1"/>
              <a:t>cefnogi</a:t>
            </a:r>
            <a:r>
              <a:rPr lang="en-US" sz="1800" dirty="0"/>
              <a:t> </a:t>
            </a:r>
            <a:r>
              <a:rPr lang="en-US" sz="1800" dirty="0" err="1"/>
              <a:t>magu</a:t>
            </a:r>
            <a:r>
              <a:rPr lang="en-US" sz="1800" dirty="0"/>
              <a:t> plant, </a:t>
            </a:r>
            <a:r>
              <a:rPr lang="en-US" sz="1800" dirty="0" err="1"/>
              <a:t>yn</a:t>
            </a:r>
            <a:r>
              <a:rPr lang="en-US" sz="1800" dirty="0"/>
              <a:t> </a:t>
            </a:r>
            <a:r>
              <a:rPr lang="en-US" sz="1800" dirty="0" err="1"/>
              <a:t>gynnareducation</a:t>
            </a:r>
            <a:r>
              <a:rPr lang="en-US" sz="1800" dirty="0"/>
              <a:t>, and income stability help reduce family-based inequalities.</a:t>
            </a:r>
          </a:p>
        </p:txBody>
      </p:sp>
    </p:spTree>
    <p:extLst>
      <p:ext uri="{BB962C8B-B14F-4D97-AF65-F5344CB8AC3E}">
        <p14:creationId xmlns:p14="http://schemas.microsoft.com/office/powerpoint/2010/main" val="16769998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09D95-A71C-38A1-17C4-DD937974C0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B94E9-C079-D34B-AE6D-510E654BDFD0}"/>
              </a:ext>
            </a:extLst>
          </p:cNvPr>
          <p:cNvSpPr>
            <a:spLocks noGrp="1"/>
          </p:cNvSpPr>
          <p:nvPr>
            <p:ph type="title"/>
          </p:nvPr>
        </p:nvSpPr>
        <p:spPr>
          <a:xfrm>
            <a:off x="4360163" y="-358140"/>
            <a:ext cx="6858000" cy="1111532"/>
          </a:xfrm>
        </p:spPr>
        <p:txBody>
          <a:bodyPr anchor="b">
            <a:normAutofit/>
          </a:bodyPr>
          <a:lstStyle/>
          <a:p>
            <a:r>
              <a:rPr lang="en-US" dirty="0"/>
              <a:t>Families</a:t>
            </a:r>
          </a:p>
        </p:txBody>
      </p:sp>
      <p:pic>
        <p:nvPicPr>
          <p:cNvPr id="5" name="Content Placeholder 4" descr="Paper dolls family">
            <a:extLst>
              <a:ext uri="{FF2B5EF4-FFF2-40B4-BE49-F238E27FC236}">
                <a16:creationId xmlns:a16="http://schemas.microsoft.com/office/drawing/2014/main" id="{C5C3829D-E8D5-225A-2D2C-DF7058863B50}"/>
              </a:ext>
            </a:extLst>
          </p:cNvPr>
          <p:cNvPicPr>
            <a:picLocks noGrp="1" noChangeAspect="1"/>
          </p:cNvPicPr>
          <p:nvPr>
            <p:ph type="pic" sz="quarter" idx="13"/>
          </p:nvPr>
        </p:nvPicPr>
        <p:blipFill>
          <a:blip r:embed="rId3"/>
          <a:srcRect l="31037" r="30550" b="1"/>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C6D53ECC-E8C8-0B4D-333C-76BD0B3F628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60163" y="1009053"/>
            <a:ext cx="6858000" cy="4200198"/>
          </a:xfrm>
        </p:spPr>
        <p:txBody>
          <a:bodyPr>
            <a:normAutofit/>
          </a:bodyPr>
          <a:lstStyle/>
          <a:p>
            <a:pPr marL="0" indent="0">
              <a:spcBef>
                <a:spcPts val="2500"/>
              </a:spcBef>
              <a:buFont typeface="Arial" panose="020B0604020202020204" pitchFamily="34" charset="0"/>
              <a:buNone/>
            </a:pPr>
            <a:r>
              <a:rPr lang="en-US" sz="1600" b="1" dirty="0"/>
              <a:t>Transmission of Cultural Capital</a:t>
            </a:r>
          </a:p>
          <a:p>
            <a:pPr marL="0" lvl="1" indent="0">
              <a:buFont typeface="Arial" panose="020B0604020202020204" pitchFamily="34" charset="0"/>
              <a:buNone/>
            </a:pPr>
            <a:r>
              <a:rPr sz="1600" dirty="0"/>
              <a:t>Families transmit cultural capital through </a:t>
            </a:r>
            <a:r>
              <a:rPr sz="1600" dirty="0" err="1"/>
              <a:t>socialisation</a:t>
            </a:r>
            <a:r>
              <a:rPr sz="1600" dirty="0"/>
              <a:t>, influencing children's education and social mobility.</a:t>
            </a:r>
            <a:endParaRPr lang="en-US" sz="1600" dirty="0"/>
          </a:p>
          <a:p>
            <a:pPr marL="0" indent="0">
              <a:spcBef>
                <a:spcPts val="2500"/>
              </a:spcBef>
              <a:buFont typeface="Arial" panose="020B0604020202020204" pitchFamily="34" charset="0"/>
              <a:buNone/>
            </a:pPr>
            <a:r>
              <a:rPr lang="en-US" sz="1600" b="1" dirty="0"/>
              <a:t>Impact of Socioeconomic Status</a:t>
            </a:r>
          </a:p>
          <a:p>
            <a:pPr marL="0" lvl="1" indent="0">
              <a:buFont typeface="Arial" panose="020B0604020202020204" pitchFamily="34" charset="0"/>
              <a:buNone/>
            </a:pPr>
            <a:r>
              <a:rPr sz="1600" dirty="0"/>
              <a:t>Lower socioeconomic families face challenges providing resources, affecting children's school readiness and health.</a:t>
            </a:r>
            <a:endParaRPr lang="en-US" sz="1600" dirty="0"/>
          </a:p>
          <a:p>
            <a:pPr marL="0" indent="0">
              <a:spcBef>
                <a:spcPts val="2500"/>
              </a:spcBef>
              <a:buFont typeface="Arial" panose="020B0604020202020204" pitchFamily="34" charset="0"/>
              <a:buNone/>
            </a:pPr>
            <a:r>
              <a:rPr lang="en-US" sz="1600" b="1" dirty="0"/>
              <a:t>Role of Economic and Social Capital</a:t>
            </a:r>
          </a:p>
          <a:p>
            <a:pPr marL="0" lvl="1" indent="0">
              <a:buFont typeface="Arial" panose="020B0604020202020204" pitchFamily="34" charset="0"/>
              <a:buNone/>
            </a:pPr>
            <a:r>
              <a:rPr sz="1600" dirty="0"/>
              <a:t>Economic capital ensures stable housing and nutrition; social capital offers supportive networks for advancement.</a:t>
            </a:r>
            <a:endParaRPr lang="en-US" sz="1600" dirty="0"/>
          </a:p>
          <a:p>
            <a:pPr marL="0" indent="0">
              <a:spcBef>
                <a:spcPts val="2500"/>
              </a:spcBef>
              <a:buFont typeface="Arial" panose="020B0604020202020204" pitchFamily="34" charset="0"/>
              <a:buNone/>
            </a:pPr>
            <a:r>
              <a:rPr lang="en-US" sz="1600" b="1" dirty="0"/>
              <a:t>Policy Solutions for Inequality</a:t>
            </a:r>
          </a:p>
          <a:p>
            <a:pPr marL="0" lvl="1" indent="0">
              <a:buFont typeface="Arial" panose="020B0604020202020204" pitchFamily="34" charset="0"/>
              <a:buNone/>
            </a:pPr>
            <a:r>
              <a:rPr sz="1600" dirty="0"/>
              <a:t>Policies supporting parenting, early education, and income stability help reduce family-based inequalities.</a:t>
            </a:r>
            <a:endParaRPr lang="en-US" sz="1600" dirty="0"/>
          </a:p>
        </p:txBody>
      </p:sp>
    </p:spTree>
    <p:extLst>
      <p:ext uri="{BB962C8B-B14F-4D97-AF65-F5344CB8AC3E}">
        <p14:creationId xmlns:p14="http://schemas.microsoft.com/office/powerpoint/2010/main" val="18058348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11378-C4C2-2B2B-C084-C9CEDD7F1BE2}"/>
              </a:ext>
            </a:extLst>
          </p:cNvPr>
          <p:cNvSpPr>
            <a:spLocks noGrp="1"/>
          </p:cNvSpPr>
          <p:nvPr>
            <p:ph type="title"/>
          </p:nvPr>
        </p:nvSpPr>
        <p:spPr>
          <a:xfrm>
            <a:off x="9831323" y="-495300"/>
            <a:ext cx="6858000" cy="1111532"/>
          </a:xfrm>
        </p:spPr>
        <p:txBody>
          <a:bodyPr anchor="b">
            <a:normAutofit/>
          </a:bodyPr>
          <a:lstStyle/>
          <a:p>
            <a:r>
              <a:rPr lang="en-US" sz="3200" dirty="0" err="1"/>
              <a:t>Lles</a:t>
            </a:r>
            <a:endParaRPr lang="en-US" sz="3200" dirty="0"/>
          </a:p>
        </p:txBody>
      </p:sp>
      <p:pic>
        <p:nvPicPr>
          <p:cNvPr id="5" name="Content Placeholder 4" descr="Shot of a businessman holding on to a bunch of cryptocurrency balloons on top of a graph against a white background">
            <a:extLst>
              <a:ext uri="{FF2B5EF4-FFF2-40B4-BE49-F238E27FC236}">
                <a16:creationId xmlns:a16="http://schemas.microsoft.com/office/drawing/2014/main" id="{85B41DB6-7B99-42CF-8E58-21B715A8EE55}"/>
              </a:ext>
            </a:extLst>
          </p:cNvPr>
          <p:cNvPicPr>
            <a:picLocks noGrp="1" noChangeAspect="1"/>
          </p:cNvPicPr>
          <p:nvPr>
            <p:ph type="pic" sz="quarter" idx="13"/>
          </p:nvPr>
        </p:nvPicPr>
        <p:blipFill>
          <a:blip r:embed="rId3"/>
          <a:srcRect l="43226" r="5506" b="-1"/>
          <a:stretch>
            <a:fillRect/>
          </a:stretch>
        </p:blipFill>
        <p:spPr>
          <a:xfrm>
            <a:off x="21" y="10"/>
            <a:ext cx="3009880" cy="6857990"/>
          </a:xfrm>
          <a:prstGeom prst="rect">
            <a:avLst/>
          </a:prstGeom>
          <a:noFill/>
        </p:spPr>
      </p:pic>
      <p:sp>
        <p:nvSpPr>
          <p:cNvPr id="4" name="Content Placeholder 3">
            <a:extLst>
              <a:ext uri="{FF2B5EF4-FFF2-40B4-BE49-F238E27FC236}">
                <a16:creationId xmlns:a16="http://schemas.microsoft.com/office/drawing/2014/main" id="{FCA207BE-8D75-C6EB-9775-8224ECF5444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56202" y="60466"/>
            <a:ext cx="8609077" cy="3644432"/>
          </a:xfrm>
        </p:spPr>
        <p:txBody>
          <a:bodyPr>
            <a:noAutofit/>
          </a:bodyPr>
          <a:lstStyle/>
          <a:p>
            <a:pPr marL="0" indent="0">
              <a:spcBef>
                <a:spcPts val="2500"/>
              </a:spcBef>
              <a:buNone/>
            </a:pPr>
            <a:r>
              <a:rPr lang="en-US" sz="2000" b="1" dirty="0" err="1"/>
              <a:t>Cyfalaf</a:t>
            </a:r>
            <a:r>
              <a:rPr lang="en-US" sz="2000" b="1" dirty="0"/>
              <a:t> </a:t>
            </a:r>
            <a:r>
              <a:rPr lang="en-US" sz="2000" b="1" dirty="0" err="1"/>
              <a:t>Economaidd</a:t>
            </a:r>
            <a:r>
              <a:rPr lang="en-US" sz="2000" b="1" dirty="0"/>
              <a:t> a </a:t>
            </a:r>
            <a:r>
              <a:rPr lang="en-US" sz="2000" b="1" dirty="0" err="1"/>
              <a:t>Diwylliannol</a:t>
            </a:r>
            <a:r>
              <a:rPr lang="en-US" sz="2000" b="1" dirty="0"/>
              <a:t>
</a:t>
            </a:r>
            <a:r>
              <a:rPr lang="en-US" sz="2000" dirty="0"/>
              <a:t>Mae </a:t>
            </a:r>
            <a:r>
              <a:rPr lang="en-US" sz="2000" dirty="0" err="1"/>
              <a:t>mynediad</a:t>
            </a:r>
            <a:r>
              <a:rPr lang="en-US" sz="2000" dirty="0"/>
              <a:t> at les </a:t>
            </a:r>
            <a:r>
              <a:rPr lang="en-US" sz="2000" dirty="0" err="1"/>
              <a:t>yn</a:t>
            </a:r>
            <a:r>
              <a:rPr lang="en-US" sz="2000" dirty="0"/>
              <a:t> </a:t>
            </a:r>
            <a:r>
              <a:rPr lang="en-US" sz="2000" dirty="0" err="1"/>
              <a:t>cael</a:t>
            </a:r>
            <a:r>
              <a:rPr lang="en-US" sz="2000" dirty="0"/>
              <a:t> </a:t>
            </a:r>
            <a:r>
              <a:rPr lang="en-US" sz="2000" dirty="0" err="1"/>
              <a:t>ei</a:t>
            </a:r>
            <a:r>
              <a:rPr lang="en-US" sz="2000" dirty="0"/>
              <a:t> </a:t>
            </a:r>
            <a:r>
              <a:rPr lang="en-US" sz="2000" dirty="0" err="1"/>
              <a:t>ddylanwadu</a:t>
            </a:r>
            <a:r>
              <a:rPr lang="en-US" sz="2000" dirty="0"/>
              <a:t> </a:t>
            </a:r>
            <a:r>
              <a:rPr lang="en-US" sz="2000" dirty="0" err="1"/>
              <a:t>gan</a:t>
            </a:r>
            <a:r>
              <a:rPr lang="en-US" sz="2000" dirty="0"/>
              <a:t> </a:t>
            </a:r>
            <a:r>
              <a:rPr lang="en-US" sz="2000" dirty="0" err="1"/>
              <a:t>gyfalaf</a:t>
            </a:r>
            <a:r>
              <a:rPr lang="en-US" sz="2000" dirty="0"/>
              <a:t> </a:t>
            </a:r>
            <a:r>
              <a:rPr lang="en-US" sz="2000" dirty="0" err="1"/>
              <a:t>economaidd</a:t>
            </a:r>
            <a:r>
              <a:rPr lang="en-US" sz="2000" dirty="0"/>
              <a:t> a </a:t>
            </a:r>
            <a:r>
              <a:rPr lang="en-US" sz="2000" dirty="0" err="1"/>
              <a:t>diwylliannol</a:t>
            </a:r>
            <a:r>
              <a:rPr lang="en-US" sz="2000" dirty="0"/>
              <a:t>, </a:t>
            </a:r>
            <a:r>
              <a:rPr lang="en-US" sz="2000" dirty="0" err="1"/>
              <a:t>gan</a:t>
            </a:r>
            <a:r>
              <a:rPr lang="en-US" sz="2000" dirty="0"/>
              <a:t> </a:t>
            </a:r>
            <a:r>
              <a:rPr lang="en-US" sz="2000" dirty="0" err="1"/>
              <a:t>effeithio</a:t>
            </a:r>
            <a:r>
              <a:rPr lang="en-US" sz="2000" dirty="0"/>
              <a:t> </a:t>
            </a:r>
            <a:r>
              <a:rPr lang="en-US" sz="2000" dirty="0" err="1"/>
              <a:t>ar</a:t>
            </a:r>
            <a:r>
              <a:rPr lang="en-US" sz="2000" dirty="0"/>
              <a:t> </a:t>
            </a:r>
            <a:r>
              <a:rPr lang="en-US" sz="2000" dirty="0" err="1"/>
              <a:t>lywio</a:t>
            </a:r>
            <a:r>
              <a:rPr lang="en-US" sz="2000" dirty="0"/>
              <a:t> </a:t>
            </a:r>
            <a:r>
              <a:rPr lang="en-US" sz="2000" dirty="0" err="1"/>
              <a:t>systemau</a:t>
            </a:r>
            <a:r>
              <a:rPr lang="en-US" sz="2000" dirty="0"/>
              <a:t> </a:t>
            </a:r>
            <a:r>
              <a:rPr lang="en-US" sz="2000" dirty="0" err="1"/>
              <a:t>biwrocrataidd</a:t>
            </a:r>
            <a:r>
              <a:rPr lang="en-US" sz="2000" dirty="0"/>
              <a:t>.</a:t>
            </a:r>
            <a:r>
              <a:rPr lang="en-US" sz="2000" b="1" dirty="0"/>
              <a:t>
</a:t>
            </a:r>
            <a:r>
              <a:rPr lang="en-US" sz="2000" b="1" dirty="0" err="1"/>
              <a:t>Effaith</a:t>
            </a:r>
            <a:r>
              <a:rPr lang="en-US" sz="2000" b="1" dirty="0"/>
              <a:t> </a:t>
            </a:r>
            <a:r>
              <a:rPr lang="en-US" sz="2000" b="1" dirty="0" err="1"/>
              <a:t>Polisïau</a:t>
            </a:r>
            <a:r>
              <a:rPr lang="en-US" sz="2000" b="1" dirty="0"/>
              <a:t> </a:t>
            </a:r>
            <a:r>
              <a:rPr lang="en-US" sz="2000" b="1" dirty="0" err="1"/>
              <a:t>Lles</a:t>
            </a:r>
            <a:r>
              <a:rPr lang="en-US" sz="2000" b="1" dirty="0"/>
              <a:t>
</a:t>
            </a:r>
            <a:r>
              <a:rPr lang="en-US" sz="2000" dirty="0"/>
              <a:t>Mae </a:t>
            </a:r>
            <a:r>
              <a:rPr lang="en-US" sz="2000" dirty="0" err="1"/>
              <a:t>polisïau</a:t>
            </a:r>
            <a:r>
              <a:rPr lang="en-US" sz="2000" dirty="0"/>
              <a:t> </a:t>
            </a:r>
            <a:r>
              <a:rPr lang="en-US" sz="2000" dirty="0" err="1"/>
              <a:t>fel</a:t>
            </a:r>
            <a:r>
              <a:rPr lang="en-US" sz="2000" dirty="0"/>
              <a:t> </a:t>
            </a:r>
            <a:r>
              <a:rPr lang="en-US" sz="2000" dirty="0" err="1"/>
              <a:t>capiau</a:t>
            </a:r>
            <a:r>
              <a:rPr lang="en-US" sz="2000" dirty="0"/>
              <a:t> </a:t>
            </a:r>
            <a:r>
              <a:rPr lang="en-US" sz="2000" dirty="0" err="1"/>
              <a:t>budd-daliadau</a:t>
            </a:r>
            <a:r>
              <a:rPr lang="en-US" sz="2000" dirty="0"/>
              <a:t> </a:t>
            </a:r>
            <a:r>
              <a:rPr lang="en-US" sz="2000" dirty="0" err="1"/>
              <a:t>yn</a:t>
            </a:r>
            <a:r>
              <a:rPr lang="en-US" sz="2000" dirty="0"/>
              <a:t> </a:t>
            </a:r>
            <a:r>
              <a:rPr lang="en-US" sz="2000" dirty="0" err="1"/>
              <a:t>effeithio'n</a:t>
            </a:r>
            <a:r>
              <a:rPr lang="en-US" sz="2000" dirty="0"/>
              <a:t> </a:t>
            </a:r>
            <a:r>
              <a:rPr lang="en-US" sz="2000" dirty="0" err="1"/>
              <a:t>anghymesur</a:t>
            </a:r>
            <a:r>
              <a:rPr lang="en-US" sz="2000" dirty="0"/>
              <a:t> </a:t>
            </a:r>
            <a:r>
              <a:rPr lang="en-US" sz="2000" dirty="0" err="1"/>
              <a:t>ar</a:t>
            </a:r>
            <a:r>
              <a:rPr lang="en-US" sz="2000" dirty="0"/>
              <a:t> </a:t>
            </a:r>
            <a:r>
              <a:rPr lang="en-US" sz="2000" dirty="0" err="1"/>
              <a:t>deuluoedd</a:t>
            </a:r>
            <a:r>
              <a:rPr lang="en-US" sz="2000" dirty="0"/>
              <a:t> </a:t>
            </a:r>
            <a:r>
              <a:rPr lang="en-US" sz="2000" dirty="0" err="1"/>
              <a:t>incwm</a:t>
            </a:r>
            <a:r>
              <a:rPr lang="en-US" sz="2000" dirty="0"/>
              <a:t> </a:t>
            </a:r>
            <a:r>
              <a:rPr lang="en-US" sz="2000" dirty="0" err="1"/>
              <a:t>isel</a:t>
            </a:r>
            <a:r>
              <a:rPr lang="en-US" sz="2000" dirty="0"/>
              <a:t>, </a:t>
            </a:r>
            <a:r>
              <a:rPr lang="en-US" sz="2000" dirty="0" err="1"/>
              <a:t>gan</a:t>
            </a:r>
            <a:r>
              <a:rPr lang="en-US" sz="2000" dirty="0"/>
              <a:t> </a:t>
            </a:r>
            <a:r>
              <a:rPr lang="en-US" sz="2000" dirty="0" err="1"/>
              <a:t>atgyfnerthu</a:t>
            </a:r>
            <a:r>
              <a:rPr lang="en-US" sz="2000" dirty="0"/>
              <a:t> </a:t>
            </a:r>
            <a:r>
              <a:rPr lang="en-US" sz="2000" dirty="0" err="1"/>
              <a:t>rhaniadau</a:t>
            </a:r>
            <a:r>
              <a:rPr lang="en-US" sz="2000" dirty="0"/>
              <a:t> </a:t>
            </a:r>
            <a:r>
              <a:rPr lang="en-US" sz="2000" dirty="0" err="1"/>
              <a:t>cymdeithasol</a:t>
            </a:r>
            <a:r>
              <a:rPr lang="en-US" sz="2000" dirty="0"/>
              <a:t> a </a:t>
            </a:r>
            <a:r>
              <a:rPr lang="en-US" sz="2000" dirty="0" err="1"/>
              <a:t>dosbarth</a:t>
            </a:r>
            <a:r>
              <a:rPr lang="en-US" sz="2000" dirty="0"/>
              <a:t>.
Trais a Stigma </a:t>
            </a:r>
            <a:r>
              <a:rPr lang="en-US" sz="2000" dirty="0" err="1"/>
              <a:t>Symbolaidd</a:t>
            </a:r>
            <a:r>
              <a:rPr lang="en-US" sz="2000" b="1" dirty="0"/>
              <a:t>
Mae </a:t>
            </a:r>
            <a:r>
              <a:rPr lang="en-US" sz="2000" b="1" dirty="0" err="1"/>
              <a:t>disgwrs</a:t>
            </a:r>
            <a:r>
              <a:rPr lang="en-US" sz="2000" b="1" dirty="0"/>
              <a:t> </a:t>
            </a:r>
            <a:r>
              <a:rPr lang="en-US" sz="2000" b="1" dirty="0" err="1"/>
              <a:t>gwleidyddol</a:t>
            </a:r>
            <a:r>
              <a:rPr lang="en-US" sz="2000" b="1" dirty="0"/>
              <a:t> </a:t>
            </a:r>
            <a:r>
              <a:rPr lang="en-US" sz="2000" b="1" dirty="0" err="1"/>
              <a:t>yn</a:t>
            </a:r>
            <a:r>
              <a:rPr lang="en-US" sz="2000" b="1" dirty="0"/>
              <a:t> </a:t>
            </a:r>
            <a:r>
              <a:rPr lang="en-US" sz="2000" b="1" dirty="0" err="1"/>
              <a:t>digalonni</a:t>
            </a:r>
            <a:r>
              <a:rPr lang="en-US" sz="2000" b="1" dirty="0"/>
              <a:t> </a:t>
            </a:r>
            <a:r>
              <a:rPr lang="en-US" sz="2000" b="1" dirty="0" err="1"/>
              <a:t>rhieni</a:t>
            </a:r>
            <a:r>
              <a:rPr lang="en-US" sz="2000" b="1" dirty="0"/>
              <a:t> </a:t>
            </a:r>
            <a:r>
              <a:rPr lang="en-US" sz="2000" b="1" dirty="0" err="1"/>
              <a:t>tlawd</a:t>
            </a:r>
            <a:r>
              <a:rPr lang="en-US" sz="2000" b="1" dirty="0"/>
              <a:t>, </a:t>
            </a:r>
            <a:r>
              <a:rPr lang="en-US" sz="2000" b="1" dirty="0" err="1"/>
              <a:t>gan</a:t>
            </a:r>
            <a:r>
              <a:rPr lang="en-US" sz="2000" b="1" dirty="0"/>
              <a:t> </a:t>
            </a:r>
            <a:r>
              <a:rPr lang="en-US" sz="2000" b="1" dirty="0" err="1"/>
              <a:t>gyfreithloni</a:t>
            </a:r>
            <a:r>
              <a:rPr lang="en-US" sz="2000" b="1" dirty="0"/>
              <a:t> </a:t>
            </a:r>
            <a:r>
              <a:rPr lang="en-US" sz="2000" b="1" dirty="0" err="1"/>
              <a:t>mesurau</a:t>
            </a:r>
            <a:r>
              <a:rPr lang="en-US" sz="2000" b="1" dirty="0"/>
              <a:t> </a:t>
            </a:r>
            <a:r>
              <a:rPr lang="en-US" sz="2000" b="1" dirty="0" err="1"/>
              <a:t>lles</a:t>
            </a:r>
            <a:r>
              <a:rPr lang="en-US" sz="2000" b="1" dirty="0"/>
              <a:t> </a:t>
            </a:r>
            <a:r>
              <a:rPr lang="en-US" sz="2000" b="1" dirty="0" err="1"/>
              <a:t>cosbi</a:t>
            </a:r>
            <a:r>
              <a:rPr lang="en-US" sz="2000" b="1" dirty="0"/>
              <a:t> a </a:t>
            </a:r>
            <a:r>
              <a:rPr lang="en-US" sz="2000" b="1" dirty="0" err="1"/>
              <a:t>chuddio</a:t>
            </a:r>
            <a:r>
              <a:rPr lang="en-US" sz="2000" b="1" dirty="0"/>
              <a:t> </a:t>
            </a:r>
            <a:r>
              <a:rPr lang="en-US" sz="2000" b="1" dirty="0" err="1"/>
              <a:t>achosion</a:t>
            </a:r>
            <a:r>
              <a:rPr lang="en-US" sz="2000" b="1" dirty="0"/>
              <a:t> </a:t>
            </a:r>
            <a:r>
              <a:rPr lang="en-US" sz="2000" b="1" dirty="0" err="1"/>
              <a:t>tlodi</a:t>
            </a:r>
            <a:r>
              <a:rPr lang="en-US" sz="2000" b="1" dirty="0"/>
              <a:t>.
Yr </a:t>
            </a:r>
            <a:r>
              <a:rPr lang="en-US" sz="2000" b="1" dirty="0" err="1"/>
              <a:t>angen</a:t>
            </a:r>
            <a:r>
              <a:rPr lang="en-US" sz="2000" b="1" dirty="0"/>
              <a:t> am </a:t>
            </a:r>
            <a:r>
              <a:rPr lang="en-US" sz="2000" b="1" dirty="0" err="1"/>
              <a:t>ddiwygio</a:t>
            </a:r>
            <a:r>
              <a:rPr lang="en-US" sz="2000" b="1" dirty="0"/>
              <a:t> </a:t>
            </a:r>
            <a:r>
              <a:rPr lang="en-US" sz="2000" b="1" dirty="0" err="1"/>
              <a:t>lles</a:t>
            </a:r>
            <a:r>
              <a:rPr lang="en-US" sz="2000" b="1" dirty="0"/>
              <a:t>
</a:t>
            </a:r>
            <a:r>
              <a:rPr lang="en-US" sz="2000" dirty="0"/>
              <a:t>Mae </a:t>
            </a:r>
            <a:r>
              <a:rPr lang="en-US" sz="2000" dirty="0" err="1"/>
              <a:t>diwygio</a:t>
            </a:r>
            <a:r>
              <a:rPr lang="en-US" sz="2000" dirty="0"/>
              <a:t> </a:t>
            </a:r>
            <a:r>
              <a:rPr lang="en-US" sz="2000" dirty="0" err="1"/>
              <a:t>lles</a:t>
            </a:r>
            <a:r>
              <a:rPr lang="en-US" sz="2000" dirty="0"/>
              <a:t> </a:t>
            </a:r>
            <a:r>
              <a:rPr lang="en-US" sz="2000" dirty="0" err="1"/>
              <a:t>yn</a:t>
            </a:r>
            <a:r>
              <a:rPr lang="en-US" sz="2000" dirty="0"/>
              <a:t> </a:t>
            </a:r>
            <a:r>
              <a:rPr lang="en-US" sz="2000" dirty="0" err="1"/>
              <a:t>gofyn</a:t>
            </a:r>
            <a:r>
              <a:rPr lang="en-US" sz="2000" dirty="0"/>
              <a:t> am </a:t>
            </a:r>
            <a:r>
              <a:rPr lang="en-US" sz="2000" dirty="0" err="1"/>
              <a:t>ddulliau</a:t>
            </a:r>
            <a:r>
              <a:rPr lang="en-US" sz="2000" dirty="0"/>
              <a:t> </a:t>
            </a:r>
            <a:r>
              <a:rPr lang="en-US" sz="2000" dirty="0" err="1"/>
              <a:t>cynhwysol</a:t>
            </a:r>
            <a:r>
              <a:rPr lang="en-US" sz="2000" dirty="0"/>
              <a:t>, </a:t>
            </a:r>
            <a:r>
              <a:rPr lang="en-US" sz="2000" dirty="0" err="1"/>
              <a:t>sy'n</a:t>
            </a:r>
            <a:r>
              <a:rPr lang="en-US" sz="2000" dirty="0"/>
              <a:t> </a:t>
            </a:r>
            <a:r>
              <a:rPr lang="en-US" sz="2000" dirty="0" err="1"/>
              <a:t>seiliedig</a:t>
            </a:r>
            <a:r>
              <a:rPr lang="en-US" sz="2000" dirty="0"/>
              <a:t> </a:t>
            </a:r>
            <a:r>
              <a:rPr lang="en-US" sz="2000" dirty="0" err="1"/>
              <a:t>ar</a:t>
            </a:r>
            <a:r>
              <a:rPr lang="en-US" sz="2000" dirty="0"/>
              <a:t> </a:t>
            </a:r>
            <a:r>
              <a:rPr lang="en-US" sz="2000" dirty="0" err="1"/>
              <a:t>hawliau</a:t>
            </a:r>
            <a:r>
              <a:rPr lang="en-US" sz="2000" dirty="0"/>
              <a:t> </a:t>
            </a:r>
            <a:r>
              <a:rPr lang="en-US" sz="2000" dirty="0" err="1"/>
              <a:t>sy'n</a:t>
            </a:r>
            <a:r>
              <a:rPr lang="en-US" sz="2000" dirty="0"/>
              <a:t> </a:t>
            </a:r>
            <a:r>
              <a:rPr lang="en-US" sz="2000" dirty="0" err="1"/>
              <a:t>hyrwyddo</a:t>
            </a:r>
            <a:r>
              <a:rPr lang="en-US" sz="2000" dirty="0"/>
              <a:t> </a:t>
            </a:r>
            <a:r>
              <a:rPr lang="en-US" sz="2000" dirty="0" err="1"/>
              <a:t>urddas</a:t>
            </a:r>
            <a:r>
              <a:rPr lang="en-US" sz="2000" dirty="0"/>
              <a:t> ac </a:t>
            </a:r>
            <a:r>
              <a:rPr lang="en-US" sz="2000" dirty="0" err="1"/>
              <a:t>yn</a:t>
            </a:r>
            <a:r>
              <a:rPr lang="en-US" sz="2000" dirty="0"/>
              <a:t> </a:t>
            </a:r>
            <a:r>
              <a:rPr lang="en-US" sz="2000" dirty="0" err="1"/>
              <a:t>cydnabod</a:t>
            </a:r>
            <a:r>
              <a:rPr lang="en-US" sz="2000" dirty="0"/>
              <a:t> </a:t>
            </a:r>
            <a:r>
              <a:rPr lang="en-US" sz="2000" dirty="0" err="1"/>
              <a:t>teuluoedd</a:t>
            </a:r>
            <a:r>
              <a:rPr lang="en-US" sz="2000" dirty="0"/>
              <a:t> </a:t>
            </a:r>
            <a:r>
              <a:rPr lang="en-US" sz="2000" dirty="0" err="1"/>
              <a:t>amrywiol</a:t>
            </a:r>
            <a:r>
              <a:rPr lang="en-US" sz="2000" dirty="0"/>
              <a:t>.</a:t>
            </a:r>
          </a:p>
        </p:txBody>
      </p:sp>
    </p:spTree>
    <p:extLst>
      <p:ext uri="{BB962C8B-B14F-4D97-AF65-F5344CB8AC3E}">
        <p14:creationId xmlns:p14="http://schemas.microsoft.com/office/powerpoint/2010/main" val="29866652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B7E36-26C1-3BB0-BCE9-6AE06193B8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D5EBB1-01D5-5556-B14D-400AD2578C40}"/>
              </a:ext>
            </a:extLst>
          </p:cNvPr>
          <p:cNvSpPr>
            <a:spLocks noGrp="1"/>
          </p:cNvSpPr>
          <p:nvPr>
            <p:ph type="title"/>
          </p:nvPr>
        </p:nvSpPr>
        <p:spPr>
          <a:xfrm>
            <a:off x="4100267" y="-205740"/>
            <a:ext cx="6858000" cy="1111532"/>
          </a:xfrm>
        </p:spPr>
        <p:txBody>
          <a:bodyPr anchor="b">
            <a:normAutofit/>
          </a:bodyPr>
          <a:lstStyle/>
          <a:p>
            <a:r>
              <a:rPr lang="en-US" dirty="0"/>
              <a:t>Welfare</a:t>
            </a:r>
          </a:p>
        </p:txBody>
      </p:sp>
      <p:pic>
        <p:nvPicPr>
          <p:cNvPr id="5" name="Content Placeholder 4" descr="Shot of a businessman holding on to a bunch of cryptocurrency balloons on top of a graph against a white background">
            <a:extLst>
              <a:ext uri="{FF2B5EF4-FFF2-40B4-BE49-F238E27FC236}">
                <a16:creationId xmlns:a16="http://schemas.microsoft.com/office/drawing/2014/main" id="{CF66CEE7-BFBF-9F7D-EC5B-F629C522D08E}"/>
              </a:ext>
            </a:extLst>
          </p:cNvPr>
          <p:cNvPicPr>
            <a:picLocks noGrp="1" noChangeAspect="1"/>
          </p:cNvPicPr>
          <p:nvPr>
            <p:ph type="pic" sz="quarter" idx="13"/>
          </p:nvPr>
        </p:nvPicPr>
        <p:blipFill>
          <a:blip r:embed="rId3"/>
          <a:srcRect l="43226" r="5506" b="-1"/>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C3E246C4-9ED5-6FC9-D257-9A6F8D923FE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00267" y="1260321"/>
            <a:ext cx="7587977" cy="4200198"/>
          </a:xfrm>
        </p:spPr>
        <p:txBody>
          <a:bodyPr>
            <a:noAutofit/>
          </a:bodyPr>
          <a:lstStyle/>
          <a:p>
            <a:pPr marL="0" indent="0">
              <a:spcBef>
                <a:spcPts val="2500"/>
              </a:spcBef>
              <a:buFont typeface="Arial" panose="020B0604020202020204" pitchFamily="34" charset="0"/>
              <a:buNone/>
            </a:pPr>
            <a:r>
              <a:rPr lang="en-US" sz="1800" b="1" dirty="0"/>
              <a:t>Economic and Cultural Capital</a:t>
            </a:r>
          </a:p>
          <a:p>
            <a:pPr marL="0" lvl="1" indent="0">
              <a:buFont typeface="Arial" panose="020B0604020202020204" pitchFamily="34" charset="0"/>
              <a:buNone/>
            </a:pPr>
            <a:r>
              <a:rPr sz="1800" dirty="0"/>
              <a:t>Access to welfare is influenced by economic and cultural capital, affecting navigation of bureaucratic systems.</a:t>
            </a:r>
            <a:endParaRPr lang="en-US" sz="1800" dirty="0"/>
          </a:p>
          <a:p>
            <a:pPr marL="0" indent="0">
              <a:spcBef>
                <a:spcPts val="2500"/>
              </a:spcBef>
              <a:buFont typeface="Arial" panose="020B0604020202020204" pitchFamily="34" charset="0"/>
              <a:buNone/>
            </a:pPr>
            <a:r>
              <a:rPr lang="en-US" sz="1800" b="1" dirty="0"/>
              <a:t>Impact of Welfare Policies</a:t>
            </a:r>
          </a:p>
          <a:p>
            <a:pPr marL="0" lvl="1" indent="0">
              <a:buFont typeface="Arial" panose="020B0604020202020204" pitchFamily="34" charset="0"/>
              <a:buNone/>
            </a:pPr>
            <a:r>
              <a:rPr sz="1800" dirty="0"/>
              <a:t>Policies like benefit caps disproportionately affect low-income families, reinforcing social and class divisions.</a:t>
            </a:r>
            <a:endParaRPr lang="en-US" sz="1800" dirty="0"/>
          </a:p>
          <a:p>
            <a:pPr marL="0" indent="0">
              <a:spcBef>
                <a:spcPts val="2500"/>
              </a:spcBef>
              <a:buFont typeface="Arial" panose="020B0604020202020204" pitchFamily="34" charset="0"/>
              <a:buNone/>
            </a:pPr>
            <a:r>
              <a:rPr lang="en-US" sz="1800" b="1" dirty="0"/>
              <a:t>Symbolic Violence and Stigma</a:t>
            </a:r>
          </a:p>
          <a:p>
            <a:pPr marL="0" lvl="1" indent="0">
              <a:buFont typeface="Arial" panose="020B0604020202020204" pitchFamily="34" charset="0"/>
              <a:buNone/>
            </a:pPr>
            <a:r>
              <a:rPr sz="1800" dirty="0"/>
              <a:t>Political discourse vilifies poor parents, </a:t>
            </a:r>
            <a:r>
              <a:rPr sz="1800" dirty="0" err="1"/>
              <a:t>legitimising</a:t>
            </a:r>
            <a:r>
              <a:rPr sz="1800" dirty="0"/>
              <a:t> punitive welfare measures and obscuring poverty causes.</a:t>
            </a:r>
            <a:endParaRPr lang="en-US" sz="1800" dirty="0"/>
          </a:p>
          <a:p>
            <a:pPr marL="0" indent="0">
              <a:spcBef>
                <a:spcPts val="2500"/>
              </a:spcBef>
              <a:buFont typeface="Arial" panose="020B0604020202020204" pitchFamily="34" charset="0"/>
              <a:buNone/>
            </a:pPr>
            <a:r>
              <a:rPr lang="en-US" sz="1800" b="1" dirty="0"/>
              <a:t>Need for Welfare Reform</a:t>
            </a:r>
          </a:p>
          <a:p>
            <a:pPr marL="0" lvl="1" indent="0">
              <a:buFont typeface="Arial" panose="020B0604020202020204" pitchFamily="34" charset="0"/>
              <a:buNone/>
            </a:pPr>
            <a:r>
              <a:rPr sz="1800" dirty="0"/>
              <a:t>Reforming welfare requires inclusive, rights-based approaches that promote dignity and recognize diverse families.</a:t>
            </a:r>
            <a:endParaRPr lang="en-US" sz="1800" dirty="0"/>
          </a:p>
        </p:txBody>
      </p:sp>
    </p:spTree>
    <p:extLst>
      <p:ext uri="{BB962C8B-B14F-4D97-AF65-F5344CB8AC3E}">
        <p14:creationId xmlns:p14="http://schemas.microsoft.com/office/powerpoint/2010/main" val="20019709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A664E-13D3-23E5-5609-88CA5210856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1F46FF3-C362-FA56-CE66-F6C01811CB05}"/>
              </a:ext>
            </a:extLst>
          </p:cNvPr>
          <p:cNvSpPr>
            <a:spLocks noGrp="1"/>
          </p:cNvSpPr>
          <p:nvPr>
            <p:ph idx="1"/>
          </p:nvPr>
        </p:nvSpPr>
        <p:spPr/>
        <p:txBody>
          <a:bodyPr/>
          <a:lstStyle/>
          <a:p>
            <a:pPr marL="0" indent="0">
              <a:buNone/>
            </a:pPr>
            <a:r>
              <a:rPr lang="en-GB" b="1" dirty="0"/>
              <a:t>Apply Bourdieu’s theory</a:t>
            </a:r>
            <a:r>
              <a:rPr lang="en-GB" dirty="0"/>
              <a:t> to a practical scenario, encouraging them to critically evaluate how </a:t>
            </a:r>
            <a:r>
              <a:rPr lang="en-GB" b="1" dirty="0"/>
              <a:t>social structures and capital</a:t>
            </a:r>
            <a:r>
              <a:rPr lang="en-GB" dirty="0"/>
              <a:t> shape inequality </a:t>
            </a:r>
          </a:p>
        </p:txBody>
      </p:sp>
    </p:spTree>
    <p:extLst>
      <p:ext uri="{BB962C8B-B14F-4D97-AF65-F5344CB8AC3E}">
        <p14:creationId xmlns:p14="http://schemas.microsoft.com/office/powerpoint/2010/main" val="9845036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a:xfrm>
            <a:off x="670420" y="592444"/>
            <a:ext cx="10981888" cy="4351338"/>
          </a:xfrm>
        </p:spPr>
        <p:txBody>
          <a:bodyPr>
            <a:normAutofit/>
          </a:bodyPr>
          <a:lstStyle/>
          <a:p>
            <a:r>
              <a:rPr lang="en-GB" dirty="0"/>
              <a:t>Bourdieu, P. (1986). “The Forms of Capital.” Pp. 241–58 in </a:t>
            </a:r>
            <a:r>
              <a:rPr lang="en-GB" i="1" dirty="0"/>
              <a:t>Handbook of theory and research for the sociology of education</a:t>
            </a:r>
            <a:r>
              <a:rPr lang="en-GB" dirty="0"/>
              <a:t>, edited by J. G. Richardson. New York: Greenwood Press.</a:t>
            </a:r>
          </a:p>
          <a:p>
            <a:r>
              <a:rPr lang="en-GB" dirty="0"/>
              <a:t>Bourdieu, P. and Wacquant, L. P. D. (1992) </a:t>
            </a:r>
            <a:r>
              <a:rPr lang="en-GB" i="1" dirty="0"/>
              <a:t>An Invitation to Reflexive Sociology</a:t>
            </a:r>
            <a:r>
              <a:rPr lang="en-GB" dirty="0"/>
              <a:t>. Chicago: University of Chicago Press.</a:t>
            </a:r>
          </a:p>
          <a:p>
            <a:r>
              <a:rPr lang="en-GB" dirty="0"/>
              <a:t>Bourdieu, Pierre. (1984). </a:t>
            </a:r>
            <a:r>
              <a:rPr lang="en-GB" i="1" dirty="0"/>
              <a:t>Distinction: A Social Critique of the Judgement of Taste</a:t>
            </a:r>
            <a:r>
              <a:rPr lang="en-GB" dirty="0"/>
              <a:t>. Harvard: Routledge and Kagan Paul Ltd.</a:t>
            </a:r>
          </a:p>
          <a:p>
            <a:endParaRPr lang="en-GB" dirty="0"/>
          </a:p>
        </p:txBody>
      </p:sp>
    </p:spTree>
    <p:extLst>
      <p:ext uri="{BB962C8B-B14F-4D97-AF65-F5344CB8AC3E}">
        <p14:creationId xmlns:p14="http://schemas.microsoft.com/office/powerpoint/2010/main" val="20928347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191</TotalTime>
  <Words>8830</Words>
  <Application>Microsoft Office PowerPoint</Application>
  <PresentationFormat>Widescreen</PresentationFormat>
  <Paragraphs>375</Paragraphs>
  <Slides>38</Slides>
  <Notes>31</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Aptos</vt:lpstr>
      <vt:lpstr>Arial</vt:lpstr>
      <vt:lpstr>Calibri</vt:lpstr>
      <vt:lpstr>Office Theme</vt:lpstr>
      <vt:lpstr>Sut mae anghydraddoldeb yn cael ei (ail)gynhyrchu?  How is inequality (re)produced?  </vt:lpstr>
      <vt:lpstr>PowerPoint Presentation</vt:lpstr>
      <vt:lpstr>PowerPoint Presentation</vt:lpstr>
      <vt:lpstr>Theori Cyflafau  Bourdieu</vt:lpstr>
      <vt:lpstr>Bourdieu’s Theory of Capitals</vt:lpstr>
      <vt:lpstr>Understanding Bourdieu’s Capitals</vt:lpstr>
      <vt:lpstr>Deall Cyflaf Bourdieu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Definition and Dynamics of Field</vt:lpstr>
      <vt:lpstr>Definition and Examples of Habitus</vt:lpstr>
      <vt:lpstr>Definition and Examples of Habitus</vt:lpstr>
      <vt:lpstr>Integrating Habitus, Field, and Capital Conversion</vt:lpstr>
      <vt:lpstr>Integrating Habitus, Field, and Capital Conversion</vt:lpstr>
      <vt:lpstr>Atgynhyrchu anghydraddoldeb mewn sefydliadau'r DU</vt:lpstr>
      <vt:lpstr>Reproduction of Inequality in UK Institutions</vt:lpstr>
      <vt:lpstr>Addysg</vt:lpstr>
      <vt:lpstr>Education</vt:lpstr>
      <vt:lpstr>Health</vt:lpstr>
      <vt:lpstr>Health</vt:lpstr>
      <vt:lpstr>PowerPoint Presentation</vt:lpstr>
      <vt:lpstr>Media - “How might these portrayals shape public perceptions and policy?”</vt:lpstr>
      <vt:lpstr>Teuluoedd</vt:lpstr>
      <vt:lpstr>Families</vt:lpstr>
      <vt:lpstr>Lles</vt:lpstr>
      <vt:lpstr>Welfare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 reviewer</dc:creator>
  <cp:lastModifiedBy>anon reviewer</cp:lastModifiedBy>
  <cp:revision>2</cp:revision>
  <dcterms:created xsi:type="dcterms:W3CDTF">2025-10-02T17:51:01Z</dcterms:created>
  <dcterms:modified xsi:type="dcterms:W3CDTF">2025-10-09T14:38:06Z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