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59" r:id="rId7"/>
    <p:sldId id="260" r:id="rId8"/>
    <p:sldId id="261" r:id="rId9"/>
    <p:sldId id="262" r:id="rId10"/>
    <p:sldId id="265" r:id="rId11"/>
    <p:sldId id="266" r:id="rId12"/>
    <p:sldId id="267" r:id="rId13"/>
    <p:sldId id="268" r:id="rId14"/>
    <p:sldId id="269" r:id="rId15"/>
    <p:sldId id="270" r:id="rId16"/>
    <p:sldId id="271" r:id="rId17"/>
    <p:sldId id="272" r:id="rId18"/>
    <p:sldId id="273" r:id="rId19"/>
    <p:sldId id="258" r:id="rId20"/>
    <p:sldId id="26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F0B37B-2F58-964F-326C-94F4804251CA}" v="112" dt="2020-01-13T13:50:21.767"/>
    <p1510:client id="{BDCDF259-1341-C670-AAD3-CF56EE303B10}" v="1" dt="2020-01-10T17:43:00.0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4" d="100"/>
          <a:sy n="114" d="100"/>
        </p:scale>
        <p:origin x="186"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Davies (1904840)" userId="S::1904840@student.uwtsd.ac.uk::a53e20b7-0c08-49e9-b131-2a919bfd81e0" providerId="AD" clId="Web-{B4F0B37B-2F58-964F-326C-94F4804251CA}"/>
    <pc:docChg chg="modSld">
      <pc:chgData name="Matthew Davies (1904840)" userId="S::1904840@student.uwtsd.ac.uk::a53e20b7-0c08-49e9-b131-2a919bfd81e0" providerId="AD" clId="Web-{B4F0B37B-2F58-964F-326C-94F4804251CA}" dt="2020-01-13T13:50:21.767" v="104" actId="20577"/>
      <pc:docMkLst>
        <pc:docMk/>
      </pc:docMkLst>
      <pc:sldChg chg="modSp">
        <pc:chgData name="Matthew Davies (1904840)" userId="S::1904840@student.uwtsd.ac.uk::a53e20b7-0c08-49e9-b131-2a919bfd81e0" providerId="AD" clId="Web-{B4F0B37B-2F58-964F-326C-94F4804251CA}" dt="2020-01-13T13:44:01.081" v="5" actId="20577"/>
        <pc:sldMkLst>
          <pc:docMk/>
          <pc:sldMk cId="109857222" sldId="256"/>
        </pc:sldMkLst>
        <pc:spChg chg="mod">
          <ac:chgData name="Matthew Davies (1904840)" userId="S::1904840@student.uwtsd.ac.uk::a53e20b7-0c08-49e9-b131-2a919bfd81e0" providerId="AD" clId="Web-{B4F0B37B-2F58-964F-326C-94F4804251CA}" dt="2020-01-13T13:44:01.081" v="5" actId="20577"/>
          <ac:spMkLst>
            <pc:docMk/>
            <pc:sldMk cId="109857222" sldId="256"/>
            <ac:spMk id="2" creationId="{00000000-0000-0000-0000-000000000000}"/>
          </ac:spMkLst>
        </pc:spChg>
        <pc:spChg chg="mod">
          <ac:chgData name="Matthew Davies (1904840)" userId="S::1904840@student.uwtsd.ac.uk::a53e20b7-0c08-49e9-b131-2a919bfd81e0" providerId="AD" clId="Web-{B4F0B37B-2F58-964F-326C-94F4804251CA}" dt="2020-01-13T13:43:53.768" v="0" actId="20577"/>
          <ac:spMkLst>
            <pc:docMk/>
            <pc:sldMk cId="109857222" sldId="256"/>
            <ac:spMk id="3" creationId="{00000000-0000-0000-0000-000000000000}"/>
          </ac:spMkLst>
        </pc:spChg>
      </pc:sldChg>
      <pc:sldChg chg="addSp modSp">
        <pc:chgData name="Matthew Davies (1904840)" userId="S::1904840@student.uwtsd.ac.uk::a53e20b7-0c08-49e9-b131-2a919bfd81e0" providerId="AD" clId="Web-{B4F0B37B-2F58-964F-326C-94F4804251CA}" dt="2020-01-13T13:50:20.954" v="102" actId="20577"/>
        <pc:sldMkLst>
          <pc:docMk/>
          <pc:sldMk cId="2367380392" sldId="257"/>
        </pc:sldMkLst>
        <pc:spChg chg="add mod">
          <ac:chgData name="Matthew Davies (1904840)" userId="S::1904840@student.uwtsd.ac.uk::a53e20b7-0c08-49e9-b131-2a919bfd81e0" providerId="AD" clId="Web-{B4F0B37B-2F58-964F-326C-94F4804251CA}" dt="2020-01-13T13:50:18.001" v="101" actId="1076"/>
          <ac:spMkLst>
            <pc:docMk/>
            <pc:sldMk cId="2367380392" sldId="257"/>
            <ac:spMk id="3" creationId="{4F233DDB-11FD-4458-856D-3797F8982B84}"/>
          </ac:spMkLst>
        </pc:spChg>
        <pc:spChg chg="mod">
          <ac:chgData name="Matthew Davies (1904840)" userId="S::1904840@student.uwtsd.ac.uk::a53e20b7-0c08-49e9-b131-2a919bfd81e0" providerId="AD" clId="Web-{B4F0B37B-2F58-964F-326C-94F4804251CA}" dt="2020-01-13T13:50:20.954" v="102" actId="20577"/>
          <ac:spMkLst>
            <pc:docMk/>
            <pc:sldMk cId="2367380392" sldId="257"/>
            <ac:spMk id="4" creationId="{B0654FEB-8270-471C-97FD-DAD0EFE82485}"/>
          </ac:spMkLst>
        </pc:spChg>
      </pc:sldChg>
      <pc:sldChg chg="addSp modSp">
        <pc:chgData name="Matthew Davies (1904840)" userId="S::1904840@student.uwtsd.ac.uk::a53e20b7-0c08-49e9-b131-2a919bfd81e0" providerId="AD" clId="Web-{B4F0B37B-2F58-964F-326C-94F4804251CA}" dt="2020-01-13T13:46:12.267" v="38" actId="20577"/>
        <pc:sldMkLst>
          <pc:docMk/>
          <pc:sldMk cId="2017841926" sldId="260"/>
        </pc:sldMkLst>
        <pc:spChg chg="add mod">
          <ac:chgData name="Matthew Davies (1904840)" userId="S::1904840@student.uwtsd.ac.uk::a53e20b7-0c08-49e9-b131-2a919bfd81e0" providerId="AD" clId="Web-{B4F0B37B-2F58-964F-326C-94F4804251CA}" dt="2020-01-13T13:46:12.267" v="38" actId="20577"/>
          <ac:spMkLst>
            <pc:docMk/>
            <pc:sldMk cId="2017841926" sldId="260"/>
            <ac:spMk id="4" creationId="{EC20DE08-1F98-4AD9-92C2-11636DAF0DD0}"/>
          </ac:spMkLst>
        </pc:spChg>
      </pc:sldChg>
      <pc:sldChg chg="addSp delSp modSp">
        <pc:chgData name="Matthew Davies (1904840)" userId="S::1904840@student.uwtsd.ac.uk::a53e20b7-0c08-49e9-b131-2a919bfd81e0" providerId="AD" clId="Web-{B4F0B37B-2F58-964F-326C-94F4804251CA}" dt="2020-01-13T13:45:38.549" v="26" actId="20577"/>
        <pc:sldMkLst>
          <pc:docMk/>
          <pc:sldMk cId="3968815562" sldId="262"/>
        </pc:sldMkLst>
        <pc:spChg chg="add del">
          <ac:chgData name="Matthew Davies (1904840)" userId="S::1904840@student.uwtsd.ac.uk::a53e20b7-0c08-49e9-b131-2a919bfd81e0" providerId="AD" clId="Web-{B4F0B37B-2F58-964F-326C-94F4804251CA}" dt="2020-01-13T13:45:30.971" v="21"/>
          <ac:spMkLst>
            <pc:docMk/>
            <pc:sldMk cId="3968815562" sldId="262"/>
            <ac:spMk id="4" creationId="{BA23A347-4EB2-4B1B-AC09-10E58338FEB5}"/>
          </ac:spMkLst>
        </pc:spChg>
        <pc:spChg chg="add mod">
          <ac:chgData name="Matthew Davies (1904840)" userId="S::1904840@student.uwtsd.ac.uk::a53e20b7-0c08-49e9-b131-2a919bfd81e0" providerId="AD" clId="Web-{B4F0B37B-2F58-964F-326C-94F4804251CA}" dt="2020-01-13T13:45:38.549" v="26" actId="20577"/>
          <ac:spMkLst>
            <pc:docMk/>
            <pc:sldMk cId="3968815562" sldId="262"/>
            <ac:spMk id="5" creationId="{0A5FCF5E-B441-499D-BB4B-C670DF9EB467}"/>
          </ac:spMkLst>
        </pc:spChg>
      </pc:sldChg>
      <pc:sldChg chg="addSp modSp">
        <pc:chgData name="Matthew Davies (1904840)" userId="S::1904840@student.uwtsd.ac.uk::a53e20b7-0c08-49e9-b131-2a919bfd81e0" providerId="AD" clId="Web-{B4F0B37B-2F58-964F-326C-94F4804251CA}" dt="2020-01-13T13:49:18.173" v="81" actId="20577"/>
        <pc:sldMkLst>
          <pc:docMk/>
          <pc:sldMk cId="3870660440" sldId="265"/>
        </pc:sldMkLst>
        <pc:spChg chg="add mod">
          <ac:chgData name="Matthew Davies (1904840)" userId="S::1904840@student.uwtsd.ac.uk::a53e20b7-0c08-49e9-b131-2a919bfd81e0" providerId="AD" clId="Web-{B4F0B37B-2F58-964F-326C-94F4804251CA}" dt="2020-01-13T13:49:18.173" v="81" actId="20577"/>
          <ac:spMkLst>
            <pc:docMk/>
            <pc:sldMk cId="3870660440" sldId="265"/>
            <ac:spMk id="4" creationId="{B0747F88-6606-4983-8451-F61CF1E79AA6}"/>
          </ac:spMkLst>
        </pc:spChg>
      </pc:sldChg>
      <pc:sldChg chg="addSp modSp">
        <pc:chgData name="Matthew Davies (1904840)" userId="S::1904840@student.uwtsd.ac.uk::a53e20b7-0c08-49e9-b131-2a919bfd81e0" providerId="AD" clId="Web-{B4F0B37B-2F58-964F-326C-94F4804251CA}" dt="2020-01-13T13:49:31.704" v="90" actId="20577"/>
        <pc:sldMkLst>
          <pc:docMk/>
          <pc:sldMk cId="1557640254" sldId="266"/>
        </pc:sldMkLst>
        <pc:spChg chg="add mod">
          <ac:chgData name="Matthew Davies (1904840)" userId="S::1904840@student.uwtsd.ac.uk::a53e20b7-0c08-49e9-b131-2a919bfd81e0" providerId="AD" clId="Web-{B4F0B37B-2F58-964F-326C-94F4804251CA}" dt="2020-01-13T13:49:31.704" v="90" actId="20577"/>
          <ac:spMkLst>
            <pc:docMk/>
            <pc:sldMk cId="1557640254" sldId="266"/>
            <ac:spMk id="4" creationId="{8F364D76-C08D-4030-886C-012047730034}"/>
          </ac:spMkLst>
        </pc:spChg>
      </pc:sldChg>
      <pc:sldChg chg="modSp">
        <pc:chgData name="Matthew Davies (1904840)" userId="S::1904840@student.uwtsd.ac.uk::a53e20b7-0c08-49e9-b131-2a919bfd81e0" providerId="AD" clId="Web-{B4F0B37B-2F58-964F-326C-94F4804251CA}" dt="2020-01-13T13:48:41.142" v="69" actId="20577"/>
        <pc:sldMkLst>
          <pc:docMk/>
          <pc:sldMk cId="3368621686" sldId="272"/>
        </pc:sldMkLst>
        <pc:spChg chg="mod">
          <ac:chgData name="Matthew Davies (1904840)" userId="S::1904840@student.uwtsd.ac.uk::a53e20b7-0c08-49e9-b131-2a919bfd81e0" providerId="AD" clId="Web-{B4F0B37B-2F58-964F-326C-94F4804251CA}" dt="2020-01-13T13:48:41.142" v="69" actId="20577"/>
          <ac:spMkLst>
            <pc:docMk/>
            <pc:sldMk cId="3368621686" sldId="272"/>
            <ac:spMk id="4" creationId="{BDB4CBDA-F796-42BB-9C05-57ACAE58731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916513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998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0298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05309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13/01/2020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79005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18859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20006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2573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92357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17856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08825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679658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40081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19226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127908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2934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03749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13/01/2020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573768039"/>
      </p:ext>
    </p:extLst>
  </p:cSld>
  <p:clrMap bg1="dk1" tx1="lt1" bg2="dk2" tx2="lt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 id="214748374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hysicalliteracy.cymru/what-is-physical-literacy/" TargetMode="External"/><Relationship Id="rId2" Type="http://schemas.openxmlformats.org/officeDocument/2006/relationships/hyperlink" Target="https://www.sportaus.gov.au/physical_literac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pluginfile.php/103568/mod_resource/content/0/130425-physical-education-inthe-national-curriculum-en.pdf" TargetMode="External"/><Relationship Id="rId2" Type="http://schemas.openxmlformats.org/officeDocument/2006/relationships/hyperlink" Target="http://resources.hwb.wales.gov.uk/VTC/2012-13/22032013/hsc/eng/unit-4/u4-dohawb.ht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5823" y="186266"/>
            <a:ext cx="9953030" cy="1658147"/>
          </a:xfrm>
        </p:spPr>
        <p:txBody>
          <a:bodyPr>
            <a:normAutofit/>
          </a:bodyPr>
          <a:lstStyle/>
          <a:p>
            <a:r>
              <a:rPr lang="en-GB" sz="3200" dirty="0">
                <a:latin typeface="Arial Unicode MS"/>
                <a:ea typeface="Arial Unicode MS"/>
                <a:cs typeface="Arial Unicode MS"/>
              </a:rPr>
              <a:t>Physical Education is considered important for a child’s Physical Literacy journey and long-term health and well-being. </a:t>
            </a:r>
            <a:endParaRPr lang="en-GB" sz="6600" dirty="0">
              <a:latin typeface="Arial Unicode MS" panose="020B0604020202020204" pitchFamily="34" charset="-128"/>
              <a:ea typeface="Arial Unicode MS" panose="020B0604020202020204" pitchFamily="34" charset="-128"/>
              <a:cs typeface="Arial Unicode MS" panose="020B0604020202020204" pitchFamily="34" charset="-128"/>
            </a:endParaRPr>
          </a:p>
        </p:txBody>
      </p:sp>
      <p:sp>
        <p:nvSpPr>
          <p:cNvPr id="3" name="Subtitle 2"/>
          <p:cNvSpPr>
            <a:spLocks noGrp="1"/>
          </p:cNvSpPr>
          <p:nvPr>
            <p:ph type="subTitle" idx="1"/>
          </p:nvPr>
        </p:nvSpPr>
        <p:spPr>
          <a:xfrm>
            <a:off x="7675038" y="5819087"/>
            <a:ext cx="4516962" cy="996581"/>
          </a:xfrm>
        </p:spPr>
        <p:txBody>
          <a:bodyPr/>
          <a:lstStyle/>
          <a:p>
            <a:r>
              <a:rPr lang="en-GB" dirty="0">
                <a:solidFill>
                  <a:schemeClr val="tx1"/>
                </a:solidFill>
              </a:rPr>
              <a:t>By Matthew Davies 1904840</a:t>
            </a:r>
          </a:p>
        </p:txBody>
      </p:sp>
      <p:pic>
        <p:nvPicPr>
          <p:cNvPr id="1026" name="Picture 2" descr="Image result for physical education">
            <a:extLst>
              <a:ext uri="{FF2B5EF4-FFF2-40B4-BE49-F238E27FC236}">
                <a16:creationId xmlns:a16="http://schemas.microsoft.com/office/drawing/2014/main" id="{37003196-952B-44EA-8ACA-EB835E3DDD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4881" y="2226753"/>
            <a:ext cx="8602909" cy="3226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D041-F7AB-4299-83EB-7171CC0B823A}"/>
              </a:ext>
            </a:extLst>
          </p:cNvPr>
          <p:cNvSpPr>
            <a:spLocks noGrp="1"/>
          </p:cNvSpPr>
          <p:nvPr>
            <p:ph type="title"/>
          </p:nvPr>
        </p:nvSpPr>
        <p:spPr/>
        <p:txBody>
          <a:bodyPr/>
          <a:lstStyle/>
          <a:p>
            <a:r>
              <a:rPr lang="en-GB" dirty="0">
                <a:latin typeface="Arial Unicode MS" panose="020B0604020202020204" pitchFamily="34" charset="-128"/>
                <a:ea typeface="Arial Unicode MS" panose="020B0604020202020204" pitchFamily="34" charset="-128"/>
                <a:cs typeface="Arial Unicode MS" panose="020B0604020202020204" pitchFamily="34" charset="-128"/>
              </a:rPr>
              <a:t>What is Physical Literacy?</a:t>
            </a:r>
          </a:p>
        </p:txBody>
      </p:sp>
      <p:pic>
        <p:nvPicPr>
          <p:cNvPr id="2050" name="Picture 2" descr="Image result for australian definition of physical literacy">
            <a:extLst>
              <a:ext uri="{FF2B5EF4-FFF2-40B4-BE49-F238E27FC236}">
                <a16:creationId xmlns:a16="http://schemas.microsoft.com/office/drawing/2014/main" id="{BE31084D-BDD6-4EC7-BCEE-D0E789FF0C8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97889" y="1332643"/>
            <a:ext cx="3397700" cy="33829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654FEB-8270-471C-97FD-DAD0EFE82485}"/>
              </a:ext>
            </a:extLst>
          </p:cNvPr>
          <p:cNvSpPr txBox="1"/>
          <p:nvPr/>
        </p:nvSpPr>
        <p:spPr>
          <a:xfrm>
            <a:off x="1040235" y="1853248"/>
            <a:ext cx="7004807" cy="4401205"/>
          </a:xfrm>
          <a:prstGeom prst="rect">
            <a:avLst/>
          </a:prstGeom>
          <a:noFill/>
        </p:spPr>
        <p:txBody>
          <a:bodyPr wrap="square" rtlCol="0" anchor="t">
            <a:spAutoFit/>
          </a:bodyPr>
          <a:lstStyle/>
          <a:p>
            <a:r>
              <a:rPr lang="en-GB" sz="2000" dirty="0"/>
              <a:t>The Australian sports commissions definition of physical literacy is: </a:t>
            </a:r>
          </a:p>
          <a:p>
            <a:endParaRPr lang="en-GB" sz="2000" dirty="0"/>
          </a:p>
          <a:p>
            <a:r>
              <a:rPr lang="en-GB" sz="2000" dirty="0"/>
              <a:t>“Physical Literacy is lifelong holistic learning acquired and applied in movement and physical activity contexts. It reflects ongoing changes integrating physical, psychological, cognitive and social capabilities. It is vital in helping us lead healthy and fulfilling lives through movement and physical activity.”</a:t>
            </a:r>
          </a:p>
          <a:p>
            <a:endParaRPr lang="en-GB" sz="2000" dirty="0"/>
          </a:p>
          <a:p>
            <a:endParaRPr lang="en-GB" sz="2000" dirty="0"/>
          </a:p>
          <a:p>
            <a:endParaRPr lang="en-GB" sz="2000" dirty="0"/>
          </a:p>
          <a:p>
            <a:endParaRPr lang="en-GB" sz="2000" dirty="0"/>
          </a:p>
          <a:p>
            <a:endParaRPr lang="en-GB" sz="2000" dirty="0">
              <a:ea typeface="+mn-lt"/>
              <a:cs typeface="+mn-lt"/>
            </a:endParaRPr>
          </a:p>
        </p:txBody>
      </p:sp>
      <p:sp>
        <p:nvSpPr>
          <p:cNvPr id="3" name="TextBox 2">
            <a:extLst>
              <a:ext uri="{FF2B5EF4-FFF2-40B4-BE49-F238E27FC236}">
                <a16:creationId xmlns:a16="http://schemas.microsoft.com/office/drawing/2014/main" id="{4F233DDB-11FD-4458-856D-3797F8982B84}"/>
              </a:ext>
            </a:extLst>
          </p:cNvPr>
          <p:cNvSpPr txBox="1"/>
          <p:nvPr/>
        </p:nvSpPr>
        <p:spPr>
          <a:xfrm>
            <a:off x="9564832" y="5884719"/>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Australian Sports Commission Definition (2016)</a:t>
            </a:r>
            <a:endParaRPr lang="en-US" dirty="0"/>
          </a:p>
        </p:txBody>
      </p:sp>
    </p:spTree>
    <p:extLst>
      <p:ext uri="{BB962C8B-B14F-4D97-AF65-F5344CB8AC3E}">
        <p14:creationId xmlns:p14="http://schemas.microsoft.com/office/powerpoint/2010/main" val="2367380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E5E1-8212-4C8B-A79B-8C9F8E1155F2}"/>
              </a:ext>
            </a:extLst>
          </p:cNvPr>
          <p:cNvSpPr>
            <a:spLocks noGrp="1"/>
          </p:cNvSpPr>
          <p:nvPr>
            <p:ph type="title"/>
          </p:nvPr>
        </p:nvSpPr>
        <p:spPr/>
        <p:txBody>
          <a:bodyPr/>
          <a:lstStyle/>
          <a:p>
            <a:r>
              <a:rPr lang="en-GB" dirty="0">
                <a:latin typeface="Arial Unicode MS" panose="020B0604020202020204" pitchFamily="34" charset="-128"/>
                <a:ea typeface="Arial Unicode MS" panose="020B0604020202020204" pitchFamily="34" charset="-128"/>
                <a:cs typeface="Arial Unicode MS" panose="020B0604020202020204" pitchFamily="34" charset="-128"/>
              </a:rPr>
              <a:t>What is Physical Literacy?</a:t>
            </a:r>
          </a:p>
        </p:txBody>
      </p:sp>
      <p:sp>
        <p:nvSpPr>
          <p:cNvPr id="3" name="Content Placeholder 2">
            <a:extLst>
              <a:ext uri="{FF2B5EF4-FFF2-40B4-BE49-F238E27FC236}">
                <a16:creationId xmlns:a16="http://schemas.microsoft.com/office/drawing/2014/main" id="{D9AC7CCB-E308-49FB-8E02-01A9FFE9EE24}"/>
              </a:ext>
            </a:extLst>
          </p:cNvPr>
          <p:cNvSpPr>
            <a:spLocks noGrp="1"/>
          </p:cNvSpPr>
          <p:nvPr>
            <p:ph idx="1"/>
          </p:nvPr>
        </p:nvSpPr>
        <p:spPr/>
        <p:txBody>
          <a:bodyPr/>
          <a:lstStyle/>
          <a:p>
            <a:r>
              <a:rPr lang="en-GB" dirty="0"/>
              <a:t>Margret Whitehead’s 2016 definition of Physical Literacy states </a:t>
            </a:r>
          </a:p>
          <a:p>
            <a:endParaRPr lang="en-GB" i="1" dirty="0"/>
          </a:p>
          <a:p>
            <a:r>
              <a:rPr lang="en-GB" i="1" dirty="0"/>
              <a:t>“Physical Literacy can be described as the motivation, confidence, physical competence, knowledge and understanding to value and take responsibility for engagement in physical activities for life.”</a:t>
            </a:r>
            <a:r>
              <a:rPr lang="en-GB" dirty="0"/>
              <a:t> </a:t>
            </a:r>
          </a:p>
        </p:txBody>
      </p:sp>
      <p:pic>
        <p:nvPicPr>
          <p:cNvPr id="3074" name="Picture 2" descr="Image result for whitehead physical literacy">
            <a:extLst>
              <a:ext uri="{FF2B5EF4-FFF2-40B4-BE49-F238E27FC236}">
                <a16:creationId xmlns:a16="http://schemas.microsoft.com/office/drawing/2014/main" id="{08CACB45-4F75-4DFD-A5CA-57BAF47AFE6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21675" y="4125001"/>
            <a:ext cx="3896196" cy="2598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5689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07490-FB12-47FD-87C6-2E4BEE76680A}"/>
              </a:ext>
            </a:extLst>
          </p:cNvPr>
          <p:cNvSpPr>
            <a:spLocks noGrp="1"/>
          </p:cNvSpPr>
          <p:nvPr>
            <p:ph type="title"/>
          </p:nvPr>
        </p:nvSpPr>
        <p:spPr/>
        <p:txBody>
          <a:bodyPr/>
          <a:lstStyle/>
          <a:p>
            <a:r>
              <a:rPr lang="en-GB" dirty="0">
                <a:latin typeface="Arial Unicode MS" panose="020B0604020202020204" pitchFamily="34" charset="-128"/>
                <a:ea typeface="Arial Unicode MS" panose="020B0604020202020204" pitchFamily="34" charset="-128"/>
                <a:cs typeface="Arial Unicode MS" panose="020B0604020202020204" pitchFamily="34" charset="-128"/>
              </a:rPr>
              <a:t>What is long term health and well being?</a:t>
            </a:r>
          </a:p>
        </p:txBody>
      </p:sp>
      <p:sp>
        <p:nvSpPr>
          <p:cNvPr id="3" name="Content Placeholder 2">
            <a:extLst>
              <a:ext uri="{FF2B5EF4-FFF2-40B4-BE49-F238E27FC236}">
                <a16:creationId xmlns:a16="http://schemas.microsoft.com/office/drawing/2014/main" id="{9037CB49-ADFB-4BF9-A3FF-B2002CF17562}"/>
              </a:ext>
            </a:extLst>
          </p:cNvPr>
          <p:cNvSpPr>
            <a:spLocks noGrp="1"/>
          </p:cNvSpPr>
          <p:nvPr>
            <p:ph idx="1"/>
          </p:nvPr>
        </p:nvSpPr>
        <p:spPr/>
        <p:txBody>
          <a:bodyPr/>
          <a:lstStyle/>
          <a:p>
            <a:r>
              <a:rPr lang="en-GB" dirty="0"/>
              <a:t>Health and well-being can be described as the absence of physical illness, disease and mental distress. </a:t>
            </a:r>
          </a:p>
          <a:p>
            <a:endParaRPr lang="en-GB" dirty="0"/>
          </a:p>
          <a:p>
            <a:r>
              <a:rPr lang="en-GB" dirty="0"/>
              <a:t>Health and well-being can be described as the achievement and maintenance of physical fitness and mental stability. </a:t>
            </a:r>
          </a:p>
          <a:p>
            <a:endParaRPr lang="en-GB" dirty="0"/>
          </a:p>
          <a:p>
            <a:r>
              <a:rPr lang="en-GB" dirty="0"/>
              <a:t>Health and well-being as being the result of a combination of physical, social, intellectual and emotional factors. </a:t>
            </a:r>
          </a:p>
        </p:txBody>
      </p:sp>
      <p:sp>
        <p:nvSpPr>
          <p:cNvPr id="4" name="TextBox 3">
            <a:extLst>
              <a:ext uri="{FF2B5EF4-FFF2-40B4-BE49-F238E27FC236}">
                <a16:creationId xmlns:a16="http://schemas.microsoft.com/office/drawing/2014/main" id="{EC20DE08-1F98-4AD9-92C2-11636DAF0DD0}"/>
              </a:ext>
            </a:extLst>
          </p:cNvPr>
          <p:cNvSpPr txBox="1"/>
          <p:nvPr/>
        </p:nvSpPr>
        <p:spPr>
          <a:xfrm>
            <a:off x="9374332" y="5928014"/>
            <a:ext cx="27431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Health, social care and children's services (2012)</a:t>
            </a:r>
            <a:endParaRPr lang="en-US" dirty="0"/>
          </a:p>
        </p:txBody>
      </p:sp>
    </p:spTree>
    <p:extLst>
      <p:ext uri="{BB962C8B-B14F-4D97-AF65-F5344CB8AC3E}">
        <p14:creationId xmlns:p14="http://schemas.microsoft.com/office/powerpoint/2010/main" val="20178419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0FC86-6BD0-4C76-95B1-328A1DEBF0FC}"/>
              </a:ext>
            </a:extLst>
          </p:cNvPr>
          <p:cNvSpPr>
            <a:spLocks noGrp="1"/>
          </p:cNvSpPr>
          <p:nvPr>
            <p:ph type="title"/>
          </p:nvPr>
        </p:nvSpPr>
        <p:spPr/>
        <p:txBody>
          <a:bodyPr/>
          <a:lstStyle/>
          <a:p>
            <a:r>
              <a:rPr lang="en-GB" dirty="0">
                <a:latin typeface="Arial Unicode MS" panose="020B0604020202020204" pitchFamily="34" charset="-128"/>
                <a:ea typeface="Arial Unicode MS" panose="020B0604020202020204" pitchFamily="34" charset="-128"/>
                <a:cs typeface="Arial Unicode MS" panose="020B0604020202020204" pitchFamily="34" charset="-128"/>
              </a:rPr>
              <a:t>What is Physical Education?</a:t>
            </a:r>
          </a:p>
        </p:txBody>
      </p:sp>
      <p:sp>
        <p:nvSpPr>
          <p:cNvPr id="3" name="Content Placeholder 2">
            <a:extLst>
              <a:ext uri="{FF2B5EF4-FFF2-40B4-BE49-F238E27FC236}">
                <a16:creationId xmlns:a16="http://schemas.microsoft.com/office/drawing/2014/main" id="{DE9DD3A7-B55A-4BD1-9BE6-C777AD6260CC}"/>
              </a:ext>
            </a:extLst>
          </p:cNvPr>
          <p:cNvSpPr>
            <a:spLocks noGrp="1"/>
          </p:cNvSpPr>
          <p:nvPr>
            <p:ph idx="1"/>
          </p:nvPr>
        </p:nvSpPr>
        <p:spPr/>
        <p:txBody>
          <a:bodyPr/>
          <a:lstStyle/>
          <a:p>
            <a:r>
              <a:rPr lang="en-GB" dirty="0"/>
              <a:t>Children’s physical development, enthusiasm and energy for movement should continually be promoted through helping them to use their bodies effectively, by encouraging spatial awareness, balance, control and coordination, and developing motor and manipulative skills.</a:t>
            </a:r>
          </a:p>
          <a:p>
            <a:r>
              <a:rPr lang="en-GB" dirty="0"/>
              <a:t>Physical education encourages learners to explore and develop the physical skills essential to taking part in a variety of different activities. Building on these skills are opportunities to be creative and imaginative in gymnastic and dance activities. Through adventurous activities, they learn how to swim, be safe and feel confident in water. Competitive activities offer the chance to learn games skills and play in a team, as well as how to run faster, jump higher and throw further </a:t>
            </a:r>
          </a:p>
        </p:txBody>
      </p:sp>
    </p:spTree>
    <p:extLst>
      <p:ext uri="{BB962C8B-B14F-4D97-AF65-F5344CB8AC3E}">
        <p14:creationId xmlns:p14="http://schemas.microsoft.com/office/powerpoint/2010/main" val="33052123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9763B-C399-4F96-8F26-4B1CF20104DD}"/>
              </a:ext>
            </a:extLst>
          </p:cNvPr>
          <p:cNvSpPr>
            <a:spLocks noGrp="1"/>
          </p:cNvSpPr>
          <p:nvPr>
            <p:ph type="title"/>
          </p:nvPr>
        </p:nvSpPr>
        <p:spPr/>
        <p:txBody>
          <a:bodyPr/>
          <a:lstStyle/>
          <a:p>
            <a:r>
              <a:rPr lang="en-GB" dirty="0">
                <a:latin typeface="Arial Unicode MS" panose="020B0604020202020204" pitchFamily="34" charset="-128"/>
                <a:ea typeface="Arial Unicode MS" panose="020B0604020202020204" pitchFamily="34" charset="-128"/>
                <a:cs typeface="Arial Unicode MS" panose="020B0604020202020204" pitchFamily="34" charset="-128"/>
              </a:rPr>
              <a:t>What is Physical Education?</a:t>
            </a:r>
          </a:p>
        </p:txBody>
      </p:sp>
      <p:sp>
        <p:nvSpPr>
          <p:cNvPr id="3" name="Content Placeholder 2">
            <a:extLst>
              <a:ext uri="{FF2B5EF4-FFF2-40B4-BE49-F238E27FC236}">
                <a16:creationId xmlns:a16="http://schemas.microsoft.com/office/drawing/2014/main" id="{F151248F-2217-4E5D-B5A8-0E879D131094}"/>
              </a:ext>
            </a:extLst>
          </p:cNvPr>
          <p:cNvSpPr>
            <a:spLocks noGrp="1"/>
          </p:cNvSpPr>
          <p:nvPr>
            <p:ph idx="1"/>
          </p:nvPr>
        </p:nvSpPr>
        <p:spPr/>
        <p:txBody>
          <a:bodyPr/>
          <a:lstStyle/>
          <a:p>
            <a:r>
              <a:rPr lang="en-GB" dirty="0"/>
              <a:t>Physical education encourages learners to build a platform of skills on which future activity choices can be made. Through their creative, adventurous and competitive activities they plan, practise and improve their performance so that they can enjoy being able to perform consistently well. They understand that engaging in activity is beneficial to their health and fitness and take greater responsibility for their own well-being.</a:t>
            </a:r>
          </a:p>
          <a:p>
            <a:r>
              <a:rPr lang="en-GB" dirty="0"/>
              <a:t>Physical education fosters a growing sense of personal responsibility for a healthy and active lifestyle through developing activities that can be enjoyed and sustained in the school and the community. Learners may choose the area of experience they know they enjoy and select activities they want to develop.</a:t>
            </a:r>
          </a:p>
        </p:txBody>
      </p:sp>
      <p:sp>
        <p:nvSpPr>
          <p:cNvPr id="5" name="TextBox 4">
            <a:extLst>
              <a:ext uri="{FF2B5EF4-FFF2-40B4-BE49-F238E27FC236}">
                <a16:creationId xmlns:a16="http://schemas.microsoft.com/office/drawing/2014/main" id="{0A5FCF5E-B441-499D-BB4B-C670DF9EB467}"/>
              </a:ext>
            </a:extLst>
          </p:cNvPr>
          <p:cNvSpPr txBox="1"/>
          <p:nvPr/>
        </p:nvSpPr>
        <p:spPr>
          <a:xfrm>
            <a:off x="9040957" y="610552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Welsh Assembly Government (2008)</a:t>
            </a:r>
            <a:endParaRPr lang="en-US" dirty="0"/>
          </a:p>
        </p:txBody>
      </p:sp>
    </p:spTree>
    <p:extLst>
      <p:ext uri="{BB962C8B-B14F-4D97-AF65-F5344CB8AC3E}">
        <p14:creationId xmlns:p14="http://schemas.microsoft.com/office/powerpoint/2010/main" val="3968815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206A3-BE76-47A8-AA0B-D930A0A4107C}"/>
              </a:ext>
            </a:extLst>
          </p:cNvPr>
          <p:cNvSpPr>
            <a:spLocks noGrp="1"/>
          </p:cNvSpPr>
          <p:nvPr>
            <p:ph type="title"/>
          </p:nvPr>
        </p:nvSpPr>
        <p:spPr/>
        <p:txBody>
          <a:bodyPr/>
          <a:lstStyle/>
          <a:p>
            <a:r>
              <a:rPr lang="en-GB" dirty="0"/>
              <a:t>Methods of delivering Physical Education</a:t>
            </a:r>
          </a:p>
        </p:txBody>
      </p:sp>
      <p:sp>
        <p:nvSpPr>
          <p:cNvPr id="3" name="Content Placeholder 2">
            <a:extLst>
              <a:ext uri="{FF2B5EF4-FFF2-40B4-BE49-F238E27FC236}">
                <a16:creationId xmlns:a16="http://schemas.microsoft.com/office/drawing/2014/main" id="{C26EE2CE-84E2-43FD-9E6C-65EF6A8793AD}"/>
              </a:ext>
            </a:extLst>
          </p:cNvPr>
          <p:cNvSpPr>
            <a:spLocks noGrp="1"/>
          </p:cNvSpPr>
          <p:nvPr>
            <p:ph idx="1"/>
          </p:nvPr>
        </p:nvSpPr>
        <p:spPr>
          <a:xfrm>
            <a:off x="1103312" y="2052918"/>
            <a:ext cx="9404723" cy="4195481"/>
          </a:xfrm>
        </p:spPr>
        <p:txBody>
          <a:bodyPr/>
          <a:lstStyle/>
          <a:p>
            <a:r>
              <a:rPr lang="en-GB" dirty="0"/>
              <a:t>Mosston and Ashworth’s teaching style spectrum</a:t>
            </a:r>
          </a:p>
          <a:p>
            <a:r>
              <a:rPr lang="en-GB" dirty="0"/>
              <a:t>The teaching episode-</a:t>
            </a:r>
          </a:p>
          <a:p>
            <a:pPr marL="914400" lvl="1" indent="-514350">
              <a:buFont typeface="+mj-lt"/>
              <a:buAutoNum type="romanUcPeriod"/>
            </a:pPr>
            <a:r>
              <a:rPr lang="en-GB" dirty="0"/>
              <a:t>Pre impact</a:t>
            </a:r>
          </a:p>
          <a:p>
            <a:pPr marL="914400" lvl="1" indent="-514350">
              <a:buFont typeface="+mj-lt"/>
              <a:buAutoNum type="romanUcPeriod"/>
            </a:pPr>
            <a:r>
              <a:rPr lang="en-GB" dirty="0"/>
              <a:t>Impact</a:t>
            </a:r>
          </a:p>
          <a:p>
            <a:pPr marL="914400" lvl="1" indent="-514350">
              <a:buFont typeface="+mj-lt"/>
              <a:buAutoNum type="romanUcPeriod"/>
            </a:pPr>
            <a:r>
              <a:rPr lang="en-GB" dirty="0"/>
              <a:t>Post impact</a:t>
            </a:r>
          </a:p>
          <a:p>
            <a:pPr>
              <a:buFont typeface="Wingdings" panose="05000000000000000000" pitchFamily="2" charset="2"/>
              <a:buChar char="Ø"/>
            </a:pPr>
            <a:r>
              <a:rPr lang="en-GB" dirty="0"/>
              <a:t>Sports Education</a:t>
            </a:r>
          </a:p>
          <a:p>
            <a:pPr>
              <a:buFont typeface="Wingdings" panose="05000000000000000000" pitchFamily="2" charset="2"/>
              <a:buChar char="Ø"/>
            </a:pPr>
            <a:r>
              <a:rPr lang="en-GB" dirty="0"/>
              <a:t>Teaching games for understanding extended by tactical games</a:t>
            </a:r>
          </a:p>
          <a:p>
            <a:pPr>
              <a:buFont typeface="Wingdings" panose="05000000000000000000" pitchFamily="2" charset="2"/>
              <a:buChar char="Ø"/>
            </a:pPr>
            <a:r>
              <a:rPr lang="en-GB" dirty="0"/>
              <a:t>Co-operative learning</a:t>
            </a:r>
          </a:p>
        </p:txBody>
      </p:sp>
      <p:sp>
        <p:nvSpPr>
          <p:cNvPr id="4" name="TextBox 3">
            <a:extLst>
              <a:ext uri="{FF2B5EF4-FFF2-40B4-BE49-F238E27FC236}">
                <a16:creationId xmlns:a16="http://schemas.microsoft.com/office/drawing/2014/main" id="{B0747F88-6606-4983-8451-F61CF1E79AA6}"/>
              </a:ext>
            </a:extLst>
          </p:cNvPr>
          <p:cNvSpPr txBox="1"/>
          <p:nvPr/>
        </p:nvSpPr>
        <p:spPr>
          <a:xfrm>
            <a:off x="9287741" y="610119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Dyson, Griffin, Hastie (2004)</a:t>
            </a:r>
            <a:endParaRPr lang="en-US" dirty="0"/>
          </a:p>
        </p:txBody>
      </p:sp>
    </p:spTree>
    <p:extLst>
      <p:ext uri="{BB962C8B-B14F-4D97-AF65-F5344CB8AC3E}">
        <p14:creationId xmlns:p14="http://schemas.microsoft.com/office/powerpoint/2010/main" val="3870660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A3A5C-DBD5-46E5-901F-CA81F5BCB7DE}"/>
              </a:ext>
            </a:extLst>
          </p:cNvPr>
          <p:cNvSpPr>
            <a:spLocks noGrp="1"/>
          </p:cNvSpPr>
          <p:nvPr>
            <p:ph type="title"/>
          </p:nvPr>
        </p:nvSpPr>
        <p:spPr/>
        <p:txBody>
          <a:bodyPr/>
          <a:lstStyle/>
          <a:p>
            <a:r>
              <a:rPr lang="en-GB" dirty="0"/>
              <a:t>Mosston and Ashworth’s teaching spectrum</a:t>
            </a:r>
          </a:p>
        </p:txBody>
      </p:sp>
      <p:sp>
        <p:nvSpPr>
          <p:cNvPr id="3" name="Content Placeholder 2">
            <a:extLst>
              <a:ext uri="{FF2B5EF4-FFF2-40B4-BE49-F238E27FC236}">
                <a16:creationId xmlns:a16="http://schemas.microsoft.com/office/drawing/2014/main" id="{F87253FD-0DE0-4437-A89A-4C48819D0092}"/>
              </a:ext>
            </a:extLst>
          </p:cNvPr>
          <p:cNvSpPr>
            <a:spLocks noGrp="1"/>
          </p:cNvSpPr>
          <p:nvPr>
            <p:ph idx="1"/>
          </p:nvPr>
        </p:nvSpPr>
        <p:spPr>
          <a:xfrm>
            <a:off x="1103312" y="2052918"/>
            <a:ext cx="9592651" cy="4195481"/>
          </a:xfrm>
        </p:spPr>
        <p:txBody>
          <a:bodyPr>
            <a:normAutofit lnSpcReduction="10000"/>
          </a:bodyPr>
          <a:lstStyle/>
          <a:p>
            <a:r>
              <a:rPr lang="en-GB" sz="4400" dirty="0"/>
              <a:t>A  B  C  D  E  </a:t>
            </a:r>
            <a:r>
              <a:rPr lang="en-GB" sz="4400" dirty="0">
                <a:solidFill>
                  <a:schemeClr val="accent5">
                    <a:lumMod val="60000"/>
                    <a:lumOff val="40000"/>
                  </a:schemeClr>
                </a:solidFill>
              </a:rPr>
              <a:t>F  G  H  I  J  K</a:t>
            </a:r>
          </a:p>
          <a:p>
            <a:r>
              <a:rPr lang="en-GB" dirty="0">
                <a:solidFill>
                  <a:schemeClr val="accent5">
                    <a:lumMod val="60000"/>
                    <a:lumOff val="40000"/>
                  </a:schemeClr>
                </a:solidFill>
              </a:rPr>
              <a:t>Max 						Teacher						 Min</a:t>
            </a:r>
          </a:p>
          <a:p>
            <a:r>
              <a:rPr lang="en-GB" dirty="0">
                <a:solidFill>
                  <a:schemeClr val="accent5">
                    <a:lumMod val="60000"/>
                    <a:lumOff val="40000"/>
                  </a:schemeClr>
                </a:solidFill>
              </a:rPr>
              <a:t>Min 							Student 						Max</a:t>
            </a:r>
          </a:p>
          <a:p>
            <a:r>
              <a:rPr lang="en-GB" dirty="0"/>
              <a:t>A) Command					</a:t>
            </a:r>
            <a:r>
              <a:rPr lang="en-GB" dirty="0">
                <a:solidFill>
                  <a:schemeClr val="accent5">
                    <a:lumMod val="60000"/>
                    <a:lumOff val="40000"/>
                  </a:schemeClr>
                </a:solidFill>
              </a:rPr>
              <a:t>F) Guided Discovery</a:t>
            </a:r>
          </a:p>
          <a:p>
            <a:r>
              <a:rPr lang="en-GB" dirty="0"/>
              <a:t>B) Practise						</a:t>
            </a:r>
            <a:r>
              <a:rPr lang="en-GB" dirty="0">
                <a:solidFill>
                  <a:schemeClr val="accent5">
                    <a:lumMod val="60000"/>
                    <a:lumOff val="40000"/>
                  </a:schemeClr>
                </a:solidFill>
              </a:rPr>
              <a:t>G) Convergent Discovery</a:t>
            </a:r>
          </a:p>
          <a:p>
            <a:r>
              <a:rPr lang="en-GB" dirty="0"/>
              <a:t>C) Reciprocal					</a:t>
            </a:r>
            <a:r>
              <a:rPr lang="en-GB" dirty="0">
                <a:solidFill>
                  <a:schemeClr val="accent5">
                    <a:lumMod val="60000"/>
                    <a:lumOff val="40000"/>
                  </a:schemeClr>
                </a:solidFill>
              </a:rPr>
              <a:t>H) Divergent Discovery</a:t>
            </a:r>
          </a:p>
          <a:p>
            <a:r>
              <a:rPr lang="en-GB" dirty="0"/>
              <a:t>D) Self-check					</a:t>
            </a:r>
            <a:r>
              <a:rPr lang="en-GB" dirty="0">
                <a:solidFill>
                  <a:schemeClr val="accent5">
                    <a:lumMod val="60000"/>
                    <a:lumOff val="40000"/>
                  </a:schemeClr>
                </a:solidFill>
              </a:rPr>
              <a:t>I) Learner-Designed Individual Programme </a:t>
            </a:r>
          </a:p>
          <a:p>
            <a:r>
              <a:rPr lang="en-GB" dirty="0"/>
              <a:t>E) Inclusion						</a:t>
            </a:r>
            <a:r>
              <a:rPr lang="en-GB" dirty="0">
                <a:solidFill>
                  <a:schemeClr val="accent5">
                    <a:lumMod val="60000"/>
                    <a:lumOff val="40000"/>
                  </a:schemeClr>
                </a:solidFill>
              </a:rPr>
              <a:t>J) Learner Initiated Style</a:t>
            </a:r>
          </a:p>
          <a:p>
            <a:r>
              <a:rPr lang="en-GB" dirty="0">
                <a:solidFill>
                  <a:schemeClr val="accent5">
                    <a:lumMod val="60000"/>
                    <a:lumOff val="40000"/>
                  </a:schemeClr>
                </a:solidFill>
              </a:rPr>
              <a:t> 									K) Self Teaching</a:t>
            </a:r>
          </a:p>
        </p:txBody>
      </p:sp>
      <p:cxnSp>
        <p:nvCxnSpPr>
          <p:cNvPr id="5" name="Straight Arrow Connector 4">
            <a:extLst>
              <a:ext uri="{FF2B5EF4-FFF2-40B4-BE49-F238E27FC236}">
                <a16:creationId xmlns:a16="http://schemas.microsoft.com/office/drawing/2014/main" id="{B3DB0226-A41C-4607-B771-17F39F9BA544}"/>
              </a:ext>
            </a:extLst>
          </p:cNvPr>
          <p:cNvCxnSpPr/>
          <p:nvPr/>
        </p:nvCxnSpPr>
        <p:spPr>
          <a:xfrm flipH="1">
            <a:off x="2197916" y="3470945"/>
            <a:ext cx="2558642" cy="0"/>
          </a:xfrm>
          <a:prstGeom prst="straightConnector1">
            <a:avLst/>
          </a:prstGeom>
          <a:ln>
            <a:solidFill>
              <a:schemeClr val="tx1"/>
            </a:solidFill>
            <a:tailEnd type="triangle"/>
          </a:ln>
        </p:spPr>
        <p:style>
          <a:lnRef idx="3">
            <a:schemeClr val="accent5"/>
          </a:lnRef>
          <a:fillRef idx="0">
            <a:schemeClr val="accent5"/>
          </a:fillRef>
          <a:effectRef idx="2">
            <a:schemeClr val="accent5"/>
          </a:effectRef>
          <a:fontRef idx="minor">
            <a:schemeClr val="tx1"/>
          </a:fontRef>
        </p:style>
      </p:cxnSp>
      <p:cxnSp>
        <p:nvCxnSpPr>
          <p:cNvPr id="6" name="Straight Arrow Connector 5">
            <a:extLst>
              <a:ext uri="{FF2B5EF4-FFF2-40B4-BE49-F238E27FC236}">
                <a16:creationId xmlns:a16="http://schemas.microsoft.com/office/drawing/2014/main" id="{508AE9BB-561A-4CA3-9EF5-ADC338F28B4E}"/>
              </a:ext>
            </a:extLst>
          </p:cNvPr>
          <p:cNvCxnSpPr/>
          <p:nvPr/>
        </p:nvCxnSpPr>
        <p:spPr>
          <a:xfrm flipH="1">
            <a:off x="2181138" y="3068274"/>
            <a:ext cx="2558642" cy="0"/>
          </a:xfrm>
          <a:prstGeom prst="straightConnector1">
            <a:avLst/>
          </a:prstGeom>
          <a:ln>
            <a:solidFill>
              <a:schemeClr val="tx1"/>
            </a:solidFill>
            <a:tailEnd type="triangle"/>
          </a:ln>
        </p:spPr>
        <p:style>
          <a:lnRef idx="3">
            <a:schemeClr val="accent6"/>
          </a:lnRef>
          <a:fillRef idx="0">
            <a:schemeClr val="accent6"/>
          </a:fillRef>
          <a:effectRef idx="2">
            <a:schemeClr val="accent6"/>
          </a:effectRef>
          <a:fontRef idx="minor">
            <a:schemeClr val="tx1"/>
          </a:fontRef>
        </p:style>
      </p:cxnSp>
      <p:cxnSp>
        <p:nvCxnSpPr>
          <p:cNvPr id="8" name="Straight Arrow Connector 7">
            <a:extLst>
              <a:ext uri="{FF2B5EF4-FFF2-40B4-BE49-F238E27FC236}">
                <a16:creationId xmlns:a16="http://schemas.microsoft.com/office/drawing/2014/main" id="{F45CAD2E-9DD0-411F-A9EC-B18A2EF9831D}"/>
              </a:ext>
            </a:extLst>
          </p:cNvPr>
          <p:cNvCxnSpPr/>
          <p:nvPr/>
        </p:nvCxnSpPr>
        <p:spPr>
          <a:xfrm>
            <a:off x="5964572" y="3095538"/>
            <a:ext cx="2491531"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9" name="Straight Arrow Connector 8">
            <a:extLst>
              <a:ext uri="{FF2B5EF4-FFF2-40B4-BE49-F238E27FC236}">
                <a16:creationId xmlns:a16="http://schemas.microsoft.com/office/drawing/2014/main" id="{5FEFA24F-FF26-42D2-AD00-EE0108FE532E}"/>
              </a:ext>
            </a:extLst>
          </p:cNvPr>
          <p:cNvCxnSpPr/>
          <p:nvPr/>
        </p:nvCxnSpPr>
        <p:spPr>
          <a:xfrm>
            <a:off x="5964572" y="3470945"/>
            <a:ext cx="2491531" cy="0"/>
          </a:xfrm>
          <a:prstGeom prst="straightConnector1">
            <a:avLst/>
          </a:prstGeom>
          <a:ln>
            <a:tailEnd type="triangle"/>
          </a:ln>
        </p:spPr>
        <p:style>
          <a:lnRef idx="3">
            <a:schemeClr val="accent5"/>
          </a:lnRef>
          <a:fillRef idx="0">
            <a:schemeClr val="accent5"/>
          </a:fillRef>
          <a:effectRef idx="2">
            <a:schemeClr val="accent5"/>
          </a:effectRef>
          <a:fontRef idx="minor">
            <a:schemeClr val="tx1"/>
          </a:fontRef>
        </p:style>
      </p:cxnSp>
      <p:cxnSp>
        <p:nvCxnSpPr>
          <p:cNvPr id="11" name="Straight Connector 10">
            <a:extLst>
              <a:ext uri="{FF2B5EF4-FFF2-40B4-BE49-F238E27FC236}">
                <a16:creationId xmlns:a16="http://schemas.microsoft.com/office/drawing/2014/main" id="{4B130D90-B943-477A-8B48-607E4AE66942}"/>
              </a:ext>
            </a:extLst>
          </p:cNvPr>
          <p:cNvCxnSpPr/>
          <p:nvPr/>
        </p:nvCxnSpPr>
        <p:spPr>
          <a:xfrm>
            <a:off x="4848837" y="2052918"/>
            <a:ext cx="0" cy="832895"/>
          </a:xfrm>
          <a:prstGeom prst="line">
            <a:avLst/>
          </a:prstGeom>
        </p:spPr>
        <p:style>
          <a:lnRef idx="3">
            <a:schemeClr val="accent5"/>
          </a:lnRef>
          <a:fillRef idx="0">
            <a:schemeClr val="accent5"/>
          </a:fillRef>
          <a:effectRef idx="2">
            <a:schemeClr val="accent5"/>
          </a:effectRef>
          <a:fontRef idx="minor">
            <a:schemeClr val="tx1"/>
          </a:fontRef>
        </p:style>
      </p:cxnSp>
      <p:sp>
        <p:nvSpPr>
          <p:cNvPr id="12" name="TextBox 11">
            <a:extLst>
              <a:ext uri="{FF2B5EF4-FFF2-40B4-BE49-F238E27FC236}">
                <a16:creationId xmlns:a16="http://schemas.microsoft.com/office/drawing/2014/main" id="{11A00485-BA66-4702-BA76-2128A59E1A10}"/>
              </a:ext>
            </a:extLst>
          </p:cNvPr>
          <p:cNvSpPr txBox="1"/>
          <p:nvPr/>
        </p:nvSpPr>
        <p:spPr>
          <a:xfrm>
            <a:off x="4152550" y="1641859"/>
            <a:ext cx="1619076" cy="369332"/>
          </a:xfrm>
          <a:prstGeom prst="rect">
            <a:avLst/>
          </a:prstGeom>
          <a:noFill/>
        </p:spPr>
        <p:txBody>
          <a:bodyPr wrap="square" rtlCol="0">
            <a:spAutoFit/>
          </a:bodyPr>
          <a:lstStyle/>
          <a:p>
            <a:r>
              <a:rPr lang="en-GB" dirty="0"/>
              <a:t>Threshold</a:t>
            </a:r>
          </a:p>
        </p:txBody>
      </p:sp>
      <p:sp>
        <p:nvSpPr>
          <p:cNvPr id="4" name="TextBox 3">
            <a:extLst>
              <a:ext uri="{FF2B5EF4-FFF2-40B4-BE49-F238E27FC236}">
                <a16:creationId xmlns:a16="http://schemas.microsoft.com/office/drawing/2014/main" id="{8F364D76-C08D-4030-886C-012047730034}"/>
              </a:ext>
            </a:extLst>
          </p:cNvPr>
          <p:cNvSpPr txBox="1"/>
          <p:nvPr/>
        </p:nvSpPr>
        <p:spPr>
          <a:xfrm>
            <a:off x="9417627" y="619644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Mosston</a:t>
            </a:r>
            <a:r>
              <a:rPr lang="en-GB" dirty="0">
                <a:ea typeface="+mn-lt"/>
                <a:cs typeface="+mn-lt"/>
              </a:rPr>
              <a:t>, Ashworth (2002)</a:t>
            </a:r>
            <a:endParaRPr lang="en-US" dirty="0"/>
          </a:p>
        </p:txBody>
      </p:sp>
    </p:spTree>
    <p:extLst>
      <p:ext uri="{BB962C8B-B14F-4D97-AF65-F5344CB8AC3E}">
        <p14:creationId xmlns:p14="http://schemas.microsoft.com/office/powerpoint/2010/main" val="155764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114EB-8314-46AC-B540-B2AC204D1490}"/>
              </a:ext>
            </a:extLst>
          </p:cNvPr>
          <p:cNvSpPr>
            <a:spLocks noGrp="1"/>
          </p:cNvSpPr>
          <p:nvPr>
            <p:ph type="title"/>
          </p:nvPr>
        </p:nvSpPr>
        <p:spPr/>
        <p:txBody>
          <a:bodyPr/>
          <a:lstStyle/>
          <a:p>
            <a:r>
              <a:rPr lang="en-GB" dirty="0"/>
              <a:t>Mosston and Ashworth’s teaching spectrum</a:t>
            </a:r>
          </a:p>
        </p:txBody>
      </p:sp>
      <p:sp>
        <p:nvSpPr>
          <p:cNvPr id="3" name="Content Placeholder 2">
            <a:extLst>
              <a:ext uri="{FF2B5EF4-FFF2-40B4-BE49-F238E27FC236}">
                <a16:creationId xmlns:a16="http://schemas.microsoft.com/office/drawing/2014/main" id="{67882620-1A6B-42F6-88CD-B1CB1E445EC5}"/>
              </a:ext>
            </a:extLst>
          </p:cNvPr>
          <p:cNvSpPr>
            <a:spLocks noGrp="1"/>
          </p:cNvSpPr>
          <p:nvPr>
            <p:ph idx="1"/>
          </p:nvPr>
        </p:nvSpPr>
        <p:spPr/>
        <p:txBody>
          <a:bodyPr>
            <a:normAutofit lnSpcReduction="10000"/>
          </a:bodyPr>
          <a:lstStyle/>
          <a:p>
            <a:r>
              <a:rPr lang="en-GB" dirty="0"/>
              <a:t>A) Command- Every student does the same thing at the same time on the teachers call</a:t>
            </a:r>
          </a:p>
          <a:p>
            <a:r>
              <a:rPr lang="en-GB" dirty="0"/>
              <a:t>C) Reciprocal- Working with a partner and observe and give feedback usually help with a resource from the teacher</a:t>
            </a:r>
          </a:p>
          <a:p>
            <a:r>
              <a:rPr lang="en-GB" dirty="0"/>
              <a:t>E) Inclusion- Students of varying abilities all participate in the same task but they chose the difficulty</a:t>
            </a:r>
          </a:p>
          <a:p>
            <a:r>
              <a:rPr lang="en-GB" dirty="0"/>
              <a:t>F) Guided Discovery- Teacher guides students to discover a pre-determined answer or solution</a:t>
            </a:r>
          </a:p>
          <a:p>
            <a:r>
              <a:rPr lang="en-GB" dirty="0"/>
              <a:t>H) Divergent Discovery- Multiple answers to a single question from the teacher</a:t>
            </a:r>
          </a:p>
          <a:p>
            <a:r>
              <a:rPr lang="en-GB" dirty="0"/>
              <a:t>K) Self teaching- This style can’t be used in the classroom as students will need prior knowledge. </a:t>
            </a:r>
          </a:p>
        </p:txBody>
      </p:sp>
    </p:spTree>
    <p:extLst>
      <p:ext uri="{BB962C8B-B14F-4D97-AF65-F5344CB8AC3E}">
        <p14:creationId xmlns:p14="http://schemas.microsoft.com/office/powerpoint/2010/main" val="3004419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30D06-89CC-4903-ABBF-E5A7D3632093}"/>
              </a:ext>
            </a:extLst>
          </p:cNvPr>
          <p:cNvSpPr>
            <a:spLocks noGrp="1"/>
          </p:cNvSpPr>
          <p:nvPr>
            <p:ph type="title"/>
          </p:nvPr>
        </p:nvSpPr>
        <p:spPr/>
        <p:txBody>
          <a:bodyPr/>
          <a:lstStyle/>
          <a:p>
            <a:r>
              <a:rPr lang="en-GB" dirty="0"/>
              <a:t>The teaching spectrum in different pedagogical models</a:t>
            </a:r>
          </a:p>
        </p:txBody>
      </p:sp>
      <p:sp>
        <p:nvSpPr>
          <p:cNvPr id="3" name="Content Placeholder 2">
            <a:extLst>
              <a:ext uri="{FF2B5EF4-FFF2-40B4-BE49-F238E27FC236}">
                <a16:creationId xmlns:a16="http://schemas.microsoft.com/office/drawing/2014/main" id="{71C565A0-1559-4A7A-ABA8-86DBD855A575}"/>
              </a:ext>
            </a:extLst>
          </p:cNvPr>
          <p:cNvSpPr>
            <a:spLocks noGrp="1"/>
          </p:cNvSpPr>
          <p:nvPr>
            <p:ph idx="1"/>
          </p:nvPr>
        </p:nvSpPr>
        <p:spPr/>
        <p:txBody>
          <a:bodyPr/>
          <a:lstStyle/>
          <a:p>
            <a:r>
              <a:rPr lang="en-GB" dirty="0"/>
              <a:t>In a sports education model for example there are many different teaching styles used in a single lesson. </a:t>
            </a:r>
          </a:p>
          <a:p>
            <a:endParaRPr lang="en-GB" dirty="0"/>
          </a:p>
          <a:p>
            <a:r>
              <a:rPr lang="en-GB" dirty="0"/>
              <a:t>These can range from command and practice down to Learner-initiated style </a:t>
            </a:r>
          </a:p>
          <a:p>
            <a:endParaRPr lang="en-GB" dirty="0"/>
          </a:p>
          <a:p>
            <a:r>
              <a:rPr lang="en-GB" dirty="0"/>
              <a:t>The teacher is responsible for understanding what part of the spectrum they should use based on the suitability of each situation during the lesson. </a:t>
            </a:r>
          </a:p>
        </p:txBody>
      </p:sp>
    </p:spTree>
    <p:extLst>
      <p:ext uri="{BB962C8B-B14F-4D97-AF65-F5344CB8AC3E}">
        <p14:creationId xmlns:p14="http://schemas.microsoft.com/office/powerpoint/2010/main" val="2365031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09E61-C1E8-4B87-BF8C-AB2599232044}"/>
              </a:ext>
            </a:extLst>
          </p:cNvPr>
          <p:cNvSpPr>
            <a:spLocks noGrp="1"/>
          </p:cNvSpPr>
          <p:nvPr>
            <p:ph type="title"/>
          </p:nvPr>
        </p:nvSpPr>
        <p:spPr/>
        <p:txBody>
          <a:bodyPr/>
          <a:lstStyle/>
          <a:p>
            <a:r>
              <a:rPr lang="en-GB" sz="3400" dirty="0"/>
              <a:t>Pedagogical models- Teaching games for understanding extended by tactical games</a:t>
            </a:r>
          </a:p>
        </p:txBody>
      </p:sp>
      <p:sp>
        <p:nvSpPr>
          <p:cNvPr id="3" name="Content Placeholder 2">
            <a:extLst>
              <a:ext uri="{FF2B5EF4-FFF2-40B4-BE49-F238E27FC236}">
                <a16:creationId xmlns:a16="http://schemas.microsoft.com/office/drawing/2014/main" id="{8C475322-8FA9-489E-B88E-933A4472CBC4}"/>
              </a:ext>
            </a:extLst>
          </p:cNvPr>
          <p:cNvSpPr>
            <a:spLocks noGrp="1"/>
          </p:cNvSpPr>
          <p:nvPr>
            <p:ph idx="1"/>
          </p:nvPr>
        </p:nvSpPr>
        <p:spPr/>
        <p:txBody>
          <a:bodyPr/>
          <a:lstStyle/>
          <a:p>
            <a:r>
              <a:rPr lang="en-GB" dirty="0"/>
              <a:t>The other pedagogical models include TGFU and co-operative learning </a:t>
            </a:r>
          </a:p>
          <a:p>
            <a:r>
              <a:rPr lang="en-GB" dirty="0"/>
              <a:t>TGFU changes the way a sport is thought of when being introduced to students. It starts with the tactical and skills of the game linked before learning technique.</a:t>
            </a:r>
          </a:p>
          <a:p>
            <a:r>
              <a:rPr lang="en-GB" dirty="0"/>
              <a:t>Firstly students will play a modified game</a:t>
            </a:r>
          </a:p>
          <a:p>
            <a:r>
              <a:rPr lang="en-GB" dirty="0"/>
              <a:t>Secondly will be asked questions based on tactical awareness</a:t>
            </a:r>
          </a:p>
          <a:p>
            <a:r>
              <a:rPr lang="en-GB" dirty="0"/>
              <a:t>Situations during practice foe the student to improve skills or movements</a:t>
            </a:r>
          </a:p>
          <a:p>
            <a:r>
              <a:rPr lang="en-GB" dirty="0"/>
              <a:t>Finally playing a full or less modified game </a:t>
            </a:r>
          </a:p>
        </p:txBody>
      </p:sp>
    </p:spTree>
    <p:extLst>
      <p:ext uri="{BB962C8B-B14F-4D97-AF65-F5344CB8AC3E}">
        <p14:creationId xmlns:p14="http://schemas.microsoft.com/office/powerpoint/2010/main" val="1846830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DBCBD-C256-43C8-966D-440434F54692}"/>
              </a:ext>
            </a:extLst>
          </p:cNvPr>
          <p:cNvSpPr>
            <a:spLocks noGrp="1"/>
          </p:cNvSpPr>
          <p:nvPr>
            <p:ph type="title"/>
          </p:nvPr>
        </p:nvSpPr>
        <p:spPr/>
        <p:txBody>
          <a:bodyPr/>
          <a:lstStyle/>
          <a:p>
            <a:r>
              <a:rPr lang="en-GB" dirty="0"/>
              <a:t>Pedagogical models- Co-operative learning</a:t>
            </a:r>
          </a:p>
        </p:txBody>
      </p:sp>
      <p:sp>
        <p:nvSpPr>
          <p:cNvPr id="3" name="Content Placeholder 2">
            <a:extLst>
              <a:ext uri="{FF2B5EF4-FFF2-40B4-BE49-F238E27FC236}">
                <a16:creationId xmlns:a16="http://schemas.microsoft.com/office/drawing/2014/main" id="{D722A656-0F2E-4681-92A6-968818D1BE5C}"/>
              </a:ext>
            </a:extLst>
          </p:cNvPr>
          <p:cNvSpPr>
            <a:spLocks noGrp="1"/>
          </p:cNvSpPr>
          <p:nvPr>
            <p:ph idx="1"/>
          </p:nvPr>
        </p:nvSpPr>
        <p:spPr/>
        <p:txBody>
          <a:bodyPr/>
          <a:lstStyle/>
          <a:p>
            <a:r>
              <a:rPr lang="en-GB" dirty="0"/>
              <a:t>Co-operative learning is model that shifts the emphasis from the teachers playing the main role in teaching to the students</a:t>
            </a:r>
          </a:p>
          <a:p>
            <a:endParaRPr lang="en-GB" dirty="0"/>
          </a:p>
          <a:p>
            <a:r>
              <a:rPr lang="en-GB" dirty="0"/>
              <a:t>This model puts students of a range of abilities, sex and character into a small group to grasp the concept.</a:t>
            </a:r>
          </a:p>
          <a:p>
            <a:endParaRPr lang="en-GB" dirty="0"/>
          </a:p>
          <a:p>
            <a:r>
              <a:rPr lang="en-GB" dirty="0"/>
              <a:t>This model aims to improve the social domain with teamwork, social skills, problem solving at the fore front of the skills needed for this model to work   </a:t>
            </a:r>
          </a:p>
        </p:txBody>
      </p:sp>
    </p:spTree>
    <p:extLst>
      <p:ext uri="{BB962C8B-B14F-4D97-AF65-F5344CB8AC3E}">
        <p14:creationId xmlns:p14="http://schemas.microsoft.com/office/powerpoint/2010/main" val="954610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1A5DE-7F25-4012-ACC6-2412B52B5DF6}"/>
              </a:ext>
            </a:extLst>
          </p:cNvPr>
          <p:cNvSpPr>
            <a:spLocks noGrp="1"/>
          </p:cNvSpPr>
          <p:nvPr>
            <p:ph type="title"/>
          </p:nvPr>
        </p:nvSpPr>
        <p:spPr/>
        <p:txBody>
          <a:bodyPr/>
          <a:lstStyle/>
          <a:p>
            <a:r>
              <a:rPr lang="en-GB" dirty="0"/>
              <a:t>Physical Literacy</a:t>
            </a:r>
          </a:p>
        </p:txBody>
      </p:sp>
      <p:sp>
        <p:nvSpPr>
          <p:cNvPr id="3" name="Content Placeholder 2">
            <a:extLst>
              <a:ext uri="{FF2B5EF4-FFF2-40B4-BE49-F238E27FC236}">
                <a16:creationId xmlns:a16="http://schemas.microsoft.com/office/drawing/2014/main" id="{475BC1DC-BCBC-4676-BFC5-55CF9B3C6A68}"/>
              </a:ext>
            </a:extLst>
          </p:cNvPr>
          <p:cNvSpPr>
            <a:spLocks noGrp="1"/>
          </p:cNvSpPr>
          <p:nvPr>
            <p:ph idx="1"/>
          </p:nvPr>
        </p:nvSpPr>
        <p:spPr/>
        <p:txBody>
          <a:bodyPr/>
          <a:lstStyle/>
          <a:p>
            <a:r>
              <a:rPr lang="en-GB" dirty="0"/>
              <a:t>These fundamental movement skills break down into 3 categories:</a:t>
            </a:r>
          </a:p>
          <a:p>
            <a:endParaRPr lang="en-GB" dirty="0"/>
          </a:p>
          <a:p>
            <a:r>
              <a:rPr lang="en-GB" dirty="0"/>
              <a:t>Locomotor skills </a:t>
            </a:r>
          </a:p>
          <a:p>
            <a:endParaRPr lang="en-GB" dirty="0"/>
          </a:p>
          <a:p>
            <a:r>
              <a:rPr lang="en-GB" dirty="0"/>
              <a:t>Manipulative skills</a:t>
            </a:r>
          </a:p>
          <a:p>
            <a:endParaRPr lang="en-GB" dirty="0"/>
          </a:p>
          <a:p>
            <a:r>
              <a:rPr lang="en-GB" dirty="0"/>
              <a:t>Stability skills  </a:t>
            </a:r>
          </a:p>
        </p:txBody>
      </p:sp>
    </p:spTree>
    <p:extLst>
      <p:ext uri="{BB962C8B-B14F-4D97-AF65-F5344CB8AC3E}">
        <p14:creationId xmlns:p14="http://schemas.microsoft.com/office/powerpoint/2010/main" val="3302808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22F4A-8D76-40A2-BD96-839E68660B54}"/>
              </a:ext>
            </a:extLst>
          </p:cNvPr>
          <p:cNvSpPr>
            <a:spLocks noGrp="1"/>
          </p:cNvSpPr>
          <p:nvPr>
            <p:ph type="title"/>
          </p:nvPr>
        </p:nvSpPr>
        <p:spPr/>
        <p:txBody>
          <a:bodyPr/>
          <a:lstStyle/>
          <a:p>
            <a:r>
              <a:rPr lang="en-GB" dirty="0"/>
              <a:t>Mountain of motor skills</a:t>
            </a:r>
          </a:p>
        </p:txBody>
      </p:sp>
      <p:pic>
        <p:nvPicPr>
          <p:cNvPr id="1026" name="Picture 2" descr="Related image">
            <a:extLst>
              <a:ext uri="{FF2B5EF4-FFF2-40B4-BE49-F238E27FC236}">
                <a16:creationId xmlns:a16="http://schemas.microsoft.com/office/drawing/2014/main" id="{B1085EF4-6095-40CE-B216-A0E69B15969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464" r="24462"/>
          <a:stretch/>
        </p:blipFill>
        <p:spPr bwMode="auto">
          <a:xfrm>
            <a:off x="6342079" y="1425533"/>
            <a:ext cx="5018426" cy="51863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DB4CBDA-F796-42BB-9C05-57ACAE58731F}"/>
              </a:ext>
            </a:extLst>
          </p:cNvPr>
          <p:cNvSpPr txBox="1"/>
          <p:nvPr/>
        </p:nvSpPr>
        <p:spPr>
          <a:xfrm>
            <a:off x="718736" y="2290818"/>
            <a:ext cx="4629736" cy="4093428"/>
          </a:xfrm>
          <a:prstGeom prst="rect">
            <a:avLst/>
          </a:prstGeom>
          <a:noFill/>
        </p:spPr>
        <p:txBody>
          <a:bodyPr wrap="square" rtlCol="0" anchor="t">
            <a:spAutoFit/>
          </a:bodyPr>
          <a:lstStyle/>
          <a:p>
            <a:r>
              <a:rPr lang="en-GB" sz="2000" dirty="0"/>
              <a:t>Those fundamental motor skills are the “base camp” of the motor skills mountain</a:t>
            </a:r>
          </a:p>
          <a:p>
            <a:endParaRPr lang="en-GB" sz="2000" dirty="0"/>
          </a:p>
          <a:p>
            <a:r>
              <a:rPr lang="en-GB" sz="2000" dirty="0"/>
              <a:t>If a child doesn’t learn the fundamental movement skills then they will never reach a skilled level of ability when it come to sport</a:t>
            </a:r>
          </a:p>
          <a:p>
            <a:endParaRPr lang="en-GB" sz="2000" dirty="0"/>
          </a:p>
          <a:p>
            <a:endParaRPr lang="en-GB" sz="2000" dirty="0"/>
          </a:p>
          <a:p>
            <a:endParaRPr lang="en-GB" sz="2000" dirty="0"/>
          </a:p>
          <a:p>
            <a:endParaRPr lang="en-GB" sz="2000" dirty="0"/>
          </a:p>
          <a:p>
            <a:r>
              <a:rPr lang="en-GB" sz="2000" dirty="0" err="1">
                <a:ea typeface="+mn-lt"/>
                <a:cs typeface="+mn-lt"/>
              </a:rPr>
              <a:t>Gallahue</a:t>
            </a:r>
            <a:r>
              <a:rPr lang="en-GB" sz="2000" dirty="0">
                <a:ea typeface="+mn-lt"/>
                <a:cs typeface="+mn-lt"/>
              </a:rPr>
              <a:t>, Ozmun, Goodway (2012)</a:t>
            </a:r>
            <a:endParaRPr lang="en-GB" dirty="0"/>
          </a:p>
        </p:txBody>
      </p:sp>
    </p:spTree>
    <p:extLst>
      <p:ext uri="{BB962C8B-B14F-4D97-AF65-F5344CB8AC3E}">
        <p14:creationId xmlns:p14="http://schemas.microsoft.com/office/powerpoint/2010/main" val="3368621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83603-B7D1-4FFB-A2CC-47E82A214E7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EA33E54-6422-45F6-8BB3-590BBDA2692D}"/>
              </a:ext>
            </a:extLst>
          </p:cNvPr>
          <p:cNvSpPr>
            <a:spLocks noGrp="1"/>
          </p:cNvSpPr>
          <p:nvPr>
            <p:ph idx="1"/>
          </p:nvPr>
        </p:nvSpPr>
        <p:spPr/>
        <p:txBody>
          <a:bodyPr/>
          <a:lstStyle/>
          <a:p>
            <a:r>
              <a:rPr lang="en-GB" dirty="0"/>
              <a:t>To conclude Physical education in a very important part of a child's physical literacy journey and long term health and well being as we as the subject of physical education are the most suitable subject to improve the fundamental motor skills</a:t>
            </a:r>
          </a:p>
          <a:p>
            <a:r>
              <a:rPr lang="en-GB" dirty="0"/>
              <a:t>There are also many ways we can build upon those fundamental motor skills later on into school life and improve the skill levels of the students </a:t>
            </a:r>
          </a:p>
          <a:p>
            <a:r>
              <a:rPr lang="en-GB" dirty="0"/>
              <a:t>A good physical education during childhood and teenage years that gets them started on a good physical literacy journey may lead to a much healthier life.   </a:t>
            </a:r>
          </a:p>
        </p:txBody>
      </p:sp>
    </p:spTree>
    <p:extLst>
      <p:ext uri="{BB962C8B-B14F-4D97-AF65-F5344CB8AC3E}">
        <p14:creationId xmlns:p14="http://schemas.microsoft.com/office/powerpoint/2010/main" val="19798091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782FF-A4A3-4F4E-89D8-D82BCC187176}"/>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4B33DC86-67C6-417F-B1BC-105E55549F27}"/>
              </a:ext>
            </a:extLst>
          </p:cNvPr>
          <p:cNvSpPr>
            <a:spLocks noGrp="1"/>
          </p:cNvSpPr>
          <p:nvPr>
            <p:ph idx="1"/>
          </p:nvPr>
        </p:nvSpPr>
        <p:spPr>
          <a:xfrm>
            <a:off x="1338204" y="1853248"/>
            <a:ext cx="8946541" cy="4681776"/>
          </a:xfrm>
        </p:spPr>
        <p:txBody>
          <a:bodyPr>
            <a:normAutofit/>
          </a:bodyPr>
          <a:lstStyle/>
          <a:p>
            <a:r>
              <a:rPr lang="en-GB" dirty="0"/>
              <a:t>Australian Institute of sport (2016) Available at: </a:t>
            </a:r>
            <a:r>
              <a:rPr lang="en-GB" dirty="0">
                <a:hlinkClick r:id="rId2"/>
              </a:rPr>
              <a:t>https://www.sportaus.gov.au/physical_literacy</a:t>
            </a:r>
            <a:r>
              <a:rPr lang="en-GB" dirty="0"/>
              <a:t> (Accessed 5/01/2020) </a:t>
            </a:r>
          </a:p>
          <a:p>
            <a:r>
              <a:rPr lang="en-GB" dirty="0"/>
              <a:t>Australian Sports Commission Definition (2016)Available at: </a:t>
            </a:r>
            <a:r>
              <a:rPr lang="en-GB" i="1" dirty="0">
                <a:hlinkClick r:id="rId3"/>
              </a:rPr>
              <a:t>https://physicalliteracy.cymru/what-is-physical-literacy/</a:t>
            </a:r>
            <a:r>
              <a:rPr lang="en-GB" i="1" dirty="0"/>
              <a:t> (Accessed 5/01/2020)</a:t>
            </a:r>
          </a:p>
          <a:p>
            <a:r>
              <a:rPr lang="en-GB" dirty="0"/>
              <a:t>Dyson, B. Griffin, L. and Hastie, P. (2004) </a:t>
            </a:r>
            <a:r>
              <a:rPr lang="en-GB" i="1" dirty="0"/>
              <a:t>Sport Education, Tactical Games, and Cooperative Learning: Theoretical and Pedagogical Considerations  National Association for Kinesiology and Physical Education in Higher Education (pp226-238)</a:t>
            </a:r>
          </a:p>
          <a:p>
            <a:r>
              <a:rPr lang="en-GB" dirty="0" err="1"/>
              <a:t>Gallahue</a:t>
            </a:r>
            <a:r>
              <a:rPr lang="en-GB" dirty="0"/>
              <a:t>, D., Ozmun, J. C. &amp; Goodway, J. D. (2012) Understanding Motor Development (7th ed.). New York :</a:t>
            </a:r>
            <a:r>
              <a:rPr lang="en-GB" dirty="0" err="1"/>
              <a:t>McGrawHill</a:t>
            </a:r>
            <a:endParaRPr lang="en-GB" i="1" dirty="0"/>
          </a:p>
          <a:p>
            <a:pPr marL="0" indent="0">
              <a:buNone/>
            </a:pPr>
            <a:endParaRPr lang="en-GB" dirty="0"/>
          </a:p>
        </p:txBody>
      </p:sp>
    </p:spTree>
    <p:extLst>
      <p:ext uri="{BB962C8B-B14F-4D97-AF65-F5344CB8AC3E}">
        <p14:creationId xmlns:p14="http://schemas.microsoft.com/office/powerpoint/2010/main" val="16956995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0283A-EFE7-48BB-8EBE-F6874E879DD8}"/>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D1884ECE-2A57-4406-921C-4ABF2BBC28D9}"/>
              </a:ext>
            </a:extLst>
          </p:cNvPr>
          <p:cNvSpPr>
            <a:spLocks noGrp="1"/>
          </p:cNvSpPr>
          <p:nvPr>
            <p:ph idx="1"/>
          </p:nvPr>
        </p:nvSpPr>
        <p:spPr/>
        <p:txBody>
          <a:bodyPr/>
          <a:lstStyle/>
          <a:p>
            <a:r>
              <a:rPr lang="en-GB" dirty="0"/>
              <a:t>Health, social care and </a:t>
            </a:r>
            <a:r>
              <a:rPr lang="en-GB" dirty="0" err="1"/>
              <a:t>childrens</a:t>
            </a:r>
            <a:r>
              <a:rPr lang="en-GB" dirty="0"/>
              <a:t> services (2012) Available at: </a:t>
            </a:r>
            <a:r>
              <a:rPr lang="en-GB" i="1" dirty="0">
                <a:hlinkClick r:id="rId2"/>
              </a:rPr>
              <a:t>http://resources.hwb.wales.gov.uk/VTC/2012-13/22032013/hsc/eng/unit-4/u4-dohawb.htm</a:t>
            </a:r>
            <a:r>
              <a:rPr lang="en-GB" i="1" dirty="0"/>
              <a:t> </a:t>
            </a:r>
            <a:r>
              <a:rPr lang="en-GB" dirty="0"/>
              <a:t>(Accessed 5/01/2020)</a:t>
            </a:r>
          </a:p>
          <a:p>
            <a:r>
              <a:rPr lang="en-GB" dirty="0"/>
              <a:t>Mosston, M., &amp; Ashworth, S. (2002) Teaching Physical Education, 5th Edition. San Francisco: Pearson Education, Inc.</a:t>
            </a:r>
          </a:p>
          <a:p>
            <a:r>
              <a:rPr lang="en-GB" dirty="0"/>
              <a:t>Welsh Assembly Government (2008) Available at: </a:t>
            </a:r>
            <a:r>
              <a:rPr lang="en-GB" i="1" dirty="0">
                <a:hlinkClick r:id="rId3"/>
              </a:rPr>
              <a:t>https://moodle.uwtsd.ac.uk/pluginfile.php/103568/mod_resource/content/0/130425-physical-education-inthe-national-curriculum-en.pdf</a:t>
            </a:r>
            <a:r>
              <a:rPr lang="en-GB" i="1" dirty="0"/>
              <a:t> </a:t>
            </a:r>
            <a:r>
              <a:rPr lang="en-GB" dirty="0"/>
              <a:t>(Accessed: 5/01/2020)</a:t>
            </a:r>
          </a:p>
          <a:p>
            <a:endParaRPr lang="en-GB" dirty="0"/>
          </a:p>
        </p:txBody>
      </p:sp>
    </p:spTree>
    <p:extLst>
      <p:ext uri="{BB962C8B-B14F-4D97-AF65-F5344CB8AC3E}">
        <p14:creationId xmlns:p14="http://schemas.microsoft.com/office/powerpoint/2010/main" val="26193963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2" ma:contentTypeDescription="Create a new document." ma:contentTypeScope="" ma:versionID="92f47af48b138310b723343c0b03219d">
  <xsd:schema xmlns:xsd="http://www.w3.org/2001/XMLSchema" xmlns:xs="http://www.w3.org/2001/XMLSchema" xmlns:p="http://schemas.microsoft.com/office/2006/metadata/properties" xmlns:ns3="9d0d5cce-d4dc-4043-8325-c992d2f588cd" targetNamespace="http://schemas.microsoft.com/office/2006/metadata/properties" ma:root="true" ma:fieldsID="560c5b320db508cbbd5ce8af8918016d" ns3:_="">
    <xsd:import namespace="9d0d5cce-d4dc-4043-8325-c992d2f588cd"/>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916DEF2-489C-4AF2-96A4-43EA754770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E55691-5700-4EB7-9E9B-C87C24C28D28}">
  <ds:schemaRefs>
    <ds:schemaRef ds:uri="http://schemas.microsoft.com/sharepoint/v3/contenttype/forms"/>
  </ds:schemaRefs>
</ds:datastoreItem>
</file>

<file path=customXml/itemProps3.xml><?xml version="1.0" encoding="utf-8"?>
<ds:datastoreItem xmlns:ds="http://schemas.openxmlformats.org/officeDocument/2006/customXml" ds:itemID="{C3067D8D-069E-4C71-847D-87AE41C2EB43}">
  <ds:schemaRefs>
    <ds:schemaRef ds:uri="http://schemas.microsoft.com/office/infopath/2007/PartnerControls"/>
    <ds:schemaRef ds:uri="http://purl.org/dc/elements/1.1/"/>
    <ds:schemaRef ds:uri="http://schemas.microsoft.com/office/2006/documentManagement/types"/>
    <ds:schemaRef ds:uri="http://purl.org/dc/terms/"/>
    <ds:schemaRef ds:uri="9d0d5cce-d4dc-4043-8325-c992d2f588cd"/>
    <ds:schemaRef ds:uri="http://purl.org/dc/dcmitype/"/>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238</TotalTime>
  <Words>1214</Words>
  <Application>Microsoft Office PowerPoint</Application>
  <PresentationFormat>Widescreen</PresentationFormat>
  <Paragraphs>94</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Physical Education is considered important for a child’s Physical Literacy journey and long-term health and well-being. </vt:lpstr>
      <vt:lpstr>What is Physical Literacy?</vt:lpstr>
      <vt:lpstr>What is Physical Literacy?</vt:lpstr>
      <vt:lpstr>What is long term health and well being?</vt:lpstr>
      <vt:lpstr>What is Physical Education?</vt:lpstr>
      <vt:lpstr>What is Physical Education?</vt:lpstr>
      <vt:lpstr>Methods of delivering Physical Education</vt:lpstr>
      <vt:lpstr>Mosston and Ashworth’s teaching spectrum</vt:lpstr>
      <vt:lpstr>Mosston and Ashworth’s teaching spectrum</vt:lpstr>
      <vt:lpstr>The teaching spectrum in different pedagogical models</vt:lpstr>
      <vt:lpstr>Pedagogical models- Teaching games for understanding extended by tactical games</vt:lpstr>
      <vt:lpstr>Pedagogical models- Co-operative learning</vt:lpstr>
      <vt:lpstr>Physical Literacy</vt:lpstr>
      <vt:lpstr>Mountain of motor skills</vt:lpstr>
      <vt:lpstr>Conclusion</vt:lpstr>
      <vt:lpstr>References </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Davies (1904840)</dc:creator>
  <cp:lastModifiedBy>Matthew Davies (1904840)</cp:lastModifiedBy>
  <cp:revision>59</cp:revision>
  <dcterms:created xsi:type="dcterms:W3CDTF">2020-01-10T12:07:42Z</dcterms:created>
  <dcterms:modified xsi:type="dcterms:W3CDTF">2020-01-13T13:50:24Z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