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9" r:id="rId3"/>
    <p:sldId id="350" r:id="rId4"/>
    <p:sldId id="295" r:id="rId5"/>
    <p:sldId id="282" r:id="rId6"/>
    <p:sldId id="351" r:id="rId7"/>
    <p:sldId id="352" r:id="rId8"/>
    <p:sldId id="358" r:id="rId9"/>
    <p:sldId id="359" r:id="rId10"/>
    <p:sldId id="360" r:id="rId11"/>
    <p:sldId id="361" r:id="rId12"/>
    <p:sldId id="357" r:id="rId13"/>
    <p:sldId id="355" r:id="rId14"/>
    <p:sldId id="356" r:id="rId15"/>
    <p:sldId id="354" r:id="rId16"/>
    <p:sldId id="297" r:id="rId17"/>
    <p:sldId id="292" r:id="rId18"/>
    <p:sldId id="28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B45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D092D-FE72-4522-9BB7-D52A972D0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BD3111-DACE-47C8-B579-84FF10E26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9F424-21AB-4181-97A5-A7B48C508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0757-B595-4262-88E4-0AB683702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3589-533A-48AB-AAE8-18EC0E0CE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558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D73AB-D42F-4E02-B8B5-2569CCE7B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383C8-39D6-4D44-A063-C09EDD5E3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0D164-CB8C-4E45-ACB5-2B8ACDA76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601A0-86B1-4E23-BD0B-4D8F755E7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A1603-9BDE-4E0C-9980-442E1C65C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732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941E-C56A-410A-B43C-1A0315EE0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8B667A-80DB-4D3C-9879-C426A136D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3B723-D641-43E8-BE72-CFF5B4F59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B6780-8E0E-449D-B34A-54D7F9BED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85354-7F28-481C-A84D-29980BA83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63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D12B-9951-407F-B4FE-8A4619FF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6A13-854E-459B-B963-4178AB018B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C89A2-F9CE-450A-90B5-E44F1733EC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E443E-EDBE-479E-81C1-D6DF1E26A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885AC-C44B-4725-BA69-F12C06A5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AEF5F-060A-4969-B860-10365F3B3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15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B53C9-05A9-4BEA-B80A-E8A58A32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95F33-050D-4595-B434-CC3A1B43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D22232-7AAE-4B04-A78C-078CEB0B8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D5ECA6-8E00-42A2-BF59-58E2FE9C2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487B33-CAAC-4958-8690-E704161CB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FC13B1-A6D2-4221-98B0-2D7C86F8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723C9-3BA7-46CB-AC70-FBCEF9B8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DFD232-6F27-4753-A6AB-26B5E4D6E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3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4016A-48FC-4D2E-89B0-E738E8B31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D6823-C92F-4A24-B0DE-141C6DD11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8DA77-6734-4EBD-A818-DF4812FEF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4D706-3112-410B-91EC-C844A4CD7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215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BDFAEB-C952-4569-89EB-4B3AECCF4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FEE5D-037A-4CDB-BE8D-6F2E83B96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79F8B-9EB4-4593-B783-9C53EA16E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863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71062-E3CC-42ED-B496-3E07BB35A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FB990-5E94-47DF-9014-80A8F04F8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B19BE6-6724-48B1-92F3-733763255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859D1-5C7C-41F9-9F02-332177446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F95A5-9808-418F-A9BC-52B7B6F79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88DDC-5EC5-4C47-9438-307260714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507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83A3-67A0-4FC9-A364-67F0517E5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DF0F7D-6597-4364-AD87-8520DFC70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C43CB-32C9-4746-8AE5-3229234A9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F82EB-9E13-4D20-8F16-E54C7D9E0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B96DB-9961-4BA6-A98E-FA7961AD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9AACF-4BB2-4C3E-8284-2060B9F82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728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4FF9-0F7A-4127-96C4-A0C26310E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3E32D6-D8BF-4BE8-875D-C725694A74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8ADDF-C385-4685-8334-3C74F8865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C99BA-7D98-4990-BFA6-19F677F01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A480A-DF86-4A5A-A908-2D0D478C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919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34C3A8-363F-4FF1-BB70-C7C49FB824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0A7BFF-58AC-419C-8F04-D7BB2584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2EAE4-BF0E-47B6-939A-7D8BA085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0BB70-8C0B-4510-8619-52F06D187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9FB91-5E03-49BE-950E-4EB0C8B5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6888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77904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6867528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927664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3783524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9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4204558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8156841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4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41172942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6464479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255844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149749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9899935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107EFD-A413-40D9-8B6D-6CF5024404BB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7432980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8AF844A-97AA-4F97-815A-EBFC2DB0CED3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8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171758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C2E0CE-4010-4D19-A805-059E3FE39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3EE43-27F0-41CE-86A9-8C765F615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DD289-C8EB-4A35-97F1-65D86595F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696F1-2AD4-4DD5-8D78-CBE9A93A63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4CDD2-509B-4211-AAA7-D4F00A052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39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92238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joeltrammell.com/jack-mas-priority-customers-employees-shareholders-correct/" TargetMode="Externa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librarysearch.uwtsd.ac.uk/discovery/fulldisplay?docid=alma99100372054902421&amp;context=L&amp;vid=44WHELF_UWTSD:44WHELF_UWTSD_VU1&amp;lang=en&amp;search_scope=MyInst_and_CI&amp;adaptor=Local%20Search%20Engine&amp;tab=Everything&amp;query=any,contains,eden%20and%20ackermann&amp;offset=0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librarysearch.uwtsd.ac.uk/discovery/fulldisplay?docid=alma99100372054902421&amp;context=L&amp;vid=44WHELF_UWTSD:44WHELF_UWTSD_VU1&amp;lang=en&amp;search_scope=MyInst_and_CI&amp;adaptor=Local%20Search%20Engine&amp;tab=Everything&amp;query=any,contains,eden%20and%20ackermann&amp;offset=0" TargetMode="Externa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librarysearch.uwtsd.ac.uk/discovery/fulldisplay?docid=alma99100372054902421&amp;context=L&amp;vid=44WHELF_UWTSD:44WHELF_UWTSD_VU1&amp;lang=en&amp;search_scope=MyInst_and_CI&amp;adaptor=Local%20Search%20Engine&amp;tab=Everything&amp;query=any,contains,eden%20and%20ackermann&amp;offset=0" TargetMode="Externa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BA Business Management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Economics LCBB508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Week 1 Lesson 2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Measuring performance &amp; Stakeholder Analysis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4677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0" y="188138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19200" b="1" dirty="0">
                <a:solidFill>
                  <a:srgbClr val="002060"/>
                </a:solidFill>
                <a:latin typeface="+mn-lt"/>
              </a:rPr>
              <a:t>By the end of this session you should be able to understand:</a:t>
            </a:r>
          </a:p>
          <a:p>
            <a:pPr algn="l"/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Basic performance measurement methods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Stakeholders and how to manage them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0436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7449" y="482340"/>
            <a:ext cx="8572501" cy="288039"/>
          </a:xfrm>
        </p:spPr>
        <p:txBody>
          <a:bodyPr>
            <a:noAutofit/>
          </a:bodyPr>
          <a:lstStyle/>
          <a:p>
            <a:pPr algn="l"/>
            <a:r>
              <a:rPr lang="en-US" sz="4800" b="1" dirty="0">
                <a:solidFill>
                  <a:srgbClr val="002060"/>
                </a:solidFill>
              </a:rPr>
              <a:t>Why would you start a business? </a:t>
            </a:r>
            <a:endParaRPr lang="en-GB" sz="4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2457449" y="342900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4000" b="1" dirty="0" err="1">
                <a:solidFill>
                  <a:srgbClr val="002060"/>
                </a:solidFill>
              </a:rPr>
              <a:t>Maximise</a:t>
            </a:r>
            <a:r>
              <a:rPr lang="en-US" sz="4000" b="1" dirty="0">
                <a:solidFill>
                  <a:srgbClr val="002060"/>
                </a:solidFill>
              </a:rPr>
              <a:t> shareholder wealth through: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</a:rPr>
              <a:t>Growth in the value of the firm/ </a:t>
            </a:r>
            <a:r>
              <a:rPr lang="en-US" sz="3200" b="1" dirty="0">
                <a:solidFill>
                  <a:srgbClr val="FF0000"/>
                </a:solidFill>
              </a:rPr>
              <a:t>capital gain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</a:rPr>
              <a:t>Profits – returned to shareholders as </a:t>
            </a:r>
            <a:r>
              <a:rPr lang="en-US" sz="3200" b="1" dirty="0">
                <a:solidFill>
                  <a:srgbClr val="FF0000"/>
                </a:solidFill>
              </a:rPr>
              <a:t>dividends</a:t>
            </a: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5624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8142D1FB-B49C-4A27-8E15-9B3CF3BA49D7}"/>
              </a:ext>
            </a:extLst>
          </p:cNvPr>
          <p:cNvSpPr txBox="1">
            <a:spLocks/>
          </p:cNvSpPr>
          <p:nvPr/>
        </p:nvSpPr>
        <p:spPr>
          <a:xfrm>
            <a:off x="1580446" y="2151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sz="3600" b="1" dirty="0"/>
            </a:br>
            <a:r>
              <a:rPr lang="en-GB" sz="12800" b="1" dirty="0"/>
              <a:t>Measuring Performance</a:t>
            </a:r>
            <a:br>
              <a:rPr lang="en-GB" sz="3600" dirty="0"/>
            </a:br>
            <a:br>
              <a:rPr lang="en-GB" sz="3600" dirty="0"/>
            </a:br>
            <a:br>
              <a:rPr lang="en-US" sz="3600" dirty="0"/>
            </a:br>
            <a:endParaRPr lang="en-US" sz="3300" b="1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F63F06C2-3483-4C82-BF27-9FF77AC30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02" r="4794"/>
          <a:stretch>
            <a:fillRect/>
          </a:stretch>
        </p:blipFill>
        <p:spPr>
          <a:xfrm>
            <a:off x="2034858" y="1508919"/>
            <a:ext cx="9019222" cy="45671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606167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7449" y="482340"/>
            <a:ext cx="8572501" cy="288039"/>
          </a:xfrm>
        </p:spPr>
        <p:txBody>
          <a:bodyPr>
            <a:noAutofit/>
          </a:bodyPr>
          <a:lstStyle/>
          <a:p>
            <a:pPr algn="l"/>
            <a:r>
              <a:rPr lang="en-US" sz="4800" b="1" dirty="0">
                <a:solidFill>
                  <a:srgbClr val="002060"/>
                </a:solidFill>
              </a:rPr>
              <a:t>Stakeholder defined…</a:t>
            </a:r>
            <a:endParaRPr lang="en-GB" sz="4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0" y="5063901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b="1" dirty="0">
                <a:solidFill>
                  <a:srgbClr val="002060"/>
                </a:solidFill>
              </a:rPr>
              <a:t>Anyone or any ‘people’ with a vested interest in an organization and its existence </a:t>
            </a: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2400" b="1" dirty="0">
              <a:solidFill>
                <a:srgbClr val="FF0000"/>
              </a:solidFill>
            </a:endParaRPr>
          </a:p>
          <a:p>
            <a:pPr algn="l"/>
            <a:r>
              <a:rPr lang="en-US" sz="2800" b="1" dirty="0">
                <a:solidFill>
                  <a:srgbClr val="002060"/>
                </a:solidFill>
              </a:rPr>
              <a:t>Group task: </a:t>
            </a:r>
            <a:r>
              <a:rPr lang="en-US" sz="2800" b="1" i="1" dirty="0">
                <a:solidFill>
                  <a:srgbClr val="002060"/>
                </a:solidFill>
              </a:rPr>
              <a:t>think of a supermarket in your area. Make a list of stakeholders</a:t>
            </a: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3436DAF-52AA-4866-95C7-9E165E6A5C2C}"/>
              </a:ext>
            </a:extLst>
          </p:cNvPr>
          <p:cNvSpPr/>
          <p:nvPr/>
        </p:nvSpPr>
        <p:spPr>
          <a:xfrm>
            <a:off x="8456366" y="263097"/>
            <a:ext cx="3659434" cy="5756136"/>
          </a:xfrm>
          <a:prstGeom prst="ellipse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GB" sz="32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External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Professional accounting firms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(audit fees)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Suppliers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(revenue)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Customers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(products/ services)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Media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(news/ content)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Investors (</a:t>
            </a: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equity + debt)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(financial returns)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Government </a:t>
            </a:r>
            <a:r>
              <a:rPr lang="en-GB" sz="2000" b="1" i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(HMRC etc)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(tax, employment, GDP)</a:t>
            </a: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879B80C-1930-4D60-ADB0-9A2CC7F2E334}"/>
              </a:ext>
            </a:extLst>
          </p:cNvPr>
          <p:cNvSpPr/>
          <p:nvPr/>
        </p:nvSpPr>
        <p:spPr>
          <a:xfrm>
            <a:off x="3143250" y="1578231"/>
            <a:ext cx="3209926" cy="3505617"/>
          </a:xfrm>
          <a:prstGeom prst="ellipse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GB" sz="28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Internal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Employees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  <a:latin typeface="+mj-lt"/>
              </a:rPr>
              <a:t>(salary)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Managers/ directors</a:t>
            </a:r>
            <a:endParaRPr lang="en-GB" sz="1600" b="1" dirty="0">
              <a:ln w="0">
                <a:noFill/>
              </a:ln>
              <a:solidFill>
                <a:schemeClr val="accent2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i="1" cap="none" spc="0" dirty="0">
              <a:ln w="0">
                <a:noFill/>
              </a:ln>
              <a:solidFill>
                <a:srgbClr val="FF0000"/>
              </a:solidFill>
              <a:effectLst/>
              <a:latin typeface="+mj-lt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1DF9011-5AB1-4568-853F-C9B335628590}"/>
              </a:ext>
            </a:extLst>
          </p:cNvPr>
          <p:cNvSpPr/>
          <p:nvPr/>
        </p:nvSpPr>
        <p:spPr>
          <a:xfrm>
            <a:off x="5908430" y="1250650"/>
            <a:ext cx="3002207" cy="3592175"/>
          </a:xfrm>
          <a:prstGeom prst="ellipse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GB" sz="24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Company/ Organisation</a:t>
            </a:r>
            <a:endParaRPr lang="en-GB" sz="14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(maximum shareholder wealth)</a:t>
            </a: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algn="ctr"/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i="1" cap="none" spc="0" dirty="0">
              <a:ln w="0">
                <a:noFill/>
              </a:ln>
              <a:solidFill>
                <a:srgbClr val="FF0000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1719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110" y="5198771"/>
            <a:ext cx="11915777" cy="908310"/>
          </a:xfrm>
        </p:spPr>
        <p:txBody>
          <a:bodyPr>
            <a:no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4800" b="1" dirty="0">
                <a:solidFill>
                  <a:srgbClr val="002060"/>
                </a:solidFill>
              </a:rPr>
              <a:t>In whose interest are corporations run?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000" b="1" dirty="0">
                <a:solidFill>
                  <a:srgbClr val="002060"/>
                </a:solidFill>
              </a:rPr>
              <a:t>- </a:t>
            </a:r>
            <a:r>
              <a:rPr lang="en-US" altLang="en-US" sz="4800" dirty="0">
                <a:solidFill>
                  <a:srgbClr val="002060"/>
                </a:solidFill>
              </a:rPr>
              <a:t>Traditional answer</a:t>
            </a:r>
            <a:br>
              <a:rPr lang="en-US" altLang="en-US" sz="4800" dirty="0">
                <a:solidFill>
                  <a:srgbClr val="002060"/>
                </a:solidFill>
              </a:rPr>
            </a:br>
            <a:r>
              <a:rPr lang="en-US" altLang="en-US" sz="4800" dirty="0">
                <a:solidFill>
                  <a:srgbClr val="002060"/>
                </a:solidFill>
              </a:rPr>
              <a:t>- The stake holder alternative answer</a:t>
            </a:r>
            <a:br>
              <a:rPr lang="en-US" altLang="en-US" sz="4800" dirty="0">
                <a:solidFill>
                  <a:srgbClr val="002060"/>
                </a:solidFill>
              </a:rPr>
            </a:br>
            <a:r>
              <a:rPr lang="en-US" altLang="en-US" sz="4800" dirty="0">
                <a:solidFill>
                  <a:srgbClr val="002060"/>
                </a:solidFill>
              </a:rPr>
              <a:t>- Who are the stakeholders?</a:t>
            </a:r>
            <a:br>
              <a:rPr lang="en-US" altLang="en-US" sz="4800" dirty="0">
                <a:solidFill>
                  <a:srgbClr val="002060"/>
                </a:solidFill>
              </a:rPr>
            </a:br>
            <a:r>
              <a:rPr lang="en-US" altLang="en-US" sz="4800" dirty="0">
                <a:solidFill>
                  <a:srgbClr val="002060"/>
                </a:solidFill>
              </a:rPr>
              <a:t>- What are the stakes and expectations of each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F4952"/>
                </a:solidFill>
                <a:effectLst/>
                <a:uLnTx/>
                <a:uFillTx/>
                <a:latin typeface="Aktiv Grotesk"/>
                <a:ea typeface="+mn-ea"/>
                <a:cs typeface="+mn-cs"/>
              </a:rPr>
              <a:t>?</a:t>
            </a: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F4952"/>
                </a:solidFill>
                <a:effectLst/>
                <a:uLnTx/>
                <a:uFillTx/>
                <a:latin typeface="Aktiv Grotesk"/>
                <a:ea typeface="+mn-ea"/>
                <a:cs typeface="+mn-cs"/>
              </a:rPr>
            </a:br>
            <a:br>
              <a:rPr lang="en-US" altLang="en-US" sz="2400" dirty="0"/>
            </a:b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360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110" y="5198771"/>
            <a:ext cx="11915777" cy="908310"/>
          </a:xfrm>
        </p:spPr>
        <p:txBody>
          <a:bodyPr>
            <a:no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US" sz="4800" b="1" dirty="0">
                <a:solidFill>
                  <a:srgbClr val="002060"/>
                </a:solidFill>
              </a:rPr>
              <a:t>In whose interest are corporations run?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altLang="en-US" sz="4800" b="1" dirty="0">
                <a:solidFill>
                  <a:srgbClr val="002060"/>
                </a:solidFill>
              </a:rPr>
              <a:t>The shareholders/owners</a:t>
            </a:r>
            <a:br>
              <a:rPr lang="en-US" altLang="en-US" sz="4800" dirty="0">
                <a:solidFill>
                  <a:srgbClr val="002060"/>
                </a:solidFill>
              </a:rPr>
            </a:br>
            <a:r>
              <a:rPr lang="en-US" altLang="en-US" sz="4800" dirty="0">
                <a:solidFill>
                  <a:srgbClr val="002060"/>
                </a:solidFill>
              </a:rPr>
              <a:t>- Managers have a fiduciary relationship to the owners to look after their interests</a:t>
            </a:r>
            <a:br>
              <a:rPr lang="en-US" altLang="en-US" sz="4800" dirty="0">
                <a:solidFill>
                  <a:srgbClr val="002060"/>
                </a:solidFill>
              </a:rPr>
            </a:br>
            <a:r>
              <a:rPr lang="en-US" altLang="en-US" sz="4800" dirty="0">
                <a:solidFill>
                  <a:srgbClr val="002060"/>
                </a:solidFill>
              </a:rPr>
              <a:t> - Legal constraints on this duty</a:t>
            </a:r>
            <a:br>
              <a:rPr lang="en-US" altLang="en-US" sz="4800" dirty="0">
                <a:solidFill>
                  <a:srgbClr val="002060"/>
                </a:solidFill>
              </a:rPr>
            </a:br>
            <a:r>
              <a:rPr lang="en-US" altLang="en-US" sz="4800" dirty="0">
                <a:solidFill>
                  <a:srgbClr val="002060"/>
                </a:solidFill>
              </a:rPr>
              <a:t>- Problems with this understanding of single view of responsibility</a:t>
            </a:r>
            <a:br>
              <a:rPr lang="en-US" altLang="en-US" sz="2400" dirty="0"/>
            </a:b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9683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110" y="5198771"/>
            <a:ext cx="11915777" cy="908310"/>
          </a:xfrm>
        </p:spPr>
        <p:txBody>
          <a:bodyPr>
            <a:noAutofit/>
          </a:bodyPr>
          <a:lstStyle/>
          <a:p>
            <a:pPr eaLnBrk="1" hangingPunct="1"/>
            <a:r>
              <a:rPr lang="en-US" sz="4800" b="1" dirty="0">
                <a:solidFill>
                  <a:srgbClr val="002060"/>
                </a:solidFill>
              </a:rPr>
              <a:t>A shareholder mission statement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altLang="en-US" sz="4800" dirty="0">
                <a:solidFill>
                  <a:srgbClr val="002060"/>
                </a:solidFill>
              </a:rPr>
              <a:t>From Coca-Cola (Old mission statement):</a:t>
            </a:r>
            <a:br>
              <a:rPr lang="en-US" altLang="en-US" sz="4800" dirty="0">
                <a:solidFill>
                  <a:srgbClr val="002060"/>
                </a:solidFill>
              </a:rPr>
            </a:br>
            <a:r>
              <a:rPr lang="en-US" altLang="en-US" sz="4800" dirty="0">
                <a:solidFill>
                  <a:srgbClr val="002060"/>
                </a:solidFill>
              </a:rPr>
              <a:t>We exist to create value for our share owners on a long-term basis by building a business that enhances the Coca-Cola company’s trademark. This is also our ultimate commitment.</a:t>
            </a:r>
            <a:br>
              <a:rPr lang="en-US" altLang="en-US" sz="4800" dirty="0">
                <a:solidFill>
                  <a:srgbClr val="002060"/>
                </a:solidFill>
              </a:rPr>
            </a:br>
            <a:br>
              <a:rPr lang="en-US" altLang="en-US" sz="2400" dirty="0"/>
            </a:b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447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6050" y="6198521"/>
            <a:ext cx="11915777" cy="908310"/>
          </a:xfrm>
        </p:spPr>
        <p:txBody>
          <a:bodyPr>
            <a:noAutofit/>
          </a:bodyPr>
          <a:lstStyle/>
          <a:p>
            <a:pPr eaLnBrk="1" hangingPunct="1"/>
            <a:r>
              <a:rPr lang="en-US" sz="4800" b="1" dirty="0">
                <a:solidFill>
                  <a:srgbClr val="002060"/>
                </a:solidFill>
              </a:rPr>
              <a:t>A stakeholder mission statement in view that there are many stakeholders with interest in a corporation’s existence:</a:t>
            </a: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altLang="en-US" sz="3600" b="1" dirty="0">
                <a:solidFill>
                  <a:srgbClr val="002060"/>
                </a:solidFill>
                <a:latin typeface="+mn-lt"/>
              </a:rPr>
              <a:t>New Mission Statement:</a:t>
            </a:r>
            <a:br>
              <a:rPr lang="en-US" altLang="en-US" sz="3600" dirty="0">
                <a:solidFill>
                  <a:srgbClr val="002060"/>
                </a:solidFill>
              </a:rPr>
            </a:br>
            <a:r>
              <a:rPr lang="en-GB" sz="3600" dirty="0">
                <a:solidFill>
                  <a:srgbClr val="002060"/>
                </a:solidFill>
              </a:rPr>
              <a:t>Our vision is to craft the brands and choice of drinks that people love, to refresh them in body &amp; spirit. And done in ways that create a more sustainable business and better shared future that makes a difference in people’s lives, communities and our planet</a:t>
            </a:r>
            <a:br>
              <a:rPr lang="en-GB" sz="3600" dirty="0">
                <a:solidFill>
                  <a:srgbClr val="002060"/>
                </a:solidFill>
              </a:rPr>
            </a:br>
            <a:r>
              <a:rPr lang="en-GB" sz="3600" dirty="0">
                <a:solidFill>
                  <a:srgbClr val="002060"/>
                </a:solidFill>
              </a:rPr>
              <a:t>- What’s the difference between the two mission statements? Why do you think Coca-Cola changed its mission statement?</a:t>
            </a:r>
            <a:br>
              <a:rPr lang="en-GB" sz="4000" dirty="0">
                <a:solidFill>
                  <a:srgbClr val="002060"/>
                </a:solidFill>
              </a:rPr>
            </a:br>
            <a:br>
              <a:rPr lang="en-US" altLang="en-US" sz="2400" dirty="0"/>
            </a:b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0937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2910" y="3495531"/>
            <a:ext cx="11915777" cy="90831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800" b="1" dirty="0">
                <a:solidFill>
                  <a:srgbClr val="002060"/>
                </a:solidFill>
              </a:rPr>
              <a:t>Class discussion. What the difference between these two mission statements and what does that mean to you?</a:t>
            </a:r>
            <a:br>
              <a:rPr lang="en-US" altLang="en-US" sz="2400" dirty="0"/>
            </a:b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5335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7" y="4164915"/>
            <a:ext cx="11915777" cy="908310"/>
          </a:xfrm>
        </p:spPr>
        <p:txBody>
          <a:bodyPr>
            <a:noAutofit/>
          </a:bodyPr>
          <a:lstStyle/>
          <a:p>
            <a:pPr algn="l"/>
            <a:r>
              <a:rPr lang="en-US" sz="4800" b="1" dirty="0">
                <a:solidFill>
                  <a:srgbClr val="002060"/>
                </a:solidFill>
              </a:rPr>
              <a:t>Stakeholder Management 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-	</a:t>
            </a:r>
            <a:r>
              <a:rPr lang="en-US" sz="2800" b="1" dirty="0">
                <a:solidFill>
                  <a:srgbClr val="002060"/>
                </a:solidFill>
              </a:rPr>
              <a:t>Directors/ management are faced with competing interests from varied stakeholder groups</a:t>
            </a:r>
            <a:br>
              <a:rPr lang="en-US" sz="2800" b="1" dirty="0">
                <a:solidFill>
                  <a:srgbClr val="002060"/>
                </a:solidFill>
              </a:rPr>
            </a:br>
            <a:r>
              <a:rPr lang="en-US" sz="2800" b="1" dirty="0">
                <a:solidFill>
                  <a:srgbClr val="002060"/>
                </a:solidFill>
              </a:rPr>
              <a:t>-	there is need for a methodical approach to stakeholder management to ensure long-term survival of the company – different approaches are used</a:t>
            </a:r>
            <a:br>
              <a:rPr lang="en-US" sz="2800" b="1" dirty="0">
                <a:solidFill>
                  <a:srgbClr val="002060"/>
                </a:solidFill>
              </a:rPr>
            </a:br>
            <a:br>
              <a:rPr lang="en-US" sz="2800" b="1" dirty="0">
                <a:solidFill>
                  <a:srgbClr val="002060"/>
                </a:solidFill>
              </a:rPr>
            </a:br>
            <a:r>
              <a:rPr lang="en-US" sz="2800" b="1" dirty="0">
                <a:solidFill>
                  <a:srgbClr val="002060"/>
                </a:solidFill>
              </a:rPr>
              <a:t>…which stakeholder group is the most important? It’s imperative that company leadership effectively engage stakeholders</a:t>
            </a:r>
            <a:br>
              <a:rPr lang="en-US" sz="3600" b="1" dirty="0">
                <a:solidFill>
                  <a:srgbClr val="002060"/>
                </a:solidFill>
              </a:rPr>
            </a:b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000" b="1" dirty="0">
                <a:solidFill>
                  <a:srgbClr val="002060"/>
                </a:solidFill>
                <a:hlinkClick r:id="rId2"/>
              </a:rPr>
              <a:t>Let’s explore Jack Ma’s case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7719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9748" y="5867481"/>
            <a:ext cx="8572501" cy="227373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02060"/>
                </a:solidFill>
              </a:rPr>
              <a:t>Stakeholder Management …</a:t>
            </a:r>
            <a:r>
              <a:rPr lang="en-US" sz="3200" b="1" dirty="0" err="1">
                <a:solidFill>
                  <a:srgbClr val="002060"/>
                </a:solidFill>
              </a:rPr>
              <a:t>cont</a:t>
            </a:r>
            <a:br>
              <a:rPr lang="en-US" sz="3200" b="1" dirty="0">
                <a:solidFill>
                  <a:srgbClr val="002060"/>
                </a:solidFill>
              </a:rPr>
            </a:br>
            <a:r>
              <a:rPr lang="en-US" sz="4000" b="1" dirty="0">
                <a:solidFill>
                  <a:srgbClr val="002060"/>
                </a:solidFill>
              </a:rPr>
              <a:t>		</a:t>
            </a:r>
            <a:r>
              <a:rPr lang="en-US" sz="3200" b="1" u="sng" dirty="0">
                <a:solidFill>
                  <a:srgbClr val="002060"/>
                </a:solidFill>
              </a:rPr>
              <a:t>Power/ Interest Grid</a:t>
            </a:r>
            <a:br>
              <a:rPr lang="en-US" sz="3200" b="1" u="sng" dirty="0">
                <a:solidFill>
                  <a:srgbClr val="002060"/>
                </a:solidFill>
              </a:rPr>
            </a:br>
            <a:br>
              <a:rPr lang="en-US" sz="4000" b="1" u="sng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		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1F2C309-1A19-4B81-B1F0-71AF4292B6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5974" y="1007745"/>
            <a:ext cx="8572501" cy="5062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4C9F28-0E97-4879-BA40-A0031A7DAF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206" y="1391920"/>
            <a:ext cx="2875314" cy="27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2566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9748" y="5806815"/>
            <a:ext cx="8572501" cy="288039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02060"/>
                </a:solidFill>
              </a:rPr>
              <a:t>Stakeholder Management …</a:t>
            </a:r>
            <a:r>
              <a:rPr lang="en-US" sz="3200" b="1" dirty="0" err="1">
                <a:solidFill>
                  <a:srgbClr val="002060"/>
                </a:solidFill>
              </a:rPr>
              <a:t>cont</a:t>
            </a:r>
            <a:br>
              <a:rPr lang="en-US" sz="3200" b="1" dirty="0">
                <a:solidFill>
                  <a:srgbClr val="002060"/>
                </a:solidFill>
              </a:rPr>
            </a:br>
            <a:r>
              <a:rPr lang="en-US" sz="4000" b="1" dirty="0">
                <a:solidFill>
                  <a:srgbClr val="002060"/>
                </a:solidFill>
              </a:rPr>
              <a:t>		</a:t>
            </a:r>
            <a:r>
              <a:rPr lang="en-US" sz="3200" b="1" u="sng" dirty="0">
                <a:solidFill>
                  <a:srgbClr val="002060"/>
                </a:solidFill>
              </a:rPr>
              <a:t>Power/ Interest Grid</a:t>
            </a:r>
            <a:br>
              <a:rPr lang="en-US" sz="4000" b="1" u="sng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		Let</a:t>
            </a:r>
            <a:r>
              <a:rPr lang="en-US" sz="3200" b="1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’s explore detail:</a:t>
            </a:r>
            <a:r>
              <a:rPr lang="en-US" sz="32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</a:t>
            </a:r>
            <a:r>
              <a:rPr lang="en-US" sz="24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Ackermann &amp; Eden, (1998)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E9775F-31EC-4BCD-8BBD-768824A463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7447" y="971561"/>
            <a:ext cx="8763903" cy="3799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9043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548" y="5892541"/>
            <a:ext cx="11363327" cy="146310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Stakeholder Management …</a:t>
            </a:r>
            <a:r>
              <a:rPr lang="en-US" sz="4000" b="1" dirty="0" err="1">
                <a:solidFill>
                  <a:srgbClr val="002060"/>
                </a:solidFill>
              </a:rPr>
              <a:t>cont</a:t>
            </a: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		</a:t>
            </a:r>
            <a:r>
              <a:rPr lang="en-US" sz="4000" b="1" u="sng" dirty="0">
                <a:solidFill>
                  <a:srgbClr val="002060"/>
                </a:solidFill>
              </a:rPr>
              <a:t>Power/ Interest Grid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Let’s explore: British Airways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 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		Let</a:t>
            </a:r>
            <a:r>
              <a:rPr lang="en-US" sz="3200" b="1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’s explore using the Power/ Interest Grid</a:t>
            </a:r>
            <a:r>
              <a:rPr lang="en-US" sz="32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24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Ackermann &amp; Eden, (1998)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0067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548" y="5892541"/>
            <a:ext cx="11363327" cy="146310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Stakeholder Management …</a:t>
            </a:r>
            <a:r>
              <a:rPr lang="en-US" sz="4000" b="1" dirty="0" err="1">
                <a:solidFill>
                  <a:srgbClr val="002060"/>
                </a:solidFill>
              </a:rPr>
              <a:t>cont</a:t>
            </a: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		</a:t>
            </a:r>
            <a:r>
              <a:rPr lang="en-US" sz="4000" b="1" u="sng" dirty="0">
                <a:solidFill>
                  <a:srgbClr val="002060"/>
                </a:solidFill>
              </a:rPr>
              <a:t>Power/ Interest Grid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Case – Group task: </a:t>
            </a:r>
            <a:r>
              <a:rPr lang="en-US" sz="3200" b="1" dirty="0">
                <a:solidFill>
                  <a:srgbClr val="002060"/>
                </a:solidFill>
              </a:rPr>
              <a:t>Choose a UK company and </a:t>
            </a:r>
            <a:r>
              <a:rPr lang="en-US" sz="3200" b="1" dirty="0" err="1">
                <a:solidFill>
                  <a:srgbClr val="002060"/>
                </a:solidFill>
              </a:rPr>
              <a:t>analyse</a:t>
            </a:r>
            <a:r>
              <a:rPr lang="en-US" sz="3200" b="1" dirty="0">
                <a:solidFill>
                  <a:srgbClr val="002060"/>
                </a:solidFill>
              </a:rPr>
              <a:t> stakeholders using the Power/ Interest Grid.</a:t>
            </a:r>
            <a:br>
              <a:rPr lang="en-US" sz="32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		Let</a:t>
            </a:r>
            <a:r>
              <a:rPr lang="en-US" sz="3200" b="1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’s explore detail:</a:t>
            </a:r>
            <a:r>
              <a:rPr lang="en-US" sz="32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24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Ackermann &amp; Eden, (1998)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9179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638299" y="158115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D0CFBE0-1A0B-4D8C-B11B-2411F148F951}"/>
              </a:ext>
            </a:extLst>
          </p:cNvPr>
          <p:cNvSpPr txBox="1">
            <a:spLocks/>
          </p:cNvSpPr>
          <p:nvPr/>
        </p:nvSpPr>
        <p:spPr>
          <a:xfrm>
            <a:off x="-66676" y="320002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>
                <a:solidFill>
                  <a:srgbClr val="002060"/>
                </a:solidFill>
              </a:rPr>
              <a:t>	</a:t>
            </a:r>
            <a:br>
              <a:rPr lang="en-US" sz="3600" b="1" dirty="0">
                <a:solidFill>
                  <a:srgbClr val="002060"/>
                </a:solidFill>
              </a:rPr>
            </a:br>
            <a:endParaRPr lang="en-GB" sz="36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493E332-FC98-4D44-BA2B-D4FBADEFD80B}"/>
              </a:ext>
            </a:extLst>
          </p:cNvPr>
          <p:cNvSpPr txBox="1">
            <a:spLocks/>
          </p:cNvSpPr>
          <p:nvPr/>
        </p:nvSpPr>
        <p:spPr>
          <a:xfrm>
            <a:off x="0" y="320002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>
                <a:solidFill>
                  <a:srgbClr val="002060"/>
                </a:solidFill>
              </a:rPr>
              <a:t>Next session:</a:t>
            </a:r>
            <a:endParaRPr lang="en-GB" sz="3600" b="1" i="1" dirty="0">
              <a:solidFill>
                <a:srgbClr val="002060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2E47D6B-5519-4BF5-A965-6AD189410E14}"/>
              </a:ext>
            </a:extLst>
          </p:cNvPr>
          <p:cNvSpPr txBox="1">
            <a:spLocks/>
          </p:cNvSpPr>
          <p:nvPr/>
        </p:nvSpPr>
        <p:spPr>
          <a:xfrm>
            <a:off x="1557336" y="3170263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4000" b="1" dirty="0">
                <a:solidFill>
                  <a:srgbClr val="002060"/>
                </a:solidFill>
              </a:rPr>
              <a:t>Pricing decisions/ strategies, Market demand, demand elasticity and their effect on managerial decisions</a:t>
            </a:r>
            <a:endParaRPr lang="en-US" sz="199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5168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pic>
        <p:nvPicPr>
          <p:cNvPr id="4" name="Video 3" title="Children drawing on paper">
            <a:hlinkClick r:id="" action="ppaction://media"/>
            <a:extLst>
              <a:ext uri="{FF2B5EF4-FFF2-40B4-BE49-F238E27FC236}">
                <a16:creationId xmlns:a16="http://schemas.microsoft.com/office/drawing/2014/main" id="{64881C1B-5B76-6333-A830-4B3E4E087F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7864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E31E75F-7610-1185-20AD-EBD5E9E41AD2}"/>
              </a:ext>
            </a:extLst>
          </p:cNvPr>
          <p:cNvSpPr/>
          <p:nvPr/>
        </p:nvSpPr>
        <p:spPr>
          <a:xfrm>
            <a:off x="2132875" y="3037841"/>
            <a:ext cx="9285514" cy="1143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l"/>
            <a:r>
              <a:rPr lang="en-US" sz="4800" b="1" dirty="0">
                <a:solidFill>
                  <a:srgbClr val="FFFF00"/>
                </a:solidFill>
                <a:latin typeface="+mn-lt"/>
              </a:rPr>
              <a:t>Next: </a:t>
            </a:r>
            <a:r>
              <a:rPr lang="en-US" sz="4800" b="1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Demand and Supply</a:t>
            </a:r>
            <a:endParaRPr lang="en-US" sz="8000" b="1" dirty="0">
              <a:solidFill>
                <a:srgbClr val="002060"/>
              </a:solidFill>
            </a:endParaRPr>
          </a:p>
          <a:p>
            <a:pPr algn="ctr"/>
            <a:endParaRPr lang="en-GB" sz="4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1563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661</Words>
  <Application>Microsoft Office PowerPoint</Application>
  <PresentationFormat>Widescreen</PresentationFormat>
  <Paragraphs>64</Paragraphs>
  <Slides>17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Aktiv Grotesk</vt:lpstr>
      <vt:lpstr>Arial</vt:lpstr>
      <vt:lpstr>Calibri</vt:lpstr>
      <vt:lpstr>Calibri Light</vt:lpstr>
      <vt:lpstr>Myriad Pro</vt:lpstr>
      <vt:lpstr>Office Theme</vt:lpstr>
      <vt:lpstr>20140311PresentationUWTSDTemplate</vt:lpstr>
      <vt:lpstr>BA Business Management</vt:lpstr>
      <vt:lpstr>PowerPoint Presentation</vt:lpstr>
      <vt:lpstr>Why would you start a business? </vt:lpstr>
      <vt:lpstr>PowerPoint Presentation</vt:lpstr>
      <vt:lpstr>Stakeholder defined…</vt:lpstr>
      <vt:lpstr>In whose interest are corporations run?  - Traditional answer - The stake holder alternative answer - Who are the stakeholders? - What are the stakes and expectations of each?  </vt:lpstr>
      <vt:lpstr>In whose interest are corporations run?  The shareholders/owners - Managers have a fiduciary relationship to the owners to look after their interests  - Legal constraints on this duty - Problems with this understanding of single view of responsibility </vt:lpstr>
      <vt:lpstr>A shareholder mission statement  From Coca-Cola (Old mission statement): We exist to create value for our share owners on a long-term basis by building a business that enhances the Coca-Cola company’s trademark. This is also our ultimate commitment.  </vt:lpstr>
      <vt:lpstr>A stakeholder mission statement in view that there are many stakeholders with interest in a corporation’s existence: New Mission Statement: Our vision is to craft the brands and choice of drinks that people love, to refresh them in body &amp; spirit. And done in ways that create a more sustainable business and better shared future that makes a difference in people’s lives, communities and our planet - What’s the difference between the two mission statements? Why do you think Coca-Cola changed its mission statement?  </vt:lpstr>
      <vt:lpstr>Class discussion. What the difference between these two mission statements and what does that mean to you? </vt:lpstr>
      <vt:lpstr>Stakeholder Management   - Directors/ management are faced with competing interests from varied stakeholder groups - there is need for a methodical approach to stakeholder management to ensure long-term survival of the company – different approaches are used  …which stakeholder group is the most important? It’s imperative that company leadership effectively engage stakeholders  Let’s explore Jack Ma’s case</vt:lpstr>
      <vt:lpstr>Stakeholder Management …cont   Power/ Interest Grid          </vt:lpstr>
      <vt:lpstr>Stakeholder Management …cont   Power/ Interest Grid         Let’s explore detail:  Ackermann &amp; Eden, (1998)</vt:lpstr>
      <vt:lpstr>Stakeholder Management …cont   Power/ Interest Grid  Let’s explore: British Airways        Let’s explore using the Power/ Interest Grid Ackermann &amp; Eden, (1998)</vt:lpstr>
      <vt:lpstr>Stakeholder Management …cont   Power/ Interest Grid    Case – Group task: Choose a UK company and analyse stakeholders using the Power/ Interest Grid.     Let’s explore detail: Ackermann &amp; Eden, (1998)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</dc:title>
  <dc:creator>Muno</dc:creator>
  <cp:lastModifiedBy>Clara Garatono</cp:lastModifiedBy>
  <cp:revision>41</cp:revision>
  <dcterms:created xsi:type="dcterms:W3CDTF">2022-01-21T02:44:46Z</dcterms:created>
  <dcterms:modified xsi:type="dcterms:W3CDTF">2024-09-13T17:41:12Z</dcterms:modified>
</cp:coreProperties>
</file>