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y="5143500" cx="9144000"/>
  <p:notesSz cx="6858000" cy="9144000"/>
  <p:embeddedFontLst>
    <p:embeddedFont>
      <p:font typeface="Roboto"/>
      <p:regular r:id="rId21"/>
      <p:bold r:id="rId22"/>
      <p:italic r:id="rId23"/>
      <p:boldItalic r:id="rId24"/>
    </p:embeddedFont>
    <p:embeddedFont>
      <p:font typeface="Montserrat"/>
      <p:regular r:id="rId25"/>
      <p:bold r:id="rId26"/>
      <p:italic r:id="rId27"/>
      <p:boldItalic r:id="rId2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font" Target="fonts/Roboto-bold.fntdata"/><Relationship Id="rId21" Type="http://schemas.openxmlformats.org/officeDocument/2006/relationships/font" Target="fonts/Roboto-regular.fntdata"/><Relationship Id="rId24" Type="http://schemas.openxmlformats.org/officeDocument/2006/relationships/font" Target="fonts/Roboto-boldItalic.fntdata"/><Relationship Id="rId23" Type="http://schemas.openxmlformats.org/officeDocument/2006/relationships/font" Target="fonts/Roboto-italic.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Montserrat-bold.fntdata"/><Relationship Id="rId25" Type="http://schemas.openxmlformats.org/officeDocument/2006/relationships/font" Target="fonts/Montserrat-regular.fntdata"/><Relationship Id="rId28" Type="http://schemas.openxmlformats.org/officeDocument/2006/relationships/font" Target="fonts/Montserrat-boldItalic.fntdata"/><Relationship Id="rId27" Type="http://schemas.openxmlformats.org/officeDocument/2006/relationships/font" Target="fonts/Montserrat-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2a7478cf29e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2a7478cf29e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 name="Shape 62"/>
        <p:cNvGrpSpPr/>
        <p:nvPr/>
      </p:nvGrpSpPr>
      <p:grpSpPr>
        <a:xfrm>
          <a:off x="0" y="0"/>
          <a:ext cx="0" cy="0"/>
          <a:chOff x="0" y="0"/>
          <a:chExt cx="0" cy="0"/>
        </a:xfrm>
      </p:grpSpPr>
      <p:sp>
        <p:nvSpPr>
          <p:cNvPr id="63" name="Google Shape;63;g2a7478cf29e_0_3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 name="Google Shape;64;g2a7478cf29e_0_3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2a7478cf29e_0_3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2a7478cf29e_0_3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g2a7478cf29e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 name="Google Shape;76;g2a7478cf29e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g2a7478cf29e_0_3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 name="Google Shape;82;g2a7478cf29e_0_3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g2a74c3108f0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 name="Google Shape;88;g2a74c3108f0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g2a74c3108f0_4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2a74c3108f0_4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g2a74c3108f0_4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 name="Google Shape;100;g2a74c3108f0_4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g2a74c3108f0_1_1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6" name="Google Shape;106;g2a74c3108f0_1_1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g2a74c3108f0_1_1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1" name="Google Shape;111;g2a74c3108f0_1_1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g2a74c3108f0_1_1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8" name="Google Shape;118;g2a74c3108f0_1_1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g2a74c3108f0_3_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3" name="Google Shape;123;g2a74c3108f0_3_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g2a74c3108f0_3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9" name="Google Shape;129;g2a74c3108f0_3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g2a74c3108f0_3_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5" name="Google Shape;135;g2a74c3108f0_3_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744575"/>
            <a:ext cx="8520600" cy="2052600"/>
          </a:xfrm>
          <a:prstGeom prst="rect">
            <a:avLst/>
          </a:prstGeom>
        </p:spPr>
        <p:txBody>
          <a:bodyPr anchorCtr="0" anchor="b" bIns="91425" lIns="91425" spcFirstLastPara="1" rIns="91425" wrap="square" tIns="91425">
            <a:normAutofit fontScale="90000"/>
          </a:bodyPr>
          <a:lstStyle/>
          <a:p>
            <a:pPr indent="0" lvl="0" marL="0" rtl="0" algn="ctr">
              <a:spcBef>
                <a:spcPts val="0"/>
              </a:spcBef>
              <a:spcAft>
                <a:spcPts val="0"/>
              </a:spcAft>
              <a:buNone/>
            </a:pPr>
            <a:r>
              <a:rPr lang="en"/>
              <a:t> ACCA7033 - Ethical Hacking</a:t>
            </a:r>
            <a:endParaRPr/>
          </a:p>
          <a:p>
            <a:pPr indent="0" lvl="0" marL="0" rtl="0" algn="ctr">
              <a:spcBef>
                <a:spcPts val="0"/>
              </a:spcBef>
              <a:spcAft>
                <a:spcPts val="0"/>
              </a:spcAft>
              <a:buNone/>
            </a:pPr>
            <a:r>
              <a:t/>
            </a:r>
            <a:endParaRPr/>
          </a:p>
          <a:p>
            <a:pPr indent="0" lvl="0" marL="0" rtl="0" algn="ctr">
              <a:spcBef>
                <a:spcPts val="0"/>
              </a:spcBef>
              <a:spcAft>
                <a:spcPts val="0"/>
              </a:spcAft>
              <a:buNone/>
            </a:pPr>
            <a:r>
              <a:rPr lang="en"/>
              <a:t>PPT - Lecture 9</a:t>
            </a:r>
            <a:endParaRPr/>
          </a:p>
        </p:txBody>
      </p:sp>
      <p:sp>
        <p:nvSpPr>
          <p:cNvPr id="55" name="Google Shape;55;p13"/>
          <p:cNvSpPr txBox="1"/>
          <p:nvPr>
            <p:ph idx="1" type="subTitle"/>
          </p:nvPr>
        </p:nvSpPr>
        <p:spPr>
          <a:xfrm>
            <a:off x="311700" y="2834125"/>
            <a:ext cx="8520600" cy="1781400"/>
          </a:xfrm>
          <a:prstGeom prst="rect">
            <a:avLst/>
          </a:prstGeom>
        </p:spPr>
        <p:txBody>
          <a:bodyPr anchorCtr="0" anchor="t" bIns="91425" lIns="91425" spcFirstLastPara="1" rIns="91425" wrap="square" tIns="91425">
            <a:normAutofit fontScale="55000" lnSpcReduction="20000"/>
          </a:bodyPr>
          <a:lstStyle/>
          <a:p>
            <a:pPr indent="0" lvl="0" marL="0" rtl="0" algn="ctr">
              <a:spcBef>
                <a:spcPts val="0"/>
              </a:spcBef>
              <a:spcAft>
                <a:spcPts val="0"/>
              </a:spcAft>
              <a:buClr>
                <a:schemeClr val="dk1"/>
              </a:buClr>
              <a:buSzPct val="39285"/>
              <a:buFont typeface="Arial"/>
              <a:buNone/>
            </a:pPr>
            <a:r>
              <a:rPr lang="en"/>
              <a:t>Arya Martin (2220294)</a:t>
            </a:r>
            <a:endParaRPr/>
          </a:p>
          <a:p>
            <a:pPr indent="0" lvl="0" marL="0" rtl="0" algn="ctr">
              <a:spcBef>
                <a:spcPts val="0"/>
              </a:spcBef>
              <a:spcAft>
                <a:spcPts val="0"/>
              </a:spcAft>
              <a:buClr>
                <a:schemeClr val="dk1"/>
              </a:buClr>
              <a:buSzPct val="39285"/>
              <a:buFont typeface="Arial"/>
              <a:buNone/>
            </a:pPr>
            <a:r>
              <a:rPr lang="en"/>
              <a:t>David Ntino (2225674)</a:t>
            </a:r>
            <a:endParaRPr/>
          </a:p>
          <a:p>
            <a:pPr indent="0" lvl="0" marL="0" rtl="0" algn="ctr">
              <a:spcBef>
                <a:spcPts val="0"/>
              </a:spcBef>
              <a:spcAft>
                <a:spcPts val="0"/>
              </a:spcAft>
              <a:buClr>
                <a:schemeClr val="dk1"/>
              </a:buClr>
              <a:buSzPct val="39285"/>
              <a:buFont typeface="Arial"/>
              <a:buNone/>
            </a:pPr>
            <a:r>
              <a:rPr lang="en"/>
              <a:t>Bala Jaya Chandra Pichikala (2219819)</a:t>
            </a:r>
            <a:endParaRPr/>
          </a:p>
          <a:p>
            <a:pPr indent="0" lvl="0" marL="0" rtl="0" algn="ctr">
              <a:spcBef>
                <a:spcPts val="0"/>
              </a:spcBef>
              <a:spcAft>
                <a:spcPts val="0"/>
              </a:spcAft>
              <a:buClr>
                <a:schemeClr val="dk1"/>
              </a:buClr>
              <a:buSzPct val="39285"/>
              <a:buFont typeface="Arial"/>
              <a:buNone/>
            </a:pPr>
            <a:r>
              <a:rPr lang="en"/>
              <a:t>Mehulgiri Ashvingiri Goswami (2214858)</a:t>
            </a:r>
            <a:endParaRPr/>
          </a:p>
          <a:p>
            <a:pPr indent="0" lvl="0" marL="0" rtl="0" algn="ctr">
              <a:spcBef>
                <a:spcPts val="0"/>
              </a:spcBef>
              <a:spcAft>
                <a:spcPts val="0"/>
              </a:spcAft>
              <a:buClr>
                <a:schemeClr val="dk1"/>
              </a:buClr>
              <a:buSzPct val="39285"/>
              <a:buFont typeface="Arial"/>
              <a:buNone/>
            </a:pPr>
            <a:r>
              <a:rPr lang="en"/>
              <a:t>Pranjal Sinha (2220277)</a:t>
            </a:r>
            <a:endParaRPr/>
          </a:p>
          <a:p>
            <a:pPr indent="0" lvl="0" marL="0" rtl="0" algn="ctr">
              <a:spcBef>
                <a:spcPts val="0"/>
              </a:spcBef>
              <a:spcAft>
                <a:spcPts val="0"/>
              </a:spcAft>
              <a:buClr>
                <a:schemeClr val="dk1"/>
              </a:buClr>
              <a:buSzPct val="39285"/>
              <a:buFont typeface="Arial"/>
              <a:buNone/>
            </a:pPr>
            <a:r>
              <a:rPr lang="en"/>
              <a:t>Sravanthi Silveru (2228080)</a:t>
            </a:r>
            <a:endParaRPr/>
          </a:p>
          <a:p>
            <a:pPr indent="0" lvl="0" marL="0" rtl="0" algn="ctr">
              <a:spcBef>
                <a:spcPts val="0"/>
              </a:spcBef>
              <a:spcAft>
                <a:spcPts val="0"/>
              </a:spcAft>
              <a:buClr>
                <a:schemeClr val="dk1"/>
              </a:buClr>
              <a:buSzPct val="39285"/>
              <a:buFont typeface="Arial"/>
              <a:buNone/>
            </a:pPr>
            <a:r>
              <a:rPr lang="en"/>
              <a:t>Jinwei Xu (2304705)</a:t>
            </a:r>
            <a:endParaRPr/>
          </a:p>
          <a:p>
            <a:pPr indent="0" lvl="0" marL="0" rtl="0" algn="ctr">
              <a:spcBef>
                <a:spcPts val="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a:solidFill>
                  <a:srgbClr val="FF0000"/>
                </a:solidFill>
              </a:rPr>
              <a:t>OWASP (Open Web Application Security Project)</a:t>
            </a:r>
            <a:endParaRPr b="1">
              <a:solidFill>
                <a:srgbClr val="FF0000"/>
              </a:solidFill>
            </a:endParaRPr>
          </a:p>
        </p:txBody>
      </p:sp>
      <p:sp>
        <p:nvSpPr>
          <p:cNvPr id="61" name="Google Shape;61;p1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Penetration testing frameworks are crucial tools in identifying and mitigating cybersecurity vulnerabilities. Here are some frameworks associated with OWASP, EC-Council, and MITRE, along with other widely used frameworks:</a:t>
            </a:r>
            <a:endParaRPr/>
          </a:p>
          <a:p>
            <a:pPr indent="-342900" lvl="0" marL="457200" rtl="0" algn="l">
              <a:spcBef>
                <a:spcPts val="1200"/>
              </a:spcBef>
              <a:spcAft>
                <a:spcPts val="0"/>
              </a:spcAft>
              <a:buSzPts val="1800"/>
              <a:buAutoNum type="arabicPeriod"/>
            </a:pPr>
            <a:r>
              <a:rPr lang="en"/>
              <a:t>OWASP</a:t>
            </a:r>
            <a:endParaRPr/>
          </a:p>
          <a:p>
            <a:pPr indent="-342900" lvl="0" marL="457200" rtl="0" algn="l">
              <a:spcBef>
                <a:spcPts val="0"/>
              </a:spcBef>
              <a:spcAft>
                <a:spcPts val="0"/>
              </a:spcAft>
              <a:buSzPts val="1800"/>
              <a:buAutoNum type="arabicPeriod"/>
            </a:pPr>
            <a:r>
              <a:rPr lang="en"/>
              <a:t>EC-Council</a:t>
            </a:r>
            <a:endParaRPr/>
          </a:p>
          <a:p>
            <a:pPr indent="-342900" lvl="0" marL="457200" rtl="0" algn="l">
              <a:spcBef>
                <a:spcPts val="0"/>
              </a:spcBef>
              <a:spcAft>
                <a:spcPts val="0"/>
              </a:spcAft>
              <a:buSzPts val="1800"/>
              <a:buAutoNum type="arabicPeriod"/>
            </a:pPr>
            <a:r>
              <a:rPr lang="en"/>
              <a:t>MITRE</a:t>
            </a:r>
            <a:endParaRPr/>
          </a:p>
          <a:p>
            <a:pPr indent="-342900" lvl="0" marL="457200" rtl="0" algn="l">
              <a:spcBef>
                <a:spcPts val="0"/>
              </a:spcBef>
              <a:spcAft>
                <a:spcPts val="0"/>
              </a:spcAft>
              <a:buSzPts val="1800"/>
              <a:buAutoNum type="arabicPeriod"/>
            </a:pPr>
            <a:r>
              <a:rPr lang="en"/>
              <a:t>METASPLOIT</a:t>
            </a:r>
            <a:endParaRPr/>
          </a:p>
          <a:p>
            <a:pPr indent="-342900" lvl="0" marL="457200" rtl="0" algn="l">
              <a:spcBef>
                <a:spcPts val="0"/>
              </a:spcBef>
              <a:spcAft>
                <a:spcPts val="0"/>
              </a:spcAft>
              <a:buSzPts val="1800"/>
              <a:buAutoNum type="arabicPeriod"/>
            </a:pPr>
            <a:r>
              <a:rPr lang="en"/>
              <a:t>OSSTMM</a:t>
            </a:r>
            <a:endParaRPr/>
          </a:p>
          <a:p>
            <a:pPr indent="-342900" lvl="0" marL="457200" rtl="0" algn="l">
              <a:spcBef>
                <a:spcPts val="0"/>
              </a:spcBef>
              <a:spcAft>
                <a:spcPts val="0"/>
              </a:spcAft>
              <a:buSzPts val="1800"/>
              <a:buAutoNum type="arabicPeriod"/>
            </a:pPr>
            <a:r>
              <a:rPr lang="en"/>
              <a:t>NIST Cybersecurity Framework</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 name="Shape 65"/>
        <p:cNvGrpSpPr/>
        <p:nvPr/>
      </p:nvGrpSpPr>
      <p:grpSpPr>
        <a:xfrm>
          <a:off x="0" y="0"/>
          <a:ext cx="0" cy="0"/>
          <a:chOff x="0" y="0"/>
          <a:chExt cx="0" cy="0"/>
        </a:xfrm>
      </p:grpSpPr>
      <p:sp>
        <p:nvSpPr>
          <p:cNvPr id="66" name="Google Shape;66;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a:solidFill>
                  <a:srgbClr val="FF0000"/>
                </a:solidFill>
              </a:rPr>
              <a:t>OWASP (Open Web Application Security Project)</a:t>
            </a:r>
            <a:endParaRPr b="1">
              <a:solidFill>
                <a:srgbClr val="FF0000"/>
              </a:solidFill>
            </a:endParaRPr>
          </a:p>
        </p:txBody>
      </p:sp>
      <p:sp>
        <p:nvSpPr>
          <p:cNvPr id="67" name="Google Shape;67;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85000" lnSpcReduction="20000"/>
          </a:bodyPr>
          <a:lstStyle/>
          <a:p>
            <a:pPr indent="-325755" lvl="0" marL="457200" rtl="0" algn="l">
              <a:spcBef>
                <a:spcPts val="0"/>
              </a:spcBef>
              <a:spcAft>
                <a:spcPts val="0"/>
              </a:spcAft>
              <a:buSzPct val="100000"/>
              <a:buChar char="-"/>
            </a:pPr>
            <a:r>
              <a:rPr b="1" lang="en"/>
              <a:t>Purpose</a:t>
            </a:r>
            <a:r>
              <a:rPr lang="en"/>
              <a:t>: OWASP is focused on web application security and aims to improve the security of software. It provides resources, tools, and guidelines for developers and security professionals to address vulnerabilities in web applications.</a:t>
            </a:r>
            <a:br>
              <a:rPr lang="en"/>
            </a:br>
            <a:endParaRPr/>
          </a:p>
          <a:p>
            <a:pPr indent="-325755" lvl="0" marL="457200" rtl="0" algn="l">
              <a:spcBef>
                <a:spcPts val="0"/>
              </a:spcBef>
              <a:spcAft>
                <a:spcPts val="0"/>
              </a:spcAft>
              <a:buSzPct val="100000"/>
              <a:buChar char="-"/>
            </a:pPr>
            <a:r>
              <a:rPr b="1" lang="en"/>
              <a:t>Focus</a:t>
            </a:r>
            <a:r>
              <a:rPr lang="en"/>
              <a:t>: OWASP primarily focuses on web application security and provides resources and tools to help organizations secure their web applications.</a:t>
            </a:r>
            <a:br>
              <a:rPr lang="en"/>
            </a:br>
            <a:endParaRPr/>
          </a:p>
          <a:p>
            <a:pPr indent="-325755" lvl="0" marL="457200" rtl="0" algn="l">
              <a:spcBef>
                <a:spcPts val="0"/>
              </a:spcBef>
              <a:spcAft>
                <a:spcPts val="0"/>
              </a:spcAft>
              <a:buSzPct val="100000"/>
              <a:buChar char="-"/>
            </a:pPr>
            <a:r>
              <a:rPr b="1" lang="en"/>
              <a:t>OWASP Top Ten</a:t>
            </a:r>
            <a:r>
              <a:rPr lang="en"/>
              <a:t>: This is a well-known list of the ten most critical web application security risks. It includes issues like injection, broken authentication, sensitive data exposure, and security misconfigurations.</a:t>
            </a:r>
            <a:br>
              <a:rPr lang="en"/>
            </a:br>
            <a:endParaRPr/>
          </a:p>
          <a:p>
            <a:pPr indent="-325755" lvl="0" marL="457200" rtl="0" algn="l">
              <a:spcBef>
                <a:spcPts val="0"/>
              </a:spcBef>
              <a:spcAft>
                <a:spcPts val="0"/>
              </a:spcAft>
              <a:buSzPct val="100000"/>
              <a:buChar char="-"/>
            </a:pPr>
            <a:r>
              <a:rPr b="1" lang="en"/>
              <a:t>Projects</a:t>
            </a:r>
            <a:r>
              <a:rPr lang="en"/>
              <a:t>: OWASP offers various projects and tools, such as the OWASP Zed Attack Proxy (ZAP) for automated security testing, OWASP Application Security Verification Standard (ASVS), and more.</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a:solidFill>
                  <a:srgbClr val="FF0000"/>
                </a:solidFill>
              </a:rPr>
              <a:t>Metasploit</a:t>
            </a:r>
            <a:endParaRPr b="1">
              <a:solidFill>
                <a:srgbClr val="FF0000"/>
              </a:solidFill>
            </a:endParaRPr>
          </a:p>
        </p:txBody>
      </p:sp>
      <p:sp>
        <p:nvSpPr>
          <p:cNvPr id="73" name="Google Shape;73;p1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85000" lnSpcReduction="20000"/>
          </a:bodyPr>
          <a:lstStyle/>
          <a:p>
            <a:pPr indent="-325755" lvl="0" marL="457200" rtl="0" algn="l">
              <a:spcBef>
                <a:spcPts val="0"/>
              </a:spcBef>
              <a:spcAft>
                <a:spcPts val="0"/>
              </a:spcAft>
              <a:buSzPct val="100000"/>
              <a:buChar char="-"/>
            </a:pPr>
            <a:r>
              <a:rPr lang="en"/>
              <a:t>Metasploit is a collaboratively-designed penetration testing framework that comes from Rapid7 and the open-source community. Some of its most important features include 1,500 exploits, network discovery, MetaModules for tasks like network segmentation testing, automated tests, baseline audits and reports, and manual exploitation and credential brute forcing options. Users can choose between the free, open-source version of Metasploit or Metasploit Pro for additional features.</a:t>
            </a:r>
            <a:br>
              <a:rPr lang="en"/>
            </a:br>
            <a:endParaRPr/>
          </a:p>
          <a:p>
            <a:pPr indent="-325755" lvl="0" marL="457200" rtl="0" algn="l">
              <a:spcBef>
                <a:spcPts val="0"/>
              </a:spcBef>
              <a:spcAft>
                <a:spcPts val="0"/>
              </a:spcAft>
              <a:buSzPct val="100000"/>
              <a:buChar char="-"/>
            </a:pPr>
            <a:r>
              <a:rPr lang="en"/>
              <a:t>Metasploit Architecture</a:t>
            </a:r>
            <a:br>
              <a:rPr lang="en"/>
            </a:br>
            <a:endParaRPr/>
          </a:p>
          <a:p>
            <a:pPr indent="-304165" lvl="1" marL="914400" rtl="0" algn="l">
              <a:spcBef>
                <a:spcPts val="0"/>
              </a:spcBef>
              <a:spcAft>
                <a:spcPts val="0"/>
              </a:spcAft>
              <a:buSzPct val="100000"/>
              <a:buChar char="-"/>
            </a:pPr>
            <a:r>
              <a:rPr lang="en"/>
              <a:t>Metasploit is written in </a:t>
            </a:r>
            <a:r>
              <a:rPr b="1" lang="en"/>
              <a:t>Ruby </a:t>
            </a:r>
            <a:r>
              <a:rPr lang="en"/>
              <a:t>and has been in development for many years. The Metasploit Framework is actively maintained and updated by </a:t>
            </a:r>
            <a:r>
              <a:rPr b="1" lang="en"/>
              <a:t>Rapid7</a:t>
            </a:r>
            <a:r>
              <a:rPr lang="en"/>
              <a:t>, the company that develops it.</a:t>
            </a:r>
            <a:endParaRPr/>
          </a:p>
          <a:p>
            <a:pPr indent="-304165" lvl="1" marL="914400" rtl="0" algn="l">
              <a:spcBef>
                <a:spcPts val="0"/>
              </a:spcBef>
              <a:spcAft>
                <a:spcPts val="0"/>
              </a:spcAft>
              <a:buSzPct val="100000"/>
              <a:buChar char="-"/>
            </a:pPr>
            <a:r>
              <a:rPr lang="en"/>
              <a:t>In Kali Linux, Metasploit is provided in the metasploit-framework package and is installed in the </a:t>
            </a:r>
            <a:r>
              <a:rPr b="1" lang="en"/>
              <a:t>/usr/share/metasploit-framework</a:t>
            </a:r>
            <a:r>
              <a:rPr lang="en"/>
              <a:t> directory.</a:t>
            </a:r>
            <a:endParaRPr/>
          </a:p>
          <a:p>
            <a:pPr indent="-304165" lvl="1" marL="914400" rtl="0" algn="l">
              <a:spcBef>
                <a:spcPts val="0"/>
              </a:spcBef>
              <a:spcAft>
                <a:spcPts val="0"/>
              </a:spcAft>
              <a:buSzPct val="100000"/>
              <a:buChar char="-"/>
            </a:pPr>
            <a:r>
              <a:rPr lang="en"/>
              <a:t>The </a:t>
            </a:r>
            <a:r>
              <a:rPr b="1" lang="en"/>
              <a:t>MSFconsole </a:t>
            </a:r>
            <a:r>
              <a:rPr lang="en"/>
              <a:t>is the most commonly used interface for Metasploit.</a:t>
            </a:r>
            <a:endParaRPr/>
          </a:p>
          <a:p>
            <a:pPr indent="0" lvl="0" marL="457200" rtl="0" algn="l">
              <a:spcBef>
                <a:spcPts val="1200"/>
              </a:spcBef>
              <a:spcAft>
                <a:spcPts val="1200"/>
              </a:spcAft>
              <a:buNone/>
            </a:pPr>
            <a:r>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 name="Shape 77"/>
        <p:cNvGrpSpPr/>
        <p:nvPr/>
      </p:nvGrpSpPr>
      <p:grpSpPr>
        <a:xfrm>
          <a:off x="0" y="0"/>
          <a:ext cx="0" cy="0"/>
          <a:chOff x="0" y="0"/>
          <a:chExt cx="0" cy="0"/>
        </a:xfrm>
      </p:grpSpPr>
      <p:sp>
        <p:nvSpPr>
          <p:cNvPr id="78" name="Google Shape;78;p17"/>
          <p:cNvSpPr txBox="1"/>
          <p:nvPr>
            <p:ph type="title"/>
          </p:nvPr>
        </p:nvSpPr>
        <p:spPr>
          <a:xfrm>
            <a:off x="311700" y="445025"/>
            <a:ext cx="8520600" cy="851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1" lang="en" sz="2220">
                <a:solidFill>
                  <a:srgbClr val="FF0000"/>
                </a:solidFill>
              </a:rPr>
              <a:t>EC-Council (International Council of E-Commerce Consultants)</a:t>
            </a:r>
            <a:endParaRPr b="1" sz="2220">
              <a:solidFill>
                <a:srgbClr val="FF0000"/>
              </a:solidFill>
            </a:endParaRPr>
          </a:p>
        </p:txBody>
      </p:sp>
      <p:sp>
        <p:nvSpPr>
          <p:cNvPr id="79" name="Google Shape;79;p17"/>
          <p:cNvSpPr txBox="1"/>
          <p:nvPr>
            <p:ph idx="1" type="body"/>
          </p:nvPr>
        </p:nvSpPr>
        <p:spPr>
          <a:xfrm>
            <a:off x="311700" y="1296075"/>
            <a:ext cx="8520600" cy="3416400"/>
          </a:xfrm>
          <a:prstGeom prst="rect">
            <a:avLst/>
          </a:prstGeom>
        </p:spPr>
        <p:txBody>
          <a:bodyPr anchorCtr="0" anchor="t" bIns="91425" lIns="91425" spcFirstLastPara="1" rIns="91425" wrap="square" tIns="91425">
            <a:normAutofit fontScale="92500" lnSpcReduction="20000"/>
          </a:bodyPr>
          <a:lstStyle/>
          <a:p>
            <a:pPr indent="-328453" lvl="0" marL="457200" rtl="0" algn="l">
              <a:spcBef>
                <a:spcPts val="0"/>
              </a:spcBef>
              <a:spcAft>
                <a:spcPts val="0"/>
              </a:spcAft>
              <a:buSzPct val="100000"/>
              <a:buChar char="-"/>
            </a:pPr>
            <a:r>
              <a:rPr b="1" lang="en" sz="1700"/>
              <a:t>Focus</a:t>
            </a:r>
            <a:r>
              <a:rPr lang="en" sz="1700"/>
              <a:t>: EC-Council is known for its emphasis on ethical hacking, penetration testing, and overall cybersecurity education and certification.</a:t>
            </a:r>
            <a:br>
              <a:rPr lang="en" sz="1700"/>
            </a:br>
            <a:endParaRPr sz="1700"/>
          </a:p>
          <a:p>
            <a:pPr indent="-328453" lvl="0" marL="457200" rtl="0" algn="l">
              <a:spcBef>
                <a:spcPts val="0"/>
              </a:spcBef>
              <a:spcAft>
                <a:spcPts val="0"/>
              </a:spcAft>
              <a:buSzPct val="100000"/>
              <a:buChar char="-"/>
            </a:pPr>
            <a:r>
              <a:rPr b="1" lang="en" sz="1700"/>
              <a:t>Kali Linux</a:t>
            </a:r>
            <a:r>
              <a:rPr lang="en" sz="1700"/>
              <a:t>: While not directly associated with EC-Council, Kali Linux is a widely used penetration testing distribution that comes pre-loaded with numerous tools. It's a versatile platform and supports many EC-Council certifications.</a:t>
            </a:r>
            <a:br>
              <a:rPr lang="en" sz="1700"/>
            </a:br>
            <a:endParaRPr sz="1700"/>
          </a:p>
          <a:p>
            <a:pPr indent="-328453" lvl="0" marL="457200" rtl="0" algn="l">
              <a:spcBef>
                <a:spcPts val="0"/>
              </a:spcBef>
              <a:spcAft>
                <a:spcPts val="0"/>
              </a:spcAft>
              <a:buSzPct val="100000"/>
              <a:buChar char="-"/>
            </a:pPr>
            <a:r>
              <a:rPr b="1" lang="en" sz="1700"/>
              <a:t>Metasploit</a:t>
            </a:r>
            <a:r>
              <a:rPr lang="en" sz="1700"/>
              <a:t>: Although not exclusive to EC-Council, Metasploit is widely used and integrated into EC-Council's training programs. It's a powerful penetration testing framework that simplifies the process of finding and exploiting vulnerabilities.</a:t>
            </a:r>
            <a:endParaRPr sz="1700"/>
          </a:p>
          <a:p>
            <a:pPr indent="0" lvl="0" marL="0" rtl="0" algn="l">
              <a:spcBef>
                <a:spcPts val="1200"/>
              </a:spcBef>
              <a:spcAft>
                <a:spcPts val="0"/>
              </a:spcAft>
              <a:buClr>
                <a:schemeClr val="dk1"/>
              </a:buClr>
              <a:buSzPct val="64705"/>
              <a:buFont typeface="Arial"/>
              <a:buNone/>
            </a:pPr>
            <a:r>
              <a:t/>
            </a:r>
            <a:endParaRPr sz="1700"/>
          </a:p>
          <a:p>
            <a:pPr indent="0" lvl="0" marL="0" rtl="0" algn="l">
              <a:spcBef>
                <a:spcPts val="1200"/>
              </a:spcBef>
              <a:spcAft>
                <a:spcPts val="1200"/>
              </a:spcAft>
              <a:buNone/>
            </a:pPr>
            <a:r>
              <a:t/>
            </a:r>
            <a:endParaRPr sz="17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8"/>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SzPts val="990"/>
              <a:buNone/>
            </a:pPr>
            <a:r>
              <a:rPr b="1" lang="en" sz="2220">
                <a:solidFill>
                  <a:srgbClr val="FF0000"/>
                </a:solidFill>
              </a:rPr>
              <a:t>MITRE ATT&amp;CK</a:t>
            </a:r>
            <a:endParaRPr b="1" sz="2220">
              <a:solidFill>
                <a:srgbClr val="FF0000"/>
              </a:solidFill>
            </a:endParaRPr>
          </a:p>
        </p:txBody>
      </p:sp>
      <p:sp>
        <p:nvSpPr>
          <p:cNvPr id="85" name="Google Shape;85;p1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Char char="-"/>
            </a:pPr>
            <a:r>
              <a:rPr b="1" lang="en"/>
              <a:t>Structure</a:t>
            </a:r>
            <a:r>
              <a:rPr lang="en"/>
              <a:t>: ATT&amp;CK is organized into matrices, with each matrix focusing on a specific platform (e.g., Windows, Linux) or industry (e.g., cloud, mobile). It helps cybersecurity professionals understand how adversaries operate and enhance their detection and response capabilities.</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sp>
        <p:nvSpPr>
          <p:cNvPr id="90" name="Google Shape;90;p19"/>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2000">
                <a:solidFill>
                  <a:srgbClr val="FF0000"/>
                </a:solidFill>
                <a:latin typeface="Montserrat"/>
                <a:ea typeface="Montserrat"/>
                <a:cs typeface="Montserrat"/>
                <a:sym typeface="Montserrat"/>
              </a:rPr>
              <a:t>Open Source Security Testing Methodology Manual (OSSTMM)</a:t>
            </a:r>
            <a:endParaRPr b="1" sz="3700">
              <a:solidFill>
                <a:srgbClr val="FF0000"/>
              </a:solidFill>
            </a:endParaRPr>
          </a:p>
        </p:txBody>
      </p:sp>
      <p:sp>
        <p:nvSpPr>
          <p:cNvPr id="91" name="Google Shape;91;p19"/>
          <p:cNvSpPr txBox="1"/>
          <p:nvPr>
            <p:ph idx="1" type="body"/>
          </p:nvPr>
        </p:nvSpPr>
        <p:spPr>
          <a:xfrm>
            <a:off x="311700" y="1113300"/>
            <a:ext cx="8520600" cy="3416400"/>
          </a:xfrm>
          <a:prstGeom prst="rect">
            <a:avLst/>
          </a:prstGeom>
        </p:spPr>
        <p:txBody>
          <a:bodyPr anchorCtr="0" anchor="t" bIns="91425" lIns="91425" spcFirstLastPara="1" rIns="91425" wrap="square" tIns="91425">
            <a:normAutofit lnSpcReduction="20000"/>
          </a:bodyPr>
          <a:lstStyle/>
          <a:p>
            <a:pPr indent="-342900" lvl="0" marL="457200" rtl="0" algn="l">
              <a:spcBef>
                <a:spcPts val="0"/>
              </a:spcBef>
              <a:spcAft>
                <a:spcPts val="0"/>
              </a:spcAft>
              <a:buSzPts val="1800"/>
              <a:buChar char="-"/>
            </a:pPr>
            <a:r>
              <a:rPr lang="en">
                <a:solidFill>
                  <a:srgbClr val="040C28"/>
                </a:solidFill>
              </a:rPr>
              <a:t>Focuses on which items need to be tested, what to do before, during and after a security test, and how to measure the results</a:t>
            </a:r>
            <a:r>
              <a:rPr lang="en">
                <a:solidFill>
                  <a:srgbClr val="4D5156"/>
                </a:solidFill>
                <a:highlight>
                  <a:srgbClr val="FFFFFF"/>
                </a:highlight>
              </a:rPr>
              <a:t>.</a:t>
            </a:r>
            <a:endParaRPr>
              <a:solidFill>
                <a:srgbClr val="4D5156"/>
              </a:solidFill>
              <a:highlight>
                <a:srgbClr val="FFFFFF"/>
              </a:highlight>
            </a:endParaRPr>
          </a:p>
          <a:p>
            <a:pPr indent="-342900" lvl="0" marL="457200" rtl="0" algn="l">
              <a:spcBef>
                <a:spcPts val="0"/>
              </a:spcBef>
              <a:spcAft>
                <a:spcPts val="0"/>
              </a:spcAft>
              <a:buSzPts val="1800"/>
              <a:buChar char="-"/>
            </a:pPr>
            <a:r>
              <a:rPr lang="en">
                <a:solidFill>
                  <a:schemeClr val="dk1"/>
                </a:solidFill>
              </a:rPr>
              <a:t>Methodology to</a:t>
            </a:r>
            <a:r>
              <a:rPr lang="en" sz="1350">
                <a:solidFill>
                  <a:schemeClr val="dk1"/>
                </a:solidFill>
                <a:latin typeface="Roboto"/>
                <a:ea typeface="Roboto"/>
                <a:cs typeface="Roboto"/>
                <a:sym typeface="Roboto"/>
              </a:rPr>
              <a:t> </a:t>
            </a:r>
            <a:r>
              <a:rPr lang="en">
                <a:solidFill>
                  <a:schemeClr val="dk1"/>
                </a:solidFill>
              </a:rPr>
              <a:t>test the operational security of physical locations, workflow, human security testing, physical security testing, wireless security testing, telecommunication security testing, data networks security testing and compliance. </a:t>
            </a:r>
            <a:endParaRPr>
              <a:solidFill>
                <a:schemeClr val="dk1"/>
              </a:solidFill>
            </a:endParaRPr>
          </a:p>
          <a:p>
            <a:pPr indent="-342900" lvl="0" marL="457200" rtl="0" algn="l">
              <a:spcBef>
                <a:spcPts val="0"/>
              </a:spcBef>
              <a:spcAft>
                <a:spcPts val="0"/>
              </a:spcAft>
              <a:buClr>
                <a:srgbClr val="000000"/>
              </a:buClr>
              <a:buSzPts val="1800"/>
              <a:buChar char="-"/>
            </a:pPr>
            <a:r>
              <a:rPr lang="en">
                <a:solidFill>
                  <a:srgbClr val="000000"/>
                </a:solidFill>
                <a:highlight>
                  <a:schemeClr val="lt1"/>
                </a:highlight>
              </a:rPr>
              <a:t>The test cases are divided into five channels (sections), which collectively test information and data controls, personnel security awareness levels, fraud and social engineering control levels, computer and telecommunications networks, wireless devices, mobile devices, physical security access controls, security processes, and physical locations such as buildings, perimeters, and military bases.</a:t>
            </a:r>
            <a:endParaRPr>
              <a:solidFill>
                <a:srgbClr val="000000"/>
              </a:solidFill>
              <a:highlight>
                <a:schemeClr val="lt1"/>
              </a:highlight>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20"/>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2000">
                <a:solidFill>
                  <a:srgbClr val="FF0000"/>
                </a:solidFill>
                <a:latin typeface="Montserrat"/>
                <a:ea typeface="Montserrat"/>
                <a:cs typeface="Montserrat"/>
                <a:sym typeface="Montserrat"/>
              </a:rPr>
              <a:t>NIST Cybersecurity Framework</a:t>
            </a:r>
            <a:endParaRPr b="1" sz="3700">
              <a:solidFill>
                <a:srgbClr val="FF0000"/>
              </a:solidFill>
            </a:endParaRPr>
          </a:p>
        </p:txBody>
      </p:sp>
      <p:sp>
        <p:nvSpPr>
          <p:cNvPr id="97" name="Google Shape;97;p20"/>
          <p:cNvSpPr txBox="1"/>
          <p:nvPr>
            <p:ph idx="1" type="body"/>
          </p:nvPr>
        </p:nvSpPr>
        <p:spPr>
          <a:xfrm>
            <a:off x="311700" y="1113300"/>
            <a:ext cx="8520600" cy="34164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Clr>
                <a:srgbClr val="000000"/>
              </a:buClr>
              <a:buSzPts val="1800"/>
              <a:buChar char="-"/>
            </a:pPr>
            <a:r>
              <a:rPr lang="en">
                <a:solidFill>
                  <a:srgbClr val="040C28"/>
                </a:solidFill>
              </a:rPr>
              <a:t>The NIST Cybersecurity Framework is a comprehensive set of guidelines designed to help organizations manage and reduce cybersecurity risks. Published by the US National Institute of Standards and Technology, it has become a benchmark for best practices in cybersecurity since its initial release in 2014. The framework is well-regarded for its high-level taxonomy of cybersecurity outcomes and its methodology for assessing and managing those outcomes, including privacy and civil liberties considerations.</a:t>
            </a:r>
            <a:endParaRPr>
              <a:solidFill>
                <a:srgbClr val="000000"/>
              </a:solidFill>
              <a:highlight>
                <a:schemeClr val="lt1"/>
              </a:highlight>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21"/>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2000">
                <a:solidFill>
                  <a:srgbClr val="FF0000"/>
                </a:solidFill>
                <a:latin typeface="Montserrat"/>
                <a:ea typeface="Montserrat"/>
                <a:cs typeface="Montserrat"/>
                <a:sym typeface="Montserrat"/>
              </a:rPr>
              <a:t>NIST Cybersecurity Framework</a:t>
            </a:r>
            <a:endParaRPr b="1" sz="3700">
              <a:solidFill>
                <a:srgbClr val="FF0000"/>
              </a:solidFill>
            </a:endParaRPr>
          </a:p>
        </p:txBody>
      </p:sp>
      <p:sp>
        <p:nvSpPr>
          <p:cNvPr id="103" name="Google Shape;103;p21"/>
          <p:cNvSpPr txBox="1"/>
          <p:nvPr>
            <p:ph idx="1" type="body"/>
          </p:nvPr>
        </p:nvSpPr>
        <p:spPr>
          <a:xfrm>
            <a:off x="311700" y="1113300"/>
            <a:ext cx="8520600" cy="3416400"/>
          </a:xfrm>
          <a:prstGeom prst="rect">
            <a:avLst/>
          </a:prstGeom>
        </p:spPr>
        <p:txBody>
          <a:bodyPr anchorCtr="0" anchor="t" bIns="91425" lIns="91425" spcFirstLastPara="1" rIns="91425" wrap="square" tIns="91425">
            <a:normAutofit/>
          </a:bodyPr>
          <a:lstStyle/>
          <a:p>
            <a:pPr indent="-342900" lvl="0" marL="457200" rtl="0" algn="l">
              <a:spcBef>
                <a:spcPts val="2300"/>
              </a:spcBef>
              <a:spcAft>
                <a:spcPts val="0"/>
              </a:spcAft>
              <a:buClr>
                <a:srgbClr val="000000"/>
              </a:buClr>
              <a:buSzPts val="1800"/>
              <a:buChar char="-"/>
            </a:pPr>
            <a:r>
              <a:rPr lang="en">
                <a:solidFill>
                  <a:srgbClr val="374151"/>
                </a:solidFill>
                <a:latin typeface="Roboto"/>
                <a:ea typeface="Roboto"/>
                <a:cs typeface="Roboto"/>
                <a:sym typeface="Roboto"/>
              </a:rPr>
              <a:t>Key components of the framework include the Core, Profile, and Tiers, which together provide a structured approach to cybersecurity, aligning activities and outcomes with an organization's specific needs and risk assessments. The framework emphasizes self-assessment, supply chain risk management, and encourages a process for vulnerability disclosure.</a:t>
            </a:r>
            <a:endParaRPr>
              <a:solidFill>
                <a:srgbClr val="374151"/>
              </a:solidFill>
              <a:latin typeface="Roboto"/>
              <a:ea typeface="Roboto"/>
              <a:cs typeface="Roboto"/>
              <a:sym typeface="Roboto"/>
            </a:endParaRPr>
          </a:p>
          <a:p>
            <a:pPr indent="-342900" lvl="0" marL="457200" rtl="0" algn="l">
              <a:spcBef>
                <a:spcPts val="0"/>
              </a:spcBef>
              <a:spcAft>
                <a:spcPts val="0"/>
              </a:spcAft>
              <a:buClr>
                <a:srgbClr val="000000"/>
              </a:buClr>
              <a:buSzPts val="1800"/>
              <a:buChar char="-"/>
            </a:pPr>
            <a:r>
              <a:rPr lang="en">
                <a:solidFill>
                  <a:srgbClr val="374151"/>
                </a:solidFill>
                <a:latin typeface="Roboto"/>
                <a:ea typeface="Roboto"/>
                <a:cs typeface="Roboto"/>
                <a:sym typeface="Roboto"/>
              </a:rPr>
              <a:t>Widely adopted by various governments and industries, it is influential both in the US and internationally, shaping cybersecurity standards and fostering global cooperation for a more secure cyber environment.</a:t>
            </a:r>
            <a:endParaRPr>
              <a:solidFill>
                <a:srgbClr val="374151"/>
              </a:solidFill>
              <a:latin typeface="Roboto"/>
              <a:ea typeface="Roboto"/>
              <a:cs typeface="Roboto"/>
              <a:sym typeface="Roboto"/>
            </a:endParaRPr>
          </a:p>
          <a:p>
            <a:pPr indent="-342900" lvl="0" marL="457200" rtl="0" algn="l">
              <a:spcBef>
                <a:spcPts val="0"/>
              </a:spcBef>
              <a:spcAft>
                <a:spcPts val="0"/>
              </a:spcAft>
              <a:buClr>
                <a:srgbClr val="040C28"/>
              </a:buClr>
              <a:buSzPts val="1800"/>
              <a:buChar char="-"/>
            </a:pPr>
            <a:r>
              <a:t/>
            </a:r>
            <a:endParaRPr>
              <a:solidFill>
                <a:srgbClr val="040C28"/>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 name="Shape 107"/>
        <p:cNvGrpSpPr/>
        <p:nvPr/>
      </p:nvGrpSpPr>
      <p:grpSpPr>
        <a:xfrm>
          <a:off x="0" y="0"/>
          <a:ext cx="0" cy="0"/>
          <a:chOff x="0" y="0"/>
          <a:chExt cx="0" cy="0"/>
        </a:xfrm>
      </p:grpSpPr>
      <p:sp>
        <p:nvSpPr>
          <p:cNvPr id="108" name="Google Shape;108;p22"/>
          <p:cNvSpPr txBox="1"/>
          <p:nvPr>
            <p:ph idx="1" type="body"/>
          </p:nvPr>
        </p:nvSpPr>
        <p:spPr>
          <a:xfrm>
            <a:off x="311700" y="456900"/>
            <a:ext cx="8520600" cy="4086000"/>
          </a:xfrm>
          <a:prstGeom prst="rect">
            <a:avLst/>
          </a:prstGeom>
        </p:spPr>
        <p:txBody>
          <a:bodyPr anchorCtr="0" anchor="t" bIns="91425" lIns="91425" spcFirstLastPara="1" rIns="91425" wrap="square" tIns="91425">
            <a:noAutofit/>
          </a:bodyPr>
          <a:lstStyle/>
          <a:p>
            <a:pPr indent="0" lvl="0" marL="0" rtl="0" algn="l">
              <a:lnSpc>
                <a:spcPct val="150000"/>
              </a:lnSpc>
              <a:spcBef>
                <a:spcPts val="1200"/>
              </a:spcBef>
              <a:spcAft>
                <a:spcPts val="0"/>
              </a:spcAft>
              <a:buClr>
                <a:schemeClr val="dk1"/>
              </a:buClr>
              <a:buSzPts val="1100"/>
              <a:buFont typeface="Arial"/>
              <a:buNone/>
            </a:pPr>
            <a:r>
              <a:rPr b="1" lang="en" sz="1500">
                <a:solidFill>
                  <a:schemeClr val="dk1"/>
                </a:solidFill>
                <a:latin typeface="Roboto"/>
                <a:ea typeface="Roboto"/>
                <a:cs typeface="Roboto"/>
                <a:sym typeface="Roboto"/>
              </a:rPr>
              <a:t>Vulnerability Analysis:</a:t>
            </a:r>
            <a:endParaRPr b="1" sz="1500">
              <a:solidFill>
                <a:schemeClr val="dk1"/>
              </a:solidFill>
              <a:latin typeface="Roboto"/>
              <a:ea typeface="Roboto"/>
              <a:cs typeface="Roboto"/>
              <a:sym typeface="Roboto"/>
            </a:endParaRPr>
          </a:p>
          <a:p>
            <a:pPr indent="-323850" lvl="0" marL="457200" rtl="0" algn="l">
              <a:spcBef>
                <a:spcPts val="200"/>
              </a:spcBef>
              <a:spcAft>
                <a:spcPts val="0"/>
              </a:spcAft>
              <a:buClr>
                <a:srgbClr val="374151"/>
              </a:buClr>
              <a:buSzPts val="1500"/>
              <a:buFont typeface="Roboto"/>
              <a:buChar char="●"/>
            </a:pPr>
            <a:r>
              <a:rPr lang="en" sz="1500">
                <a:solidFill>
                  <a:srgbClr val="374151"/>
                </a:solidFill>
                <a:latin typeface="Roboto"/>
                <a:ea typeface="Roboto"/>
                <a:cs typeface="Roboto"/>
                <a:sym typeface="Roboto"/>
              </a:rPr>
              <a:t>Scanning and Enumeration: Using tools like Nessus or OpenVAS to scan for vulnerabilities and enumerate services and hosts.</a:t>
            </a:r>
            <a:endParaRPr sz="1500">
              <a:solidFill>
                <a:srgbClr val="374151"/>
              </a:solidFill>
              <a:latin typeface="Roboto"/>
              <a:ea typeface="Roboto"/>
              <a:cs typeface="Roboto"/>
              <a:sym typeface="Roboto"/>
            </a:endParaRPr>
          </a:p>
          <a:p>
            <a:pPr indent="-323850" lvl="0" marL="457200" rtl="0" algn="l">
              <a:spcBef>
                <a:spcPts val="0"/>
              </a:spcBef>
              <a:spcAft>
                <a:spcPts val="0"/>
              </a:spcAft>
              <a:buClr>
                <a:srgbClr val="374151"/>
              </a:buClr>
              <a:buSzPts val="1500"/>
              <a:buFont typeface="Roboto"/>
              <a:buChar char="●"/>
            </a:pPr>
            <a:r>
              <a:rPr lang="en" sz="1500">
                <a:solidFill>
                  <a:srgbClr val="374151"/>
                </a:solidFill>
                <a:latin typeface="Roboto"/>
                <a:ea typeface="Roboto"/>
                <a:cs typeface="Roboto"/>
                <a:sym typeface="Roboto"/>
              </a:rPr>
              <a:t>Manual Verification: Confirming vulnerabilities through manual verification and exploiting if necessary.</a:t>
            </a:r>
            <a:endParaRPr sz="1500">
              <a:solidFill>
                <a:srgbClr val="374151"/>
              </a:solidFill>
              <a:latin typeface="Roboto"/>
              <a:ea typeface="Roboto"/>
              <a:cs typeface="Roboto"/>
              <a:sym typeface="Roboto"/>
            </a:endParaRPr>
          </a:p>
          <a:p>
            <a:pPr indent="0" lvl="0" marL="0" rtl="0" algn="l">
              <a:lnSpc>
                <a:spcPct val="150000"/>
              </a:lnSpc>
              <a:spcBef>
                <a:spcPts val="1500"/>
              </a:spcBef>
              <a:spcAft>
                <a:spcPts val="0"/>
              </a:spcAft>
              <a:buClr>
                <a:schemeClr val="dk1"/>
              </a:buClr>
              <a:buSzPts val="1100"/>
              <a:buFont typeface="Arial"/>
              <a:buNone/>
            </a:pPr>
            <a:r>
              <a:rPr b="1" lang="en" sz="1500">
                <a:solidFill>
                  <a:schemeClr val="dk1"/>
                </a:solidFill>
                <a:latin typeface="Roboto"/>
                <a:ea typeface="Roboto"/>
                <a:cs typeface="Roboto"/>
                <a:sym typeface="Roboto"/>
              </a:rPr>
              <a:t>Exploitation:</a:t>
            </a:r>
            <a:endParaRPr b="1" sz="1500">
              <a:solidFill>
                <a:schemeClr val="dk1"/>
              </a:solidFill>
              <a:latin typeface="Roboto"/>
              <a:ea typeface="Roboto"/>
              <a:cs typeface="Roboto"/>
              <a:sym typeface="Roboto"/>
            </a:endParaRPr>
          </a:p>
          <a:p>
            <a:pPr indent="-323850" lvl="0" marL="457200" rtl="0" algn="l">
              <a:spcBef>
                <a:spcPts val="200"/>
              </a:spcBef>
              <a:spcAft>
                <a:spcPts val="0"/>
              </a:spcAft>
              <a:buClr>
                <a:srgbClr val="374151"/>
              </a:buClr>
              <a:buSzPts val="1500"/>
              <a:buFont typeface="Roboto"/>
              <a:buChar char="●"/>
            </a:pPr>
            <a:r>
              <a:rPr lang="en" sz="1500">
                <a:solidFill>
                  <a:srgbClr val="374151"/>
                </a:solidFill>
                <a:latin typeface="Roboto"/>
                <a:ea typeface="Roboto"/>
                <a:cs typeface="Roboto"/>
                <a:sym typeface="Roboto"/>
              </a:rPr>
              <a:t>Exploiting Vulnerabilities: Gaining access using validated vulnerabilities, using tools like Metasploit or custom scripts.</a:t>
            </a:r>
            <a:endParaRPr sz="1500">
              <a:solidFill>
                <a:srgbClr val="374151"/>
              </a:solidFill>
              <a:latin typeface="Roboto"/>
              <a:ea typeface="Roboto"/>
              <a:cs typeface="Roboto"/>
              <a:sym typeface="Roboto"/>
            </a:endParaRPr>
          </a:p>
          <a:p>
            <a:pPr indent="-323850" lvl="0" marL="457200" rtl="0" algn="l">
              <a:spcBef>
                <a:spcPts val="0"/>
              </a:spcBef>
              <a:spcAft>
                <a:spcPts val="0"/>
              </a:spcAft>
              <a:buClr>
                <a:srgbClr val="374151"/>
              </a:buClr>
              <a:buSzPts val="1500"/>
              <a:buFont typeface="Roboto"/>
              <a:buChar char="●"/>
            </a:pPr>
            <a:r>
              <a:rPr lang="en" sz="1500">
                <a:solidFill>
                  <a:srgbClr val="374151"/>
                </a:solidFill>
                <a:latin typeface="Roboto"/>
                <a:ea typeface="Roboto"/>
                <a:cs typeface="Roboto"/>
                <a:sym typeface="Roboto"/>
              </a:rPr>
              <a:t>Privilege Escalation: Attempting to escalate privileges to gain deeper access.</a:t>
            </a:r>
            <a:endParaRPr sz="1500">
              <a:solidFill>
                <a:srgbClr val="374151"/>
              </a:solidFill>
              <a:latin typeface="Roboto"/>
              <a:ea typeface="Roboto"/>
              <a:cs typeface="Roboto"/>
              <a:sym typeface="Roboto"/>
            </a:endParaRPr>
          </a:p>
          <a:p>
            <a:pPr indent="0" lvl="0" marL="0" rtl="0" algn="l">
              <a:lnSpc>
                <a:spcPct val="150000"/>
              </a:lnSpc>
              <a:spcBef>
                <a:spcPts val="1500"/>
              </a:spcBef>
              <a:spcAft>
                <a:spcPts val="0"/>
              </a:spcAft>
              <a:buClr>
                <a:schemeClr val="dk1"/>
              </a:buClr>
              <a:buSzPts val="1100"/>
              <a:buFont typeface="Arial"/>
              <a:buNone/>
            </a:pPr>
            <a:r>
              <a:rPr b="1" lang="en" sz="1500">
                <a:solidFill>
                  <a:schemeClr val="dk1"/>
                </a:solidFill>
                <a:latin typeface="Roboto"/>
                <a:ea typeface="Roboto"/>
                <a:cs typeface="Roboto"/>
                <a:sym typeface="Roboto"/>
              </a:rPr>
              <a:t>Post-exploitation:</a:t>
            </a:r>
            <a:endParaRPr b="1" sz="1500">
              <a:solidFill>
                <a:schemeClr val="dk1"/>
              </a:solidFill>
              <a:latin typeface="Roboto"/>
              <a:ea typeface="Roboto"/>
              <a:cs typeface="Roboto"/>
              <a:sym typeface="Roboto"/>
            </a:endParaRPr>
          </a:p>
          <a:p>
            <a:pPr indent="-323850" lvl="0" marL="457200" rtl="0" algn="l">
              <a:spcBef>
                <a:spcPts val="200"/>
              </a:spcBef>
              <a:spcAft>
                <a:spcPts val="0"/>
              </a:spcAft>
              <a:buClr>
                <a:srgbClr val="374151"/>
              </a:buClr>
              <a:buSzPts val="1500"/>
              <a:buFont typeface="Roboto"/>
              <a:buChar char="●"/>
            </a:pPr>
            <a:r>
              <a:rPr lang="en" sz="1500">
                <a:solidFill>
                  <a:srgbClr val="374151"/>
                </a:solidFill>
                <a:latin typeface="Roboto"/>
                <a:ea typeface="Roboto"/>
                <a:cs typeface="Roboto"/>
                <a:sym typeface="Roboto"/>
              </a:rPr>
              <a:t>Maintaining Access: Ensuring persistent access to the compromised systems.</a:t>
            </a:r>
            <a:endParaRPr sz="1500">
              <a:solidFill>
                <a:srgbClr val="374151"/>
              </a:solidFill>
              <a:latin typeface="Roboto"/>
              <a:ea typeface="Roboto"/>
              <a:cs typeface="Roboto"/>
              <a:sym typeface="Roboto"/>
            </a:endParaRPr>
          </a:p>
          <a:p>
            <a:pPr indent="-323850" lvl="0" marL="457200" rtl="0" algn="l">
              <a:spcBef>
                <a:spcPts val="0"/>
              </a:spcBef>
              <a:spcAft>
                <a:spcPts val="0"/>
              </a:spcAft>
              <a:buClr>
                <a:srgbClr val="374151"/>
              </a:buClr>
              <a:buSzPts val="1500"/>
              <a:buFont typeface="Roboto"/>
              <a:buChar char="●"/>
            </a:pPr>
            <a:r>
              <a:rPr lang="en" sz="1500">
                <a:solidFill>
                  <a:srgbClr val="374151"/>
                </a:solidFill>
                <a:latin typeface="Roboto"/>
                <a:ea typeface="Roboto"/>
                <a:cs typeface="Roboto"/>
                <a:sym typeface="Roboto"/>
              </a:rPr>
              <a:t>Covering Tracks: Removing traces of the attack to avoid detection.</a:t>
            </a:r>
            <a:endParaRPr sz="1500">
              <a:solidFill>
                <a:srgbClr val="374151"/>
              </a:solidFill>
              <a:latin typeface="Roboto"/>
              <a:ea typeface="Roboto"/>
              <a:cs typeface="Roboto"/>
              <a:sym typeface="Roboto"/>
            </a:endParaRPr>
          </a:p>
          <a:p>
            <a:pPr indent="-323850" lvl="0" marL="457200" rtl="0" algn="l">
              <a:spcBef>
                <a:spcPts val="0"/>
              </a:spcBef>
              <a:spcAft>
                <a:spcPts val="0"/>
              </a:spcAft>
              <a:buClr>
                <a:srgbClr val="374151"/>
              </a:buClr>
              <a:buSzPts val="1500"/>
              <a:buFont typeface="Roboto"/>
              <a:buChar char="●"/>
            </a:pPr>
            <a:r>
              <a:rPr lang="en" sz="1500">
                <a:solidFill>
                  <a:srgbClr val="374151"/>
                </a:solidFill>
                <a:latin typeface="Roboto"/>
                <a:ea typeface="Roboto"/>
                <a:cs typeface="Roboto"/>
                <a:sym typeface="Roboto"/>
              </a:rPr>
              <a:t>Reporting: Compiling findings into a comprehensive report for stakeholders.</a:t>
            </a:r>
            <a:endParaRPr sz="1500">
              <a:solidFill>
                <a:srgbClr val="374151"/>
              </a:solidFill>
              <a:latin typeface="Roboto"/>
              <a:ea typeface="Roboto"/>
              <a:cs typeface="Roboto"/>
              <a:sym typeface="Roboto"/>
            </a:endParaRPr>
          </a:p>
          <a:p>
            <a:pPr indent="0" lvl="0" marL="0" rtl="0" algn="l">
              <a:spcBef>
                <a:spcPts val="1500"/>
              </a:spcBef>
              <a:spcAft>
                <a:spcPts val="0"/>
              </a:spcAft>
              <a:buClr>
                <a:schemeClr val="dk1"/>
              </a:buClr>
              <a:buSzPts val="1100"/>
              <a:buFont typeface="Arial"/>
              <a:buNone/>
            </a:pPr>
            <a:r>
              <a:t/>
            </a:r>
            <a:endParaRPr sz="1500"/>
          </a:p>
          <a:p>
            <a:pPr indent="0" lvl="0" marL="0" rtl="0" algn="l">
              <a:spcBef>
                <a:spcPts val="1200"/>
              </a:spcBef>
              <a:spcAft>
                <a:spcPts val="1200"/>
              </a:spcAft>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23"/>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lnSpc>
                <a:spcPct val="160000"/>
              </a:lnSpc>
              <a:spcBef>
                <a:spcPts val="1400"/>
              </a:spcBef>
              <a:spcAft>
                <a:spcPts val="0"/>
              </a:spcAft>
              <a:buClr>
                <a:schemeClr val="dk1"/>
              </a:buClr>
              <a:buSzPts val="990"/>
              <a:buFont typeface="Arial"/>
              <a:buNone/>
            </a:pPr>
            <a:r>
              <a:rPr b="1" lang="en" sz="2200">
                <a:solidFill>
                  <a:srgbClr val="FF0000"/>
                </a:solidFill>
                <a:latin typeface="Roboto"/>
                <a:ea typeface="Roboto"/>
                <a:cs typeface="Roboto"/>
                <a:sym typeface="Roboto"/>
              </a:rPr>
              <a:t>Sample Penetration Testing Report:</a:t>
            </a:r>
            <a:endParaRPr b="1" sz="2200">
              <a:solidFill>
                <a:srgbClr val="FF0000"/>
              </a:solidFill>
              <a:latin typeface="Roboto"/>
              <a:ea typeface="Roboto"/>
              <a:cs typeface="Roboto"/>
              <a:sym typeface="Roboto"/>
            </a:endParaRPr>
          </a:p>
          <a:p>
            <a:pPr indent="0" lvl="0" marL="0" rtl="0" algn="l">
              <a:spcBef>
                <a:spcPts val="400"/>
              </a:spcBef>
              <a:spcAft>
                <a:spcPts val="0"/>
              </a:spcAft>
              <a:buSzPts val="990"/>
              <a:buNone/>
            </a:pPr>
            <a:r>
              <a:t/>
            </a:r>
            <a:endParaRPr sz="2520"/>
          </a:p>
        </p:txBody>
      </p:sp>
      <p:sp>
        <p:nvSpPr>
          <p:cNvPr id="114" name="Google Shape;114;p23"/>
          <p:cNvSpPr txBox="1"/>
          <p:nvPr>
            <p:ph idx="1" type="body"/>
          </p:nvPr>
        </p:nvSpPr>
        <p:spPr>
          <a:xfrm>
            <a:off x="311700" y="1152475"/>
            <a:ext cx="3999900" cy="3416400"/>
          </a:xfrm>
          <a:prstGeom prst="rect">
            <a:avLst/>
          </a:prstGeom>
        </p:spPr>
        <p:txBody>
          <a:bodyPr anchorCtr="0" anchor="t" bIns="91425" lIns="91425" spcFirstLastPara="1" rIns="91425" wrap="square" tIns="91425">
            <a:noAutofit/>
          </a:bodyPr>
          <a:lstStyle/>
          <a:p>
            <a:pPr indent="0" lvl="0" marL="0" rtl="0" algn="l">
              <a:lnSpc>
                <a:spcPct val="150000"/>
              </a:lnSpc>
              <a:spcBef>
                <a:spcPts val="1200"/>
              </a:spcBef>
              <a:spcAft>
                <a:spcPts val="0"/>
              </a:spcAft>
              <a:buClr>
                <a:schemeClr val="dk1"/>
              </a:buClr>
              <a:buSzPts val="358"/>
              <a:buFont typeface="Arial"/>
              <a:buNone/>
            </a:pPr>
            <a:r>
              <a:rPr b="1" lang="en" sz="1200">
                <a:solidFill>
                  <a:schemeClr val="dk1"/>
                </a:solidFill>
                <a:latin typeface="Roboto"/>
                <a:ea typeface="Roboto"/>
                <a:cs typeface="Roboto"/>
                <a:sym typeface="Roboto"/>
              </a:rPr>
              <a:t>Executive Summary:</a:t>
            </a:r>
            <a:endParaRPr b="1" sz="1200">
              <a:solidFill>
                <a:schemeClr val="dk1"/>
              </a:solidFill>
              <a:latin typeface="Roboto"/>
              <a:ea typeface="Roboto"/>
              <a:cs typeface="Roboto"/>
              <a:sym typeface="Roboto"/>
            </a:endParaRPr>
          </a:p>
          <a:p>
            <a:pPr indent="-304800" lvl="0" marL="457200" rtl="0" algn="l">
              <a:spcBef>
                <a:spcPts val="200"/>
              </a:spcBef>
              <a:spcAft>
                <a:spcPts val="0"/>
              </a:spcAft>
              <a:buClr>
                <a:srgbClr val="374151"/>
              </a:buClr>
              <a:buSzPts val="1200"/>
              <a:buFont typeface="Roboto"/>
              <a:buChar char="●"/>
            </a:pPr>
            <a:r>
              <a:rPr lang="en" sz="1200">
                <a:solidFill>
                  <a:srgbClr val="374151"/>
                </a:solidFill>
                <a:latin typeface="Roboto"/>
                <a:ea typeface="Roboto"/>
                <a:cs typeface="Roboto"/>
                <a:sym typeface="Roboto"/>
              </a:rPr>
              <a:t>Overview of Findings: Brief summary of major vulnerabilities and their potential impact.</a:t>
            </a:r>
            <a:endParaRPr sz="1200">
              <a:solidFill>
                <a:srgbClr val="374151"/>
              </a:solidFill>
              <a:latin typeface="Roboto"/>
              <a:ea typeface="Roboto"/>
              <a:cs typeface="Roboto"/>
              <a:sym typeface="Roboto"/>
            </a:endParaRPr>
          </a:p>
          <a:p>
            <a:pPr indent="-304800" lvl="0" marL="457200" rtl="0" algn="l">
              <a:spcBef>
                <a:spcPts val="0"/>
              </a:spcBef>
              <a:spcAft>
                <a:spcPts val="0"/>
              </a:spcAft>
              <a:buClr>
                <a:srgbClr val="374151"/>
              </a:buClr>
              <a:buSzPts val="1200"/>
              <a:buFont typeface="Roboto"/>
              <a:buChar char="●"/>
            </a:pPr>
            <a:r>
              <a:rPr lang="en" sz="1200">
                <a:solidFill>
                  <a:srgbClr val="374151"/>
                </a:solidFill>
                <a:latin typeface="Roboto"/>
                <a:ea typeface="Roboto"/>
                <a:cs typeface="Roboto"/>
                <a:sym typeface="Roboto"/>
              </a:rPr>
              <a:t>Recommendations: High-level steps to improve security posture.</a:t>
            </a:r>
            <a:endParaRPr sz="1200">
              <a:solidFill>
                <a:srgbClr val="374151"/>
              </a:solidFill>
              <a:latin typeface="Roboto"/>
              <a:ea typeface="Roboto"/>
              <a:cs typeface="Roboto"/>
              <a:sym typeface="Roboto"/>
            </a:endParaRPr>
          </a:p>
          <a:p>
            <a:pPr indent="0" lvl="0" marL="0" rtl="0" algn="l">
              <a:lnSpc>
                <a:spcPct val="150000"/>
              </a:lnSpc>
              <a:spcBef>
                <a:spcPts val="1500"/>
              </a:spcBef>
              <a:spcAft>
                <a:spcPts val="0"/>
              </a:spcAft>
              <a:buClr>
                <a:schemeClr val="dk1"/>
              </a:buClr>
              <a:buSzPts val="358"/>
              <a:buFont typeface="Arial"/>
              <a:buNone/>
            </a:pPr>
            <a:r>
              <a:rPr b="1" lang="en" sz="1200">
                <a:solidFill>
                  <a:schemeClr val="dk1"/>
                </a:solidFill>
                <a:latin typeface="Roboto"/>
                <a:ea typeface="Roboto"/>
                <a:cs typeface="Roboto"/>
                <a:sym typeface="Roboto"/>
              </a:rPr>
              <a:t>Technical Details:</a:t>
            </a:r>
            <a:endParaRPr b="1" sz="1200">
              <a:solidFill>
                <a:schemeClr val="dk1"/>
              </a:solidFill>
              <a:latin typeface="Roboto"/>
              <a:ea typeface="Roboto"/>
              <a:cs typeface="Roboto"/>
              <a:sym typeface="Roboto"/>
            </a:endParaRPr>
          </a:p>
          <a:p>
            <a:pPr indent="-304800" lvl="0" marL="457200" rtl="0" algn="l">
              <a:spcBef>
                <a:spcPts val="200"/>
              </a:spcBef>
              <a:spcAft>
                <a:spcPts val="0"/>
              </a:spcAft>
              <a:buClr>
                <a:srgbClr val="374151"/>
              </a:buClr>
              <a:buSzPts val="1200"/>
              <a:buFont typeface="Roboto"/>
              <a:buChar char="●"/>
            </a:pPr>
            <a:r>
              <a:rPr lang="en" sz="1200">
                <a:solidFill>
                  <a:srgbClr val="374151"/>
                </a:solidFill>
                <a:latin typeface="Roboto"/>
                <a:ea typeface="Roboto"/>
                <a:cs typeface="Roboto"/>
                <a:sym typeface="Roboto"/>
              </a:rPr>
              <a:t>Vulnerabilities Found: Detailed listing of vulnerabilities, their severity (CVSS score), and affected systems.</a:t>
            </a:r>
            <a:endParaRPr sz="1200">
              <a:solidFill>
                <a:srgbClr val="374151"/>
              </a:solidFill>
              <a:latin typeface="Roboto"/>
              <a:ea typeface="Roboto"/>
              <a:cs typeface="Roboto"/>
              <a:sym typeface="Roboto"/>
            </a:endParaRPr>
          </a:p>
          <a:p>
            <a:pPr indent="-304800" lvl="0" marL="457200" rtl="0" algn="l">
              <a:spcBef>
                <a:spcPts val="0"/>
              </a:spcBef>
              <a:spcAft>
                <a:spcPts val="0"/>
              </a:spcAft>
              <a:buClr>
                <a:srgbClr val="374151"/>
              </a:buClr>
              <a:buSzPts val="1200"/>
              <a:buFont typeface="Roboto"/>
              <a:buChar char="●"/>
            </a:pPr>
            <a:r>
              <a:rPr lang="en" sz="1200">
                <a:solidFill>
                  <a:srgbClr val="374151"/>
                </a:solidFill>
                <a:latin typeface="Roboto"/>
                <a:ea typeface="Roboto"/>
                <a:cs typeface="Roboto"/>
                <a:sym typeface="Roboto"/>
              </a:rPr>
              <a:t>Exploitation Details: How vulnerabilities were exploited, including proof-of-concept scenarios.</a:t>
            </a:r>
            <a:endParaRPr sz="1200">
              <a:solidFill>
                <a:srgbClr val="374151"/>
              </a:solidFill>
              <a:latin typeface="Roboto"/>
              <a:ea typeface="Roboto"/>
              <a:cs typeface="Roboto"/>
              <a:sym typeface="Roboto"/>
            </a:endParaRPr>
          </a:p>
          <a:p>
            <a:pPr indent="-304800" lvl="0" marL="457200" rtl="0" algn="l">
              <a:spcBef>
                <a:spcPts val="0"/>
              </a:spcBef>
              <a:spcAft>
                <a:spcPts val="0"/>
              </a:spcAft>
              <a:buClr>
                <a:srgbClr val="374151"/>
              </a:buClr>
              <a:buSzPts val="1200"/>
              <a:buFont typeface="Roboto"/>
              <a:buChar char="●"/>
            </a:pPr>
            <a:r>
              <a:rPr lang="en" sz="1200">
                <a:solidFill>
                  <a:srgbClr val="374151"/>
                </a:solidFill>
                <a:latin typeface="Roboto"/>
                <a:ea typeface="Roboto"/>
                <a:cs typeface="Roboto"/>
                <a:sym typeface="Roboto"/>
              </a:rPr>
              <a:t>Impact Assessment: Potential consequences if these vulnerabilities were exploited maliciously.</a:t>
            </a:r>
            <a:endParaRPr sz="1200">
              <a:solidFill>
                <a:srgbClr val="374151"/>
              </a:solidFill>
              <a:latin typeface="Roboto"/>
              <a:ea typeface="Roboto"/>
              <a:cs typeface="Roboto"/>
              <a:sym typeface="Roboto"/>
            </a:endParaRPr>
          </a:p>
          <a:p>
            <a:pPr indent="-304800" lvl="0" marL="457200" rtl="0" algn="l">
              <a:spcBef>
                <a:spcPts val="0"/>
              </a:spcBef>
              <a:spcAft>
                <a:spcPts val="0"/>
              </a:spcAft>
              <a:buClr>
                <a:srgbClr val="374151"/>
              </a:buClr>
              <a:buSzPts val="1200"/>
              <a:buFont typeface="Roboto"/>
              <a:buChar char="●"/>
            </a:pPr>
            <a:r>
              <a:t/>
            </a:r>
            <a:endParaRPr sz="1200">
              <a:solidFill>
                <a:srgbClr val="374151"/>
              </a:solidFill>
              <a:latin typeface="Roboto"/>
              <a:ea typeface="Roboto"/>
              <a:cs typeface="Roboto"/>
              <a:sym typeface="Roboto"/>
            </a:endParaRPr>
          </a:p>
          <a:p>
            <a:pPr indent="0" lvl="0" marL="0" rtl="0" algn="l">
              <a:spcBef>
                <a:spcPts val="1500"/>
              </a:spcBef>
              <a:spcAft>
                <a:spcPts val="0"/>
              </a:spcAft>
              <a:buSzPts val="358"/>
              <a:buNone/>
            </a:pPr>
            <a:r>
              <a:rPr lang="en" sz="1200">
                <a:solidFill>
                  <a:srgbClr val="374151"/>
                </a:solidFill>
                <a:latin typeface="Roboto"/>
                <a:ea typeface="Roboto"/>
                <a:cs typeface="Roboto"/>
                <a:sym typeface="Roboto"/>
              </a:rPr>
              <a:t>https://www.hackthebox.com/blog/penetration-testing-reports-template-and-guide</a:t>
            </a:r>
            <a:endParaRPr sz="1200">
              <a:solidFill>
                <a:srgbClr val="374151"/>
              </a:solidFill>
              <a:latin typeface="Roboto"/>
              <a:ea typeface="Roboto"/>
              <a:cs typeface="Roboto"/>
              <a:sym typeface="Roboto"/>
            </a:endParaRPr>
          </a:p>
          <a:p>
            <a:pPr indent="0" lvl="0" marL="457200" rtl="0" algn="l">
              <a:spcBef>
                <a:spcPts val="1500"/>
              </a:spcBef>
              <a:spcAft>
                <a:spcPts val="0"/>
              </a:spcAft>
              <a:buSzPts val="358"/>
              <a:buNone/>
            </a:pPr>
            <a:r>
              <a:t/>
            </a:r>
            <a:endParaRPr sz="1200">
              <a:solidFill>
                <a:srgbClr val="374151"/>
              </a:solidFill>
              <a:latin typeface="Roboto"/>
              <a:ea typeface="Roboto"/>
              <a:cs typeface="Roboto"/>
              <a:sym typeface="Roboto"/>
            </a:endParaRPr>
          </a:p>
          <a:p>
            <a:pPr indent="0" lvl="0" marL="0" rtl="0" algn="l">
              <a:spcBef>
                <a:spcPts val="1500"/>
              </a:spcBef>
              <a:spcAft>
                <a:spcPts val="1200"/>
              </a:spcAft>
              <a:buSzPts val="358"/>
              <a:buNone/>
            </a:pPr>
            <a:r>
              <a:t/>
            </a:r>
            <a:endParaRPr sz="1200"/>
          </a:p>
        </p:txBody>
      </p:sp>
      <p:sp>
        <p:nvSpPr>
          <p:cNvPr id="115" name="Google Shape;115;p23"/>
          <p:cNvSpPr txBox="1"/>
          <p:nvPr>
            <p:ph idx="2" type="body"/>
          </p:nvPr>
        </p:nvSpPr>
        <p:spPr>
          <a:xfrm>
            <a:off x="5006775" y="590000"/>
            <a:ext cx="3999900" cy="47481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b="1" lang="en">
                <a:solidFill>
                  <a:srgbClr val="1155CC"/>
                </a:solidFill>
              </a:rPr>
              <a:t>KEY ASPECT TO LOOK OUT FOR</a:t>
            </a:r>
            <a:endParaRPr b="1">
              <a:solidFill>
                <a:srgbClr val="1155CC"/>
              </a:solidFill>
            </a:endParaRPr>
          </a:p>
          <a:p>
            <a:pPr indent="-317500" lvl="0" marL="457200" rtl="0" algn="l">
              <a:lnSpc>
                <a:spcPct val="200000"/>
              </a:lnSpc>
              <a:spcBef>
                <a:spcPts val="1200"/>
              </a:spcBef>
              <a:spcAft>
                <a:spcPts val="0"/>
              </a:spcAft>
              <a:buSzPts val="1400"/>
              <a:buChar char="❖"/>
            </a:pPr>
            <a:r>
              <a:rPr b="1" lang="en"/>
              <a:t>Admin info , Scope, Targets,</a:t>
            </a:r>
            <a:endParaRPr b="1"/>
          </a:p>
          <a:p>
            <a:pPr indent="-317500" lvl="0" marL="457200" rtl="0" algn="l">
              <a:lnSpc>
                <a:spcPct val="200000"/>
              </a:lnSpc>
              <a:spcBef>
                <a:spcPts val="0"/>
              </a:spcBef>
              <a:spcAft>
                <a:spcPts val="0"/>
              </a:spcAft>
              <a:buSzPts val="1400"/>
              <a:buChar char="❖"/>
            </a:pPr>
            <a:r>
              <a:rPr b="1" lang="en"/>
              <a:t>Rules of engagement (ROE), Attack paths</a:t>
            </a:r>
            <a:endParaRPr b="1"/>
          </a:p>
          <a:p>
            <a:pPr indent="-317500" lvl="0" marL="457200" rtl="0" algn="l">
              <a:lnSpc>
                <a:spcPct val="200000"/>
              </a:lnSpc>
              <a:spcBef>
                <a:spcPts val="0"/>
              </a:spcBef>
              <a:spcAft>
                <a:spcPts val="0"/>
              </a:spcAft>
              <a:buSzPts val="1400"/>
              <a:buChar char="❖"/>
            </a:pPr>
            <a:r>
              <a:rPr b="1" lang="en"/>
              <a:t>Credentials found or cracked, Findings</a:t>
            </a:r>
            <a:endParaRPr b="1"/>
          </a:p>
          <a:p>
            <a:pPr indent="-317500" lvl="0" marL="457200" rtl="0" algn="l">
              <a:lnSpc>
                <a:spcPct val="200000"/>
              </a:lnSpc>
              <a:spcBef>
                <a:spcPts val="0"/>
              </a:spcBef>
              <a:spcAft>
                <a:spcPts val="0"/>
              </a:spcAft>
              <a:buSzPts val="1400"/>
              <a:buChar char="❖"/>
            </a:pPr>
            <a:r>
              <a:rPr b="1" lang="en"/>
              <a:t>Vulnerability scans &amp; research</a:t>
            </a:r>
            <a:endParaRPr b="1"/>
          </a:p>
          <a:p>
            <a:pPr indent="-317500" lvl="0" marL="457200" rtl="0" algn="l">
              <a:lnSpc>
                <a:spcPct val="200000"/>
              </a:lnSpc>
              <a:spcBef>
                <a:spcPts val="0"/>
              </a:spcBef>
              <a:spcAft>
                <a:spcPts val="0"/>
              </a:spcAft>
              <a:buSzPts val="1400"/>
              <a:buChar char="❖"/>
            </a:pPr>
            <a:r>
              <a:rPr b="1" lang="en"/>
              <a:t>Service enumeration</a:t>
            </a:r>
            <a:endParaRPr b="1"/>
          </a:p>
          <a:p>
            <a:pPr indent="-317500" lvl="0" marL="457200" rtl="0" algn="l">
              <a:lnSpc>
                <a:spcPct val="200000"/>
              </a:lnSpc>
              <a:spcBef>
                <a:spcPts val="0"/>
              </a:spcBef>
              <a:spcAft>
                <a:spcPts val="0"/>
              </a:spcAft>
              <a:buSzPts val="1400"/>
              <a:buChar char="❖"/>
            </a:pPr>
            <a:r>
              <a:rPr b="1" lang="en"/>
              <a:t>Web info, Active directory info</a:t>
            </a:r>
            <a:endParaRPr b="1"/>
          </a:p>
          <a:p>
            <a:pPr indent="-317500" lvl="0" marL="457200" rtl="0" algn="l">
              <a:lnSpc>
                <a:spcPct val="200000"/>
              </a:lnSpc>
              <a:spcBef>
                <a:spcPts val="0"/>
              </a:spcBef>
              <a:spcAft>
                <a:spcPts val="0"/>
              </a:spcAft>
              <a:buSzPts val="1400"/>
              <a:buChar char="❖"/>
            </a:pPr>
            <a:r>
              <a:rPr b="1" lang="en"/>
              <a:t>Open source intelligence (OSINT)</a:t>
            </a:r>
            <a:endParaRPr b="1"/>
          </a:p>
          <a:p>
            <a:pPr indent="-317500" lvl="0" marL="457200" rtl="0" algn="l">
              <a:lnSpc>
                <a:spcPct val="200000"/>
              </a:lnSpc>
              <a:spcBef>
                <a:spcPts val="0"/>
              </a:spcBef>
              <a:spcAft>
                <a:spcPts val="0"/>
              </a:spcAft>
              <a:buSzPts val="1400"/>
              <a:buChar char="❖"/>
            </a:pPr>
            <a:r>
              <a:rPr b="1" lang="en"/>
              <a:t>Logs, Activity, Artifacts, Cleanup</a:t>
            </a:r>
            <a:endParaRPr b="1"/>
          </a:p>
          <a:p>
            <a:pPr indent="0" lvl="0" marL="0" rtl="0" algn="l">
              <a:spcBef>
                <a:spcPts val="1200"/>
              </a:spcBef>
              <a:spcAft>
                <a:spcPts val="1200"/>
              </a:spcAft>
              <a:buNone/>
            </a:pPr>
            <a:r>
              <a:t/>
            </a:r>
            <a:endParaRPr b="1"/>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p24"/>
          <p:cNvSpPr txBox="1"/>
          <p:nvPr>
            <p:ph idx="1" type="body"/>
          </p:nvPr>
        </p:nvSpPr>
        <p:spPr>
          <a:xfrm>
            <a:off x="282000" y="248150"/>
            <a:ext cx="8550300" cy="4320600"/>
          </a:xfrm>
          <a:prstGeom prst="rect">
            <a:avLst/>
          </a:prstGeom>
        </p:spPr>
        <p:txBody>
          <a:bodyPr anchorCtr="0" anchor="t" bIns="91425" lIns="91425" spcFirstLastPara="1" rIns="91425" wrap="square" tIns="91425">
            <a:normAutofit/>
          </a:bodyPr>
          <a:lstStyle/>
          <a:p>
            <a:pPr indent="0" lvl="0" marL="0" rtl="0" algn="l">
              <a:lnSpc>
                <a:spcPct val="150000"/>
              </a:lnSpc>
              <a:spcBef>
                <a:spcPts val="1200"/>
              </a:spcBef>
              <a:spcAft>
                <a:spcPts val="0"/>
              </a:spcAft>
              <a:buClr>
                <a:schemeClr val="dk1"/>
              </a:buClr>
              <a:buSzPts val="1100"/>
              <a:buFont typeface="Arial"/>
              <a:buNone/>
            </a:pPr>
            <a:r>
              <a:rPr b="1" lang="en">
                <a:solidFill>
                  <a:schemeClr val="dk1"/>
                </a:solidFill>
                <a:latin typeface="Roboto"/>
                <a:ea typeface="Roboto"/>
                <a:cs typeface="Roboto"/>
                <a:sym typeface="Roboto"/>
              </a:rPr>
              <a:t>Recommendations:</a:t>
            </a:r>
            <a:endParaRPr b="1">
              <a:solidFill>
                <a:schemeClr val="dk1"/>
              </a:solidFill>
              <a:latin typeface="Roboto"/>
              <a:ea typeface="Roboto"/>
              <a:cs typeface="Roboto"/>
              <a:sym typeface="Roboto"/>
            </a:endParaRPr>
          </a:p>
          <a:p>
            <a:pPr indent="-342900" lvl="0" marL="457200" rtl="0" algn="l">
              <a:spcBef>
                <a:spcPts val="200"/>
              </a:spcBef>
              <a:spcAft>
                <a:spcPts val="0"/>
              </a:spcAft>
              <a:buClr>
                <a:srgbClr val="374151"/>
              </a:buClr>
              <a:buSzPts val="1800"/>
              <a:buFont typeface="Roboto"/>
              <a:buChar char="●"/>
            </a:pPr>
            <a:r>
              <a:rPr lang="en">
                <a:solidFill>
                  <a:srgbClr val="374151"/>
                </a:solidFill>
                <a:latin typeface="Roboto"/>
                <a:ea typeface="Roboto"/>
                <a:cs typeface="Roboto"/>
                <a:sym typeface="Roboto"/>
              </a:rPr>
              <a:t>Remediation Steps: Specific actions to mitigate each identified vulnerability.</a:t>
            </a:r>
            <a:endParaRPr>
              <a:solidFill>
                <a:srgbClr val="374151"/>
              </a:solidFill>
              <a:latin typeface="Roboto"/>
              <a:ea typeface="Roboto"/>
              <a:cs typeface="Roboto"/>
              <a:sym typeface="Roboto"/>
            </a:endParaRPr>
          </a:p>
          <a:p>
            <a:pPr indent="-342900" lvl="0" marL="457200" rtl="0" algn="l">
              <a:spcBef>
                <a:spcPts val="0"/>
              </a:spcBef>
              <a:spcAft>
                <a:spcPts val="0"/>
              </a:spcAft>
              <a:buClr>
                <a:srgbClr val="374151"/>
              </a:buClr>
              <a:buSzPts val="1800"/>
              <a:buFont typeface="Roboto"/>
              <a:buChar char="●"/>
            </a:pPr>
            <a:r>
              <a:rPr lang="en">
                <a:solidFill>
                  <a:srgbClr val="374151"/>
                </a:solidFill>
                <a:latin typeface="Roboto"/>
                <a:ea typeface="Roboto"/>
                <a:cs typeface="Roboto"/>
                <a:sym typeface="Roboto"/>
              </a:rPr>
              <a:t>Prioritization: Recommendations categorized by urgency and potential impact</a:t>
            </a:r>
            <a:endParaRPr>
              <a:solidFill>
                <a:srgbClr val="374151"/>
              </a:solidFill>
              <a:latin typeface="Roboto"/>
              <a:ea typeface="Roboto"/>
              <a:cs typeface="Roboto"/>
              <a:sym typeface="Roboto"/>
            </a:endParaRPr>
          </a:p>
          <a:p>
            <a:pPr indent="0" lvl="0" marL="0" rtl="0" algn="l">
              <a:spcBef>
                <a:spcPts val="1500"/>
              </a:spcBef>
              <a:spcAft>
                <a:spcPts val="0"/>
              </a:spcAft>
              <a:buNone/>
            </a:pPr>
            <a:r>
              <a:t/>
            </a:r>
            <a:endParaRPr>
              <a:solidFill>
                <a:srgbClr val="374151"/>
              </a:solidFill>
              <a:latin typeface="Roboto"/>
              <a:ea typeface="Roboto"/>
              <a:cs typeface="Roboto"/>
              <a:sym typeface="Roboto"/>
            </a:endParaRPr>
          </a:p>
          <a:p>
            <a:pPr indent="0" lvl="0" marL="0" rtl="0" algn="l">
              <a:lnSpc>
                <a:spcPct val="150000"/>
              </a:lnSpc>
              <a:spcBef>
                <a:spcPts val="1500"/>
              </a:spcBef>
              <a:spcAft>
                <a:spcPts val="0"/>
              </a:spcAft>
              <a:buClr>
                <a:schemeClr val="dk1"/>
              </a:buClr>
              <a:buSzPts val="1100"/>
              <a:buFont typeface="Arial"/>
              <a:buNone/>
            </a:pPr>
            <a:r>
              <a:rPr b="1" lang="en">
                <a:solidFill>
                  <a:schemeClr val="dk1"/>
                </a:solidFill>
                <a:latin typeface="Roboto"/>
                <a:ea typeface="Roboto"/>
                <a:cs typeface="Roboto"/>
                <a:sym typeface="Roboto"/>
              </a:rPr>
              <a:t>Appendices:</a:t>
            </a:r>
            <a:endParaRPr b="1">
              <a:solidFill>
                <a:schemeClr val="dk1"/>
              </a:solidFill>
              <a:latin typeface="Roboto"/>
              <a:ea typeface="Roboto"/>
              <a:cs typeface="Roboto"/>
              <a:sym typeface="Roboto"/>
            </a:endParaRPr>
          </a:p>
          <a:p>
            <a:pPr indent="-342900" lvl="0" marL="457200" rtl="0" algn="l">
              <a:spcBef>
                <a:spcPts val="200"/>
              </a:spcBef>
              <a:spcAft>
                <a:spcPts val="0"/>
              </a:spcAft>
              <a:buClr>
                <a:srgbClr val="374151"/>
              </a:buClr>
              <a:buSzPts val="1800"/>
              <a:buFont typeface="Roboto"/>
              <a:buChar char="●"/>
            </a:pPr>
            <a:r>
              <a:rPr lang="en">
                <a:solidFill>
                  <a:srgbClr val="374151"/>
                </a:solidFill>
                <a:latin typeface="Roboto"/>
                <a:ea typeface="Roboto"/>
                <a:cs typeface="Roboto"/>
                <a:sym typeface="Roboto"/>
              </a:rPr>
              <a:t>Tools and Methodologies Used: List of tools, scripts, and techniques employed during the test.</a:t>
            </a:r>
            <a:endParaRPr>
              <a:solidFill>
                <a:srgbClr val="374151"/>
              </a:solidFill>
              <a:latin typeface="Roboto"/>
              <a:ea typeface="Roboto"/>
              <a:cs typeface="Roboto"/>
              <a:sym typeface="Roboto"/>
            </a:endParaRPr>
          </a:p>
          <a:p>
            <a:pPr indent="-342900" lvl="0" marL="457200" rtl="0" algn="l">
              <a:spcBef>
                <a:spcPts val="0"/>
              </a:spcBef>
              <a:spcAft>
                <a:spcPts val="0"/>
              </a:spcAft>
              <a:buClr>
                <a:srgbClr val="374151"/>
              </a:buClr>
              <a:buSzPts val="1800"/>
              <a:buFont typeface="Roboto"/>
              <a:buChar char="●"/>
            </a:pPr>
            <a:r>
              <a:rPr lang="en">
                <a:solidFill>
                  <a:srgbClr val="374151"/>
                </a:solidFill>
                <a:latin typeface="Roboto"/>
                <a:ea typeface="Roboto"/>
                <a:cs typeface="Roboto"/>
                <a:sym typeface="Roboto"/>
              </a:rPr>
              <a:t>Raw Data and Logs: Supplementary technical data and logs for further analysis.</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4" name="Shape 124"/>
        <p:cNvGrpSpPr/>
        <p:nvPr/>
      </p:nvGrpSpPr>
      <p:grpSpPr>
        <a:xfrm>
          <a:off x="0" y="0"/>
          <a:ext cx="0" cy="0"/>
          <a:chOff x="0" y="0"/>
          <a:chExt cx="0" cy="0"/>
        </a:xfrm>
      </p:grpSpPr>
      <p:sp>
        <p:nvSpPr>
          <p:cNvPr id="125" name="Google Shape;125;p2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b="1" lang="en" sz="2400">
                <a:solidFill>
                  <a:srgbClr val="FF0000"/>
                </a:solidFill>
              </a:rPr>
              <a:t>Mitigation  within Penetration Testing and Frameworks</a:t>
            </a:r>
            <a:endParaRPr b="1" sz="2400">
              <a:solidFill>
                <a:srgbClr val="FF0000"/>
              </a:solidFill>
            </a:endParaRPr>
          </a:p>
          <a:p>
            <a:pPr indent="0" lvl="0" marL="0" rtl="0" algn="l">
              <a:spcBef>
                <a:spcPts val="1200"/>
              </a:spcBef>
              <a:spcAft>
                <a:spcPts val="0"/>
              </a:spcAft>
              <a:buNone/>
            </a:pPr>
            <a:r>
              <a:t/>
            </a:r>
            <a:endParaRPr/>
          </a:p>
        </p:txBody>
      </p:sp>
      <p:sp>
        <p:nvSpPr>
          <p:cNvPr id="126" name="Google Shape;126;p2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a:p>
          <a:p>
            <a:pPr indent="0" lvl="0" marL="0" rtl="0" algn="l">
              <a:spcBef>
                <a:spcPts val="1200"/>
              </a:spcBef>
              <a:spcAft>
                <a:spcPts val="0"/>
              </a:spcAft>
              <a:buNone/>
            </a:pPr>
            <a:r>
              <a:rPr b="1" lang="en"/>
              <a:t>1.</a:t>
            </a:r>
            <a:r>
              <a:rPr b="1" lang="en"/>
              <a:t>Framework-Based Mitigations</a:t>
            </a:r>
            <a:endParaRPr b="1"/>
          </a:p>
          <a:p>
            <a:pPr indent="-317500" lvl="0" marL="457200" rtl="0" algn="l">
              <a:spcBef>
                <a:spcPts val="1200"/>
              </a:spcBef>
              <a:spcAft>
                <a:spcPts val="0"/>
              </a:spcAft>
              <a:buSzPts val="1400"/>
              <a:buChar char="●"/>
            </a:pPr>
            <a:r>
              <a:rPr lang="en" sz="1400"/>
              <a:t>Leveraging OWASP, EC Council, MITRE, and other frameworks can guide the identification of vulnerabilities.</a:t>
            </a:r>
            <a:endParaRPr sz="1400"/>
          </a:p>
          <a:p>
            <a:pPr indent="-317500" lvl="0" marL="457200" rtl="0" algn="l">
              <a:spcBef>
                <a:spcPts val="0"/>
              </a:spcBef>
              <a:spcAft>
                <a:spcPts val="0"/>
              </a:spcAft>
              <a:buSzPts val="1400"/>
              <a:buChar char="●"/>
            </a:pPr>
            <a:r>
              <a:rPr lang="en" sz="1400"/>
              <a:t>Mitigation strategies can be aligned with the frameworks' recommendations to address specific vulnerabilities outlined within them.</a:t>
            </a:r>
            <a:endParaRPr sz="1400"/>
          </a:p>
          <a:p>
            <a:pPr indent="0" lvl="0" marL="457200" rtl="0" algn="l">
              <a:spcBef>
                <a:spcPts val="1200"/>
              </a:spcBef>
              <a:spcAft>
                <a:spcPts val="0"/>
              </a:spcAft>
              <a:buNone/>
            </a:pPr>
            <a:r>
              <a:t/>
            </a:r>
            <a:endParaRPr sz="1400"/>
          </a:p>
          <a:p>
            <a:pPr indent="0" lvl="0" marL="0" rtl="0" algn="l">
              <a:spcBef>
                <a:spcPts val="1200"/>
              </a:spcBef>
              <a:spcAft>
                <a:spcPts val="1200"/>
              </a:spcAft>
              <a:buNone/>
            </a:pPr>
            <a:r>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 name="Shape 130"/>
        <p:cNvGrpSpPr/>
        <p:nvPr/>
      </p:nvGrpSpPr>
      <p:grpSpPr>
        <a:xfrm>
          <a:off x="0" y="0"/>
          <a:ext cx="0" cy="0"/>
          <a:chOff x="0" y="0"/>
          <a:chExt cx="0" cy="0"/>
        </a:xfrm>
      </p:grpSpPr>
      <p:sp>
        <p:nvSpPr>
          <p:cNvPr id="131" name="Google Shape;131;p2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32" name="Google Shape;132;p26"/>
          <p:cNvSpPr txBox="1"/>
          <p:nvPr>
            <p:ph idx="1" type="body"/>
          </p:nvPr>
        </p:nvSpPr>
        <p:spPr>
          <a:xfrm>
            <a:off x="438650" y="1078575"/>
            <a:ext cx="8520600" cy="34164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lang="en" sz="1600"/>
              <a:t>2.</a:t>
            </a:r>
            <a:r>
              <a:rPr b="1" lang="en" sz="1600"/>
              <a:t>Compliance Alignment</a:t>
            </a:r>
            <a:endParaRPr sz="1600"/>
          </a:p>
          <a:p>
            <a:pPr indent="-330200" lvl="0" marL="457200" rtl="0" algn="l">
              <a:spcBef>
                <a:spcPts val="1200"/>
              </a:spcBef>
              <a:spcAft>
                <a:spcPts val="0"/>
              </a:spcAft>
              <a:buSzPts val="1600"/>
              <a:buChar char="●"/>
            </a:pPr>
            <a:r>
              <a:rPr lang="en" sz="1600"/>
              <a:t>Ensure that mitigation strategies align with industry standards and compliance requirements relevant to the organization.</a:t>
            </a:r>
            <a:endParaRPr sz="1600"/>
          </a:p>
          <a:p>
            <a:pPr indent="-330200" lvl="0" marL="457200" rtl="0" algn="l">
              <a:spcBef>
                <a:spcPts val="0"/>
              </a:spcBef>
              <a:spcAft>
                <a:spcPts val="0"/>
              </a:spcAft>
              <a:buSzPts val="1600"/>
              <a:buChar char="●"/>
            </a:pPr>
            <a:r>
              <a:rPr lang="en" sz="1600"/>
              <a:t>Frameworks like OWASP and EC Council often align with industry standards, aiding in compliance.</a:t>
            </a:r>
            <a:endParaRPr sz="1600"/>
          </a:p>
          <a:p>
            <a:pPr indent="0" lvl="0" marL="0" rtl="0" algn="l">
              <a:spcBef>
                <a:spcPts val="1200"/>
              </a:spcBef>
              <a:spcAft>
                <a:spcPts val="0"/>
              </a:spcAft>
              <a:buClr>
                <a:schemeClr val="dk1"/>
              </a:buClr>
              <a:buSzPts val="1100"/>
              <a:buFont typeface="Arial"/>
              <a:buNone/>
            </a:pPr>
            <a:r>
              <a:rPr lang="en" sz="1600"/>
              <a:t>3.</a:t>
            </a:r>
            <a:r>
              <a:rPr b="1" lang="en" sz="1600"/>
              <a:t>Validation and Verification</a:t>
            </a:r>
            <a:endParaRPr b="1" sz="1600"/>
          </a:p>
          <a:p>
            <a:pPr indent="-330200" lvl="0" marL="457200" rtl="0" algn="l">
              <a:spcBef>
                <a:spcPts val="1200"/>
              </a:spcBef>
              <a:spcAft>
                <a:spcPts val="0"/>
              </a:spcAft>
              <a:buSzPts val="1600"/>
              <a:buChar char="●"/>
            </a:pPr>
            <a:r>
              <a:rPr lang="en" sz="1600"/>
              <a:t>After implementing mitigations, conduct validation tests to verify their effectiveness.</a:t>
            </a:r>
            <a:endParaRPr sz="1600"/>
          </a:p>
          <a:p>
            <a:pPr indent="-330200" lvl="0" marL="457200" rtl="0" algn="l">
              <a:spcBef>
                <a:spcPts val="0"/>
              </a:spcBef>
              <a:spcAft>
                <a:spcPts val="0"/>
              </a:spcAft>
              <a:buSzPts val="1600"/>
              <a:buChar char="●"/>
            </a:pPr>
            <a:r>
              <a:rPr lang="en" sz="1600"/>
              <a:t>Verification ensures that the mitigations adequately address identified vulnerabilities.</a:t>
            </a:r>
            <a:endParaRPr sz="1600"/>
          </a:p>
          <a:p>
            <a:pPr indent="0" lvl="0" marL="457200" rtl="0" algn="l">
              <a:spcBef>
                <a:spcPts val="1200"/>
              </a:spcBef>
              <a:spcAft>
                <a:spcPts val="0"/>
              </a:spcAft>
              <a:buNone/>
            </a:pPr>
            <a:r>
              <a:t/>
            </a:r>
            <a:endParaRPr sz="1600"/>
          </a:p>
          <a:p>
            <a:pPr indent="0" lvl="0" marL="0" rtl="0" algn="l">
              <a:spcBef>
                <a:spcPts val="1200"/>
              </a:spcBef>
              <a:spcAft>
                <a:spcPts val="1200"/>
              </a:spcAft>
              <a:buNone/>
            </a:pPr>
            <a:r>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6" name="Shape 136"/>
        <p:cNvGrpSpPr/>
        <p:nvPr/>
      </p:nvGrpSpPr>
      <p:grpSpPr>
        <a:xfrm>
          <a:off x="0" y="0"/>
          <a:ext cx="0" cy="0"/>
          <a:chOff x="0" y="0"/>
          <a:chExt cx="0" cy="0"/>
        </a:xfrm>
      </p:grpSpPr>
      <p:sp>
        <p:nvSpPr>
          <p:cNvPr id="137" name="Google Shape;137;p2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38" name="Google Shape;138;p27"/>
          <p:cNvSpPr txBox="1"/>
          <p:nvPr>
            <p:ph idx="1" type="body"/>
          </p:nvPr>
        </p:nvSpPr>
        <p:spPr>
          <a:xfrm>
            <a:off x="4521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b="1" lang="en"/>
              <a:t>4</a:t>
            </a:r>
            <a:r>
              <a:rPr lang="en" sz="1400"/>
              <a:t>.</a:t>
            </a:r>
            <a:r>
              <a:rPr b="1" lang="en"/>
              <a:t>Risk-Based Mitigations</a:t>
            </a:r>
            <a:endParaRPr b="1"/>
          </a:p>
          <a:p>
            <a:pPr indent="-342900" lvl="0" marL="457200" rtl="0" algn="l">
              <a:spcBef>
                <a:spcPts val="1200"/>
              </a:spcBef>
              <a:spcAft>
                <a:spcPts val="0"/>
              </a:spcAft>
              <a:buSzPts val="1800"/>
              <a:buChar char="●"/>
            </a:pPr>
            <a:r>
              <a:rPr lang="en"/>
              <a:t>Prioritize mitigation efforts based on the risk level assigned to vulnerabilities found during penetration testing.</a:t>
            </a:r>
            <a:endParaRPr/>
          </a:p>
          <a:p>
            <a:pPr indent="-317500" lvl="0" marL="457200" rtl="0" algn="l">
              <a:spcBef>
                <a:spcPts val="0"/>
              </a:spcBef>
              <a:spcAft>
                <a:spcPts val="0"/>
              </a:spcAft>
              <a:buSzPts val="1400"/>
              <a:buChar char="●"/>
            </a:pPr>
            <a:r>
              <a:rPr lang="en"/>
              <a:t>Mitigate high-risk vulnerabilities first to minimize potential impact</a:t>
            </a:r>
            <a:r>
              <a:rPr lang="en" sz="1400"/>
              <a:t>.</a:t>
            </a:r>
            <a:endParaRPr sz="1400"/>
          </a:p>
          <a:p>
            <a:pPr indent="0" lvl="0" marL="0" rtl="0" algn="l">
              <a:spcBef>
                <a:spcPts val="1200"/>
              </a:spcBef>
              <a:spcAft>
                <a:spcPts val="12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