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4" r:id="rId9"/>
    <p:sldId id="283" r:id="rId10"/>
    <p:sldId id="266" r:id="rId11"/>
    <p:sldId id="265" r:id="rId12"/>
    <p:sldId id="267" r:id="rId13"/>
    <p:sldId id="268" r:id="rId14"/>
    <p:sldId id="270" r:id="rId15"/>
    <p:sldId id="276" r:id="rId16"/>
    <p:sldId id="271" r:id="rId17"/>
    <p:sldId id="277" r:id="rId18"/>
    <p:sldId id="272" r:id="rId19"/>
    <p:sldId id="278" r:id="rId20"/>
    <p:sldId id="273" r:id="rId21"/>
    <p:sldId id="279" r:id="rId22"/>
    <p:sldId id="274" r:id="rId23"/>
    <p:sldId id="280" r:id="rId24"/>
    <p:sldId id="275" r:id="rId25"/>
    <p:sldId id="281" r:id="rId26"/>
    <p:sldId id="282" r:id="rId27"/>
    <p:sldId id="284" r:id="rId28"/>
    <p:sldId id="285"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4E304C-7B9F-AED7-6D57-AE24B44F3481}" v="1438" dt="2024-04-23T22:02:42.444"/>
    <p1510:client id="{28BDDFE2-4482-633E-78D0-81B93BA2CA6C}" v="2938" dt="2024-04-24T12:27:51.465"/>
    <p1510:client id="{5FF0C49B-164B-6BBB-4CF9-95FDA89A10BD}" v="240" dt="2024-04-24T12:33:41.081"/>
    <p1510:client id="{63F8CD03-FCD1-E0A3-43DF-0F24463CED23}" v="33" dt="2024-04-23T20:51:47.0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24/04/2024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36.jpeg"/></Relationships>
</file>

<file path=ppt/slides/_rels/slide2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Visual enquiry</a:t>
            </a:r>
          </a:p>
        </p:txBody>
      </p:sp>
      <p:sp>
        <p:nvSpPr>
          <p:cNvPr id="3" name="Subtitle 2"/>
          <p:cNvSpPr>
            <a:spLocks noGrp="1"/>
          </p:cNvSpPr>
          <p:nvPr>
            <p:ph type="subTitle" idx="1"/>
          </p:nvPr>
        </p:nvSpPr>
        <p:spPr/>
        <p:txBody>
          <a:bodyPr vert="horz" lIns="91440" tIns="45720" rIns="91440" bIns="45720" rtlCol="0" anchor="t">
            <a:normAutofit/>
          </a:bodyPr>
          <a:lstStyle/>
          <a:p>
            <a:r>
              <a:rPr lang="en-GB" dirty="0"/>
              <a:t>Kai Samuel</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BF6AA53D-6DC9-61EA-0884-42A6A55A0211}"/>
              </a:ext>
            </a:extLst>
          </p:cNvPr>
          <p:cNvSpPr>
            <a:spLocks noGrp="1"/>
          </p:cNvSpPr>
          <p:nvPr>
            <p:ph type="title"/>
          </p:nvPr>
        </p:nvSpPr>
        <p:spPr>
          <a:xfrm>
            <a:off x="838200" y="448721"/>
            <a:ext cx="4707671" cy="1225650"/>
          </a:xfrm>
        </p:spPr>
        <p:txBody>
          <a:bodyPr anchor="b">
            <a:normAutofit/>
          </a:bodyPr>
          <a:lstStyle/>
          <a:p>
            <a:r>
              <a:rPr lang="en-GB" sz="3800">
                <a:solidFill>
                  <a:schemeClr val="bg1"/>
                </a:solidFill>
              </a:rPr>
              <a:t>5 photobook research</a:t>
            </a:r>
          </a:p>
        </p:txBody>
      </p:sp>
      <p:cxnSp>
        <p:nvCxnSpPr>
          <p:cNvPr id="13" name="Straight Connector 1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921D39-4E52-A6FB-9BA7-DBB2DA91F47A}"/>
              </a:ext>
            </a:extLst>
          </p:cNvPr>
          <p:cNvSpPr>
            <a:spLocks noGrp="1"/>
          </p:cNvSpPr>
          <p:nvPr>
            <p:ph idx="1"/>
          </p:nvPr>
        </p:nvSpPr>
        <p:spPr>
          <a:xfrm>
            <a:off x="897769" y="1909192"/>
            <a:ext cx="4586513" cy="3647710"/>
          </a:xfrm>
        </p:spPr>
        <p:txBody>
          <a:bodyPr vert="horz" lIns="91440" tIns="45720" rIns="91440" bIns="45720" rtlCol="0" anchor="t">
            <a:noAutofit/>
          </a:bodyPr>
          <a:lstStyle/>
          <a:p>
            <a:r>
              <a:rPr lang="en-GB" sz="1600" dirty="0">
                <a:solidFill>
                  <a:schemeClr val="bg1"/>
                </a:solidFill>
                <a:ea typeface="+mn-lt"/>
                <a:cs typeface="+mn-lt"/>
              </a:rPr>
              <a:t>"The Americans" by Robert Frank –captures the essence in the 50s through Frank's candid and often gritty black-and-white photographs.</a:t>
            </a:r>
          </a:p>
          <a:p>
            <a:r>
              <a:rPr lang="en-GB" sz="1600" dirty="0">
                <a:solidFill>
                  <a:schemeClr val="bg1"/>
                </a:solidFill>
                <a:ea typeface="+mn-lt"/>
                <a:cs typeface="+mn-lt"/>
              </a:rPr>
              <a:t>It  is a photobook by American photographer Robert Frank, first published in 1958. It remains one of the most influential photography books of the 20th century for documentary photography and visual storytelling.</a:t>
            </a:r>
          </a:p>
          <a:p>
            <a:r>
              <a:rPr lang="en-GB" sz="1600" dirty="0">
                <a:solidFill>
                  <a:schemeClr val="bg1"/>
                </a:solidFill>
                <a:ea typeface="+mn-lt"/>
                <a:cs typeface="+mn-lt"/>
              </a:rPr>
              <a:t>Frank embarked on a journey across the United States in the mid-1950s, with the aim of capturing the essence of American life. </a:t>
            </a:r>
          </a:p>
          <a:p>
            <a:r>
              <a:rPr lang="en-GB" sz="1600" dirty="0">
                <a:solidFill>
                  <a:schemeClr val="bg1"/>
                </a:solidFill>
                <a:ea typeface="+mn-lt"/>
                <a:cs typeface="+mn-lt"/>
              </a:rPr>
              <a:t>One of the defining characteristics of "The Americans" is Frank's use of visual language. His photographs often feature unusual angles, </a:t>
            </a:r>
            <a:r>
              <a:rPr lang="en-GB" sz="1600" err="1">
                <a:solidFill>
                  <a:schemeClr val="bg1"/>
                </a:solidFill>
                <a:ea typeface="+mn-lt"/>
                <a:cs typeface="+mn-lt"/>
              </a:rPr>
              <a:t>off-center</a:t>
            </a:r>
            <a:r>
              <a:rPr lang="en-GB" sz="1600" dirty="0">
                <a:solidFill>
                  <a:schemeClr val="bg1"/>
                </a:solidFill>
                <a:ea typeface="+mn-lt"/>
                <a:cs typeface="+mn-lt"/>
              </a:rPr>
              <a:t> compositions, and blurred motion, which imbue them with a sense of spontaneity and immediacy. Through his lens, Frank captured the nuances of human emotion and </a:t>
            </a:r>
            <a:r>
              <a:rPr lang="en-GB" sz="1600" err="1">
                <a:solidFill>
                  <a:schemeClr val="bg1"/>
                </a:solidFill>
                <a:ea typeface="+mn-lt"/>
                <a:cs typeface="+mn-lt"/>
              </a:rPr>
              <a:t>behavior</a:t>
            </a:r>
            <a:r>
              <a:rPr lang="en-GB" sz="1600" dirty="0">
                <a:solidFill>
                  <a:schemeClr val="bg1"/>
                </a:solidFill>
                <a:ea typeface="+mn-lt"/>
                <a:cs typeface="+mn-lt"/>
              </a:rPr>
              <a:t>, revealing the beauty and sadness inherent in the American experience.</a:t>
            </a:r>
            <a:endParaRPr lang="en-GB" sz="1600" dirty="0">
              <a:solidFill>
                <a:schemeClr val="bg1"/>
              </a:solidFill>
            </a:endParaRPr>
          </a:p>
          <a:p>
            <a:endParaRPr lang="en-GB" sz="500">
              <a:solidFill>
                <a:schemeClr val="bg1"/>
              </a:solidFill>
              <a:ea typeface="+mn-lt"/>
              <a:cs typeface="+mn-lt"/>
            </a:endParaRPr>
          </a:p>
        </p:txBody>
      </p:sp>
      <p:cxnSp>
        <p:nvCxnSpPr>
          <p:cNvPr id="15" name="Straight Connector 1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6" name="Picture 5" descr="The Americans by Robert Frank">
            <a:extLst>
              <a:ext uri="{FF2B5EF4-FFF2-40B4-BE49-F238E27FC236}">
                <a16:creationId xmlns:a16="http://schemas.microsoft.com/office/drawing/2014/main" id="{E176C416-773F-4551-58F5-171A460009E8}"/>
              </a:ext>
            </a:extLst>
          </p:cNvPr>
          <p:cNvPicPr>
            <a:picLocks noChangeAspect="1"/>
          </p:cNvPicPr>
          <p:nvPr/>
        </p:nvPicPr>
        <p:blipFill>
          <a:blip r:embed="rId2"/>
          <a:stretch>
            <a:fillRect/>
          </a:stretch>
        </p:blipFill>
        <p:spPr>
          <a:xfrm>
            <a:off x="6525453" y="1304045"/>
            <a:ext cx="5666547" cy="4249910"/>
          </a:xfrm>
          <a:prstGeom prst="rect">
            <a:avLst/>
          </a:prstGeom>
        </p:spPr>
      </p:pic>
    </p:spTree>
    <p:extLst>
      <p:ext uri="{BB962C8B-B14F-4D97-AF65-F5344CB8AC3E}">
        <p14:creationId xmlns:p14="http://schemas.microsoft.com/office/powerpoint/2010/main" val="2527200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1BBFB329-C808-8309-BBB3-8FEF2A078C1B}"/>
              </a:ext>
            </a:extLst>
          </p:cNvPr>
          <p:cNvSpPr>
            <a:spLocks noGrp="1"/>
          </p:cNvSpPr>
          <p:nvPr>
            <p:ph type="title"/>
          </p:nvPr>
        </p:nvSpPr>
        <p:spPr>
          <a:xfrm>
            <a:off x="838200" y="448721"/>
            <a:ext cx="4707671" cy="1225650"/>
          </a:xfrm>
        </p:spPr>
        <p:txBody>
          <a:bodyPr anchor="b">
            <a:normAutofit/>
          </a:bodyPr>
          <a:lstStyle/>
          <a:p>
            <a:r>
              <a:rPr lang="en-GB" sz="3800">
                <a:solidFill>
                  <a:schemeClr val="bg1"/>
                </a:solidFill>
                <a:ea typeface="+mj-lt"/>
                <a:cs typeface="+mj-lt"/>
              </a:rPr>
              <a:t>5 photobook research</a:t>
            </a:r>
          </a:p>
          <a:p>
            <a:endParaRPr lang="en-GB" sz="3800">
              <a:solidFill>
                <a:schemeClr val="bg1"/>
              </a:solidFill>
            </a:endParaRPr>
          </a:p>
        </p:txBody>
      </p:sp>
      <p:cxnSp>
        <p:nvCxnSpPr>
          <p:cNvPr id="12" name="Straight Connector 1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30046E-6CD1-B889-5870-2AEEFFC11CE4}"/>
              </a:ext>
            </a:extLst>
          </p:cNvPr>
          <p:cNvSpPr>
            <a:spLocks noGrp="1"/>
          </p:cNvSpPr>
          <p:nvPr>
            <p:ph idx="1"/>
          </p:nvPr>
        </p:nvSpPr>
        <p:spPr>
          <a:xfrm>
            <a:off x="897769" y="1909192"/>
            <a:ext cx="4586513" cy="3647710"/>
          </a:xfrm>
        </p:spPr>
        <p:txBody>
          <a:bodyPr vert="horz" lIns="91440" tIns="45720" rIns="91440" bIns="45720" rtlCol="0" anchor="t">
            <a:noAutofit/>
          </a:bodyPr>
          <a:lstStyle/>
          <a:p>
            <a:r>
              <a:rPr lang="en-GB" sz="1600" dirty="0">
                <a:solidFill>
                  <a:schemeClr val="bg1"/>
                </a:solidFill>
                <a:latin typeface="Arial"/>
                <a:cs typeface="Arial"/>
              </a:rPr>
              <a:t>"Dayanita Singh: Museum Bhavan" - This  photobook by Indian photographer Dayanita Singh blurs the lines between photography, architecture, and curation. It consists of a series of foldable photo-structures that can be arranged and displayed in various ways, allowing viewers to create their own "museum."</a:t>
            </a:r>
          </a:p>
          <a:p>
            <a:r>
              <a:rPr lang="en-GB" sz="1600" dirty="0">
                <a:solidFill>
                  <a:schemeClr val="bg1"/>
                </a:solidFill>
                <a:ea typeface="+mn-lt"/>
                <a:cs typeface="+mn-lt"/>
              </a:rPr>
              <a:t>"Museum Bhavan" is a photobook created by the renowned Indian photographer Dayanita Singh. Published in 2017, "Museum Bhavan" represents a radical departure from traditional photobook formats, offering a unique and innovative approach to storytelling and exhibition design.</a:t>
            </a:r>
            <a:endParaRPr lang="en-GB" sz="1600" dirty="0">
              <a:solidFill>
                <a:schemeClr val="bg1"/>
              </a:solidFill>
              <a:latin typeface="Arial"/>
              <a:cs typeface="Arial"/>
            </a:endParaRPr>
          </a:p>
          <a:p>
            <a:endParaRPr lang="en-GB" sz="1600" dirty="0">
              <a:solidFill>
                <a:schemeClr val="bg1"/>
              </a:solidFill>
            </a:endParaRPr>
          </a:p>
        </p:txBody>
      </p:sp>
      <p:cxnSp>
        <p:nvCxnSpPr>
          <p:cNvPr id="14" name="Straight Connector 1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BUILDING MUSEUM BHAVAN – Dayanita singh , Random thoughts on Photography,  Art and being a soloist">
            <a:extLst>
              <a:ext uri="{FF2B5EF4-FFF2-40B4-BE49-F238E27FC236}">
                <a16:creationId xmlns:a16="http://schemas.microsoft.com/office/drawing/2014/main" id="{FC2087E7-799A-757F-79A8-C25F14F5DDCE}"/>
              </a:ext>
            </a:extLst>
          </p:cNvPr>
          <p:cNvPicPr>
            <a:picLocks noChangeAspect="1"/>
          </p:cNvPicPr>
          <p:nvPr/>
        </p:nvPicPr>
        <p:blipFill>
          <a:blip r:embed="rId2"/>
          <a:stretch>
            <a:fillRect/>
          </a:stretch>
        </p:blipFill>
        <p:spPr>
          <a:xfrm>
            <a:off x="6525453" y="1806951"/>
            <a:ext cx="5666547" cy="3244098"/>
          </a:xfrm>
          <a:prstGeom prst="rect">
            <a:avLst/>
          </a:prstGeom>
        </p:spPr>
      </p:pic>
    </p:spTree>
    <p:extLst>
      <p:ext uri="{BB962C8B-B14F-4D97-AF65-F5344CB8AC3E}">
        <p14:creationId xmlns:p14="http://schemas.microsoft.com/office/powerpoint/2010/main" val="567232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75B19E4-0108-41C4-8DB1-11BAE0B49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36974048-BEC4-04AD-9F2C-532F96B49974}"/>
              </a:ext>
            </a:extLst>
          </p:cNvPr>
          <p:cNvSpPr>
            <a:spLocks noGrp="1"/>
          </p:cNvSpPr>
          <p:nvPr>
            <p:ph type="title"/>
          </p:nvPr>
        </p:nvSpPr>
        <p:spPr>
          <a:xfrm>
            <a:off x="1295398" y="669925"/>
            <a:ext cx="4686295" cy="1325563"/>
          </a:xfrm>
        </p:spPr>
        <p:txBody>
          <a:bodyPr anchor="b">
            <a:normAutofit/>
          </a:bodyPr>
          <a:lstStyle/>
          <a:p>
            <a:r>
              <a:rPr lang="en-GB" sz="3800">
                <a:solidFill>
                  <a:schemeClr val="bg1"/>
                </a:solidFill>
                <a:ea typeface="+mj-lt"/>
                <a:cs typeface="+mj-lt"/>
              </a:rPr>
              <a:t>5 photobook research</a:t>
            </a:r>
          </a:p>
          <a:p>
            <a:endParaRPr lang="en-GB" sz="3800">
              <a:solidFill>
                <a:schemeClr val="bg1"/>
              </a:solidFill>
            </a:endParaRPr>
          </a:p>
        </p:txBody>
      </p:sp>
      <p:sp>
        <p:nvSpPr>
          <p:cNvPr id="3" name="Content Placeholder 2">
            <a:extLst>
              <a:ext uri="{FF2B5EF4-FFF2-40B4-BE49-F238E27FC236}">
                <a16:creationId xmlns:a16="http://schemas.microsoft.com/office/drawing/2014/main" id="{07CAD4E4-87E9-CEC5-30FF-35C85224687C}"/>
              </a:ext>
            </a:extLst>
          </p:cNvPr>
          <p:cNvSpPr>
            <a:spLocks noGrp="1"/>
          </p:cNvSpPr>
          <p:nvPr>
            <p:ph idx="1"/>
          </p:nvPr>
        </p:nvSpPr>
        <p:spPr>
          <a:xfrm>
            <a:off x="1295398" y="2400304"/>
            <a:ext cx="4686295" cy="3441692"/>
          </a:xfrm>
        </p:spPr>
        <p:txBody>
          <a:bodyPr vert="horz" lIns="91440" tIns="45720" rIns="91440" bIns="45720" rtlCol="0" anchor="t">
            <a:noAutofit/>
          </a:bodyPr>
          <a:lstStyle/>
          <a:p>
            <a:pPr marL="0" indent="0">
              <a:buNone/>
            </a:pPr>
            <a:r>
              <a:rPr lang="en-GB" sz="1600" dirty="0">
                <a:solidFill>
                  <a:schemeClr val="bg1"/>
                </a:solidFill>
                <a:ea typeface="+mn-lt"/>
                <a:cs typeface="+mn-lt"/>
              </a:rPr>
              <a:t>In "Genesis," Brazilian photographer Sebastião Salgado showcases his stunning black-and-white images of landscapes and wildlife, from around the world. The book is a tribute to the beauty and diversity of our planet.</a:t>
            </a:r>
            <a:endParaRPr lang="en-US" dirty="0">
              <a:solidFill>
                <a:schemeClr val="bg1"/>
              </a:solidFill>
            </a:endParaRPr>
          </a:p>
          <a:p>
            <a:r>
              <a:rPr lang="en-GB" sz="1600" dirty="0">
                <a:solidFill>
                  <a:schemeClr val="bg1"/>
                </a:solidFill>
                <a:ea typeface="+mn-lt"/>
                <a:cs typeface="+mn-lt"/>
              </a:rPr>
              <a:t>Salgado, known for his powerful black-and-white images that often focus on social issues and human suffering, embarked on the "Genesis" project as a personal journey of rediscovery and reverence for the planet. After witnessing the destruction by human activity in his previous projects, Salgado felt compelled to document the remaining pristine landscapes, wildlife, and indigenous communities that have managed to maintain a harmonious relationship with nature.</a:t>
            </a:r>
            <a:endParaRPr lang="en-GB" sz="1600" dirty="0">
              <a:solidFill>
                <a:schemeClr val="bg1"/>
              </a:solidFill>
            </a:endParaRPr>
          </a:p>
          <a:p>
            <a:endParaRPr lang="en-GB" sz="1600" dirty="0">
              <a:solidFill>
                <a:schemeClr val="bg1"/>
              </a:solidFill>
            </a:endParaRPr>
          </a:p>
        </p:txBody>
      </p:sp>
      <p:pic>
        <p:nvPicPr>
          <p:cNvPr id="6" name="Picture 5" descr="Sebastião Salgado. GENESIS">
            <a:extLst>
              <a:ext uri="{FF2B5EF4-FFF2-40B4-BE49-F238E27FC236}">
                <a16:creationId xmlns:a16="http://schemas.microsoft.com/office/drawing/2014/main" id="{759001E5-C9DD-5980-054D-CA6E05F29362}"/>
              </a:ext>
            </a:extLst>
          </p:cNvPr>
          <p:cNvPicPr>
            <a:picLocks noChangeAspect="1"/>
          </p:cNvPicPr>
          <p:nvPr/>
        </p:nvPicPr>
        <p:blipFill>
          <a:blip r:embed="rId2"/>
          <a:stretch>
            <a:fillRect/>
          </a:stretch>
        </p:blipFill>
        <p:spPr>
          <a:xfrm>
            <a:off x="7391400" y="0"/>
            <a:ext cx="4800600" cy="6858000"/>
          </a:xfrm>
          <a:prstGeom prst="rect">
            <a:avLst/>
          </a:prstGeom>
        </p:spPr>
      </p:pic>
      <p:cxnSp>
        <p:nvCxnSpPr>
          <p:cNvPr id="13" name="Straight Connector 12">
            <a:extLst>
              <a:ext uri="{FF2B5EF4-FFF2-40B4-BE49-F238E27FC236}">
                <a16:creationId xmlns:a16="http://schemas.microsoft.com/office/drawing/2014/main" id="{C727A21A-62F5-405C-B7A5-439FD39932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2905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641577A-888F-4E56-B9E4-CC57AC7B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95399" y="2026340"/>
            <a:ext cx="1089660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2381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75B19E4-0108-41C4-8DB1-11BAE0B49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EA3F37F7-83B7-1194-6A46-67FA675B4071}"/>
              </a:ext>
            </a:extLst>
          </p:cNvPr>
          <p:cNvSpPr>
            <a:spLocks noGrp="1"/>
          </p:cNvSpPr>
          <p:nvPr>
            <p:ph type="title"/>
          </p:nvPr>
        </p:nvSpPr>
        <p:spPr>
          <a:xfrm>
            <a:off x="1295398" y="669925"/>
            <a:ext cx="4686295" cy="1325563"/>
          </a:xfrm>
        </p:spPr>
        <p:txBody>
          <a:bodyPr anchor="b">
            <a:normAutofit/>
          </a:bodyPr>
          <a:lstStyle/>
          <a:p>
            <a:r>
              <a:rPr lang="en-GB" sz="3800">
                <a:solidFill>
                  <a:schemeClr val="bg1"/>
                </a:solidFill>
                <a:ea typeface="+mj-lt"/>
                <a:cs typeface="+mj-lt"/>
              </a:rPr>
              <a:t>5 photobook research</a:t>
            </a:r>
          </a:p>
          <a:p>
            <a:endParaRPr lang="en-GB" sz="3800">
              <a:solidFill>
                <a:schemeClr val="bg1"/>
              </a:solidFill>
            </a:endParaRPr>
          </a:p>
        </p:txBody>
      </p:sp>
      <p:sp>
        <p:nvSpPr>
          <p:cNvPr id="3" name="Content Placeholder 2">
            <a:extLst>
              <a:ext uri="{FF2B5EF4-FFF2-40B4-BE49-F238E27FC236}">
                <a16:creationId xmlns:a16="http://schemas.microsoft.com/office/drawing/2014/main" id="{7ED3E13B-CB1F-0EB3-33EA-4042CC6BD3DD}"/>
              </a:ext>
            </a:extLst>
          </p:cNvPr>
          <p:cNvSpPr>
            <a:spLocks noGrp="1"/>
          </p:cNvSpPr>
          <p:nvPr>
            <p:ph idx="1"/>
          </p:nvPr>
        </p:nvSpPr>
        <p:spPr>
          <a:xfrm>
            <a:off x="1295398" y="2400304"/>
            <a:ext cx="4686295" cy="3441692"/>
          </a:xfrm>
        </p:spPr>
        <p:txBody>
          <a:bodyPr vert="horz" lIns="91440" tIns="45720" rIns="91440" bIns="45720" rtlCol="0" anchor="t">
            <a:noAutofit/>
          </a:bodyPr>
          <a:lstStyle/>
          <a:p>
            <a:r>
              <a:rPr lang="en-GB" sz="1600" dirty="0">
                <a:solidFill>
                  <a:schemeClr val="bg1"/>
                </a:solidFill>
                <a:ea typeface="+mn-lt"/>
                <a:cs typeface="+mn-lt"/>
              </a:rPr>
              <a:t>"Tulsa" by Larry Clark – is a raw and intimate portrayal of youth culture and drug addiction in 1970s America, "Tulsa" is a controversial yet influential photobook by photographer and filmmaker Larry Clark. The book's gritty black-and-white photographs offer a glimpse into the lives of Clark's friends and acquaintances.</a:t>
            </a:r>
          </a:p>
          <a:p>
            <a:r>
              <a:rPr lang="en-GB" sz="1600" dirty="0">
                <a:solidFill>
                  <a:schemeClr val="bg1"/>
                </a:solidFill>
                <a:ea typeface="+mn-lt"/>
                <a:cs typeface="+mn-lt"/>
              </a:rPr>
              <a:t>"Tulsa" is a groundbreaking photobook by American photographer and filmmaker Larry Clark, first published in 1971. It offers a raw and unflinching glimpse into the lives of disaffected youth in Tulsa, Oklahoma, during the late 1960s.</a:t>
            </a:r>
            <a:endParaRPr lang="en-GB" sz="1600" dirty="0">
              <a:solidFill>
                <a:schemeClr val="bg1"/>
              </a:solidFill>
            </a:endParaRPr>
          </a:p>
          <a:p>
            <a:endParaRPr lang="en-GB" sz="1600" dirty="0">
              <a:solidFill>
                <a:schemeClr val="bg1"/>
              </a:solidFill>
            </a:endParaRPr>
          </a:p>
        </p:txBody>
      </p:sp>
      <p:pic>
        <p:nvPicPr>
          <p:cNvPr id="5" name="Picture 4" descr="Tulsa">
            <a:extLst>
              <a:ext uri="{FF2B5EF4-FFF2-40B4-BE49-F238E27FC236}">
                <a16:creationId xmlns:a16="http://schemas.microsoft.com/office/drawing/2014/main" id="{BA6FB7FB-5F54-0512-086D-E7B489A477C7}"/>
              </a:ext>
            </a:extLst>
          </p:cNvPr>
          <p:cNvPicPr>
            <a:picLocks noChangeAspect="1"/>
          </p:cNvPicPr>
          <p:nvPr/>
        </p:nvPicPr>
        <p:blipFill>
          <a:blip r:embed="rId2"/>
          <a:stretch>
            <a:fillRect/>
          </a:stretch>
        </p:blipFill>
        <p:spPr>
          <a:xfrm>
            <a:off x="7031354" y="0"/>
            <a:ext cx="5160645" cy="6858000"/>
          </a:xfrm>
          <a:prstGeom prst="rect">
            <a:avLst/>
          </a:prstGeom>
        </p:spPr>
      </p:pic>
      <p:cxnSp>
        <p:nvCxnSpPr>
          <p:cNvPr id="12" name="Straight Connector 11">
            <a:extLst>
              <a:ext uri="{FF2B5EF4-FFF2-40B4-BE49-F238E27FC236}">
                <a16:creationId xmlns:a16="http://schemas.microsoft.com/office/drawing/2014/main" id="{C727A21A-62F5-405C-B7A5-439FD39932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2905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641577A-888F-4E56-B9E4-CC57AC7B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95399" y="2026340"/>
            <a:ext cx="1089660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2817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75B19E4-0108-41C4-8DB1-11BAE0B49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01E16FC8-4917-BF6E-C030-5C9360F10D1E}"/>
              </a:ext>
            </a:extLst>
          </p:cNvPr>
          <p:cNvSpPr>
            <a:spLocks noGrp="1"/>
          </p:cNvSpPr>
          <p:nvPr>
            <p:ph type="title"/>
          </p:nvPr>
        </p:nvSpPr>
        <p:spPr>
          <a:xfrm>
            <a:off x="1295398" y="669925"/>
            <a:ext cx="4686295" cy="1325563"/>
          </a:xfrm>
        </p:spPr>
        <p:txBody>
          <a:bodyPr anchor="b">
            <a:normAutofit/>
          </a:bodyPr>
          <a:lstStyle/>
          <a:p>
            <a:r>
              <a:rPr lang="en-GB" sz="3800">
                <a:solidFill>
                  <a:schemeClr val="bg1"/>
                </a:solidFill>
                <a:ea typeface="+mj-lt"/>
                <a:cs typeface="+mj-lt"/>
              </a:rPr>
              <a:t>5 photobook research</a:t>
            </a:r>
          </a:p>
          <a:p>
            <a:endParaRPr lang="en-GB" sz="3800">
              <a:solidFill>
                <a:schemeClr val="bg1"/>
              </a:solidFill>
            </a:endParaRPr>
          </a:p>
        </p:txBody>
      </p:sp>
      <p:sp>
        <p:nvSpPr>
          <p:cNvPr id="3" name="Content Placeholder 2">
            <a:extLst>
              <a:ext uri="{FF2B5EF4-FFF2-40B4-BE49-F238E27FC236}">
                <a16:creationId xmlns:a16="http://schemas.microsoft.com/office/drawing/2014/main" id="{C39B274D-0BA6-D381-DC74-1E45E32ABEE1}"/>
              </a:ext>
            </a:extLst>
          </p:cNvPr>
          <p:cNvSpPr>
            <a:spLocks noGrp="1"/>
          </p:cNvSpPr>
          <p:nvPr>
            <p:ph idx="1"/>
          </p:nvPr>
        </p:nvSpPr>
        <p:spPr>
          <a:xfrm>
            <a:off x="1295398" y="2400304"/>
            <a:ext cx="4686295" cy="3441692"/>
          </a:xfrm>
        </p:spPr>
        <p:txBody>
          <a:bodyPr vert="horz" lIns="91440" tIns="45720" rIns="91440" bIns="45720" rtlCol="0" anchor="t">
            <a:noAutofit/>
          </a:bodyPr>
          <a:lstStyle/>
          <a:p>
            <a:r>
              <a:rPr lang="en-GB" sz="1600" dirty="0">
                <a:solidFill>
                  <a:schemeClr val="bg1"/>
                </a:solidFill>
                <a:ea typeface="+mn-lt"/>
                <a:cs typeface="+mn-lt"/>
              </a:rPr>
              <a:t>"The Decisive Moment" by Henri Cartier-Bresson - Considered one of the most important photobooks in the history of photography, "The Decisive Moment" features iconic images by Henri Cartier-Bresson, a master of street photography. The book showcases Cartier-Bresson's ability to capture fleeting moments of everyday life with precision and elegance.\</a:t>
            </a:r>
          </a:p>
          <a:p>
            <a:r>
              <a:rPr lang="en-GB" sz="1600" dirty="0">
                <a:solidFill>
                  <a:schemeClr val="bg1"/>
                </a:solidFill>
                <a:ea typeface="+mn-lt"/>
                <a:cs typeface="+mn-lt"/>
              </a:rPr>
              <a:t>"The Decisive Moment" is a seminal photobook by the legendary French photographer Henri Cartier-Bresson, first published in 1952 under the title "Images à la </a:t>
            </a:r>
            <a:r>
              <a:rPr lang="en-GB" sz="1600" err="1">
                <a:solidFill>
                  <a:schemeClr val="bg1"/>
                </a:solidFill>
                <a:ea typeface="+mn-lt"/>
                <a:cs typeface="+mn-lt"/>
              </a:rPr>
              <a:t>sauvette</a:t>
            </a:r>
            <a:r>
              <a:rPr lang="en-GB" sz="1600" dirty="0">
                <a:solidFill>
                  <a:schemeClr val="bg1"/>
                </a:solidFill>
                <a:ea typeface="+mn-lt"/>
                <a:cs typeface="+mn-lt"/>
              </a:rPr>
              <a:t>" (Images on the Run). It is considered one of the most important and influential photobooks in the history of photography.</a:t>
            </a:r>
            <a:endParaRPr lang="en-GB" sz="1600" dirty="0">
              <a:solidFill>
                <a:schemeClr val="bg1"/>
              </a:solidFill>
            </a:endParaRPr>
          </a:p>
          <a:p>
            <a:endParaRPr lang="en-GB" sz="1600" dirty="0">
              <a:solidFill>
                <a:schemeClr val="bg1"/>
              </a:solidFill>
            </a:endParaRPr>
          </a:p>
          <a:p>
            <a:endParaRPr lang="en-GB" sz="500">
              <a:solidFill>
                <a:schemeClr val="bg1"/>
              </a:solidFill>
            </a:endParaRPr>
          </a:p>
          <a:p>
            <a:endParaRPr lang="en-GB" sz="500">
              <a:solidFill>
                <a:schemeClr val="bg1"/>
              </a:solidFill>
            </a:endParaRPr>
          </a:p>
        </p:txBody>
      </p:sp>
      <p:pic>
        <p:nvPicPr>
          <p:cNvPr id="4" name="Picture 3" descr="Henri Cartier-Bresson: The Decisive Moment">
            <a:extLst>
              <a:ext uri="{FF2B5EF4-FFF2-40B4-BE49-F238E27FC236}">
                <a16:creationId xmlns:a16="http://schemas.microsoft.com/office/drawing/2014/main" id="{25960F46-8BB7-1E24-C39C-6F6FC7CFA250}"/>
              </a:ext>
            </a:extLst>
          </p:cNvPr>
          <p:cNvPicPr>
            <a:picLocks noChangeAspect="1"/>
          </p:cNvPicPr>
          <p:nvPr/>
        </p:nvPicPr>
        <p:blipFill>
          <a:blip r:embed="rId2"/>
          <a:stretch>
            <a:fillRect/>
          </a:stretch>
        </p:blipFill>
        <p:spPr>
          <a:xfrm>
            <a:off x="7151370" y="0"/>
            <a:ext cx="5040630" cy="6858000"/>
          </a:xfrm>
          <a:prstGeom prst="rect">
            <a:avLst/>
          </a:prstGeom>
        </p:spPr>
      </p:pic>
      <p:cxnSp>
        <p:nvCxnSpPr>
          <p:cNvPr id="16" name="Straight Connector 15">
            <a:extLst>
              <a:ext uri="{FF2B5EF4-FFF2-40B4-BE49-F238E27FC236}">
                <a16:creationId xmlns:a16="http://schemas.microsoft.com/office/drawing/2014/main" id="{C727A21A-62F5-405C-B7A5-439FD39932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2905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641577A-888F-4E56-B9E4-CC57AC7B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95399" y="2026340"/>
            <a:ext cx="1089660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096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descr="A wall with pictures on it&#10;&#10;Description automatically generated">
            <a:extLst>
              <a:ext uri="{FF2B5EF4-FFF2-40B4-BE49-F238E27FC236}">
                <a16:creationId xmlns:a16="http://schemas.microsoft.com/office/drawing/2014/main" id="{AB7E4980-E1D5-CF65-22A1-66D32AE4A288}"/>
              </a:ext>
            </a:extLst>
          </p:cNvPr>
          <p:cNvPicPr>
            <a:picLocks noChangeAspect="1"/>
          </p:cNvPicPr>
          <p:nvPr/>
        </p:nvPicPr>
        <p:blipFill rotWithShape="1">
          <a:blip r:embed="rId2"/>
          <a:srcRect t="632" r="-5" b="13940"/>
          <a:stretch/>
        </p:blipFill>
        <p:spPr>
          <a:xfrm>
            <a:off x="20" y="10"/>
            <a:ext cx="2970445" cy="3383269"/>
          </a:xfrm>
          <a:prstGeom prst="rect">
            <a:avLst/>
          </a:prstGeom>
        </p:spPr>
      </p:pic>
      <p:pic>
        <p:nvPicPr>
          <p:cNvPr id="4" name="Content Placeholder 3" descr="A art piece on a wall&#10;&#10;Description automatically generated">
            <a:extLst>
              <a:ext uri="{FF2B5EF4-FFF2-40B4-BE49-F238E27FC236}">
                <a16:creationId xmlns:a16="http://schemas.microsoft.com/office/drawing/2014/main" id="{55DB4F2A-07EC-9C20-699B-528BF67F5CF6}"/>
              </a:ext>
            </a:extLst>
          </p:cNvPr>
          <p:cNvPicPr>
            <a:picLocks noChangeAspect="1"/>
          </p:cNvPicPr>
          <p:nvPr/>
        </p:nvPicPr>
        <p:blipFill rotWithShape="1">
          <a:blip r:embed="rId3"/>
          <a:srcRect t="9820" r="5" b="4761"/>
          <a:stretch/>
        </p:blipFill>
        <p:spPr>
          <a:xfrm>
            <a:off x="3072956" y="10"/>
            <a:ext cx="2970465" cy="3383268"/>
          </a:xfrm>
          <a:prstGeom prst="rect">
            <a:avLst/>
          </a:prstGeom>
        </p:spPr>
      </p:pic>
      <p:pic>
        <p:nvPicPr>
          <p:cNvPr id="5" name="Picture 4" descr="A cat sitting on a bench in a room with a large round object from the ceiling&#10;&#10;Description automatically generated">
            <a:extLst>
              <a:ext uri="{FF2B5EF4-FFF2-40B4-BE49-F238E27FC236}">
                <a16:creationId xmlns:a16="http://schemas.microsoft.com/office/drawing/2014/main" id="{B9755534-12CE-EF83-490E-10E45B18DE1D}"/>
              </a:ext>
            </a:extLst>
          </p:cNvPr>
          <p:cNvPicPr>
            <a:picLocks noChangeAspect="1"/>
          </p:cNvPicPr>
          <p:nvPr/>
        </p:nvPicPr>
        <p:blipFill rotWithShape="1">
          <a:blip r:embed="rId4"/>
          <a:srcRect b="14616"/>
          <a:stretch/>
        </p:blipFill>
        <p:spPr>
          <a:xfrm>
            <a:off x="6145909" y="10"/>
            <a:ext cx="2971800" cy="3383268"/>
          </a:xfrm>
          <a:prstGeom prst="rect">
            <a:avLst/>
          </a:prstGeom>
        </p:spPr>
      </p:pic>
      <p:pic>
        <p:nvPicPr>
          <p:cNvPr id="6" name="Picture 5" descr="A desk with a computer and chairs&#10;&#10;Description automatically generated">
            <a:extLst>
              <a:ext uri="{FF2B5EF4-FFF2-40B4-BE49-F238E27FC236}">
                <a16:creationId xmlns:a16="http://schemas.microsoft.com/office/drawing/2014/main" id="{4423D17B-42FB-8A13-6810-81F703491CFC}"/>
              </a:ext>
            </a:extLst>
          </p:cNvPr>
          <p:cNvPicPr>
            <a:picLocks noChangeAspect="1"/>
          </p:cNvPicPr>
          <p:nvPr/>
        </p:nvPicPr>
        <p:blipFill rotWithShape="1">
          <a:blip r:embed="rId5"/>
          <a:srcRect t="11745" b="2870"/>
          <a:stretch/>
        </p:blipFill>
        <p:spPr>
          <a:xfrm>
            <a:off x="9220200" y="10"/>
            <a:ext cx="2971800" cy="3383268"/>
          </a:xfrm>
          <a:prstGeom prst="rect">
            <a:avLst/>
          </a:prstGeom>
        </p:spPr>
      </p:pic>
      <p:pic>
        <p:nvPicPr>
          <p:cNvPr id="7" name="Picture 6" descr="A wall with art on it&#10;&#10;Description automatically generated">
            <a:extLst>
              <a:ext uri="{FF2B5EF4-FFF2-40B4-BE49-F238E27FC236}">
                <a16:creationId xmlns:a16="http://schemas.microsoft.com/office/drawing/2014/main" id="{8EB79DD9-7D9F-758F-31D6-EEFE7D74C453}"/>
              </a:ext>
            </a:extLst>
          </p:cNvPr>
          <p:cNvPicPr>
            <a:picLocks noChangeAspect="1"/>
          </p:cNvPicPr>
          <p:nvPr/>
        </p:nvPicPr>
        <p:blipFill rotWithShape="1">
          <a:blip r:embed="rId6"/>
          <a:srcRect t="23074" r="-1" b="34945"/>
          <a:stretch/>
        </p:blipFill>
        <p:spPr>
          <a:xfrm>
            <a:off x="-1018" y="3474720"/>
            <a:ext cx="6044438" cy="3383280"/>
          </a:xfrm>
          <a:prstGeom prst="rect">
            <a:avLst/>
          </a:prstGeom>
        </p:spPr>
      </p:pic>
      <p:sp>
        <p:nvSpPr>
          <p:cNvPr id="17" name="Rectangle 16">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5910" y="3474720"/>
            <a:ext cx="6046090" cy="3383281"/>
          </a:xfrm>
          <a:prstGeom prst="rect">
            <a:avLst/>
          </a:prstGeom>
          <a:solidFill>
            <a:srgbClr val="6E38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6A5C48-4FC9-C58E-C897-22851B7EB4B5}"/>
              </a:ext>
            </a:extLst>
          </p:cNvPr>
          <p:cNvSpPr>
            <a:spLocks noGrp="1"/>
          </p:cNvSpPr>
          <p:nvPr>
            <p:ph type="title"/>
          </p:nvPr>
        </p:nvSpPr>
        <p:spPr>
          <a:xfrm>
            <a:off x="6491653" y="3799272"/>
            <a:ext cx="5193748" cy="637124"/>
          </a:xfrm>
        </p:spPr>
        <p:txBody>
          <a:bodyPr>
            <a:normAutofit/>
          </a:bodyPr>
          <a:lstStyle/>
          <a:p>
            <a:r>
              <a:rPr lang="en-GB" sz="3200">
                <a:solidFill>
                  <a:srgbClr val="FFFFFF"/>
                </a:solidFill>
              </a:rPr>
              <a:t>Glynn vivian exhibition</a:t>
            </a:r>
          </a:p>
        </p:txBody>
      </p:sp>
      <p:sp>
        <p:nvSpPr>
          <p:cNvPr id="12" name="Content Placeholder 11">
            <a:extLst>
              <a:ext uri="{FF2B5EF4-FFF2-40B4-BE49-F238E27FC236}">
                <a16:creationId xmlns:a16="http://schemas.microsoft.com/office/drawing/2014/main" id="{D1478D5D-18BE-B172-3DC2-8CF7A26B1D8A}"/>
              </a:ext>
            </a:extLst>
          </p:cNvPr>
          <p:cNvSpPr>
            <a:spLocks noGrp="1"/>
          </p:cNvSpPr>
          <p:nvPr>
            <p:ph idx="1"/>
          </p:nvPr>
        </p:nvSpPr>
        <p:spPr>
          <a:xfrm>
            <a:off x="6479648" y="4510585"/>
            <a:ext cx="5366610" cy="1758732"/>
          </a:xfrm>
        </p:spPr>
        <p:txBody>
          <a:bodyPr vert="horz" lIns="91440" tIns="45720" rIns="91440" bIns="45720" rtlCol="0" anchor="t">
            <a:normAutofit fontScale="92500" lnSpcReduction="10000"/>
          </a:bodyPr>
          <a:lstStyle/>
          <a:p>
            <a:r>
              <a:rPr lang="en-US" sz="1800" dirty="0">
                <a:solidFill>
                  <a:srgbClr val="FFFFFF"/>
                </a:solidFill>
              </a:rPr>
              <a:t>The </a:t>
            </a:r>
            <a:r>
              <a:rPr lang="en-US" sz="1800" dirty="0" err="1">
                <a:solidFill>
                  <a:srgbClr val="FFFFFF"/>
                </a:solidFill>
              </a:rPr>
              <a:t>glynn</a:t>
            </a:r>
            <a:r>
              <a:rPr lang="en-US" sz="1800" dirty="0">
                <a:solidFill>
                  <a:srgbClr val="FFFFFF"/>
                </a:solidFill>
              </a:rPr>
              <a:t> </a:t>
            </a:r>
            <a:r>
              <a:rPr lang="en-US" sz="1800" dirty="0" err="1">
                <a:solidFill>
                  <a:srgbClr val="FFFFFF"/>
                </a:solidFill>
              </a:rPr>
              <a:t>vivian</a:t>
            </a:r>
            <a:r>
              <a:rPr lang="en-US" sz="1800" dirty="0">
                <a:solidFill>
                  <a:srgbClr val="FFFFFF"/>
                </a:solidFill>
              </a:rPr>
              <a:t> consisted of student work and other peoples. The art ranged from big to small and some interactive which really gave me inspiration to make it three dimensional because I feel everyone grouped around them more than the prints or paintings. Going to places like this before an exhibition always helps me come to an idea before I leave which helps majorly.</a:t>
            </a:r>
          </a:p>
        </p:txBody>
      </p:sp>
    </p:spTree>
    <p:extLst>
      <p:ext uri="{BB962C8B-B14F-4D97-AF65-F5344CB8AC3E}">
        <p14:creationId xmlns:p14="http://schemas.microsoft.com/office/powerpoint/2010/main" val="188255147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E98B8B0-573C-43DD-85FE-31433D570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ue floor with yellow writing on it&#10;&#10;Description automatically generated">
            <a:extLst>
              <a:ext uri="{FF2B5EF4-FFF2-40B4-BE49-F238E27FC236}">
                <a16:creationId xmlns:a16="http://schemas.microsoft.com/office/drawing/2014/main" id="{BC0547D4-F1D3-8214-0513-FDB50F1BA2DF}"/>
              </a:ext>
            </a:extLst>
          </p:cNvPr>
          <p:cNvPicPr>
            <a:picLocks noChangeAspect="1"/>
          </p:cNvPicPr>
          <p:nvPr/>
        </p:nvPicPr>
        <p:blipFill rotWithShape="1">
          <a:blip r:embed="rId2"/>
          <a:srcRect l="10151" r="7658" b="-2"/>
          <a:stretch/>
        </p:blipFill>
        <p:spPr>
          <a:xfrm>
            <a:off x="20" y="10"/>
            <a:ext cx="7642726" cy="6857990"/>
          </a:xfrm>
          <a:prstGeom prst="rect">
            <a:avLst/>
          </a:prstGeom>
        </p:spPr>
      </p:pic>
      <p:sp>
        <p:nvSpPr>
          <p:cNvPr id="16" name="Rectangle 15">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85F34E4-49D1-4B3C-9172-48B485304AC8}"/>
              </a:ext>
            </a:extLst>
          </p:cNvPr>
          <p:cNvSpPr>
            <a:spLocks noGrp="1"/>
          </p:cNvSpPr>
          <p:nvPr>
            <p:ph type="title"/>
          </p:nvPr>
        </p:nvSpPr>
        <p:spPr>
          <a:xfrm>
            <a:off x="841248" y="4152624"/>
            <a:ext cx="2112264" cy="1920240"/>
          </a:xfrm>
        </p:spPr>
        <p:txBody>
          <a:bodyPr>
            <a:normAutofit/>
          </a:bodyPr>
          <a:lstStyle/>
          <a:p>
            <a:r>
              <a:rPr lang="en-GB" sz="2400"/>
              <a:t>Cardiff exhibition</a:t>
            </a:r>
          </a:p>
        </p:txBody>
      </p:sp>
      <p:pic>
        <p:nvPicPr>
          <p:cNvPr id="6" name="Picture 5" descr="A room with a television and pictures on the wall&#10;&#10;Description automatically generated">
            <a:extLst>
              <a:ext uri="{FF2B5EF4-FFF2-40B4-BE49-F238E27FC236}">
                <a16:creationId xmlns:a16="http://schemas.microsoft.com/office/drawing/2014/main" id="{67705CAB-AD50-F935-65DB-DD1CD58E647E}"/>
              </a:ext>
            </a:extLst>
          </p:cNvPr>
          <p:cNvPicPr>
            <a:picLocks noChangeAspect="1"/>
          </p:cNvPicPr>
          <p:nvPr/>
        </p:nvPicPr>
        <p:blipFill rotWithShape="1">
          <a:blip r:embed="rId3"/>
          <a:srcRect t="12017" r="1" b="19593"/>
          <a:stretch/>
        </p:blipFill>
        <p:spPr>
          <a:xfrm>
            <a:off x="7720049" y="10"/>
            <a:ext cx="4471952" cy="2240270"/>
          </a:xfrm>
          <a:prstGeom prst="rect">
            <a:avLst/>
          </a:prstGeom>
        </p:spPr>
      </p:pic>
      <p:sp>
        <p:nvSpPr>
          <p:cNvPr id="18" name="Rectangle 17">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Content Placeholder 10">
            <a:extLst>
              <a:ext uri="{FF2B5EF4-FFF2-40B4-BE49-F238E27FC236}">
                <a16:creationId xmlns:a16="http://schemas.microsoft.com/office/drawing/2014/main" id="{D91D5276-0876-2FA6-AC2C-F20E3DB706CE}"/>
              </a:ext>
            </a:extLst>
          </p:cNvPr>
          <p:cNvSpPr>
            <a:spLocks noGrp="1"/>
          </p:cNvSpPr>
          <p:nvPr>
            <p:ph idx="1"/>
          </p:nvPr>
        </p:nvSpPr>
        <p:spPr>
          <a:xfrm>
            <a:off x="3364992" y="4151376"/>
            <a:ext cx="3319272" cy="1920240"/>
          </a:xfrm>
        </p:spPr>
        <p:txBody>
          <a:bodyPr anchor="ctr">
            <a:normAutofit lnSpcReduction="10000"/>
          </a:bodyPr>
          <a:lstStyle/>
          <a:p>
            <a:r>
              <a:rPr lang="en-US" sz="1200" dirty="0">
                <a:solidFill>
                  <a:srgbClr val="0D0D0D"/>
                </a:solidFill>
                <a:ea typeface="+mn-lt"/>
                <a:cs typeface="+mn-lt"/>
              </a:rPr>
              <a:t>"Michał Wośnikowski Go Home" is a popular Polish phrase often seen graffitied on walls and buildings in various cities across Poland. It originated as a humorous and satirical response to the typical "Go home" sentiment directed towards immigrants or people from outside the country. "Michał Wośnikowski Go Home" is a clever and witty expression of acceptance, challenging prejudices and stereotypes in a lighthearted way. It highlights the importance of embracing diversity.</a:t>
            </a:r>
          </a:p>
        </p:txBody>
      </p:sp>
      <p:pic>
        <p:nvPicPr>
          <p:cNvPr id="5" name="Picture 4" descr="A bench in a room with a dark wall behind it&#10;&#10;Description automatically generated">
            <a:extLst>
              <a:ext uri="{FF2B5EF4-FFF2-40B4-BE49-F238E27FC236}">
                <a16:creationId xmlns:a16="http://schemas.microsoft.com/office/drawing/2014/main" id="{07060426-53B4-C0CF-8BC0-036DF9FB806B}"/>
              </a:ext>
            </a:extLst>
          </p:cNvPr>
          <p:cNvPicPr>
            <a:picLocks noChangeAspect="1"/>
          </p:cNvPicPr>
          <p:nvPr/>
        </p:nvPicPr>
        <p:blipFill rotWithShape="1">
          <a:blip r:embed="rId4"/>
          <a:srcRect t="13701" r="1" b="19056"/>
          <a:stretch/>
        </p:blipFill>
        <p:spPr>
          <a:xfrm>
            <a:off x="7720049" y="2308860"/>
            <a:ext cx="4471952" cy="2240280"/>
          </a:xfrm>
          <a:prstGeom prst="rect">
            <a:avLst/>
          </a:prstGeom>
        </p:spPr>
      </p:pic>
      <p:pic>
        <p:nvPicPr>
          <p:cNvPr id="7" name="Picture 6" descr="A long black wall with several screens on it&#10;&#10;Description automatically generated">
            <a:extLst>
              <a:ext uri="{FF2B5EF4-FFF2-40B4-BE49-F238E27FC236}">
                <a16:creationId xmlns:a16="http://schemas.microsoft.com/office/drawing/2014/main" id="{9D782CDE-3417-B95B-2D7C-F0A94DB64743}"/>
              </a:ext>
            </a:extLst>
          </p:cNvPr>
          <p:cNvPicPr>
            <a:picLocks noChangeAspect="1"/>
          </p:cNvPicPr>
          <p:nvPr/>
        </p:nvPicPr>
        <p:blipFill rotWithShape="1">
          <a:blip r:embed="rId5"/>
          <a:srcRect t="10479" r="1" b="20424"/>
          <a:stretch/>
        </p:blipFill>
        <p:spPr>
          <a:xfrm>
            <a:off x="7720049" y="4617720"/>
            <a:ext cx="4471957" cy="2240280"/>
          </a:xfrm>
          <a:prstGeom prst="rect">
            <a:avLst/>
          </a:prstGeom>
        </p:spPr>
      </p:pic>
    </p:spTree>
    <p:extLst>
      <p:ext uri="{BB962C8B-B14F-4D97-AF65-F5344CB8AC3E}">
        <p14:creationId xmlns:p14="http://schemas.microsoft.com/office/powerpoint/2010/main" val="1657223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E9986A5-A7D1-4022-BAC0-885FB7A141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BBDBB0-A6B7-3828-FD58-67945020EC82}"/>
              </a:ext>
            </a:extLst>
          </p:cNvPr>
          <p:cNvSpPr>
            <a:spLocks noGrp="1"/>
          </p:cNvSpPr>
          <p:nvPr>
            <p:ph type="title"/>
          </p:nvPr>
        </p:nvSpPr>
        <p:spPr>
          <a:xfrm>
            <a:off x="630936" y="4544570"/>
            <a:ext cx="3344528" cy="1703830"/>
          </a:xfrm>
        </p:spPr>
        <p:txBody>
          <a:bodyPr anchor="ctr">
            <a:normAutofit/>
          </a:bodyPr>
          <a:lstStyle/>
          <a:p>
            <a:r>
              <a:rPr lang="en-GB" sz="4800"/>
              <a:t>Artist research</a:t>
            </a:r>
          </a:p>
        </p:txBody>
      </p:sp>
      <p:pic>
        <p:nvPicPr>
          <p:cNvPr id="6" name="Picture 5" descr="A child from a wall&#10;&#10;Description automatically generated">
            <a:extLst>
              <a:ext uri="{FF2B5EF4-FFF2-40B4-BE49-F238E27FC236}">
                <a16:creationId xmlns:a16="http://schemas.microsoft.com/office/drawing/2014/main" id="{61788E92-2929-07F2-051E-45A357BB0443}"/>
              </a:ext>
            </a:extLst>
          </p:cNvPr>
          <p:cNvPicPr>
            <a:picLocks noChangeAspect="1"/>
          </p:cNvPicPr>
          <p:nvPr/>
        </p:nvPicPr>
        <p:blipFill rotWithShape="1">
          <a:blip r:embed="rId2"/>
          <a:srcRect l="9656" r="8652" b="4"/>
          <a:stretch/>
        </p:blipFill>
        <p:spPr>
          <a:xfrm>
            <a:off x="20" y="-1"/>
            <a:ext cx="3975444" cy="4306593"/>
          </a:xfrm>
          <a:custGeom>
            <a:avLst/>
            <a:gdLst/>
            <a:ahLst/>
            <a:cxnLst/>
            <a:rect l="l" t="t" r="r" b="b"/>
            <a:pathLst>
              <a:path w="3975464" h="4365555">
                <a:moveTo>
                  <a:pt x="0" y="0"/>
                </a:moveTo>
                <a:lnTo>
                  <a:pt x="3954724" y="0"/>
                </a:lnTo>
                <a:lnTo>
                  <a:pt x="3944328" y="441228"/>
                </a:lnTo>
                <a:cubicBezTo>
                  <a:pt x="3942781" y="508796"/>
                  <a:pt x="3939430" y="576877"/>
                  <a:pt x="3951159" y="643804"/>
                </a:cubicBezTo>
                <a:cubicBezTo>
                  <a:pt x="3980543" y="810736"/>
                  <a:pt x="3979900" y="978310"/>
                  <a:pt x="3967011" y="1146396"/>
                </a:cubicBezTo>
                <a:cubicBezTo>
                  <a:pt x="3954123" y="1321150"/>
                  <a:pt x="3931569" y="1495262"/>
                  <a:pt x="3940203" y="1671170"/>
                </a:cubicBezTo>
                <a:cubicBezTo>
                  <a:pt x="3945230" y="1770534"/>
                  <a:pt x="3953091" y="1869643"/>
                  <a:pt x="3953091" y="1969263"/>
                </a:cubicBezTo>
                <a:cubicBezTo>
                  <a:pt x="3955799" y="2447623"/>
                  <a:pt x="3948581" y="2926496"/>
                  <a:pt x="3959665" y="3405241"/>
                </a:cubicBezTo>
                <a:cubicBezTo>
                  <a:pt x="3962629" y="3529479"/>
                  <a:pt x="3949097" y="3653076"/>
                  <a:pt x="3946777" y="3777057"/>
                </a:cubicBezTo>
                <a:cubicBezTo>
                  <a:pt x="3944973" y="3878089"/>
                  <a:pt x="3947873" y="3979056"/>
                  <a:pt x="3950499" y="4080023"/>
                </a:cubicBezTo>
                <a:lnTo>
                  <a:pt x="3952324" y="4346210"/>
                </a:lnTo>
                <a:lnTo>
                  <a:pt x="3923793" y="4344582"/>
                </a:lnTo>
                <a:cubicBezTo>
                  <a:pt x="3869166" y="4337251"/>
                  <a:pt x="3813841" y="4336693"/>
                  <a:pt x="3759075" y="4342933"/>
                </a:cubicBezTo>
                <a:cubicBezTo>
                  <a:pt x="3703277" y="4347626"/>
                  <a:pt x="3647607" y="4354981"/>
                  <a:pt x="3591682" y="4357645"/>
                </a:cubicBezTo>
                <a:cubicBezTo>
                  <a:pt x="3349688" y="4370998"/>
                  <a:pt x="3107046" y="4367447"/>
                  <a:pt x="2865549" y="4346991"/>
                </a:cubicBezTo>
                <a:cubicBezTo>
                  <a:pt x="2661378" y="4329084"/>
                  <a:pt x="2456048" y="4328501"/>
                  <a:pt x="2251775" y="4345215"/>
                </a:cubicBezTo>
                <a:cubicBezTo>
                  <a:pt x="2200819" y="4349148"/>
                  <a:pt x="2149862" y="4359293"/>
                  <a:pt x="2098906" y="4351937"/>
                </a:cubicBezTo>
                <a:cubicBezTo>
                  <a:pt x="2025044" y="4342895"/>
                  <a:pt x="1950494" y="4340688"/>
                  <a:pt x="1876224" y="4345343"/>
                </a:cubicBezTo>
                <a:cubicBezTo>
                  <a:pt x="1700042" y="4352318"/>
                  <a:pt x="1523986" y="4361576"/>
                  <a:pt x="1347676" y="4359039"/>
                </a:cubicBezTo>
                <a:cubicBezTo>
                  <a:pt x="1064484" y="4355108"/>
                  <a:pt x="781420" y="4341031"/>
                  <a:pt x="498101" y="4351430"/>
                </a:cubicBezTo>
                <a:cubicBezTo>
                  <a:pt x="364340" y="4356376"/>
                  <a:pt x="230578" y="4360752"/>
                  <a:pt x="96817" y="4355568"/>
                </a:cubicBezTo>
                <a:lnTo>
                  <a:pt x="0" y="4349268"/>
                </a:lnTo>
                <a:close/>
              </a:path>
            </a:pathLst>
          </a:custGeom>
        </p:spPr>
      </p:pic>
      <p:pic>
        <p:nvPicPr>
          <p:cNvPr id="7" name="Picture 6" descr="A drawing of a child swinging a golf club&#10;&#10;Description automatically generated">
            <a:extLst>
              <a:ext uri="{FF2B5EF4-FFF2-40B4-BE49-F238E27FC236}">
                <a16:creationId xmlns:a16="http://schemas.microsoft.com/office/drawing/2014/main" id="{A9D3A281-4965-04BA-9B59-3087A290DE22}"/>
              </a:ext>
            </a:extLst>
          </p:cNvPr>
          <p:cNvPicPr>
            <a:picLocks noChangeAspect="1"/>
          </p:cNvPicPr>
          <p:nvPr/>
        </p:nvPicPr>
        <p:blipFill rotWithShape="1">
          <a:blip r:embed="rId3"/>
          <a:srcRect l="21515" r="1378" b="3"/>
          <a:stretch/>
        </p:blipFill>
        <p:spPr>
          <a:xfrm>
            <a:off x="4148881" y="-1"/>
            <a:ext cx="3872656" cy="4306594"/>
          </a:xfrm>
          <a:custGeom>
            <a:avLst/>
            <a:gdLst/>
            <a:ahLst/>
            <a:cxnLst/>
            <a:rect l="l" t="t" r="r" b="b"/>
            <a:pathLst>
              <a:path w="3872656" h="4370715">
                <a:moveTo>
                  <a:pt x="9308" y="0"/>
                </a:moveTo>
                <a:lnTo>
                  <a:pt x="3851998" y="0"/>
                </a:lnTo>
                <a:lnTo>
                  <a:pt x="3841520" y="444702"/>
                </a:lnTo>
                <a:cubicBezTo>
                  <a:pt x="3839973" y="512270"/>
                  <a:pt x="3836622" y="580351"/>
                  <a:pt x="3848351" y="647278"/>
                </a:cubicBezTo>
                <a:cubicBezTo>
                  <a:pt x="3877736" y="814210"/>
                  <a:pt x="3877092" y="981784"/>
                  <a:pt x="3864203" y="1149870"/>
                </a:cubicBezTo>
                <a:cubicBezTo>
                  <a:pt x="3851315" y="1324624"/>
                  <a:pt x="3828761" y="1498736"/>
                  <a:pt x="3837395" y="1674644"/>
                </a:cubicBezTo>
                <a:cubicBezTo>
                  <a:pt x="3842422" y="1774008"/>
                  <a:pt x="3850284" y="1873117"/>
                  <a:pt x="3850284" y="1972737"/>
                </a:cubicBezTo>
                <a:cubicBezTo>
                  <a:pt x="3852991" y="2451097"/>
                  <a:pt x="3845773" y="2929970"/>
                  <a:pt x="3856857" y="3408715"/>
                </a:cubicBezTo>
                <a:cubicBezTo>
                  <a:pt x="3859821" y="3532953"/>
                  <a:pt x="3846289" y="3656550"/>
                  <a:pt x="3843969" y="3780531"/>
                </a:cubicBezTo>
                <a:cubicBezTo>
                  <a:pt x="3842165" y="3881563"/>
                  <a:pt x="3845065" y="3982530"/>
                  <a:pt x="3847691" y="4083497"/>
                </a:cubicBezTo>
                <a:lnTo>
                  <a:pt x="3849494" y="4346466"/>
                </a:lnTo>
                <a:lnTo>
                  <a:pt x="3739963" y="4345485"/>
                </a:lnTo>
                <a:cubicBezTo>
                  <a:pt x="3702780" y="4346420"/>
                  <a:pt x="3665581" y="4348259"/>
                  <a:pt x="3628383" y="4349908"/>
                </a:cubicBezTo>
                <a:cubicBezTo>
                  <a:pt x="3508316" y="4356655"/>
                  <a:pt x="3387918" y="4354828"/>
                  <a:pt x="3268119" y="4344454"/>
                </a:cubicBezTo>
                <a:cubicBezTo>
                  <a:pt x="3196206" y="4335589"/>
                  <a:pt x="3123466" y="4335589"/>
                  <a:pt x="3051553" y="4344454"/>
                </a:cubicBezTo>
                <a:cubicBezTo>
                  <a:pt x="2869715" y="4368829"/>
                  <a:pt x="2685977" y="4376260"/>
                  <a:pt x="2502751" y="4366648"/>
                </a:cubicBezTo>
                <a:cubicBezTo>
                  <a:pt x="2288987" y="4357263"/>
                  <a:pt x="2075733" y="4337859"/>
                  <a:pt x="1861843" y="4332533"/>
                </a:cubicBezTo>
                <a:cubicBezTo>
                  <a:pt x="1726297" y="4329109"/>
                  <a:pt x="1589733" y="4319851"/>
                  <a:pt x="1455972" y="4342552"/>
                </a:cubicBezTo>
                <a:cubicBezTo>
                  <a:pt x="1319536" y="4365887"/>
                  <a:pt x="1184374" y="4354980"/>
                  <a:pt x="1048318" y="4348258"/>
                </a:cubicBezTo>
                <a:cubicBezTo>
                  <a:pt x="946532" y="4340953"/>
                  <a:pt x="844365" y="4340953"/>
                  <a:pt x="742578" y="4348258"/>
                </a:cubicBezTo>
                <a:cubicBezTo>
                  <a:pt x="618869" y="4360661"/>
                  <a:pt x="494432" y="4364263"/>
                  <a:pt x="370214" y="4359038"/>
                </a:cubicBezTo>
                <a:cubicBezTo>
                  <a:pt x="296007" y="4355170"/>
                  <a:pt x="221738" y="4351270"/>
                  <a:pt x="147421" y="4348702"/>
                </a:cubicBezTo>
                <a:lnTo>
                  <a:pt x="13040" y="4347289"/>
                </a:lnTo>
                <a:lnTo>
                  <a:pt x="371" y="4103870"/>
                </a:lnTo>
                <a:cubicBezTo>
                  <a:pt x="-757" y="4012134"/>
                  <a:pt x="886" y="3920334"/>
                  <a:pt x="2690" y="3828598"/>
                </a:cubicBezTo>
                <a:cubicBezTo>
                  <a:pt x="5913" y="3670768"/>
                  <a:pt x="16095" y="3513067"/>
                  <a:pt x="20090" y="3355238"/>
                </a:cubicBezTo>
                <a:cubicBezTo>
                  <a:pt x="25761" y="3127790"/>
                  <a:pt x="3336" y="2900469"/>
                  <a:pt x="10940" y="2573142"/>
                </a:cubicBezTo>
                <a:cubicBezTo>
                  <a:pt x="20218" y="2391979"/>
                  <a:pt x="14032" y="2111578"/>
                  <a:pt x="14677" y="1830024"/>
                </a:cubicBezTo>
                <a:cubicBezTo>
                  <a:pt x="15451" y="1640269"/>
                  <a:pt x="5268" y="1450771"/>
                  <a:pt x="6171" y="1261145"/>
                </a:cubicBezTo>
                <a:cubicBezTo>
                  <a:pt x="6815" y="1121522"/>
                  <a:pt x="19961" y="982540"/>
                  <a:pt x="25374" y="843301"/>
                </a:cubicBezTo>
                <a:cubicBezTo>
                  <a:pt x="30078" y="673215"/>
                  <a:pt x="25426" y="502988"/>
                  <a:pt x="11455" y="333401"/>
                </a:cubicBezTo>
                <a:cubicBezTo>
                  <a:pt x="4817" y="239678"/>
                  <a:pt x="5623" y="145890"/>
                  <a:pt x="8088" y="52087"/>
                </a:cubicBezTo>
                <a:close/>
              </a:path>
            </a:pathLst>
          </a:custGeom>
        </p:spPr>
      </p:pic>
      <p:pic>
        <p:nvPicPr>
          <p:cNvPr id="4" name="Picture 3" descr="A picture of a child painting a wall&#10;&#10;Description automatically generated">
            <a:extLst>
              <a:ext uri="{FF2B5EF4-FFF2-40B4-BE49-F238E27FC236}">
                <a16:creationId xmlns:a16="http://schemas.microsoft.com/office/drawing/2014/main" id="{78ECC7E4-8A8D-5F3A-1842-887D032FDD5C}"/>
              </a:ext>
            </a:extLst>
          </p:cNvPr>
          <p:cNvPicPr>
            <a:picLocks noChangeAspect="1"/>
          </p:cNvPicPr>
          <p:nvPr/>
        </p:nvPicPr>
        <p:blipFill rotWithShape="1">
          <a:blip r:embed="rId4"/>
          <a:srcRect l="9300" r="12504" b="-2"/>
          <a:stretch/>
        </p:blipFill>
        <p:spPr>
          <a:xfrm>
            <a:off x="8194953" y="-1"/>
            <a:ext cx="3997047" cy="4306593"/>
          </a:xfrm>
          <a:custGeom>
            <a:avLst/>
            <a:gdLst/>
            <a:ahLst/>
            <a:cxnLst/>
            <a:rect l="l" t="t" r="r" b="b"/>
            <a:pathLst>
              <a:path w="3997047" h="4358703">
                <a:moveTo>
                  <a:pt x="9389" y="0"/>
                </a:moveTo>
                <a:lnTo>
                  <a:pt x="3997047" y="0"/>
                </a:lnTo>
                <a:lnTo>
                  <a:pt x="3997047" y="4347477"/>
                </a:lnTo>
                <a:lnTo>
                  <a:pt x="3922844" y="4341211"/>
                </a:lnTo>
                <a:cubicBezTo>
                  <a:pt x="3821334" y="4336140"/>
                  <a:pt x="3719771" y="4340396"/>
                  <a:pt x="3618208" y="4343440"/>
                </a:cubicBezTo>
                <a:cubicBezTo>
                  <a:pt x="3488013" y="4347245"/>
                  <a:pt x="3357819" y="4358659"/>
                  <a:pt x="3227370" y="4344455"/>
                </a:cubicBezTo>
                <a:cubicBezTo>
                  <a:pt x="3152388" y="4335717"/>
                  <a:pt x="3076577" y="4336833"/>
                  <a:pt x="3001887" y="4347752"/>
                </a:cubicBezTo>
                <a:cubicBezTo>
                  <a:pt x="2932216" y="4357340"/>
                  <a:pt x="2861768" y="4360092"/>
                  <a:pt x="2791563" y="4355995"/>
                </a:cubicBezTo>
                <a:cubicBezTo>
                  <a:pt x="2658694" y="4350416"/>
                  <a:pt x="2524678" y="4346991"/>
                  <a:pt x="2391171" y="4351303"/>
                </a:cubicBezTo>
                <a:cubicBezTo>
                  <a:pt x="2185433" y="4357898"/>
                  <a:pt x="1979696" y="4363985"/>
                  <a:pt x="1773830" y="4351303"/>
                </a:cubicBezTo>
                <a:cubicBezTo>
                  <a:pt x="1620961" y="4342172"/>
                  <a:pt x="1468090" y="4341031"/>
                  <a:pt x="1315220" y="4345723"/>
                </a:cubicBezTo>
                <a:cubicBezTo>
                  <a:pt x="1162350" y="4350416"/>
                  <a:pt x="1009480" y="4359927"/>
                  <a:pt x="856610" y="4351303"/>
                </a:cubicBezTo>
                <a:cubicBezTo>
                  <a:pt x="678261" y="4341158"/>
                  <a:pt x="499913" y="4342933"/>
                  <a:pt x="321565" y="4344708"/>
                </a:cubicBezTo>
                <a:cubicBezTo>
                  <a:pt x="235449" y="4345596"/>
                  <a:pt x="149428" y="4348323"/>
                  <a:pt x="63422" y="4349686"/>
                </a:cubicBezTo>
                <a:lnTo>
                  <a:pt x="12951" y="4349060"/>
                </a:lnTo>
                <a:lnTo>
                  <a:pt x="371" y="4107346"/>
                </a:lnTo>
                <a:cubicBezTo>
                  <a:pt x="-757" y="4015610"/>
                  <a:pt x="887" y="3923810"/>
                  <a:pt x="2691" y="3832074"/>
                </a:cubicBezTo>
                <a:cubicBezTo>
                  <a:pt x="5913" y="3674244"/>
                  <a:pt x="16095" y="3516543"/>
                  <a:pt x="20090" y="3358714"/>
                </a:cubicBezTo>
                <a:cubicBezTo>
                  <a:pt x="25761" y="3131266"/>
                  <a:pt x="3336" y="2903945"/>
                  <a:pt x="10940" y="2576618"/>
                </a:cubicBezTo>
                <a:cubicBezTo>
                  <a:pt x="20219" y="2395455"/>
                  <a:pt x="14032" y="2115054"/>
                  <a:pt x="14677" y="1833500"/>
                </a:cubicBezTo>
                <a:cubicBezTo>
                  <a:pt x="15451" y="1643745"/>
                  <a:pt x="5269" y="1454247"/>
                  <a:pt x="6171" y="1264621"/>
                </a:cubicBezTo>
                <a:cubicBezTo>
                  <a:pt x="6815" y="1124998"/>
                  <a:pt x="19961" y="986016"/>
                  <a:pt x="25375" y="846777"/>
                </a:cubicBezTo>
                <a:cubicBezTo>
                  <a:pt x="30078" y="676691"/>
                  <a:pt x="25426" y="506464"/>
                  <a:pt x="11455" y="336877"/>
                </a:cubicBezTo>
                <a:cubicBezTo>
                  <a:pt x="4818" y="243154"/>
                  <a:pt x="5623" y="149366"/>
                  <a:pt x="8088" y="55563"/>
                </a:cubicBezTo>
                <a:close/>
              </a:path>
            </a:pathLst>
          </a:custGeom>
        </p:spPr>
      </p:pic>
      <p:sp>
        <p:nvSpPr>
          <p:cNvPr id="14" name="sketch line">
            <a:extLst>
              <a:ext uri="{FF2B5EF4-FFF2-40B4-BE49-F238E27FC236}">
                <a16:creationId xmlns:a16="http://schemas.microsoft.com/office/drawing/2014/main" id="{D2758DA7-6A89-49A1-B9F5-546D99324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422904" y="5413767"/>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D0EB82-74F0-0C28-01D1-08253C3D0635}"/>
              </a:ext>
            </a:extLst>
          </p:cNvPr>
          <p:cNvSpPr>
            <a:spLocks noGrp="1"/>
          </p:cNvSpPr>
          <p:nvPr>
            <p:ph idx="1"/>
          </p:nvPr>
        </p:nvSpPr>
        <p:spPr>
          <a:xfrm>
            <a:off x="4413582" y="4544570"/>
            <a:ext cx="7147481" cy="1703830"/>
          </a:xfrm>
        </p:spPr>
        <p:txBody>
          <a:bodyPr vert="horz" lIns="91440" tIns="45720" rIns="91440" bIns="45720" rtlCol="0" anchor="ctr">
            <a:normAutofit/>
          </a:bodyPr>
          <a:lstStyle/>
          <a:p>
            <a:r>
              <a:rPr lang="en-GB" sz="1500">
                <a:ea typeface="+mn-lt"/>
                <a:cs typeface="+mn-lt"/>
              </a:rPr>
              <a:t>Andrew Scott is a contemporary artist known for his captivating and thought-provoking artworks that often explore themes of identity, memory, and the human experience.  Andrew Scott is a new artist from the US, born in 1991. He's getting noticed for his art where he breaks glass and changes frames in creative ways. Lots of people have seen his work online because it's so different. He's just starting out, but already, his modern city-style art has been shown in galleries all over, from Italy and Germany to big cities like New York.</a:t>
            </a:r>
            <a:endParaRPr lang="en-GB" sz="1500"/>
          </a:p>
        </p:txBody>
      </p:sp>
    </p:spTree>
    <p:extLst>
      <p:ext uri="{BB962C8B-B14F-4D97-AF65-F5344CB8AC3E}">
        <p14:creationId xmlns:p14="http://schemas.microsoft.com/office/powerpoint/2010/main" val="2651712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82F38-D2C8-53B0-EF57-71591793BB83}"/>
              </a:ext>
            </a:extLst>
          </p:cNvPr>
          <p:cNvSpPr>
            <a:spLocks noGrp="1"/>
          </p:cNvSpPr>
          <p:nvPr>
            <p:ph type="title"/>
          </p:nvPr>
        </p:nvSpPr>
        <p:spPr/>
        <p:txBody>
          <a:bodyPr/>
          <a:lstStyle/>
          <a:p>
            <a:r>
              <a:rPr lang="en-GB" dirty="0"/>
              <a:t>Exhibition proposal</a:t>
            </a:r>
          </a:p>
        </p:txBody>
      </p:sp>
      <p:sp>
        <p:nvSpPr>
          <p:cNvPr id="3" name="Content Placeholder 2">
            <a:extLst>
              <a:ext uri="{FF2B5EF4-FFF2-40B4-BE49-F238E27FC236}">
                <a16:creationId xmlns:a16="http://schemas.microsoft.com/office/drawing/2014/main" id="{1653FDCE-701E-DF70-4D09-6AA9E2CC81D0}"/>
              </a:ext>
            </a:extLst>
          </p:cNvPr>
          <p:cNvSpPr>
            <a:spLocks noGrp="1"/>
          </p:cNvSpPr>
          <p:nvPr>
            <p:ph idx="1"/>
          </p:nvPr>
        </p:nvSpPr>
        <p:spPr/>
        <p:txBody>
          <a:bodyPr vert="horz" lIns="91440" tIns="45720" rIns="91440" bIns="45720" rtlCol="0" anchor="t">
            <a:normAutofit/>
          </a:bodyPr>
          <a:lstStyle/>
          <a:p>
            <a:r>
              <a:rPr lang="en-GB" sz="1400" dirty="0">
                <a:ea typeface="+mn-lt"/>
                <a:cs typeface="+mn-lt"/>
              </a:rPr>
              <a:t>For my work I would like to explore the use of the paper but also how I could bring in the frame into the artwork. I will try to use a few different methods and techniques to get a variety of different pieces while keeping the same theme throughout and aim to tell a story through the photography while not having a standard white wall hanging frame, and by catching people eye as they walk past by trying to make it unique. The breaking of the glass or the frame would be a metaphor for breaking free from limitations and constraints meaning becoming unrestricted and not being stuck following the ‘norm’ such as a white wall gallery. I want to use the space to try show people how differently everyone works in the same environment, from videos on a screen to a standard portrait print.</a:t>
            </a:r>
          </a:p>
          <a:p>
            <a:r>
              <a:rPr lang="en-GB" sz="1400" dirty="0">
                <a:ea typeface="+mn-lt"/>
                <a:cs typeface="+mn-lt"/>
              </a:rPr>
              <a:t>How I aim to use the frame would be a mixture of breaking the glass, chipping a wooden frame or even burning the paper slightly to emphasise the story behind the photograph while also making it aesthetic. By doing this it hopefully makes my piece more appealing to viewers as I am using all the resources available but in a slightly different way.</a:t>
            </a:r>
          </a:p>
          <a:p>
            <a:r>
              <a:rPr lang="en-GB" sz="1400" dirty="0">
                <a:ea typeface="+mn-lt"/>
                <a:cs typeface="+mn-lt"/>
              </a:rPr>
              <a:t>How I would display my work would be in a similar style to the one shown below, a plain background while the character is almost animated in a way or a silhouette. Which would make the technique stand out a bit more than if I had the full photograph with a heavy background.</a:t>
            </a:r>
          </a:p>
          <a:p>
            <a:r>
              <a:rPr lang="en-GB" sz="1400" dirty="0">
                <a:ea typeface="+mn-lt"/>
                <a:cs typeface="+mn-lt"/>
              </a:rPr>
              <a:t>For my exhibit I have considered my options and have decided that the best size for the images is a 6x4” image size. I am going to have six of these images lined up in two rows of three. I am going to have the images printed with gloss paper in the university so that the image does not look ‘flat’. This is important as I want my images to be 3D as I am going to be adding 3D objects onto the frames. However, I want the frames of these images to be slightly larger at 7x5”, I will be sourcing my own frames. The frames are all going to be the same type of frame with the same distance between them. I am going to use nails to secure it to the wall, but I do not want the audience to be able to see the nails, so I am going to put them quite far into the wall. </a:t>
            </a:r>
          </a:p>
          <a:p>
            <a:endParaRPr lang="en-GB" dirty="0"/>
          </a:p>
        </p:txBody>
      </p:sp>
    </p:spTree>
    <p:extLst>
      <p:ext uri="{BB962C8B-B14F-4D97-AF65-F5344CB8AC3E}">
        <p14:creationId xmlns:p14="http://schemas.microsoft.com/office/powerpoint/2010/main" val="4263943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04D35-6421-3357-904F-4DDEB8847CB0}"/>
              </a:ext>
            </a:extLst>
          </p:cNvPr>
          <p:cNvSpPr>
            <a:spLocks noGrp="1"/>
          </p:cNvSpPr>
          <p:nvPr>
            <p:ph type="title"/>
          </p:nvPr>
        </p:nvSpPr>
        <p:spPr/>
        <p:txBody>
          <a:bodyPr/>
          <a:lstStyle/>
          <a:p>
            <a:r>
              <a:rPr lang="en-GB" dirty="0"/>
              <a:t>Photobook proposal</a:t>
            </a:r>
          </a:p>
        </p:txBody>
      </p:sp>
      <p:sp>
        <p:nvSpPr>
          <p:cNvPr id="3" name="Content Placeholder 2">
            <a:extLst>
              <a:ext uri="{FF2B5EF4-FFF2-40B4-BE49-F238E27FC236}">
                <a16:creationId xmlns:a16="http://schemas.microsoft.com/office/drawing/2014/main" id="{4864C6F5-4772-CBD6-C5F2-5FA246422532}"/>
              </a:ext>
            </a:extLst>
          </p:cNvPr>
          <p:cNvSpPr>
            <a:spLocks noGrp="1"/>
          </p:cNvSpPr>
          <p:nvPr>
            <p:ph idx="1"/>
          </p:nvPr>
        </p:nvSpPr>
        <p:spPr/>
        <p:txBody>
          <a:bodyPr vert="horz" lIns="91440" tIns="45720" rIns="91440" bIns="45720" rtlCol="0" anchor="t">
            <a:noAutofit/>
          </a:bodyPr>
          <a:lstStyle/>
          <a:p>
            <a:pPr marL="0" indent="0">
              <a:buNone/>
            </a:pPr>
            <a:r>
              <a:rPr lang="en-GB" sz="1600" dirty="0">
                <a:ea typeface="+mn-lt"/>
                <a:cs typeface="+mn-lt"/>
              </a:rPr>
              <a:t>A book dummy is a physical representation of my work from what it would look like on the wall onto paper. This is a way for me to show more work that wasn’t on display in the exhibition and also show my thought process behind the images. This is also a good way to show people who couldn’t attend what my work looked like.</a:t>
            </a:r>
            <a:endParaRPr lang="en-US" sz="1600" dirty="0"/>
          </a:p>
          <a:p>
            <a:pPr marL="0" indent="0">
              <a:buNone/>
            </a:pPr>
            <a:r>
              <a:rPr lang="en-GB" sz="1600" dirty="0">
                <a:ea typeface="+mn-lt"/>
                <a:cs typeface="+mn-lt"/>
              </a:rPr>
              <a:t>For my book dummy I will try to present my images on paper the way I want it to be in the frame. My idea for the exhibition is to use the frame as the main focus of my work and take photographs based on how I am going to present the frame. I aim to tell a story with my images to give what I am doing a narrative and possibly help me with what images I will produce. With the book dummy I either want to take a photo of the final product in the frame or make the damages I do to the frame to a layer of paper within the book e.g. ripping an image.</a:t>
            </a:r>
          </a:p>
          <a:p>
            <a:pPr marL="0" indent="0">
              <a:buNone/>
            </a:pPr>
            <a:r>
              <a:rPr lang="en-GB" sz="1600" dirty="0">
                <a:ea typeface="+mn-lt"/>
                <a:cs typeface="+mn-lt"/>
              </a:rPr>
              <a:t>I aim to tell a story through my images using 6 images. Telling a story through photography involves more than just capturing individual images; it requires thoughtful planning, composition, sequencing, and narrative cohesion. I will take many photos through this project and showcase many of them in my book dummy on a double page landscape layout.</a:t>
            </a:r>
          </a:p>
          <a:p>
            <a:pPr>
              <a:buNone/>
            </a:pPr>
            <a:r>
              <a:rPr lang="en-GB" sz="1600" dirty="0">
                <a:ea typeface="+mn-lt"/>
                <a:cs typeface="+mn-lt"/>
              </a:rPr>
              <a:t>To approach a photography book dummy I would first define the narrative or theme and select compelling images that illustrate this theme cohesively, I would Arrange them in a sequential flow, considering pacing and visual rhythm. Design layout and typography to enhance the narrative, ensuring consistency and readability. Include text, providing context without overshadowing the visual impact. Seeking feedback to refine the dummy further. Aim for a balanced blend of storytelling, aesthetics, and technical excellence, aiming to create a memorable experience for the reader.</a:t>
            </a:r>
          </a:p>
          <a:p>
            <a:pPr>
              <a:buNone/>
            </a:pPr>
            <a:r>
              <a:rPr lang="en-GB" sz="1600" dirty="0">
                <a:ea typeface="+mn-lt"/>
                <a:cs typeface="+mn-lt"/>
              </a:rPr>
              <a:t>In conclusion, for this project I am going to try to tell a story while trying to make it appealing by using the paper in a similar way I would like to display my work in the frame. </a:t>
            </a:r>
          </a:p>
          <a:p>
            <a:pPr marL="0" indent="0">
              <a:buNone/>
            </a:pPr>
            <a:endParaRPr lang="en-GB" sz="1100" dirty="0">
              <a:ea typeface="+mn-lt"/>
              <a:cs typeface="+mn-lt"/>
            </a:endParaRPr>
          </a:p>
        </p:txBody>
      </p:sp>
    </p:spTree>
    <p:extLst>
      <p:ext uri="{BB962C8B-B14F-4D97-AF65-F5344CB8AC3E}">
        <p14:creationId xmlns:p14="http://schemas.microsoft.com/office/powerpoint/2010/main" val="19730594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itle 5">
            <a:extLst>
              <a:ext uri="{FF2B5EF4-FFF2-40B4-BE49-F238E27FC236}">
                <a16:creationId xmlns:a16="http://schemas.microsoft.com/office/drawing/2014/main" id="{34DBC2D8-FDF9-E4D1-7BFB-04AD65B47BF3}"/>
              </a:ext>
            </a:extLst>
          </p:cNvPr>
          <p:cNvSpPr>
            <a:spLocks noGrp="1"/>
          </p:cNvSpPr>
          <p:nvPr>
            <p:ph type="title"/>
          </p:nvPr>
        </p:nvSpPr>
        <p:spPr>
          <a:xfrm>
            <a:off x="8643193" y="489507"/>
            <a:ext cx="3091607" cy="1655483"/>
          </a:xfrm>
        </p:spPr>
        <p:txBody>
          <a:bodyPr anchor="b">
            <a:normAutofit/>
          </a:bodyPr>
          <a:lstStyle/>
          <a:p>
            <a:r>
              <a:rPr lang="en-GB" sz="4000" dirty="0"/>
              <a:t>Contact sheet</a:t>
            </a:r>
          </a:p>
        </p:txBody>
      </p:sp>
      <p:pic>
        <p:nvPicPr>
          <p:cNvPr id="4" name="Content Placeholder 3" descr="A collage of pictures of a flower and shoes&#10;&#10;Description automatically generated">
            <a:extLst>
              <a:ext uri="{FF2B5EF4-FFF2-40B4-BE49-F238E27FC236}">
                <a16:creationId xmlns:a16="http://schemas.microsoft.com/office/drawing/2014/main" id="{05B4451D-C8B3-D4D7-B692-7BD49F8DCF47}"/>
              </a:ext>
            </a:extLst>
          </p:cNvPr>
          <p:cNvPicPr>
            <a:picLocks noChangeAspect="1"/>
          </p:cNvPicPr>
          <p:nvPr/>
        </p:nvPicPr>
        <p:blipFill rotWithShape="1">
          <a:blip r:embed="rId2"/>
          <a:srcRect r="-1" b="1292"/>
          <a:stretch/>
        </p:blipFill>
        <p:spPr>
          <a:xfrm>
            <a:off x="20" y="431"/>
            <a:ext cx="8115280" cy="6408311"/>
          </a:xfrm>
          <a:prstGeom prst="rect">
            <a:avLst/>
          </a:prstGeom>
        </p:spPr>
      </p:pic>
      <p:sp>
        <p:nvSpPr>
          <p:cNvPr id="17" name="Content Placeholder 16">
            <a:extLst>
              <a:ext uri="{FF2B5EF4-FFF2-40B4-BE49-F238E27FC236}">
                <a16:creationId xmlns:a16="http://schemas.microsoft.com/office/drawing/2014/main" id="{89DDF513-72BD-8A21-66DE-95461064FC31}"/>
              </a:ext>
            </a:extLst>
          </p:cNvPr>
          <p:cNvSpPr>
            <a:spLocks noGrp="1"/>
          </p:cNvSpPr>
          <p:nvPr>
            <p:ph idx="1"/>
          </p:nvPr>
        </p:nvSpPr>
        <p:spPr>
          <a:xfrm>
            <a:off x="8643193" y="2418408"/>
            <a:ext cx="2942813" cy="3540265"/>
          </a:xfrm>
        </p:spPr>
        <p:txBody>
          <a:bodyPr>
            <a:normAutofit/>
          </a:bodyPr>
          <a:lstStyle/>
          <a:p>
            <a:endParaRPr lang="en-US" sz="2000"/>
          </a:p>
        </p:txBody>
      </p:sp>
      <p:sp>
        <p:nvSpPr>
          <p:cNvPr id="30" name="Rectangle 29">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166960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233A4-423D-E435-7CA8-105D4448DA62}"/>
              </a:ext>
            </a:extLst>
          </p:cNvPr>
          <p:cNvSpPr>
            <a:spLocks noGrp="1"/>
          </p:cNvSpPr>
          <p:nvPr>
            <p:ph type="title"/>
          </p:nvPr>
        </p:nvSpPr>
        <p:spPr/>
        <p:txBody>
          <a:bodyPr/>
          <a:lstStyle/>
          <a:p>
            <a:r>
              <a:rPr lang="en-GB" dirty="0"/>
              <a:t>Critique of shoot</a:t>
            </a:r>
          </a:p>
        </p:txBody>
      </p:sp>
      <p:sp>
        <p:nvSpPr>
          <p:cNvPr id="3" name="Content Placeholder 2">
            <a:extLst>
              <a:ext uri="{FF2B5EF4-FFF2-40B4-BE49-F238E27FC236}">
                <a16:creationId xmlns:a16="http://schemas.microsoft.com/office/drawing/2014/main" id="{94B40658-CDD8-BCDB-42A3-506D93FD4C94}"/>
              </a:ext>
            </a:extLst>
          </p:cNvPr>
          <p:cNvSpPr>
            <a:spLocks noGrp="1"/>
          </p:cNvSpPr>
          <p:nvPr>
            <p:ph idx="1"/>
          </p:nvPr>
        </p:nvSpPr>
        <p:spPr/>
        <p:txBody>
          <a:bodyPr vert="horz" lIns="91440" tIns="45720" rIns="91440" bIns="45720" rtlCol="0" anchor="t">
            <a:normAutofit/>
          </a:bodyPr>
          <a:lstStyle/>
          <a:p>
            <a:pPr marL="0" indent="0">
              <a:buNone/>
            </a:pPr>
            <a:r>
              <a:rPr lang="en-GB" dirty="0"/>
              <a:t>Explore a wider variety </a:t>
            </a:r>
          </a:p>
          <a:p>
            <a:pPr marL="0" indent="0">
              <a:buNone/>
            </a:pPr>
            <a:r>
              <a:rPr lang="en-GB" dirty="0"/>
              <a:t>Add more colour</a:t>
            </a:r>
          </a:p>
          <a:p>
            <a:pPr marL="0" indent="0">
              <a:buNone/>
            </a:pPr>
            <a:r>
              <a:rPr lang="en-GB" dirty="0"/>
              <a:t>Change the backgrounds to plain back</a:t>
            </a:r>
          </a:p>
          <a:p>
            <a:pPr marL="0" indent="0">
              <a:buNone/>
            </a:pPr>
            <a:r>
              <a:rPr lang="en-GB" dirty="0"/>
              <a:t>Mix of portraits and landscape</a:t>
            </a:r>
          </a:p>
          <a:p>
            <a:pPr marL="0" indent="0">
              <a:buNone/>
            </a:pPr>
            <a:r>
              <a:rPr lang="en-GB" dirty="0"/>
              <a:t>Flower bloomed, petals can be seen properly.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9391011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107318E1-0BBA-AFAB-7494-B67E197CBAD8}"/>
              </a:ext>
            </a:extLst>
          </p:cNvPr>
          <p:cNvSpPr>
            <a:spLocks noGrp="1"/>
          </p:cNvSpPr>
          <p:nvPr>
            <p:ph type="title"/>
          </p:nvPr>
        </p:nvSpPr>
        <p:spPr>
          <a:xfrm>
            <a:off x="838200" y="448721"/>
            <a:ext cx="4707671" cy="1225650"/>
          </a:xfrm>
        </p:spPr>
        <p:txBody>
          <a:bodyPr anchor="b">
            <a:normAutofit/>
          </a:bodyPr>
          <a:lstStyle/>
          <a:p>
            <a:r>
              <a:rPr lang="en-GB" sz="3800">
                <a:solidFill>
                  <a:schemeClr val="bg1"/>
                </a:solidFill>
              </a:rPr>
              <a:t>Photo 1</a:t>
            </a:r>
          </a:p>
        </p:txBody>
      </p:sp>
      <p:cxnSp>
        <p:nvCxnSpPr>
          <p:cNvPr id="13" name="Straight Connector 1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Content Placeholder 7">
            <a:extLst>
              <a:ext uri="{FF2B5EF4-FFF2-40B4-BE49-F238E27FC236}">
                <a16:creationId xmlns:a16="http://schemas.microsoft.com/office/drawing/2014/main" id="{88917F82-920B-430E-2BB7-34DF562BFBA2}"/>
              </a:ext>
            </a:extLst>
          </p:cNvPr>
          <p:cNvSpPr>
            <a:spLocks noGrp="1"/>
          </p:cNvSpPr>
          <p:nvPr>
            <p:ph idx="1"/>
          </p:nvPr>
        </p:nvSpPr>
        <p:spPr>
          <a:xfrm>
            <a:off x="897769" y="1909192"/>
            <a:ext cx="4586513" cy="3647710"/>
          </a:xfrm>
        </p:spPr>
        <p:txBody>
          <a:bodyPr vert="horz" lIns="91440" tIns="45720" rIns="91440" bIns="45720" rtlCol="0" anchor="t">
            <a:normAutofit/>
          </a:bodyPr>
          <a:lstStyle/>
          <a:p>
            <a:r>
              <a:rPr lang="en-US" sz="2000" dirty="0">
                <a:solidFill>
                  <a:schemeClr val="bg1"/>
                </a:solidFill>
              </a:rPr>
              <a:t>This is a photo I took while having a fire on the beach which I thought would work brilliant for my idea I had because it’s a great opportunity to make the image three dimensional. I would do this by burning the top of the image, so it looks like the fire has burnt the paper. </a:t>
            </a:r>
          </a:p>
        </p:txBody>
      </p:sp>
      <p:cxnSp>
        <p:nvCxnSpPr>
          <p:cNvPr id="15" name="Straight Connector 1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bonfire in the sand at night&#10;&#10;Description automatically generated">
            <a:extLst>
              <a:ext uri="{FF2B5EF4-FFF2-40B4-BE49-F238E27FC236}">
                <a16:creationId xmlns:a16="http://schemas.microsoft.com/office/drawing/2014/main" id="{9850AD94-3374-3CC3-AE23-BC80D889B0F4}"/>
              </a:ext>
            </a:extLst>
          </p:cNvPr>
          <p:cNvPicPr>
            <a:picLocks noChangeAspect="1"/>
          </p:cNvPicPr>
          <p:nvPr/>
        </p:nvPicPr>
        <p:blipFill rotWithShape="1">
          <a:blip r:embed="rId2"/>
          <a:srcRect l="2247" t="14382" r="-2472" b="16176"/>
          <a:stretch/>
        </p:blipFill>
        <p:spPr>
          <a:xfrm>
            <a:off x="6525453" y="992444"/>
            <a:ext cx="3178957" cy="4762333"/>
          </a:xfrm>
          <a:prstGeom prst="rect">
            <a:avLst/>
          </a:prstGeom>
        </p:spPr>
      </p:pic>
    </p:spTree>
    <p:extLst>
      <p:ext uri="{BB962C8B-B14F-4D97-AF65-F5344CB8AC3E}">
        <p14:creationId xmlns:p14="http://schemas.microsoft.com/office/powerpoint/2010/main" val="33995845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BB330B1E-9099-6BC4-C168-C844DDBC455C}"/>
              </a:ext>
            </a:extLst>
          </p:cNvPr>
          <p:cNvSpPr>
            <a:spLocks noGrp="1"/>
          </p:cNvSpPr>
          <p:nvPr>
            <p:ph type="title"/>
          </p:nvPr>
        </p:nvSpPr>
        <p:spPr>
          <a:xfrm>
            <a:off x="838200" y="448721"/>
            <a:ext cx="4707671" cy="1225650"/>
          </a:xfrm>
        </p:spPr>
        <p:txBody>
          <a:bodyPr anchor="b">
            <a:normAutofit/>
          </a:bodyPr>
          <a:lstStyle/>
          <a:p>
            <a:r>
              <a:rPr lang="en-GB" sz="3800" dirty="0">
                <a:solidFill>
                  <a:schemeClr val="bg1"/>
                </a:solidFill>
              </a:rPr>
              <a:t>Final Image </a:t>
            </a:r>
          </a:p>
        </p:txBody>
      </p:sp>
      <p:cxnSp>
        <p:nvCxnSpPr>
          <p:cNvPr id="13" name="Straight Connector 1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50B2D93E-DB5A-6B4D-4E76-024CF74EB1E2}"/>
              </a:ext>
            </a:extLst>
          </p:cNvPr>
          <p:cNvSpPr>
            <a:spLocks noGrp="1"/>
          </p:cNvSpPr>
          <p:nvPr>
            <p:ph idx="1"/>
          </p:nvPr>
        </p:nvSpPr>
        <p:spPr>
          <a:xfrm>
            <a:off x="897769" y="1909192"/>
            <a:ext cx="4586513" cy="3647710"/>
          </a:xfrm>
        </p:spPr>
        <p:txBody>
          <a:bodyPr vert="horz" lIns="91440" tIns="45720" rIns="91440" bIns="45720" rtlCol="0" anchor="t">
            <a:normAutofit/>
          </a:bodyPr>
          <a:lstStyle/>
          <a:p>
            <a:r>
              <a:rPr lang="en-US" sz="2000" dirty="0">
                <a:solidFill>
                  <a:schemeClr val="bg1"/>
                </a:solidFill>
              </a:rPr>
              <a:t>This is the outcome of the image which turned out better than expected because although I wanted to burn the top of the paper, when framing my work bits broke off which created ash inside the frame. I originally wanted to remove them because they looked dirty. However, I feel it really adds to the idea of it being a fire.</a:t>
            </a:r>
          </a:p>
        </p:txBody>
      </p:sp>
      <p:cxnSp>
        <p:nvCxnSpPr>
          <p:cNvPr id="15" name="Straight Connector 1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picture of a fire in a frame&#10;&#10;Description automatically generated">
            <a:extLst>
              <a:ext uri="{FF2B5EF4-FFF2-40B4-BE49-F238E27FC236}">
                <a16:creationId xmlns:a16="http://schemas.microsoft.com/office/drawing/2014/main" id="{0884C816-1B0B-0D95-F4A5-87710174A7A3}"/>
              </a:ext>
            </a:extLst>
          </p:cNvPr>
          <p:cNvPicPr>
            <a:picLocks noChangeAspect="1"/>
          </p:cNvPicPr>
          <p:nvPr/>
        </p:nvPicPr>
        <p:blipFill>
          <a:blip r:embed="rId2"/>
          <a:stretch>
            <a:fillRect/>
          </a:stretch>
        </p:blipFill>
        <p:spPr>
          <a:xfrm>
            <a:off x="6525453" y="0"/>
            <a:ext cx="4903470" cy="6858000"/>
          </a:xfrm>
          <a:prstGeom prst="rect">
            <a:avLst/>
          </a:prstGeom>
        </p:spPr>
      </p:pic>
    </p:spTree>
    <p:extLst>
      <p:ext uri="{BB962C8B-B14F-4D97-AF65-F5344CB8AC3E}">
        <p14:creationId xmlns:p14="http://schemas.microsoft.com/office/powerpoint/2010/main" val="28059255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107318E1-0BBA-AFAB-7494-B67E197CBAD8}"/>
              </a:ext>
            </a:extLst>
          </p:cNvPr>
          <p:cNvSpPr>
            <a:spLocks noGrp="1"/>
          </p:cNvSpPr>
          <p:nvPr>
            <p:ph type="title"/>
          </p:nvPr>
        </p:nvSpPr>
        <p:spPr>
          <a:xfrm>
            <a:off x="1295400" y="669925"/>
            <a:ext cx="4800600" cy="1325563"/>
          </a:xfrm>
        </p:spPr>
        <p:txBody>
          <a:bodyPr anchor="b">
            <a:normAutofit/>
          </a:bodyPr>
          <a:lstStyle/>
          <a:p>
            <a:r>
              <a:rPr lang="en-GB">
                <a:solidFill>
                  <a:schemeClr val="bg1"/>
                </a:solidFill>
              </a:rPr>
              <a:t>Photo 2</a:t>
            </a:r>
          </a:p>
        </p:txBody>
      </p:sp>
      <p:cxnSp>
        <p:nvCxnSpPr>
          <p:cNvPr id="13" name="Straight Connector 12">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7760078-0308-4F4F-D400-5563902FD69D}"/>
              </a:ext>
            </a:extLst>
          </p:cNvPr>
          <p:cNvSpPr>
            <a:spLocks noGrp="1"/>
          </p:cNvSpPr>
          <p:nvPr>
            <p:ph idx="1"/>
          </p:nvPr>
        </p:nvSpPr>
        <p:spPr>
          <a:xfrm>
            <a:off x="1295400" y="2288833"/>
            <a:ext cx="4800600" cy="3711571"/>
          </a:xfrm>
        </p:spPr>
        <p:txBody>
          <a:bodyPr vert="horz" lIns="91440" tIns="45720" rIns="91440" bIns="45720" rtlCol="0" anchor="t">
            <a:normAutofit/>
          </a:bodyPr>
          <a:lstStyle/>
          <a:p>
            <a:r>
              <a:rPr lang="en-US" sz="2000" dirty="0">
                <a:solidFill>
                  <a:schemeClr val="bg1"/>
                </a:solidFill>
              </a:rPr>
              <a:t>I took this image of a pair of shoes hanging on a wall which I thought I could use in my work. My idea for this one would be to have real lace thread through the image and have it coming out the frame and use the lace to hang it on the wall.</a:t>
            </a:r>
          </a:p>
        </p:txBody>
      </p:sp>
      <p:pic>
        <p:nvPicPr>
          <p:cNvPr id="4" name="Content Placeholder 3" descr="A pair of black and white sneakers on a wall&#10;&#10;Description automatically generated">
            <a:extLst>
              <a:ext uri="{FF2B5EF4-FFF2-40B4-BE49-F238E27FC236}">
                <a16:creationId xmlns:a16="http://schemas.microsoft.com/office/drawing/2014/main" id="{5C15EA0D-BE8E-B175-7B35-A67C2086B3D3}"/>
              </a:ext>
            </a:extLst>
          </p:cNvPr>
          <p:cNvPicPr>
            <a:picLocks noChangeAspect="1"/>
          </p:cNvPicPr>
          <p:nvPr/>
        </p:nvPicPr>
        <p:blipFill>
          <a:blip r:embed="rId2"/>
          <a:stretch>
            <a:fillRect/>
          </a:stretch>
        </p:blipFill>
        <p:spPr>
          <a:xfrm>
            <a:off x="7631421" y="-6"/>
            <a:ext cx="4560569" cy="6857999"/>
          </a:xfrm>
          <a:prstGeom prst="rect">
            <a:avLst/>
          </a:prstGeom>
        </p:spPr>
      </p:pic>
      <p:cxnSp>
        <p:nvCxnSpPr>
          <p:cNvPr id="15" name="Straight Connector 14">
            <a:extLst>
              <a:ext uri="{FF2B5EF4-FFF2-40B4-BE49-F238E27FC236}">
                <a16:creationId xmlns:a16="http://schemas.microsoft.com/office/drawing/2014/main" id="{B7188D9B-1674-419B-A379-D1632A7EC3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2905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68138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BB330B1E-9099-6BC4-C168-C844DDBC455C}"/>
              </a:ext>
            </a:extLst>
          </p:cNvPr>
          <p:cNvSpPr>
            <a:spLocks noGrp="1"/>
          </p:cNvSpPr>
          <p:nvPr>
            <p:ph type="title"/>
          </p:nvPr>
        </p:nvSpPr>
        <p:spPr>
          <a:xfrm>
            <a:off x="1295400" y="669925"/>
            <a:ext cx="4800600" cy="1325563"/>
          </a:xfrm>
        </p:spPr>
        <p:txBody>
          <a:bodyPr anchor="b">
            <a:normAutofit/>
          </a:bodyPr>
          <a:lstStyle/>
          <a:p>
            <a:r>
              <a:rPr lang="en-GB" sz="3800" dirty="0">
                <a:solidFill>
                  <a:schemeClr val="bg1"/>
                </a:solidFill>
                <a:ea typeface="+mj-lt"/>
                <a:cs typeface="+mj-lt"/>
              </a:rPr>
              <a:t>Final Image </a:t>
            </a:r>
          </a:p>
          <a:p>
            <a:endParaRPr lang="en-GB" dirty="0">
              <a:solidFill>
                <a:schemeClr val="bg1"/>
              </a:solidFill>
            </a:endParaRPr>
          </a:p>
        </p:txBody>
      </p:sp>
      <p:cxnSp>
        <p:nvCxnSpPr>
          <p:cNvPr id="19" name="Straight Connector 18">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0" name="Content Placeholder 8">
            <a:extLst>
              <a:ext uri="{FF2B5EF4-FFF2-40B4-BE49-F238E27FC236}">
                <a16:creationId xmlns:a16="http://schemas.microsoft.com/office/drawing/2014/main" id="{9056C5C8-A464-8CC1-DD83-975A9DBDE34F}"/>
              </a:ext>
            </a:extLst>
          </p:cNvPr>
          <p:cNvSpPr>
            <a:spLocks noGrp="1"/>
          </p:cNvSpPr>
          <p:nvPr>
            <p:ph idx="1"/>
          </p:nvPr>
        </p:nvSpPr>
        <p:spPr>
          <a:xfrm>
            <a:off x="1295400" y="2288833"/>
            <a:ext cx="4800600" cy="3711571"/>
          </a:xfrm>
        </p:spPr>
        <p:txBody>
          <a:bodyPr vert="horz" lIns="91440" tIns="45720" rIns="91440" bIns="45720" rtlCol="0" anchor="t">
            <a:normAutofit/>
          </a:bodyPr>
          <a:lstStyle/>
          <a:p>
            <a:r>
              <a:rPr lang="en-US" sz="2000" dirty="0">
                <a:solidFill>
                  <a:schemeClr val="bg1"/>
                </a:solidFill>
              </a:rPr>
              <a:t>Secondly with this image I wanted to hang my image by the lace, but it was showing great difficulty because the frame wasn't flat on the wall like I wanted. When I had to think of another idea, I just decided to wrap the lace around the photo to make as much use of it as possible. Realistically I would have preferred the original idea, but I believe this works just as well.</a:t>
            </a:r>
          </a:p>
        </p:txBody>
      </p:sp>
      <p:pic>
        <p:nvPicPr>
          <p:cNvPr id="4" name="Content Placeholder 3" descr="A picture of a pair of shoes in a frame&#10;&#10;Description automatically generated">
            <a:extLst>
              <a:ext uri="{FF2B5EF4-FFF2-40B4-BE49-F238E27FC236}">
                <a16:creationId xmlns:a16="http://schemas.microsoft.com/office/drawing/2014/main" id="{CD40D139-03F0-8671-F1D1-615835191F31}"/>
              </a:ext>
            </a:extLst>
          </p:cNvPr>
          <p:cNvPicPr>
            <a:picLocks noChangeAspect="1"/>
          </p:cNvPicPr>
          <p:nvPr/>
        </p:nvPicPr>
        <p:blipFill>
          <a:blip r:embed="rId2"/>
          <a:stretch>
            <a:fillRect/>
          </a:stretch>
        </p:blipFill>
        <p:spPr>
          <a:xfrm>
            <a:off x="7701612" y="369913"/>
            <a:ext cx="1475801" cy="2784532"/>
          </a:xfrm>
          <a:prstGeom prst="rect">
            <a:avLst/>
          </a:prstGeom>
        </p:spPr>
      </p:pic>
      <p:sp>
        <p:nvSpPr>
          <p:cNvPr id="16" name="Rectangle 15">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of shoes tied together with white rope&#10;&#10;Description automatically generated">
            <a:extLst>
              <a:ext uri="{FF2B5EF4-FFF2-40B4-BE49-F238E27FC236}">
                <a16:creationId xmlns:a16="http://schemas.microsoft.com/office/drawing/2014/main" id="{F481A1C4-D72E-DB61-D2E9-031D70359288}"/>
              </a:ext>
            </a:extLst>
          </p:cNvPr>
          <p:cNvPicPr>
            <a:picLocks noChangeAspect="1"/>
          </p:cNvPicPr>
          <p:nvPr/>
        </p:nvPicPr>
        <p:blipFill>
          <a:blip r:embed="rId3"/>
          <a:stretch>
            <a:fillRect/>
          </a:stretch>
        </p:blipFill>
        <p:spPr>
          <a:xfrm>
            <a:off x="8708726" y="3730267"/>
            <a:ext cx="2248509" cy="2784532"/>
          </a:xfrm>
          <a:prstGeom prst="rect">
            <a:avLst/>
          </a:prstGeom>
        </p:spPr>
      </p:pic>
      <p:sp>
        <p:nvSpPr>
          <p:cNvPr id="18" name="Rectangle 17">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97050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07318E1-0BBA-AFAB-7494-B67E197CBAD8}"/>
              </a:ext>
            </a:extLst>
          </p:cNvPr>
          <p:cNvSpPr>
            <a:spLocks noGrp="1"/>
          </p:cNvSpPr>
          <p:nvPr>
            <p:ph type="title"/>
          </p:nvPr>
        </p:nvSpPr>
        <p:spPr>
          <a:xfrm>
            <a:off x="922697" y="-120790"/>
            <a:ext cx="4605340" cy="2387600"/>
          </a:xfrm>
        </p:spPr>
        <p:txBody>
          <a:bodyPr vert="horz" lIns="91440" tIns="45720" rIns="91440" bIns="45720" rtlCol="0" anchor="b">
            <a:normAutofit/>
          </a:bodyPr>
          <a:lstStyle/>
          <a:p>
            <a:r>
              <a:rPr lang="en-US" sz="5000">
                <a:solidFill>
                  <a:schemeClr val="bg1"/>
                </a:solidFill>
              </a:rPr>
              <a:t>Photo 3</a:t>
            </a:r>
          </a:p>
        </p:txBody>
      </p:sp>
      <p:pic>
        <p:nvPicPr>
          <p:cNvPr id="4" name="Content Placeholder 3" descr="A group of tulips in a glass vase&#10;&#10;Description automatically generated">
            <a:extLst>
              <a:ext uri="{FF2B5EF4-FFF2-40B4-BE49-F238E27FC236}">
                <a16:creationId xmlns:a16="http://schemas.microsoft.com/office/drawing/2014/main" id="{4CB9F03D-415C-DE04-68D1-3AADEAA1BFEF}"/>
              </a:ext>
            </a:extLst>
          </p:cNvPr>
          <p:cNvPicPr>
            <a:picLocks noGrp="1" noChangeAspect="1"/>
          </p:cNvPicPr>
          <p:nvPr>
            <p:ph idx="1"/>
          </p:nvPr>
        </p:nvPicPr>
        <p:blipFill rotWithShape="1">
          <a:blip r:embed="rId2">
            <a:alphaModFix/>
          </a:blip>
          <a:srcRect t="10304" r="-2" b="-2"/>
          <a:stretch/>
        </p:blipFill>
        <p:spPr>
          <a:xfrm>
            <a:off x="7115177" y="115193"/>
            <a:ext cx="4950618" cy="6627614"/>
          </a:xfrm>
          <a:prstGeom prst="rect">
            <a:avLst/>
          </a:prstGeom>
        </p:spPr>
      </p:pic>
      <p:cxnSp>
        <p:nvCxnSpPr>
          <p:cNvPr id="11" name="Straight Connector 10">
            <a:extLst>
              <a:ext uri="{FF2B5EF4-FFF2-40B4-BE49-F238E27FC236}">
                <a16:creationId xmlns:a16="http://schemas.microsoft.com/office/drawing/2014/main" id="{AC65C03C-3F17-45DC-A1B9-35ACA43397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15176" y="115193"/>
            <a:ext cx="0" cy="6627614"/>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4A161CC-6DC5-4863-B213-94529D6E0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BA0DB1C5-9E9D-4DDE-8B03-850F0808EDF0}"/>
              </a:ext>
            </a:extLst>
          </p:cNvPr>
          <p:cNvSpPr txBox="1"/>
          <p:nvPr/>
        </p:nvSpPr>
        <p:spPr>
          <a:xfrm>
            <a:off x="840336" y="2449794"/>
            <a:ext cx="525566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rPr>
              <a:t>For this image I took a picture of a bouquet of flowers </a:t>
            </a:r>
            <a:r>
              <a:rPr lang="en-GB" dirty="0">
                <a:solidFill>
                  <a:schemeClr val="bg1"/>
                </a:solidFill>
                <a:ea typeface="+mn-lt"/>
                <a:cs typeface="+mn-lt"/>
              </a:rPr>
              <a:t>The tulips are at various stages of bloom and include a mix of colours. Some are white, others are pink with white edges, and there is at least one yellow tulip. I aim to make this three dimensional by adding petals onto the frame as if they've fallen off the flower.</a:t>
            </a:r>
            <a:endParaRPr lang="en-GB" dirty="0">
              <a:solidFill>
                <a:schemeClr val="bg1"/>
              </a:solidFill>
            </a:endParaRPr>
          </a:p>
        </p:txBody>
      </p:sp>
    </p:spTree>
    <p:extLst>
      <p:ext uri="{BB962C8B-B14F-4D97-AF65-F5344CB8AC3E}">
        <p14:creationId xmlns:p14="http://schemas.microsoft.com/office/powerpoint/2010/main" val="30406464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BB330B1E-9099-6BC4-C168-C844DDBC455C}"/>
              </a:ext>
            </a:extLst>
          </p:cNvPr>
          <p:cNvSpPr>
            <a:spLocks noGrp="1"/>
          </p:cNvSpPr>
          <p:nvPr>
            <p:ph type="title"/>
          </p:nvPr>
        </p:nvSpPr>
        <p:spPr>
          <a:xfrm>
            <a:off x="1295400" y="669925"/>
            <a:ext cx="4800600" cy="1325563"/>
          </a:xfrm>
        </p:spPr>
        <p:txBody>
          <a:bodyPr anchor="b">
            <a:normAutofit/>
          </a:bodyPr>
          <a:lstStyle/>
          <a:p>
            <a:r>
              <a:rPr lang="en-GB" sz="3800" dirty="0">
                <a:solidFill>
                  <a:schemeClr val="bg1"/>
                </a:solidFill>
                <a:ea typeface="+mj-lt"/>
                <a:cs typeface="+mj-lt"/>
              </a:rPr>
              <a:t>Final Image </a:t>
            </a:r>
          </a:p>
          <a:p>
            <a:endParaRPr lang="en-GB" dirty="0">
              <a:solidFill>
                <a:schemeClr val="bg1"/>
              </a:solidFill>
            </a:endParaRPr>
          </a:p>
        </p:txBody>
      </p:sp>
      <p:cxnSp>
        <p:nvCxnSpPr>
          <p:cNvPr id="14" name="Straight Connector 13">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D60808E5-5EAE-A3D8-D3DB-64896F175F6A}"/>
              </a:ext>
            </a:extLst>
          </p:cNvPr>
          <p:cNvSpPr>
            <a:spLocks noGrp="1"/>
          </p:cNvSpPr>
          <p:nvPr>
            <p:ph idx="1"/>
          </p:nvPr>
        </p:nvSpPr>
        <p:spPr>
          <a:xfrm>
            <a:off x="1295400" y="2288833"/>
            <a:ext cx="4800600" cy="3711571"/>
          </a:xfrm>
        </p:spPr>
        <p:txBody>
          <a:bodyPr vert="horz" lIns="91440" tIns="45720" rIns="91440" bIns="45720" rtlCol="0" anchor="t">
            <a:normAutofit/>
          </a:bodyPr>
          <a:lstStyle/>
          <a:p>
            <a:r>
              <a:rPr lang="en-US" sz="2000" dirty="0">
                <a:solidFill>
                  <a:schemeClr val="bg1"/>
                </a:solidFill>
              </a:rPr>
              <a:t>With this photo I didn’t think it thoroughly because I made the original image a week before the exhibition but coming the day to mount the images the petals has completely died which meant I had to take it home and do it again ready for the next day. I decided to use a brighter more elegant </a:t>
            </a:r>
            <a:r>
              <a:rPr lang="en-US" sz="2000" dirty="0" err="1">
                <a:solidFill>
                  <a:schemeClr val="bg1"/>
                </a:solidFill>
              </a:rPr>
              <a:t>colour</a:t>
            </a:r>
            <a:r>
              <a:rPr lang="en-US" sz="2000" dirty="0">
                <a:solidFill>
                  <a:schemeClr val="bg1"/>
                </a:solidFill>
              </a:rPr>
              <a:t> for the petals because even when they die, I think it would still catch the eye and it won't look as bad as the original one did.</a:t>
            </a:r>
          </a:p>
        </p:txBody>
      </p:sp>
      <p:pic>
        <p:nvPicPr>
          <p:cNvPr id="4" name="Content Placeholder 3" descr="A picture frame with flowers in it&#10;&#10;Description automatically generated">
            <a:extLst>
              <a:ext uri="{FF2B5EF4-FFF2-40B4-BE49-F238E27FC236}">
                <a16:creationId xmlns:a16="http://schemas.microsoft.com/office/drawing/2014/main" id="{0FF986A8-251A-0259-8E13-21AA2188579C}"/>
              </a:ext>
            </a:extLst>
          </p:cNvPr>
          <p:cNvPicPr>
            <a:picLocks noChangeAspect="1"/>
          </p:cNvPicPr>
          <p:nvPr/>
        </p:nvPicPr>
        <p:blipFill>
          <a:blip r:embed="rId2"/>
          <a:stretch>
            <a:fillRect/>
          </a:stretch>
        </p:blipFill>
        <p:spPr>
          <a:xfrm>
            <a:off x="7437081" y="369913"/>
            <a:ext cx="2004863" cy="2784532"/>
          </a:xfrm>
          <a:prstGeom prst="rect">
            <a:avLst/>
          </a:prstGeom>
        </p:spPr>
      </p:pic>
      <p:sp>
        <p:nvSpPr>
          <p:cNvPr id="16" name="Rectangle 15">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frame with flowers in it&#10;&#10;Description automatically generated">
            <a:extLst>
              <a:ext uri="{FF2B5EF4-FFF2-40B4-BE49-F238E27FC236}">
                <a16:creationId xmlns:a16="http://schemas.microsoft.com/office/drawing/2014/main" id="{E231E2F5-ADE2-5299-8106-A5D9F0A2BC3D}"/>
              </a:ext>
            </a:extLst>
          </p:cNvPr>
          <p:cNvPicPr>
            <a:picLocks noChangeAspect="1"/>
          </p:cNvPicPr>
          <p:nvPr/>
        </p:nvPicPr>
        <p:blipFill>
          <a:blip r:embed="rId3"/>
          <a:stretch>
            <a:fillRect/>
          </a:stretch>
        </p:blipFill>
        <p:spPr>
          <a:xfrm>
            <a:off x="8733091" y="3730267"/>
            <a:ext cx="2199780" cy="2784532"/>
          </a:xfrm>
          <a:prstGeom prst="rect">
            <a:avLst/>
          </a:prstGeom>
        </p:spPr>
      </p:pic>
      <p:sp>
        <p:nvSpPr>
          <p:cNvPr id="18" name="Rectangle 17">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372668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black statue of a person&amp;#39;s head&#10;&#10;Description automatically generated">
            <a:extLst>
              <a:ext uri="{FF2B5EF4-FFF2-40B4-BE49-F238E27FC236}">
                <a16:creationId xmlns:a16="http://schemas.microsoft.com/office/drawing/2014/main" id="{0F9B0B56-692C-AD90-49D2-C512B2446BDB}"/>
              </a:ext>
            </a:extLst>
          </p:cNvPr>
          <p:cNvPicPr>
            <a:picLocks noGrp="1" noChangeAspect="1"/>
          </p:cNvPicPr>
          <p:nvPr>
            <p:ph idx="1"/>
          </p:nvPr>
        </p:nvPicPr>
        <p:blipFill rotWithShape="1">
          <a:blip r:embed="rId2">
            <a:alphaModFix amt="40000"/>
          </a:blip>
          <a:srcRect t="14122"/>
          <a:stretch/>
        </p:blipFill>
        <p:spPr>
          <a:xfrm>
            <a:off x="20" y="10"/>
            <a:ext cx="12191980" cy="6857990"/>
          </a:xfrm>
          <a:prstGeom prst="rect">
            <a:avLst/>
          </a:prstGeom>
        </p:spPr>
      </p:pic>
      <p:sp>
        <p:nvSpPr>
          <p:cNvPr id="2" name="Title 1">
            <a:extLst>
              <a:ext uri="{FF2B5EF4-FFF2-40B4-BE49-F238E27FC236}">
                <a16:creationId xmlns:a16="http://schemas.microsoft.com/office/drawing/2014/main" id="{107318E1-0BBA-AFAB-7494-B67E197CBAD8}"/>
              </a:ext>
            </a:extLst>
          </p:cNvPr>
          <p:cNvSpPr>
            <a:spLocks noGrp="1"/>
          </p:cNvSpPr>
          <p:nvPr>
            <p:ph type="title"/>
          </p:nvPr>
        </p:nvSpPr>
        <p:spPr>
          <a:xfrm>
            <a:off x="965200" y="965200"/>
            <a:ext cx="10261600" cy="3564869"/>
          </a:xfrm>
        </p:spPr>
        <p:txBody>
          <a:bodyPr vert="horz" lIns="91440" tIns="45720" rIns="91440" bIns="45720" rtlCol="0" anchor="b">
            <a:normAutofit/>
          </a:bodyPr>
          <a:lstStyle/>
          <a:p>
            <a:r>
              <a:rPr lang="en-US" sz="11500">
                <a:ln w="22225">
                  <a:solidFill>
                    <a:schemeClr val="tx1"/>
                  </a:solidFill>
                  <a:miter lim="800000"/>
                </a:ln>
                <a:noFill/>
              </a:rPr>
              <a:t>Photo 4</a:t>
            </a:r>
          </a:p>
        </p:txBody>
      </p:sp>
      <p:sp>
        <p:nvSpPr>
          <p:cNvPr id="3" name="TextBox 2">
            <a:extLst>
              <a:ext uri="{FF2B5EF4-FFF2-40B4-BE49-F238E27FC236}">
                <a16:creationId xmlns:a16="http://schemas.microsoft.com/office/drawing/2014/main" id="{7DE2A507-9F60-C87B-5684-9B148715EF31}"/>
              </a:ext>
            </a:extLst>
          </p:cNvPr>
          <p:cNvSpPr txBox="1"/>
          <p:nvPr/>
        </p:nvSpPr>
        <p:spPr>
          <a:xfrm>
            <a:off x="965200" y="4572002"/>
            <a:ext cx="10261600" cy="120299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77500" lnSpcReduction="20000"/>
          </a:bodyPr>
          <a:lstStyle/>
          <a:p>
            <a:pPr>
              <a:lnSpc>
                <a:spcPct val="90000"/>
              </a:lnSpc>
              <a:spcBef>
                <a:spcPts val="1000"/>
              </a:spcBef>
            </a:pPr>
            <a:r>
              <a:rPr lang="en-US" sz="3200" dirty="0"/>
              <a:t>This is an image that I took of a perfume bottle because of an idea I had. I would frame this image and spray it with the perfume so it would smell like the bottle would and would use another sense rather than see and touch. I am hoping the scent lasts long enough for the whole exhibition.</a:t>
            </a:r>
          </a:p>
        </p:txBody>
      </p:sp>
    </p:spTree>
    <p:extLst>
      <p:ext uri="{BB962C8B-B14F-4D97-AF65-F5344CB8AC3E}">
        <p14:creationId xmlns:p14="http://schemas.microsoft.com/office/powerpoint/2010/main" val="1711183543"/>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BB330B1E-9099-6BC4-C168-C844DDBC455C}"/>
              </a:ext>
            </a:extLst>
          </p:cNvPr>
          <p:cNvSpPr>
            <a:spLocks noGrp="1"/>
          </p:cNvSpPr>
          <p:nvPr>
            <p:ph type="title"/>
          </p:nvPr>
        </p:nvSpPr>
        <p:spPr>
          <a:xfrm>
            <a:off x="838200" y="448721"/>
            <a:ext cx="4707671" cy="1225650"/>
          </a:xfrm>
        </p:spPr>
        <p:txBody>
          <a:bodyPr anchor="b">
            <a:normAutofit/>
          </a:bodyPr>
          <a:lstStyle/>
          <a:p>
            <a:r>
              <a:rPr lang="en-GB" sz="3800" dirty="0">
                <a:solidFill>
                  <a:schemeClr val="bg1"/>
                </a:solidFill>
                <a:ea typeface="+mj-lt"/>
                <a:cs typeface="+mj-lt"/>
              </a:rPr>
              <a:t>Final Image </a:t>
            </a:r>
          </a:p>
          <a:p>
            <a:endParaRPr lang="en-GB" sz="3800" dirty="0">
              <a:solidFill>
                <a:schemeClr val="bg1"/>
              </a:solidFill>
            </a:endParaRPr>
          </a:p>
        </p:txBody>
      </p:sp>
      <p:cxnSp>
        <p:nvCxnSpPr>
          <p:cNvPr id="13" name="Straight Connector 1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B13B7130-C4C9-2166-9897-421179C35D52}"/>
              </a:ext>
            </a:extLst>
          </p:cNvPr>
          <p:cNvSpPr>
            <a:spLocks noGrp="1"/>
          </p:cNvSpPr>
          <p:nvPr>
            <p:ph idx="1"/>
          </p:nvPr>
        </p:nvSpPr>
        <p:spPr>
          <a:xfrm>
            <a:off x="897769" y="1909192"/>
            <a:ext cx="4586513" cy="3647710"/>
          </a:xfrm>
        </p:spPr>
        <p:txBody>
          <a:bodyPr vert="horz" lIns="91440" tIns="45720" rIns="91440" bIns="45720" rtlCol="0" anchor="t">
            <a:normAutofit/>
          </a:bodyPr>
          <a:lstStyle/>
          <a:p>
            <a:r>
              <a:rPr lang="en-US" sz="2000" dirty="0">
                <a:solidFill>
                  <a:schemeClr val="bg1"/>
                </a:solidFill>
              </a:rPr>
              <a:t>This was a difficult to make. I wanted to spray the frame with the same perfume used in the image however the scent was not staying at all. I kept it on me and kept spraying throughout the day, but it wasn’t officiant. When I took it back home, I put the frame inside a sealed bag and left it to marinate overnight to keep the scent as strong as possible for the day.</a:t>
            </a:r>
          </a:p>
        </p:txBody>
      </p:sp>
      <p:cxnSp>
        <p:nvCxnSpPr>
          <p:cNvPr id="15" name="Straight Connector 1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picture of a mannequin in a frame&#10;&#10;Description automatically generated">
            <a:extLst>
              <a:ext uri="{FF2B5EF4-FFF2-40B4-BE49-F238E27FC236}">
                <a16:creationId xmlns:a16="http://schemas.microsoft.com/office/drawing/2014/main" id="{4AFB393E-585F-6001-2038-D2A400326A22}"/>
              </a:ext>
            </a:extLst>
          </p:cNvPr>
          <p:cNvPicPr>
            <a:picLocks noChangeAspect="1"/>
          </p:cNvPicPr>
          <p:nvPr/>
        </p:nvPicPr>
        <p:blipFill>
          <a:blip r:embed="rId2"/>
          <a:stretch>
            <a:fillRect/>
          </a:stretch>
        </p:blipFill>
        <p:spPr>
          <a:xfrm>
            <a:off x="6525453" y="1105716"/>
            <a:ext cx="5666547" cy="4646568"/>
          </a:xfrm>
          <a:prstGeom prst="rect">
            <a:avLst/>
          </a:prstGeom>
        </p:spPr>
      </p:pic>
    </p:spTree>
    <p:extLst>
      <p:ext uri="{BB962C8B-B14F-4D97-AF65-F5344CB8AC3E}">
        <p14:creationId xmlns:p14="http://schemas.microsoft.com/office/powerpoint/2010/main" val="37999473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07318E1-0BBA-AFAB-7494-B67E197CBAD8}"/>
              </a:ext>
            </a:extLst>
          </p:cNvPr>
          <p:cNvSpPr>
            <a:spLocks noGrp="1"/>
          </p:cNvSpPr>
          <p:nvPr>
            <p:ph type="title"/>
          </p:nvPr>
        </p:nvSpPr>
        <p:spPr>
          <a:xfrm>
            <a:off x="908454" y="1360481"/>
            <a:ext cx="4605340" cy="2387600"/>
          </a:xfrm>
        </p:spPr>
        <p:txBody>
          <a:bodyPr vert="horz" lIns="91440" tIns="45720" rIns="91440" bIns="45720" rtlCol="0" anchor="b">
            <a:normAutofit/>
          </a:bodyPr>
          <a:lstStyle/>
          <a:p>
            <a:r>
              <a:rPr lang="en-US" sz="5000">
                <a:solidFill>
                  <a:schemeClr val="bg1"/>
                </a:solidFill>
              </a:rPr>
              <a:t>Photo 5</a:t>
            </a:r>
          </a:p>
        </p:txBody>
      </p:sp>
      <p:pic>
        <p:nvPicPr>
          <p:cNvPr id="4" name="Content Placeholder 3" descr="A hand holding a flower&#10;&#10;Description automatically generated">
            <a:extLst>
              <a:ext uri="{FF2B5EF4-FFF2-40B4-BE49-F238E27FC236}">
                <a16:creationId xmlns:a16="http://schemas.microsoft.com/office/drawing/2014/main" id="{6A6DEF0D-3290-A870-8FFB-CA43DE9B16D8}"/>
              </a:ext>
            </a:extLst>
          </p:cNvPr>
          <p:cNvPicPr>
            <a:picLocks noGrp="1" noChangeAspect="1"/>
          </p:cNvPicPr>
          <p:nvPr>
            <p:ph idx="1"/>
          </p:nvPr>
        </p:nvPicPr>
        <p:blipFill rotWithShape="1">
          <a:blip r:embed="rId2">
            <a:alphaModFix/>
          </a:blip>
          <a:srcRect t="18418" b="19664"/>
          <a:stretch/>
        </p:blipFill>
        <p:spPr>
          <a:xfrm>
            <a:off x="7115177" y="115193"/>
            <a:ext cx="4950618" cy="6627614"/>
          </a:xfrm>
          <a:prstGeom prst="rect">
            <a:avLst/>
          </a:prstGeom>
        </p:spPr>
      </p:pic>
      <p:cxnSp>
        <p:nvCxnSpPr>
          <p:cNvPr id="11" name="Straight Connector 10">
            <a:extLst>
              <a:ext uri="{FF2B5EF4-FFF2-40B4-BE49-F238E27FC236}">
                <a16:creationId xmlns:a16="http://schemas.microsoft.com/office/drawing/2014/main" id="{AC65C03C-3F17-45DC-A1B9-35ACA43397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15176" y="115193"/>
            <a:ext cx="0" cy="6627614"/>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4A161CC-6DC5-4863-B213-94529D6E0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FFF689B-50D9-C133-13B2-2B9A8FAA1514}"/>
              </a:ext>
            </a:extLst>
          </p:cNvPr>
          <p:cNvSpPr txBox="1"/>
          <p:nvPr/>
        </p:nvSpPr>
        <p:spPr>
          <a:xfrm>
            <a:off x="826093" y="4116224"/>
            <a:ext cx="491383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rPr>
              <a:t>In this image oi took a photo of one of the flowers again however this one was open and bloomed. I think that it would work well and want to try glue the petals onto the flower the same way it is shown on the photo.</a:t>
            </a:r>
          </a:p>
        </p:txBody>
      </p:sp>
    </p:spTree>
    <p:extLst>
      <p:ext uri="{BB962C8B-B14F-4D97-AF65-F5344CB8AC3E}">
        <p14:creationId xmlns:p14="http://schemas.microsoft.com/office/powerpoint/2010/main" val="40467043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BB330B1E-9099-6BC4-C168-C844DDBC455C}"/>
              </a:ext>
            </a:extLst>
          </p:cNvPr>
          <p:cNvSpPr>
            <a:spLocks noGrp="1"/>
          </p:cNvSpPr>
          <p:nvPr>
            <p:ph type="title"/>
          </p:nvPr>
        </p:nvSpPr>
        <p:spPr>
          <a:xfrm>
            <a:off x="1295400" y="669925"/>
            <a:ext cx="4800600" cy="1325563"/>
          </a:xfrm>
        </p:spPr>
        <p:txBody>
          <a:bodyPr anchor="b">
            <a:normAutofit/>
          </a:bodyPr>
          <a:lstStyle/>
          <a:p>
            <a:r>
              <a:rPr lang="en-GB" sz="3800" dirty="0">
                <a:solidFill>
                  <a:schemeClr val="bg1"/>
                </a:solidFill>
                <a:ea typeface="+mj-lt"/>
                <a:cs typeface="+mj-lt"/>
              </a:rPr>
              <a:t>Final Image </a:t>
            </a:r>
          </a:p>
          <a:p>
            <a:endParaRPr lang="en-GB" dirty="0">
              <a:solidFill>
                <a:schemeClr val="bg1"/>
              </a:solidFill>
            </a:endParaRPr>
          </a:p>
        </p:txBody>
      </p:sp>
      <p:cxnSp>
        <p:nvCxnSpPr>
          <p:cNvPr id="14" name="Straight Connector 13">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80E7FC23-5956-31D3-FADA-87757F8F0B5C}"/>
              </a:ext>
            </a:extLst>
          </p:cNvPr>
          <p:cNvSpPr>
            <a:spLocks noGrp="1"/>
          </p:cNvSpPr>
          <p:nvPr>
            <p:ph idx="1"/>
          </p:nvPr>
        </p:nvSpPr>
        <p:spPr>
          <a:xfrm>
            <a:off x="1295400" y="2288833"/>
            <a:ext cx="4800600" cy="3711571"/>
          </a:xfrm>
        </p:spPr>
        <p:txBody>
          <a:bodyPr vert="horz" lIns="91440" tIns="45720" rIns="91440" bIns="45720" rtlCol="0" anchor="t">
            <a:normAutofit/>
          </a:bodyPr>
          <a:lstStyle/>
          <a:p>
            <a:r>
              <a:rPr lang="en-US" sz="2000" dirty="0">
                <a:solidFill>
                  <a:schemeClr val="bg1"/>
                </a:solidFill>
              </a:rPr>
              <a:t>When I did this image, it looked amazing however just like the other did when the petals died a week later. It was meant to die over the course of the days in the exhibition, but they died way too soon. When I took it home, I tried to recreate the same one however it didn’t work as well as the first. But because these flowers wasn't bloomed just yet I was hoping that they would open up a bit more before starting to die off.</a:t>
            </a:r>
          </a:p>
        </p:txBody>
      </p:sp>
      <p:pic>
        <p:nvPicPr>
          <p:cNvPr id="4" name="Content Placeholder 3" descr="A flower in a frame&#10;&#10;Description automatically generated">
            <a:extLst>
              <a:ext uri="{FF2B5EF4-FFF2-40B4-BE49-F238E27FC236}">
                <a16:creationId xmlns:a16="http://schemas.microsoft.com/office/drawing/2014/main" id="{B1DF5376-99F8-0284-0B54-1F773727715E}"/>
              </a:ext>
            </a:extLst>
          </p:cNvPr>
          <p:cNvPicPr>
            <a:picLocks noChangeAspect="1"/>
          </p:cNvPicPr>
          <p:nvPr/>
        </p:nvPicPr>
        <p:blipFill>
          <a:blip r:embed="rId2"/>
          <a:stretch>
            <a:fillRect/>
          </a:stretch>
        </p:blipFill>
        <p:spPr>
          <a:xfrm>
            <a:off x="7430120" y="369913"/>
            <a:ext cx="2018785" cy="2784532"/>
          </a:xfrm>
          <a:prstGeom prst="rect">
            <a:avLst/>
          </a:prstGeom>
        </p:spPr>
      </p:pic>
      <p:sp>
        <p:nvSpPr>
          <p:cNvPr id="16" name="Rectangle 15">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flower in a frame&#10;&#10;Description automatically generated">
            <a:extLst>
              <a:ext uri="{FF2B5EF4-FFF2-40B4-BE49-F238E27FC236}">
                <a16:creationId xmlns:a16="http://schemas.microsoft.com/office/drawing/2014/main" id="{6E33369F-3D23-C09E-1273-51DC29121923}"/>
              </a:ext>
            </a:extLst>
          </p:cNvPr>
          <p:cNvPicPr>
            <a:picLocks noChangeAspect="1"/>
          </p:cNvPicPr>
          <p:nvPr/>
        </p:nvPicPr>
        <p:blipFill>
          <a:blip r:embed="rId3"/>
          <a:stretch>
            <a:fillRect/>
          </a:stretch>
        </p:blipFill>
        <p:spPr>
          <a:xfrm>
            <a:off x="8778340" y="3730267"/>
            <a:ext cx="2109282" cy="2784532"/>
          </a:xfrm>
          <a:prstGeom prst="rect">
            <a:avLst/>
          </a:prstGeom>
        </p:spPr>
      </p:pic>
      <p:sp>
        <p:nvSpPr>
          <p:cNvPr id="18" name="Rectangle 17">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260009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07318E1-0BBA-AFAB-7494-B67E197CBAD8}"/>
              </a:ext>
            </a:extLst>
          </p:cNvPr>
          <p:cNvSpPr>
            <a:spLocks noGrp="1"/>
          </p:cNvSpPr>
          <p:nvPr>
            <p:ph type="title"/>
          </p:nvPr>
        </p:nvSpPr>
        <p:spPr>
          <a:xfrm>
            <a:off x="908454" y="1360481"/>
            <a:ext cx="4605340" cy="2387600"/>
          </a:xfrm>
        </p:spPr>
        <p:txBody>
          <a:bodyPr vert="horz" lIns="91440" tIns="45720" rIns="91440" bIns="45720" rtlCol="0" anchor="b">
            <a:normAutofit/>
          </a:bodyPr>
          <a:lstStyle/>
          <a:p>
            <a:r>
              <a:rPr lang="en-US" sz="5000">
                <a:solidFill>
                  <a:schemeClr val="bg1"/>
                </a:solidFill>
              </a:rPr>
              <a:t>Photo 6</a:t>
            </a:r>
          </a:p>
        </p:txBody>
      </p:sp>
      <p:pic>
        <p:nvPicPr>
          <p:cNvPr id="4" name="Content Placeholder 3">
            <a:extLst>
              <a:ext uri="{FF2B5EF4-FFF2-40B4-BE49-F238E27FC236}">
                <a16:creationId xmlns:a16="http://schemas.microsoft.com/office/drawing/2014/main" id="{1416544C-3925-18EB-4E43-F8CB0C124ADD}"/>
              </a:ext>
            </a:extLst>
          </p:cNvPr>
          <p:cNvPicPr>
            <a:picLocks noGrp="1" noChangeAspect="1"/>
          </p:cNvPicPr>
          <p:nvPr>
            <p:ph idx="1"/>
          </p:nvPr>
        </p:nvPicPr>
        <p:blipFill rotWithShape="1">
          <a:blip r:embed="rId2">
            <a:alphaModFix/>
          </a:blip>
          <a:srcRect r="-1" b="22687"/>
          <a:stretch/>
        </p:blipFill>
        <p:spPr>
          <a:xfrm>
            <a:off x="7115177" y="115193"/>
            <a:ext cx="4950618" cy="6627614"/>
          </a:xfrm>
          <a:prstGeom prst="rect">
            <a:avLst/>
          </a:prstGeom>
        </p:spPr>
      </p:pic>
      <p:cxnSp>
        <p:nvCxnSpPr>
          <p:cNvPr id="11" name="Straight Connector 10">
            <a:extLst>
              <a:ext uri="{FF2B5EF4-FFF2-40B4-BE49-F238E27FC236}">
                <a16:creationId xmlns:a16="http://schemas.microsoft.com/office/drawing/2014/main" id="{AC65C03C-3F17-45DC-A1B9-35ACA43397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15176" y="115193"/>
            <a:ext cx="0" cy="6627614"/>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4A161CC-6DC5-4863-B213-94529D6E0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EAC086F-1424-4EFA-1615-B8F53F0729E0}"/>
              </a:ext>
            </a:extLst>
          </p:cNvPr>
          <p:cNvSpPr txBox="1"/>
          <p:nvPr/>
        </p:nvSpPr>
        <p:spPr>
          <a:xfrm>
            <a:off x="854579" y="3931065"/>
            <a:ext cx="542657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rPr>
              <a:t>I took this photo of a broken mirror. The cracks in the mirror are unique and I think it can bloom with my idea. I want to print out this image while sticking bits of the broken mirror to the photo before framing it by doing this would mean it would work as a mirror rather than looking like one. I want to place the shards in a </a:t>
            </a:r>
            <a:r>
              <a:rPr lang="en-GB" dirty="0" err="1">
                <a:solidFill>
                  <a:schemeClr val="bg1"/>
                </a:solidFill>
              </a:rPr>
              <a:t>simular</a:t>
            </a:r>
            <a:r>
              <a:rPr lang="en-GB" dirty="0">
                <a:solidFill>
                  <a:schemeClr val="bg1"/>
                </a:solidFill>
              </a:rPr>
              <a:t> spot to where it is in the image too.</a:t>
            </a:r>
          </a:p>
        </p:txBody>
      </p:sp>
    </p:spTree>
    <p:extLst>
      <p:ext uri="{BB962C8B-B14F-4D97-AF65-F5344CB8AC3E}">
        <p14:creationId xmlns:p14="http://schemas.microsoft.com/office/powerpoint/2010/main" val="14768366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BB330B1E-9099-6BC4-C168-C844DDBC455C}"/>
              </a:ext>
            </a:extLst>
          </p:cNvPr>
          <p:cNvSpPr>
            <a:spLocks noGrp="1"/>
          </p:cNvSpPr>
          <p:nvPr>
            <p:ph type="title"/>
          </p:nvPr>
        </p:nvSpPr>
        <p:spPr>
          <a:xfrm>
            <a:off x="838200" y="448721"/>
            <a:ext cx="4707671" cy="1225650"/>
          </a:xfrm>
        </p:spPr>
        <p:txBody>
          <a:bodyPr anchor="b">
            <a:normAutofit/>
          </a:bodyPr>
          <a:lstStyle/>
          <a:p>
            <a:r>
              <a:rPr lang="en-GB" sz="3800" dirty="0">
                <a:solidFill>
                  <a:schemeClr val="bg1"/>
                </a:solidFill>
                <a:ea typeface="+mj-lt"/>
                <a:cs typeface="+mj-lt"/>
              </a:rPr>
              <a:t>Final Image </a:t>
            </a:r>
          </a:p>
          <a:p>
            <a:endParaRPr lang="en-GB" sz="3800" dirty="0">
              <a:solidFill>
                <a:schemeClr val="bg1"/>
              </a:solidFill>
            </a:endParaRPr>
          </a:p>
        </p:txBody>
      </p:sp>
      <p:cxnSp>
        <p:nvCxnSpPr>
          <p:cNvPr id="13" name="Straight Connector 1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2061D46-EF5D-7F7F-3949-70440D4E5AFC}"/>
              </a:ext>
            </a:extLst>
          </p:cNvPr>
          <p:cNvSpPr>
            <a:spLocks noGrp="1"/>
          </p:cNvSpPr>
          <p:nvPr>
            <p:ph idx="1"/>
          </p:nvPr>
        </p:nvSpPr>
        <p:spPr>
          <a:xfrm>
            <a:off x="897769" y="1909192"/>
            <a:ext cx="4586513" cy="3647710"/>
          </a:xfrm>
        </p:spPr>
        <p:txBody>
          <a:bodyPr vert="horz" lIns="91440" tIns="45720" rIns="91440" bIns="45720" rtlCol="0" anchor="t">
            <a:normAutofit/>
          </a:bodyPr>
          <a:lstStyle/>
          <a:p>
            <a:pPr marL="0" indent="0">
              <a:buNone/>
            </a:pPr>
            <a:r>
              <a:rPr lang="en-US" sz="2000" dirty="0">
                <a:solidFill>
                  <a:schemeClr val="bg1"/>
                </a:solidFill>
              </a:rPr>
              <a:t>Finally, when doing this one I feel it worked great. I took shards from the mirror and stuck it to the paper to replicate the actual mirror. Although it was dirty, and I wanted to clean it I felt that the mirror is the image was just as dirty and would take away from the originality of what I wanted. If I made this again, I would like to make it on a 1:1 scale as I think it would have worked a lot better.</a:t>
            </a:r>
          </a:p>
        </p:txBody>
      </p:sp>
      <p:cxnSp>
        <p:nvCxnSpPr>
          <p:cNvPr id="15" name="Straight Connector 1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picture frame with a broken glass&#10;&#10;Description automatically generated">
            <a:extLst>
              <a:ext uri="{FF2B5EF4-FFF2-40B4-BE49-F238E27FC236}">
                <a16:creationId xmlns:a16="http://schemas.microsoft.com/office/drawing/2014/main" id="{DB129B29-5F65-BD89-67BA-33ED696E10B0}"/>
              </a:ext>
            </a:extLst>
          </p:cNvPr>
          <p:cNvPicPr>
            <a:picLocks noChangeAspect="1"/>
          </p:cNvPicPr>
          <p:nvPr/>
        </p:nvPicPr>
        <p:blipFill rotWithShape="1">
          <a:blip r:embed="rId2"/>
          <a:srcRect l="14516" r="16491"/>
          <a:stretch/>
        </p:blipFill>
        <p:spPr>
          <a:xfrm>
            <a:off x="6525453" y="10"/>
            <a:ext cx="5666547" cy="6857990"/>
          </a:xfrm>
          <a:prstGeom prst="rect">
            <a:avLst/>
          </a:prstGeom>
        </p:spPr>
      </p:pic>
    </p:spTree>
    <p:extLst>
      <p:ext uri="{BB962C8B-B14F-4D97-AF65-F5344CB8AC3E}">
        <p14:creationId xmlns:p14="http://schemas.microsoft.com/office/powerpoint/2010/main" val="3026193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F36CA75-CFBF-4844-B719-8FE9EBADA9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3D4A84B9-E564-4DD0-97F8-DBF1C460C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02382E0-0A09-46AE-B955-B911CAFE7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7DE75D4A-0965-4973-BE75-DECCAC9A9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8" name="Picture 37">
            <a:extLst>
              <a:ext uri="{FF2B5EF4-FFF2-40B4-BE49-F238E27FC236}">
                <a16:creationId xmlns:a16="http://schemas.microsoft.com/office/drawing/2014/main" id="{4A599609-F5C2-4A0B-A992-913F814A63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pic>
        <p:nvPicPr>
          <p:cNvPr id="4" name="Content Placeholder 3" descr="A book on a counter&#10;&#10;Description automatically generated">
            <a:extLst>
              <a:ext uri="{FF2B5EF4-FFF2-40B4-BE49-F238E27FC236}">
                <a16:creationId xmlns:a16="http://schemas.microsoft.com/office/drawing/2014/main" id="{361F40EA-7C85-0886-64B3-AD76D170F670}"/>
              </a:ext>
            </a:extLst>
          </p:cNvPr>
          <p:cNvPicPr>
            <a:picLocks noGrp="1" noChangeAspect="1"/>
          </p:cNvPicPr>
          <p:nvPr>
            <p:ph idx="1"/>
          </p:nvPr>
        </p:nvPicPr>
        <p:blipFill rotWithShape="1">
          <a:blip r:embed="rId3">
            <a:alphaModFix amt="60000"/>
          </a:blip>
          <a:srcRect t="10496" b="10496"/>
          <a:stretch/>
        </p:blipFill>
        <p:spPr>
          <a:xfrm rot="5400000">
            <a:off x="-1397106" y="1397106"/>
            <a:ext cx="6858000" cy="4063788"/>
          </a:xfrm>
          <a:prstGeom prst="rect">
            <a:avLst/>
          </a:prstGeom>
        </p:spPr>
      </p:pic>
      <p:pic>
        <p:nvPicPr>
          <p:cNvPr id="6" name="Picture 5" descr="A white book with black writing on it&#10;&#10;Description automatically generated">
            <a:extLst>
              <a:ext uri="{FF2B5EF4-FFF2-40B4-BE49-F238E27FC236}">
                <a16:creationId xmlns:a16="http://schemas.microsoft.com/office/drawing/2014/main" id="{4BD037E0-36C7-FE24-908B-35D825200828}"/>
              </a:ext>
            </a:extLst>
          </p:cNvPr>
          <p:cNvPicPr>
            <a:picLocks noChangeAspect="1"/>
          </p:cNvPicPr>
          <p:nvPr/>
        </p:nvPicPr>
        <p:blipFill rotWithShape="1">
          <a:blip r:embed="rId4">
            <a:alphaModFix amt="60000"/>
          </a:blip>
          <a:srcRect t="10496" b="10496"/>
          <a:stretch/>
        </p:blipFill>
        <p:spPr>
          <a:xfrm rot="5400000">
            <a:off x="2667318" y="1397106"/>
            <a:ext cx="6858000" cy="4063788"/>
          </a:xfrm>
          <a:prstGeom prst="rect">
            <a:avLst/>
          </a:prstGeom>
        </p:spPr>
      </p:pic>
      <p:pic>
        <p:nvPicPr>
          <p:cNvPr id="5" name="Picture 4" descr="A book with a yellow note on it&#10;&#10;Description automatically generated">
            <a:extLst>
              <a:ext uri="{FF2B5EF4-FFF2-40B4-BE49-F238E27FC236}">
                <a16:creationId xmlns:a16="http://schemas.microsoft.com/office/drawing/2014/main" id="{1713E54E-99E4-7D38-4BDA-A9DEAB31F0C0}"/>
              </a:ext>
            </a:extLst>
          </p:cNvPr>
          <p:cNvPicPr>
            <a:picLocks noChangeAspect="1"/>
          </p:cNvPicPr>
          <p:nvPr/>
        </p:nvPicPr>
        <p:blipFill rotWithShape="1">
          <a:blip r:embed="rId5">
            <a:alphaModFix amt="60000"/>
          </a:blip>
          <a:srcRect t="20992"/>
          <a:stretch/>
        </p:blipFill>
        <p:spPr>
          <a:xfrm rot="5400000">
            <a:off x="6731106" y="1397106"/>
            <a:ext cx="6858000" cy="4063788"/>
          </a:xfrm>
          <a:prstGeom prst="rect">
            <a:avLst/>
          </a:prstGeom>
        </p:spPr>
      </p:pic>
      <p:sp>
        <p:nvSpPr>
          <p:cNvPr id="2" name="Title 1">
            <a:extLst>
              <a:ext uri="{FF2B5EF4-FFF2-40B4-BE49-F238E27FC236}">
                <a16:creationId xmlns:a16="http://schemas.microsoft.com/office/drawing/2014/main" id="{BFCF14A5-DE47-105E-261C-7326B9D9102D}"/>
              </a:ext>
            </a:extLst>
          </p:cNvPr>
          <p:cNvSpPr>
            <a:spLocks noGrp="1"/>
          </p:cNvSpPr>
          <p:nvPr>
            <p:ph type="title"/>
          </p:nvPr>
        </p:nvSpPr>
        <p:spPr>
          <a:xfrm>
            <a:off x="1191965" y="552807"/>
            <a:ext cx="9801854" cy="2790331"/>
          </a:xfrm>
        </p:spPr>
        <p:txBody>
          <a:bodyPr vert="horz" lIns="91440" tIns="45720" rIns="91440" bIns="45720" rtlCol="0" anchor="b">
            <a:normAutofit/>
          </a:bodyPr>
          <a:lstStyle/>
          <a:p>
            <a:pPr algn="ctr"/>
            <a:r>
              <a:rPr lang="en-US" sz="4800" kern="1200">
                <a:solidFill>
                  <a:srgbClr val="FFFFFF"/>
                </a:solidFill>
                <a:latin typeface="+mj-lt"/>
                <a:ea typeface="+mj-ea"/>
                <a:cs typeface="+mj-cs"/>
              </a:rPr>
              <a:t>Photobook</a:t>
            </a:r>
          </a:p>
        </p:txBody>
      </p:sp>
      <p:sp>
        <p:nvSpPr>
          <p:cNvPr id="7" name="TextBox 6">
            <a:extLst>
              <a:ext uri="{FF2B5EF4-FFF2-40B4-BE49-F238E27FC236}">
                <a16:creationId xmlns:a16="http://schemas.microsoft.com/office/drawing/2014/main" id="{5862C382-97EF-BB0E-C944-FB9DF4B73A9B}"/>
              </a:ext>
            </a:extLst>
          </p:cNvPr>
          <p:cNvSpPr txBox="1"/>
          <p:nvPr/>
        </p:nvSpPr>
        <p:spPr>
          <a:xfrm>
            <a:off x="1191966" y="3510476"/>
            <a:ext cx="9801854" cy="261423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algn="ctr">
              <a:lnSpc>
                <a:spcPct val="90000"/>
              </a:lnSpc>
              <a:spcAft>
                <a:spcPts val="600"/>
              </a:spcAft>
              <a:buFont typeface="Arial" panose="020B0604020202020204" pitchFamily="34" charset="0"/>
              <a:buChar char="•"/>
            </a:pPr>
            <a:r>
              <a:rPr lang="en-US" dirty="0">
                <a:solidFill>
                  <a:srgbClr val="FFFFFF"/>
                </a:solidFill>
              </a:rPr>
              <a:t>With my photobook I think it turned out great. I wanted it to look like a scrap book with 'analysis'. I kept the original images unframed bare with no writing and when I put in the framed photo, I decided those would be the pages to add the sticky notes to make it three dimensional. The front cover was the photo of the mirror close up which I thought worked with the title a lot. When opening the book I had wrote 'beyond the frame' because I felt it was a personal touch with my handwriting and would work well for the scrapbook idea. Using sticky notes also helped with people who couldn’t go to the exhibition because even though they're small explanations they express and tell the reader how it would have looked. Each page has a blank next to the print for the portrait images because I feel if I add more than one image per page then the reader won't as much attention to what I would want them to. The 2 landscape images I have I spread over the double page because it worked a lot better than taking half of one page.</a:t>
            </a:r>
          </a:p>
        </p:txBody>
      </p:sp>
    </p:spTree>
    <p:extLst>
      <p:ext uri="{BB962C8B-B14F-4D97-AF65-F5344CB8AC3E}">
        <p14:creationId xmlns:p14="http://schemas.microsoft.com/office/powerpoint/2010/main" val="5507290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group of pictures on a wall&#10;&#10;Description automatically generated">
            <a:extLst>
              <a:ext uri="{FF2B5EF4-FFF2-40B4-BE49-F238E27FC236}">
                <a16:creationId xmlns:a16="http://schemas.microsoft.com/office/drawing/2014/main" id="{F35BBEAC-7C98-3006-61B5-E61AB7213714}"/>
              </a:ext>
            </a:extLst>
          </p:cNvPr>
          <p:cNvPicPr>
            <a:picLocks noGrp="1" noChangeAspect="1"/>
          </p:cNvPicPr>
          <p:nvPr>
            <p:ph idx="1"/>
          </p:nvPr>
        </p:nvPicPr>
        <p:blipFill rotWithShape="1">
          <a:blip r:embed="rId2"/>
          <a:srcRect t="18332" r="-2" b="6707"/>
          <a:stretch/>
        </p:blipFill>
        <p:spPr>
          <a:xfrm>
            <a:off x="-6588" y="10"/>
            <a:ext cx="12198588" cy="6857990"/>
          </a:xfrm>
          <a:prstGeom prst="rect">
            <a:avLst/>
          </a:prstGeom>
        </p:spPr>
      </p:pic>
      <p:sp>
        <p:nvSpPr>
          <p:cNvPr id="9" name="Rectangle 8">
            <a:extLst>
              <a:ext uri="{FF2B5EF4-FFF2-40B4-BE49-F238E27FC236}">
                <a16:creationId xmlns:a16="http://schemas.microsoft.com/office/drawing/2014/main" id="{FE29D509-65D8-0297-0BE0-870D888D4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344662" y="-986973"/>
            <a:ext cx="3512260" cy="12201589"/>
          </a:xfrm>
          <a:prstGeom prst="rect">
            <a:avLst/>
          </a:prstGeom>
          <a:gradFill flip="none" rotWithShape="1">
            <a:gsLst>
              <a:gs pos="10000">
                <a:srgbClr val="000000">
                  <a:alpha val="0"/>
                </a:srgbClr>
              </a:gs>
              <a:gs pos="55000">
                <a:srgbClr val="000000">
                  <a:alpha val="25000"/>
                </a:srgbClr>
              </a:gs>
              <a:gs pos="100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08671CFF-13CE-4046-6B91-44F30DCCF2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5966048"/>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92116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87DE6-D7F2-F07C-52AD-DE969B25D3D3}"/>
              </a:ext>
            </a:extLst>
          </p:cNvPr>
          <p:cNvSpPr>
            <a:spLocks noGrp="1"/>
          </p:cNvSpPr>
          <p:nvPr>
            <p:ph type="title"/>
          </p:nvPr>
        </p:nvSpPr>
        <p:spPr/>
        <p:txBody>
          <a:bodyPr/>
          <a:lstStyle/>
          <a:p>
            <a:r>
              <a:rPr lang="en-GB" dirty="0" err="1"/>
              <a:t>Exhibtion</a:t>
            </a:r>
          </a:p>
        </p:txBody>
      </p:sp>
      <p:sp>
        <p:nvSpPr>
          <p:cNvPr id="3" name="Content Placeholder 2">
            <a:extLst>
              <a:ext uri="{FF2B5EF4-FFF2-40B4-BE49-F238E27FC236}">
                <a16:creationId xmlns:a16="http://schemas.microsoft.com/office/drawing/2014/main" id="{84A30A2F-EC15-C397-2C29-B8A80870D4DE}"/>
              </a:ext>
            </a:extLst>
          </p:cNvPr>
          <p:cNvSpPr>
            <a:spLocks noGrp="1"/>
          </p:cNvSpPr>
          <p:nvPr>
            <p:ph idx="1"/>
          </p:nvPr>
        </p:nvSpPr>
        <p:spPr/>
        <p:txBody>
          <a:bodyPr vert="horz" lIns="91440" tIns="45720" rIns="91440" bIns="45720" rtlCol="0" anchor="t">
            <a:normAutofit/>
          </a:bodyPr>
          <a:lstStyle/>
          <a:p>
            <a:r>
              <a:rPr lang="en-GB" dirty="0"/>
              <a:t>Overall, a lot of my work changed from the initial idea. The layout went from 3 on top and 3 on bottom to being scattered, I had to change a lot of designs because it didn’t work and just the sizing had to change. I'm happy with the final outcome because I feel having it this way stops people from looking at it as a group and focus more on the individual image and work put into it. </a:t>
            </a:r>
          </a:p>
        </p:txBody>
      </p:sp>
    </p:spTree>
    <p:extLst>
      <p:ext uri="{BB962C8B-B14F-4D97-AF65-F5344CB8AC3E}">
        <p14:creationId xmlns:p14="http://schemas.microsoft.com/office/powerpoint/2010/main" val="37153620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28</Slides>
  <Notes>0</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Visual enquiry</vt:lpstr>
      <vt:lpstr>5 photobook research</vt:lpstr>
      <vt:lpstr>5 photobook research </vt:lpstr>
      <vt:lpstr>5 photobook research </vt:lpstr>
      <vt:lpstr>5 photobook research </vt:lpstr>
      <vt:lpstr>5 photobook research </vt:lpstr>
      <vt:lpstr>Glynn vivian exhibition</vt:lpstr>
      <vt:lpstr>Cardiff exhibition</vt:lpstr>
      <vt:lpstr>Artist research</vt:lpstr>
      <vt:lpstr>Exhibition proposal</vt:lpstr>
      <vt:lpstr>Photobook proposal</vt:lpstr>
      <vt:lpstr>Contact sheet</vt:lpstr>
      <vt:lpstr>Critique of shoot</vt:lpstr>
      <vt:lpstr>Photo 1</vt:lpstr>
      <vt:lpstr>Final Image </vt:lpstr>
      <vt:lpstr>Photo 2</vt:lpstr>
      <vt:lpstr>Final Image  </vt:lpstr>
      <vt:lpstr>Photo 3</vt:lpstr>
      <vt:lpstr>Final Image  </vt:lpstr>
      <vt:lpstr>Photo 4</vt:lpstr>
      <vt:lpstr>Final Image  </vt:lpstr>
      <vt:lpstr>Photo 5</vt:lpstr>
      <vt:lpstr>Final Image  </vt:lpstr>
      <vt:lpstr>Photo 6</vt:lpstr>
      <vt:lpstr>Final Image  </vt:lpstr>
      <vt:lpstr>Photobook</vt:lpstr>
      <vt:lpstr>PowerPoint Presentation</vt:lpstr>
      <vt:lpstr>Exhibtion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dc:title>
  <dc:creator/>
  <cp:lastModifiedBy/>
  <cp:revision>677</cp:revision>
  <dcterms:created xsi:type="dcterms:W3CDTF">2024-04-16T11:31:54Z</dcterms:created>
  <dcterms:modified xsi:type="dcterms:W3CDTF">2024-04-24T12:35:55Z</dcterms:modified>
</cp:coreProperties>
</file>