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handoutMasterIdLst>
    <p:handoutMasterId r:id="rId24"/>
  </p:handoutMasterIdLst>
  <p:sldIdLst>
    <p:sldId id="281" r:id="rId2"/>
    <p:sldId id="258" r:id="rId3"/>
    <p:sldId id="269" r:id="rId4"/>
    <p:sldId id="270" r:id="rId5"/>
    <p:sldId id="271" r:id="rId6"/>
    <p:sldId id="272" r:id="rId7"/>
    <p:sldId id="259" r:id="rId8"/>
    <p:sldId id="273" r:id="rId9"/>
    <p:sldId id="274" r:id="rId10"/>
    <p:sldId id="275" r:id="rId11"/>
    <p:sldId id="276" r:id="rId12"/>
    <p:sldId id="277" r:id="rId13"/>
    <p:sldId id="262" r:id="rId14"/>
    <p:sldId id="263" r:id="rId15"/>
    <p:sldId id="264" r:id="rId16"/>
    <p:sldId id="265" r:id="rId17"/>
    <p:sldId id="266" r:id="rId18"/>
    <p:sldId id="267" r:id="rId19"/>
    <p:sldId id="279" r:id="rId20"/>
    <p:sldId id="278" r:id="rId21"/>
    <p:sldId id="280" r:id="rId22"/>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4" d="100"/>
          <a:sy n="84" d="100"/>
        </p:scale>
        <p:origin x="-96" y="21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F6C15254-D509-430A-9490-08DCAB64DE9E}" type="datetimeFigureOut">
              <a:rPr lang="en-US" smtClean="0"/>
              <a:pPr/>
              <a:t>9/27/2012</a:t>
            </a:fld>
            <a:endParaRPr lang="en-US"/>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r>
              <a:rPr lang="en-US" smtClean="0"/>
              <a:t>© 2012 John Wiley &amp; Sons, Ltd, Accounting for Managers, 4th edition, 978XXXXXXXXXX, Chapter X</a:t>
            </a:r>
            <a:endParaRPr lang="en-US"/>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AE417405-0C34-4463-81CF-A0677FE936C7}" type="slidenum">
              <a:rPr lang="en-US" smtClean="0"/>
              <a:pPr/>
              <a:t>‹#›</a:t>
            </a:fld>
            <a:endParaRPr lang="en-US"/>
          </a:p>
        </p:txBody>
      </p:sp>
    </p:spTree>
    <p:extLst>
      <p:ext uri="{BB962C8B-B14F-4D97-AF65-F5344CB8AC3E}">
        <p14:creationId xmlns="" xmlns:p14="http://schemas.microsoft.com/office/powerpoint/2010/main" val="808138226"/>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0F8B08E3-B88F-4622-A3CF-4538153DFF91}" type="datetimeFigureOut">
              <a:rPr lang="en-US" smtClean="0"/>
              <a:pPr/>
              <a:t>9/27/2012</a:t>
            </a:fld>
            <a:endParaRPr lang="en-US"/>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r>
              <a:rPr lang="en-US" smtClean="0"/>
              <a:t>© 2012 John Wiley &amp; Sons, Ltd, Accounting for Managers, 4th edition, 978XXXXXXXXXX, Chapter X</a:t>
            </a:r>
            <a:endParaRPr lang="en-US"/>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DBD18BD-32CB-4AF2-B023-6C96FA81C777}" type="slidenum">
              <a:rPr lang="en-US" smtClean="0"/>
              <a:pPr/>
              <a:t>‹#›</a:t>
            </a:fld>
            <a:endParaRPr lang="en-US"/>
          </a:p>
        </p:txBody>
      </p:sp>
    </p:spTree>
    <p:extLst>
      <p:ext uri="{BB962C8B-B14F-4D97-AF65-F5344CB8AC3E}">
        <p14:creationId xmlns="" xmlns:p14="http://schemas.microsoft.com/office/powerpoint/2010/main" val="597973074"/>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57500" y="514350"/>
            <a:ext cx="3429000" cy="257175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DBD18BD-32CB-4AF2-B023-6C96FA81C777}" type="slidenum">
              <a:rPr lang="en-US" smtClean="0"/>
              <a:pPr/>
              <a:t>1</a:t>
            </a:fld>
            <a:endParaRPr lang="en-US"/>
          </a:p>
        </p:txBody>
      </p:sp>
      <p:sp>
        <p:nvSpPr>
          <p:cNvPr id="5" name="Footer Placeholder 4"/>
          <p:cNvSpPr>
            <a:spLocks noGrp="1"/>
          </p:cNvSpPr>
          <p:nvPr>
            <p:ph type="ftr" sz="quarter" idx="11"/>
          </p:nvPr>
        </p:nvSpPr>
        <p:spPr/>
        <p:txBody>
          <a:bodyPr/>
          <a:lstStyle/>
          <a:p>
            <a:r>
              <a:rPr lang="en-US" smtClean="0"/>
              <a:t>© 2012 John Wiley &amp; Sons, Ltd, Accounting for Managers, 4th edition, 978XXXXXXXXXX, Chapter X</a:t>
            </a: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7FD17671-9413-4B22-AA73-48FE5149DE42}"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85CF8E7-7522-4C66-99A4-F979C50563EC}"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4101796D-42BB-4D7B-9357-94F626408018}"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8C64F095-85A6-4A7D-AD4D-757A71EDDEB4}"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A394B22C-14ED-4118-8DEE-2537B071FFFE}" type="datetime1">
              <a:rPr lang="en-US" smtClean="0"/>
              <a:t>9/27/2012</a:t>
            </a:fld>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EF653FF5-1FEB-4A43-AA5D-5B53B71CD8AF}" type="datetime1">
              <a:rPr lang="en-US" smtClean="0"/>
              <a:t>9/27/2012</a:t>
            </a:fld>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18834B17-0E61-4AAC-B6DD-BB68F375BEDA}" type="datetime1">
              <a:rPr lang="en-US" smtClean="0"/>
              <a:t>9/27/2012</a:t>
            </a:fld>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49F51D47-600B-4931-AFDF-6DF7C8B84CF7}"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2FF4CE1-6B99-4A2B-8281-FE6C4F2C4836}"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6D9CCED2-B231-40C8-A945-FF4F5751F4B8}"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26DD7E4E-D7B5-4053-B919-C82126A6C081}"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EDBB208D-1B3D-4896-A2E9-4D6E66E46249}" type="datetime1">
              <a:rPr lang="en-US" smtClean="0"/>
              <a:t>9/27/2012</a:t>
            </a:fld>
            <a:endParaRPr lang="en-US"/>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endParaRPr lang="en-US"/>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082AA575-3A2F-47FF-843C-F9856FBBA3E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082AA575-3A2F-47FF-843C-F9856FBBA3EC}" type="slidenum">
              <a:rPr lang="en-US" smtClean="0"/>
              <a:pPr/>
              <a:t>1</a:t>
            </a:fld>
            <a:endParaRPr lang="en-US" dirty="0"/>
          </a:p>
        </p:txBody>
      </p:sp>
      <p:sp>
        <p:nvSpPr>
          <p:cNvPr id="9" name="Rectangle 2"/>
          <p:cNvSpPr txBox="1">
            <a:spLocks noChangeArrowheads="1"/>
          </p:cNvSpPr>
          <p:nvPr/>
        </p:nvSpPr>
        <p:spPr>
          <a:xfrm>
            <a:off x="0" y="5038140"/>
            <a:ext cx="9144000" cy="1143000"/>
          </a:xfrm>
          <a:prstGeom prst="rect">
            <a:avLst/>
          </a:prstGeom>
        </p:spPr>
        <p:txBody>
          <a:bodyPr vert="horz" lIns="91440" tIns="45720" rIns="91440" bIns="45720" rtlCol="0" anchor="ctr">
            <a:normAutofit fontScale="6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Chapter 5</a:t>
            </a:r>
          </a:p>
          <a:p>
            <a:r>
              <a:rPr lang="en-GB" dirty="0" smtClean="0"/>
              <a:t>Interpretive and Critical Perspectives on </a:t>
            </a:r>
          </a:p>
          <a:p>
            <a:r>
              <a:rPr lang="en-GB" dirty="0" smtClean="0"/>
              <a:t>Accounting and Decision Making</a:t>
            </a:r>
            <a:endParaRPr lang="en-GB" dirty="0"/>
          </a:p>
        </p:txBody>
      </p:sp>
    </p:spTree>
    <p:extLst>
      <p:ext uri="{BB962C8B-B14F-4D97-AF65-F5344CB8AC3E}">
        <p14:creationId xmlns="" xmlns:p14="http://schemas.microsoft.com/office/powerpoint/2010/main" val="2511422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en-GB"/>
              <a:t>Overview – Chapter 5</a:t>
            </a:r>
          </a:p>
        </p:txBody>
      </p:sp>
      <p:sp>
        <p:nvSpPr>
          <p:cNvPr id="2053" name="Rectangle 5"/>
          <p:cNvSpPr>
            <a:spLocks noGrp="1" noChangeArrowheads="1"/>
          </p:cNvSpPr>
          <p:nvPr>
            <p:ph idx="1"/>
          </p:nvPr>
        </p:nvSpPr>
        <p:spPr/>
        <p:txBody>
          <a:bodyPr>
            <a:normAutofit fontScale="92500" lnSpcReduction="10000"/>
          </a:bodyPr>
          <a:lstStyle/>
          <a:p>
            <a:r>
              <a:rPr lang="en-GB" dirty="0" smtClean="0"/>
              <a:t>Role of research and theory</a:t>
            </a:r>
          </a:p>
          <a:p>
            <a:r>
              <a:rPr lang="en-GB" dirty="0" smtClean="0"/>
              <a:t>Rational</a:t>
            </a:r>
            <a:r>
              <a:rPr lang="en-GB" dirty="0"/>
              <a:t>, natural &amp; open perspectives</a:t>
            </a:r>
          </a:p>
          <a:p>
            <a:r>
              <a:rPr lang="en-GB" dirty="0" smtClean="0"/>
              <a:t>Alternative theories</a:t>
            </a:r>
            <a:r>
              <a:rPr lang="en-GB" dirty="0"/>
              <a:t>, paradigms &amp; control models</a:t>
            </a:r>
          </a:p>
          <a:p>
            <a:pPr lvl="1"/>
            <a:r>
              <a:rPr lang="en-GB" dirty="0"/>
              <a:t>Interpretive paradigm, social construction, culture &amp; accounting</a:t>
            </a:r>
          </a:p>
          <a:p>
            <a:pPr lvl="1"/>
            <a:r>
              <a:rPr lang="en-GB" dirty="0"/>
              <a:t>Radical paradigm, critical accounting, power &amp; accounting</a:t>
            </a:r>
          </a:p>
          <a:p>
            <a:r>
              <a:rPr lang="en-GB" dirty="0" smtClean="0"/>
              <a:t>Ethics &amp; accounting</a:t>
            </a:r>
          </a:p>
          <a:p>
            <a:r>
              <a:rPr lang="en-GB" dirty="0" smtClean="0"/>
              <a:t>The </a:t>
            </a:r>
            <a:r>
              <a:rPr lang="en-GB" dirty="0"/>
              <a:t>value of alternative approaches</a:t>
            </a:r>
          </a:p>
        </p:txBody>
      </p:sp>
      <p:sp>
        <p:nvSpPr>
          <p:cNvPr id="8" name="Slide Number Placeholder 5"/>
          <p:cNvSpPr>
            <a:spLocks noGrp="1"/>
          </p:cNvSpPr>
          <p:nvPr>
            <p:ph type="sldNum" sz="quarter" idx="12"/>
          </p:nvPr>
        </p:nvSpPr>
        <p:spPr/>
        <p:txBody>
          <a:bodyPr/>
          <a:lstStyle/>
          <a:p>
            <a:fld id="{082AA575-3A2F-47FF-843C-F9856FBBA3EC}" type="slidenum">
              <a:rPr lang="en-US" smtClean="0"/>
              <a:pPr/>
              <a:t>2</a:t>
            </a:fld>
            <a:endParaRPr lang="en-US" dirty="0"/>
          </a:p>
        </p:txBody>
      </p:sp>
    </p:spTree>
    <p:extLst>
      <p:ext uri="{BB962C8B-B14F-4D97-AF65-F5344CB8AC3E}">
        <p14:creationId xmlns="" xmlns:p14="http://schemas.microsoft.com/office/powerpoint/2010/main" val="39933476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&amp; theory</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Theory is an explanation of what is observed in </a:t>
            </a:r>
            <a:r>
              <a:rPr lang="en-US" dirty="0" smtClean="0"/>
              <a:t>practice</a:t>
            </a:r>
          </a:p>
          <a:p>
            <a:r>
              <a:rPr lang="en-US" dirty="0"/>
              <a:t>An understanding of the underlying </a:t>
            </a:r>
            <a:r>
              <a:rPr lang="en-US" dirty="0" smtClean="0"/>
              <a:t>assumptions of </a:t>
            </a:r>
            <a:r>
              <a:rPr lang="en-US" dirty="0"/>
              <a:t>accounting and the limitations of the tools and techniques of accounting is essential. </a:t>
            </a:r>
            <a:endParaRPr lang="en-US" dirty="0" smtClean="0"/>
          </a:p>
          <a:p>
            <a:r>
              <a:rPr lang="en-US" dirty="0" smtClean="0"/>
              <a:t>If </a:t>
            </a:r>
            <a:r>
              <a:rPr lang="en-US" dirty="0"/>
              <a:t>we ignore </a:t>
            </a:r>
            <a:r>
              <a:rPr lang="en-US" dirty="0" smtClean="0"/>
              <a:t>those assumptions </a:t>
            </a:r>
            <a:r>
              <a:rPr lang="en-US" dirty="0"/>
              <a:t>and limitations, we are likely to make decisions on the basis of numbers alone that </a:t>
            </a:r>
            <a:r>
              <a:rPr lang="en-US" dirty="0" smtClean="0"/>
              <a:t>do not </a:t>
            </a:r>
            <a:r>
              <a:rPr lang="en-US" dirty="0"/>
              <a:t>adequately reflect the complexity of the business environment and the predictive model which </a:t>
            </a:r>
            <a:r>
              <a:rPr lang="en-US" dirty="0" smtClean="0"/>
              <a:t>underlies the </a:t>
            </a:r>
            <a:r>
              <a:rPr lang="en-US" dirty="0"/>
              <a:t>way organizations carry on business</a:t>
            </a:r>
          </a:p>
        </p:txBody>
      </p:sp>
      <p:sp>
        <p:nvSpPr>
          <p:cNvPr id="7" name="Slide Number Placeholder 5"/>
          <p:cNvSpPr>
            <a:spLocks noGrp="1"/>
          </p:cNvSpPr>
          <p:nvPr>
            <p:ph type="sldNum" sz="quarter" idx="12"/>
          </p:nvPr>
        </p:nvSpPr>
        <p:spPr/>
        <p:txBody>
          <a:bodyPr/>
          <a:lstStyle/>
          <a:p>
            <a:fld id="{082AA575-3A2F-47FF-843C-F9856FBBA3EC}" type="slidenum">
              <a:rPr lang="en-US" smtClean="0"/>
              <a:pPr/>
              <a:t>3</a:t>
            </a:fld>
            <a:endParaRPr lang="en-US" dirty="0"/>
          </a:p>
        </p:txBody>
      </p:sp>
    </p:spTree>
    <p:extLst>
      <p:ext uri="{BB962C8B-B14F-4D97-AF65-F5344CB8AC3E}">
        <p14:creationId xmlns="" xmlns:p14="http://schemas.microsoft.com/office/powerpoint/2010/main" val="388831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Alternative approaches to research</a:t>
            </a:r>
            <a:endParaRPr lang="en-US" dirty="0"/>
          </a:p>
        </p:txBody>
      </p:sp>
      <p:sp>
        <p:nvSpPr>
          <p:cNvPr id="3" name="Content Placeholder 2"/>
          <p:cNvSpPr>
            <a:spLocks noGrp="1"/>
          </p:cNvSpPr>
          <p:nvPr>
            <p:ph idx="1"/>
          </p:nvPr>
        </p:nvSpPr>
        <p:spPr/>
        <p:txBody>
          <a:bodyPr>
            <a:normAutofit fontScale="92500" lnSpcReduction="20000"/>
          </a:bodyPr>
          <a:lstStyle/>
          <a:p>
            <a:r>
              <a:rPr lang="en-US" dirty="0"/>
              <a:t>Quantitative studies of a large number of business organizations through surveys or analysis of </a:t>
            </a:r>
            <a:r>
              <a:rPr lang="en-US" dirty="0" smtClean="0"/>
              <a:t>publicly available </a:t>
            </a:r>
            <a:r>
              <a:rPr lang="en-US" dirty="0"/>
              <a:t>data that can be </a:t>
            </a:r>
            <a:r>
              <a:rPr lang="en-US" dirty="0" err="1"/>
              <a:t>analysed</a:t>
            </a:r>
            <a:r>
              <a:rPr lang="en-US" dirty="0"/>
              <a:t> statistically in order to produce generalizations about </a:t>
            </a:r>
            <a:r>
              <a:rPr lang="en-US" dirty="0" smtClean="0"/>
              <a:t>accounting practice</a:t>
            </a:r>
            <a:r>
              <a:rPr lang="en-US" dirty="0"/>
              <a:t>.</a:t>
            </a:r>
          </a:p>
          <a:p>
            <a:r>
              <a:rPr lang="en-US" dirty="0"/>
              <a:t> Qualitative studies of a single organization or a small number of organizations through case </a:t>
            </a:r>
            <a:r>
              <a:rPr lang="en-US" dirty="0" smtClean="0"/>
              <a:t>studies comprising </a:t>
            </a:r>
            <a:r>
              <a:rPr lang="en-US" dirty="0"/>
              <a:t>interviews, observation and documentary research that aims to explain accounting </a:t>
            </a:r>
            <a:r>
              <a:rPr lang="en-US" dirty="0" smtClean="0"/>
              <a:t>practice in </a:t>
            </a:r>
            <a:r>
              <a:rPr lang="en-US" dirty="0"/>
              <a:t>the context in which it is situated.</a:t>
            </a:r>
          </a:p>
        </p:txBody>
      </p:sp>
      <p:sp>
        <p:nvSpPr>
          <p:cNvPr id="7" name="Slide Number Placeholder 5"/>
          <p:cNvSpPr>
            <a:spLocks noGrp="1"/>
          </p:cNvSpPr>
          <p:nvPr>
            <p:ph type="sldNum" sz="quarter" idx="12"/>
          </p:nvPr>
        </p:nvSpPr>
        <p:spPr/>
        <p:txBody>
          <a:bodyPr/>
          <a:lstStyle/>
          <a:p>
            <a:fld id="{082AA575-3A2F-47FF-843C-F9856FBBA3EC}" type="slidenum">
              <a:rPr lang="en-US" smtClean="0"/>
              <a:pPr/>
              <a:t>4</a:t>
            </a:fld>
            <a:endParaRPr lang="en-US" dirty="0"/>
          </a:p>
        </p:txBody>
      </p:sp>
    </p:spTree>
    <p:extLst>
      <p:ext uri="{BB962C8B-B14F-4D97-AF65-F5344CB8AC3E}">
        <p14:creationId xmlns="" xmlns:p14="http://schemas.microsoft.com/office/powerpoint/2010/main" val="1936282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Alternative approaches to accounting</a:t>
            </a:r>
            <a:endParaRPr lang="en-US" dirty="0"/>
          </a:p>
        </p:txBody>
      </p:sp>
      <p:sp>
        <p:nvSpPr>
          <p:cNvPr id="3" name="Content Placeholder 2"/>
          <p:cNvSpPr>
            <a:spLocks noGrp="1"/>
          </p:cNvSpPr>
          <p:nvPr>
            <p:ph idx="1"/>
          </p:nvPr>
        </p:nvSpPr>
        <p:spPr/>
        <p:txBody>
          <a:bodyPr/>
          <a:lstStyle/>
          <a:p>
            <a:r>
              <a:rPr lang="en-US" dirty="0" smtClean="0"/>
              <a:t>Conventional </a:t>
            </a:r>
            <a:r>
              <a:rPr lang="en-US" dirty="0"/>
              <a:t>teaching emphasizing the needs of the professional accounting bodies;</a:t>
            </a:r>
          </a:p>
          <a:p>
            <a:r>
              <a:rPr lang="en-US" dirty="0" smtClean="0"/>
              <a:t>The </a:t>
            </a:r>
            <a:r>
              <a:rPr lang="en-US" dirty="0"/>
              <a:t>application of economics and management science;</a:t>
            </a:r>
          </a:p>
          <a:p>
            <a:r>
              <a:rPr lang="en-US" dirty="0"/>
              <a:t>H</a:t>
            </a:r>
            <a:r>
              <a:rPr lang="en-US" dirty="0" smtClean="0"/>
              <a:t>istory </a:t>
            </a:r>
            <a:r>
              <a:rPr lang="en-US" dirty="0"/>
              <a:t>and public-sector accounting;</a:t>
            </a:r>
          </a:p>
          <a:p>
            <a:r>
              <a:rPr lang="en-US" dirty="0" err="1"/>
              <a:t>B</a:t>
            </a:r>
            <a:r>
              <a:rPr lang="en-US" dirty="0" err="1" smtClean="0"/>
              <a:t>ehavioural</a:t>
            </a:r>
            <a:r>
              <a:rPr lang="en-US" dirty="0" smtClean="0"/>
              <a:t> </a:t>
            </a:r>
            <a:r>
              <a:rPr lang="en-US" dirty="0"/>
              <a:t>and organizational approaches</a:t>
            </a:r>
            <a:r>
              <a:rPr lang="en-US" dirty="0" smtClean="0"/>
              <a:t>.</a:t>
            </a:r>
          </a:p>
          <a:p>
            <a:pPr lvl="1"/>
            <a:r>
              <a:rPr lang="en-US" sz="1800" dirty="0" smtClean="0"/>
              <a:t>Hopper et al. (2001)</a:t>
            </a:r>
            <a:endParaRPr lang="en-US" sz="1800"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5</a:t>
            </a:fld>
            <a:endParaRPr lang="en-US" dirty="0"/>
          </a:p>
        </p:txBody>
      </p:sp>
    </p:spTree>
    <p:extLst>
      <p:ext uri="{BB962C8B-B14F-4D97-AF65-F5344CB8AC3E}">
        <p14:creationId xmlns="" xmlns:p14="http://schemas.microsoft.com/office/powerpoint/2010/main" val="1324109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research</a:t>
            </a:r>
            <a:endParaRPr lang="en-US" dirty="0"/>
          </a:p>
        </p:txBody>
      </p:sp>
      <p:sp>
        <p:nvSpPr>
          <p:cNvPr id="3" name="Content Placeholder 2"/>
          <p:cNvSpPr>
            <a:spLocks noGrp="1"/>
          </p:cNvSpPr>
          <p:nvPr>
            <p:ph idx="1"/>
          </p:nvPr>
        </p:nvSpPr>
        <p:spPr/>
        <p:txBody>
          <a:bodyPr/>
          <a:lstStyle/>
          <a:p>
            <a:r>
              <a:rPr lang="en-US" dirty="0" smtClean="0"/>
              <a:t>Normative – what ought to happen</a:t>
            </a:r>
          </a:p>
          <a:p>
            <a:r>
              <a:rPr lang="en-US" dirty="0" smtClean="0"/>
              <a:t>Interpretive &amp; critical – what does happen</a:t>
            </a:r>
          </a:p>
          <a:p>
            <a:r>
              <a:rPr lang="en-US" dirty="0" smtClean="0"/>
              <a:t>Approaches:</a:t>
            </a:r>
          </a:p>
          <a:p>
            <a:pPr lvl="1"/>
            <a:r>
              <a:rPr lang="en-US" dirty="0" smtClean="0"/>
              <a:t>US</a:t>
            </a:r>
          </a:p>
          <a:p>
            <a:pPr lvl="1"/>
            <a:r>
              <a:rPr lang="en-US" dirty="0" smtClean="0"/>
              <a:t>UK &amp; Europe</a:t>
            </a:r>
          </a:p>
          <a:p>
            <a:pPr lvl="1"/>
            <a:r>
              <a:rPr lang="en-US" dirty="0" smtClean="0"/>
              <a:t>Scandinavia</a:t>
            </a:r>
            <a:endParaRPr lang="en-US"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6</a:t>
            </a:fld>
            <a:endParaRPr lang="en-US" dirty="0"/>
          </a:p>
        </p:txBody>
      </p:sp>
    </p:spTree>
    <p:extLst>
      <p:ext uri="{BB962C8B-B14F-4D97-AF65-F5344CB8AC3E}">
        <p14:creationId xmlns="" xmlns:p14="http://schemas.microsoft.com/office/powerpoint/2010/main" val="447692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Alternative paradigms</a:t>
            </a:r>
          </a:p>
        </p:txBody>
      </p:sp>
      <p:sp>
        <p:nvSpPr>
          <p:cNvPr id="4099" name="Rectangle 3"/>
          <p:cNvSpPr>
            <a:spLocks noGrp="1" noChangeArrowheads="1"/>
          </p:cNvSpPr>
          <p:nvPr>
            <p:ph idx="1"/>
          </p:nvPr>
        </p:nvSpPr>
        <p:spPr/>
        <p:txBody>
          <a:bodyPr/>
          <a:lstStyle/>
          <a:p>
            <a:pPr>
              <a:lnSpc>
                <a:spcPct val="90000"/>
              </a:lnSpc>
            </a:pPr>
            <a:r>
              <a:rPr lang="en-GB"/>
              <a:t>‘Garbage can’</a:t>
            </a:r>
          </a:p>
          <a:p>
            <a:pPr lvl="1">
              <a:lnSpc>
                <a:spcPct val="90000"/>
              </a:lnSpc>
            </a:pPr>
            <a:r>
              <a:rPr lang="en-GB" i="1"/>
              <a:t>‘the sequence whereby actions precede goals may well be a more accurate portrayal of organizational functioning than the more traditional goal-action paradigm’</a:t>
            </a:r>
            <a:endParaRPr lang="en-GB"/>
          </a:p>
          <a:p>
            <a:pPr lvl="1">
              <a:lnSpc>
                <a:spcPct val="90000"/>
              </a:lnSpc>
            </a:pPr>
            <a:r>
              <a:rPr lang="en-GB" i="1"/>
              <a:t>‘accounting systems represent an ex post rationalization of actions, rather than an ex ante statement of organizational goals’</a:t>
            </a:r>
            <a:r>
              <a:rPr lang="en-GB"/>
              <a:t> </a:t>
            </a:r>
          </a:p>
          <a:p>
            <a:pPr lvl="2">
              <a:lnSpc>
                <a:spcPct val="90000"/>
              </a:lnSpc>
            </a:pPr>
            <a:r>
              <a:rPr lang="en-GB"/>
              <a:t>Cooper et al.</a:t>
            </a:r>
          </a:p>
          <a:p>
            <a:pPr>
              <a:lnSpc>
                <a:spcPct val="90000"/>
              </a:lnSpc>
              <a:buClr>
                <a:schemeClr val="tx1"/>
              </a:buClr>
              <a:buFont typeface="Wingdings" pitchFamily="2" charset="2"/>
              <a:buChar char="Ø"/>
            </a:pPr>
            <a:r>
              <a:rPr lang="en-GB"/>
              <a:t>Non-rational (</a:t>
            </a:r>
            <a:r>
              <a:rPr lang="en-GB" i="1"/>
              <a:t>not</a:t>
            </a:r>
            <a:r>
              <a:rPr lang="en-GB"/>
              <a:t> irrational)</a:t>
            </a:r>
          </a:p>
        </p:txBody>
      </p:sp>
      <p:sp>
        <p:nvSpPr>
          <p:cNvPr id="6" name="Slide Number Placeholder 5"/>
          <p:cNvSpPr>
            <a:spLocks noGrp="1"/>
          </p:cNvSpPr>
          <p:nvPr>
            <p:ph type="sldNum" sz="quarter" idx="12"/>
          </p:nvPr>
        </p:nvSpPr>
        <p:spPr/>
        <p:txBody>
          <a:bodyPr/>
          <a:lstStyle/>
          <a:p>
            <a:fld id="{082AA575-3A2F-47FF-843C-F9856FBBA3EC}" type="slidenum">
              <a:rPr lang="en-US" smtClean="0"/>
              <a:pPr/>
              <a:t>7</a:t>
            </a:fld>
            <a:endParaRPr lang="en-US" dirty="0"/>
          </a:p>
        </p:txBody>
      </p:sp>
    </p:spTree>
    <p:extLst>
      <p:ext uri="{BB962C8B-B14F-4D97-AF65-F5344CB8AC3E}">
        <p14:creationId xmlns="" xmlns:p14="http://schemas.microsoft.com/office/powerpoint/2010/main" val="35248484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82AA575-3A2F-47FF-843C-F9856FBBA3EC}" type="slidenum">
              <a:rPr lang="en-US" smtClean="0"/>
              <a:pPr/>
              <a:t>8</a:t>
            </a:fld>
            <a:endParaRPr lang="en-US" dirty="0"/>
          </a:p>
        </p:txBody>
      </p:sp>
      <p:pic>
        <p:nvPicPr>
          <p:cNvPr id="1026"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619672" y="-14772"/>
            <a:ext cx="5616624" cy="626532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189281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Rational &amp; Natural</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Rational perspective:</a:t>
            </a:r>
            <a:r>
              <a:rPr lang="en-US" dirty="0"/>
              <a:t> </a:t>
            </a:r>
            <a:r>
              <a:rPr lang="en-US" dirty="0" smtClean="0"/>
              <a:t>the </a:t>
            </a:r>
            <a:r>
              <a:rPr lang="en-US" dirty="0"/>
              <a:t>organization as a goal-oriented collective that acts purposefully to achieve those </a:t>
            </a:r>
            <a:r>
              <a:rPr lang="en-US" dirty="0" smtClean="0"/>
              <a:t>goals through </a:t>
            </a:r>
            <a:r>
              <a:rPr lang="en-US" dirty="0"/>
              <a:t>a formal structure governing </a:t>
            </a:r>
            <a:r>
              <a:rPr lang="en-US" dirty="0" err="1" smtClean="0"/>
              <a:t>behaviour</a:t>
            </a:r>
            <a:r>
              <a:rPr lang="en-US" dirty="0" smtClean="0"/>
              <a:t> </a:t>
            </a:r>
            <a:r>
              <a:rPr lang="en-US" dirty="0"/>
              <a:t>and the roles of organizational members</a:t>
            </a:r>
            <a:endParaRPr lang="en-US" dirty="0" smtClean="0"/>
          </a:p>
          <a:p>
            <a:r>
              <a:rPr lang="en-US" dirty="0" smtClean="0"/>
              <a:t>Natural perspective: rules </a:t>
            </a:r>
            <a:r>
              <a:rPr lang="en-US" dirty="0"/>
              <a:t>and roles do not </a:t>
            </a:r>
            <a:r>
              <a:rPr lang="en-US" dirty="0" smtClean="0"/>
              <a:t>significantly influence </a:t>
            </a:r>
            <a:r>
              <a:rPr lang="en-US" dirty="0"/>
              <a:t>the actions of people in organizations. P</a:t>
            </a:r>
            <a:r>
              <a:rPr lang="en-US" dirty="0" smtClean="0"/>
              <a:t>eople </a:t>
            </a:r>
            <a:r>
              <a:rPr lang="en-US" dirty="0"/>
              <a:t>are motivated </a:t>
            </a:r>
            <a:r>
              <a:rPr lang="en-US" dirty="0" smtClean="0"/>
              <a:t>by self</a:t>
            </a:r>
            <a:r>
              <a:rPr lang="en-US" dirty="0"/>
              <a:t>-interest and </a:t>
            </a:r>
            <a:r>
              <a:rPr lang="en-US" dirty="0" smtClean="0"/>
              <a:t>informal </a:t>
            </a:r>
            <a:r>
              <a:rPr lang="en-US" dirty="0"/>
              <a:t>relations </a:t>
            </a:r>
            <a:r>
              <a:rPr lang="en-US" dirty="0" smtClean="0"/>
              <a:t>are </a:t>
            </a:r>
            <a:r>
              <a:rPr lang="en-US" dirty="0"/>
              <a:t>more important than the formal </a:t>
            </a:r>
            <a:r>
              <a:rPr lang="en-US" dirty="0" smtClean="0"/>
              <a:t>organizational structure </a:t>
            </a:r>
            <a:r>
              <a:rPr lang="en-US" dirty="0"/>
              <a:t>in understanding organizational </a:t>
            </a:r>
            <a:r>
              <a:rPr lang="en-US" dirty="0" err="1"/>
              <a:t>behaviour</a:t>
            </a:r>
            <a:r>
              <a:rPr lang="en-US" dirty="0"/>
              <a:t>.</a:t>
            </a:r>
          </a:p>
        </p:txBody>
      </p:sp>
      <p:sp>
        <p:nvSpPr>
          <p:cNvPr id="7" name="Slide Number Placeholder 5"/>
          <p:cNvSpPr>
            <a:spLocks noGrp="1"/>
          </p:cNvSpPr>
          <p:nvPr>
            <p:ph type="sldNum" sz="quarter" idx="12"/>
          </p:nvPr>
        </p:nvSpPr>
        <p:spPr/>
        <p:txBody>
          <a:bodyPr/>
          <a:lstStyle/>
          <a:p>
            <a:fld id="{082AA575-3A2F-47FF-843C-F9856FBBA3EC}" type="slidenum">
              <a:rPr lang="en-US" smtClean="0"/>
              <a:pPr/>
              <a:t>9</a:t>
            </a:fld>
            <a:endParaRPr lang="en-US" dirty="0"/>
          </a:p>
        </p:txBody>
      </p:sp>
    </p:spTree>
    <p:extLst>
      <p:ext uri="{BB962C8B-B14F-4D97-AF65-F5344CB8AC3E}">
        <p14:creationId xmlns="" xmlns:p14="http://schemas.microsoft.com/office/powerpoint/2010/main" val="2851475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Open &amp; closed systems</a:t>
            </a:r>
            <a:endParaRPr lang="en-US" dirty="0"/>
          </a:p>
        </p:txBody>
      </p:sp>
      <p:sp>
        <p:nvSpPr>
          <p:cNvPr id="3" name="Content Placeholder 2"/>
          <p:cNvSpPr>
            <a:spLocks noGrp="1"/>
          </p:cNvSpPr>
          <p:nvPr>
            <p:ph idx="1"/>
          </p:nvPr>
        </p:nvSpPr>
        <p:spPr/>
        <p:txBody>
          <a:bodyPr>
            <a:normAutofit lnSpcReduction="10000"/>
          </a:bodyPr>
          <a:lstStyle/>
          <a:p>
            <a:r>
              <a:rPr lang="en-US" dirty="0"/>
              <a:t>Both rational and natural perspectives view the organization as a closed </a:t>
            </a:r>
            <a:r>
              <a:rPr lang="en-US" dirty="0" smtClean="0"/>
              <a:t>system, separate from its environment.</a:t>
            </a:r>
          </a:p>
          <a:p>
            <a:r>
              <a:rPr lang="en-US" dirty="0" smtClean="0"/>
              <a:t>The open systems perspective emphasizes the impact of the environment on organizations which are </a:t>
            </a:r>
            <a:r>
              <a:rPr lang="en-US" dirty="0"/>
              <a:t>seen as shifting coalitions of participants and a </a:t>
            </a:r>
            <a:r>
              <a:rPr lang="en-US" dirty="0" smtClean="0"/>
              <a:t>collection of </a:t>
            </a:r>
            <a:r>
              <a:rPr lang="en-US" dirty="0"/>
              <a:t>interdependent activities that are tightly or loosely coupled</a:t>
            </a:r>
          </a:p>
        </p:txBody>
      </p:sp>
      <p:sp>
        <p:nvSpPr>
          <p:cNvPr id="7" name="Slide Number Placeholder 5"/>
          <p:cNvSpPr>
            <a:spLocks noGrp="1"/>
          </p:cNvSpPr>
          <p:nvPr>
            <p:ph type="sldNum" sz="quarter" idx="12"/>
          </p:nvPr>
        </p:nvSpPr>
        <p:spPr/>
        <p:txBody>
          <a:bodyPr/>
          <a:lstStyle/>
          <a:p>
            <a:fld id="{082AA575-3A2F-47FF-843C-F9856FBBA3EC}" type="slidenum">
              <a:rPr lang="en-US" smtClean="0"/>
              <a:pPr/>
              <a:t>10</a:t>
            </a:fld>
            <a:endParaRPr lang="en-US" dirty="0"/>
          </a:p>
        </p:txBody>
      </p:sp>
    </p:spTree>
    <p:extLst>
      <p:ext uri="{BB962C8B-B14F-4D97-AF65-F5344CB8AC3E}">
        <p14:creationId xmlns="" xmlns:p14="http://schemas.microsoft.com/office/powerpoint/2010/main" val="1186255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Cybernetic systems</a:t>
            </a:r>
            <a:endParaRPr lang="en-US" dirty="0"/>
          </a:p>
        </p:txBody>
      </p:sp>
      <p:sp>
        <p:nvSpPr>
          <p:cNvPr id="3" name="Content Placeholder 2"/>
          <p:cNvSpPr>
            <a:spLocks noGrp="1"/>
          </p:cNvSpPr>
          <p:nvPr>
            <p:ph idx="1"/>
          </p:nvPr>
        </p:nvSpPr>
        <p:spPr/>
        <p:txBody>
          <a:bodyPr>
            <a:normAutofit/>
          </a:bodyPr>
          <a:lstStyle/>
          <a:p>
            <a:r>
              <a:rPr lang="en-US" dirty="0"/>
              <a:t>The rational paradigm relies on an ‘objectively knowable, empirically verifiable reality’ </a:t>
            </a:r>
            <a:r>
              <a:rPr lang="en-US" sz="1800" dirty="0"/>
              <a:t>(Boland </a:t>
            </a:r>
            <a:r>
              <a:rPr lang="en-US" sz="1800" dirty="0" smtClean="0"/>
              <a:t>and </a:t>
            </a:r>
            <a:r>
              <a:rPr lang="cs-CZ" sz="1800" dirty="0" err="1" smtClean="0"/>
              <a:t>Pondy</a:t>
            </a:r>
            <a:r>
              <a:rPr lang="cs-CZ" sz="1800" dirty="0"/>
              <a:t>, 1983, p. 223</a:t>
            </a:r>
            <a:r>
              <a:rPr lang="cs-CZ" sz="1800" dirty="0" smtClean="0"/>
              <a:t>)</a:t>
            </a:r>
          </a:p>
          <a:p>
            <a:pPr lvl="1"/>
            <a:r>
              <a:rPr lang="en-US" dirty="0" smtClean="0"/>
              <a:t>Rational perspective relies on cybernetic models</a:t>
            </a:r>
            <a:endParaRPr lang="en-US" dirty="0"/>
          </a:p>
          <a:p>
            <a:r>
              <a:rPr lang="en-US" dirty="0" smtClean="0"/>
              <a:t>Non</a:t>
            </a:r>
            <a:r>
              <a:rPr lang="en-US" dirty="0"/>
              <a:t>-cybernetic systems </a:t>
            </a:r>
            <a:r>
              <a:rPr lang="en-US" dirty="0" smtClean="0"/>
              <a:t>that are dependent on values and rituals are </a:t>
            </a:r>
            <a:r>
              <a:rPr lang="en-US" dirty="0"/>
              <a:t>located in interpretive or critical paradigms</a:t>
            </a:r>
            <a:r>
              <a:rPr lang="en-US" dirty="0" smtClean="0"/>
              <a:t>.</a:t>
            </a:r>
          </a:p>
          <a:p>
            <a:pPr lvl="1"/>
            <a:r>
              <a:rPr lang="en-US" sz="1800" dirty="0" err="1" smtClean="0"/>
              <a:t>Hofstede</a:t>
            </a:r>
            <a:r>
              <a:rPr lang="en-US" sz="1800" dirty="0" smtClean="0"/>
              <a:t> (1981)</a:t>
            </a:r>
            <a:endParaRPr lang="en-US" sz="1800"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11</a:t>
            </a:fld>
            <a:endParaRPr lang="en-US" dirty="0"/>
          </a:p>
        </p:txBody>
      </p:sp>
    </p:spTree>
    <p:extLst>
      <p:ext uri="{BB962C8B-B14F-4D97-AF65-F5344CB8AC3E}">
        <p14:creationId xmlns="" xmlns:p14="http://schemas.microsoft.com/office/powerpoint/2010/main" val="2756500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82AA575-3A2F-47FF-843C-F9856FBBA3EC}" type="slidenum">
              <a:rPr lang="en-US" smtClean="0"/>
              <a:pPr/>
              <a:t>12</a:t>
            </a:fld>
            <a:endParaRPr lang="en-US" dirty="0"/>
          </a:p>
        </p:txBody>
      </p:sp>
      <p:pic>
        <p:nvPicPr>
          <p:cNvPr id="2050"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043608" y="260647"/>
            <a:ext cx="7344816" cy="573032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4098258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Interpretive paradigm</a:t>
            </a:r>
          </a:p>
        </p:txBody>
      </p:sp>
      <p:sp>
        <p:nvSpPr>
          <p:cNvPr id="9220" name="Rectangle 4"/>
          <p:cNvSpPr>
            <a:spLocks noGrp="1" noChangeArrowheads="1"/>
          </p:cNvSpPr>
          <p:nvPr>
            <p:ph sz="half" idx="1"/>
          </p:nvPr>
        </p:nvSpPr>
        <p:spPr/>
        <p:txBody>
          <a:bodyPr/>
          <a:lstStyle/>
          <a:p>
            <a:pPr>
              <a:lnSpc>
                <a:spcPct val="90000"/>
              </a:lnSpc>
            </a:pPr>
            <a:r>
              <a:rPr lang="en-GB" sz="2400" i="1" dirty="0">
                <a:effectLst>
                  <a:outerShdw blurRad="38100" dist="38100" dir="2700000" algn="tl">
                    <a:srgbClr val="C0C0C0"/>
                  </a:outerShdw>
                </a:effectLst>
              </a:rPr>
              <a:t>‘accounts of what happens as opposed to what should happen’</a:t>
            </a:r>
            <a:r>
              <a:rPr lang="en-GB" sz="2400" dirty="0"/>
              <a:t> </a:t>
            </a:r>
          </a:p>
          <a:p>
            <a:pPr lvl="1">
              <a:lnSpc>
                <a:spcPct val="90000"/>
              </a:lnSpc>
            </a:pPr>
            <a:r>
              <a:rPr lang="en-GB" sz="2000" dirty="0" smtClean="0"/>
              <a:t>Chua (1988)</a:t>
            </a:r>
            <a:endParaRPr lang="en-GB" sz="2000" dirty="0"/>
          </a:p>
          <a:p>
            <a:pPr>
              <a:lnSpc>
                <a:spcPct val="90000"/>
              </a:lnSpc>
            </a:pPr>
            <a:r>
              <a:rPr lang="en-GB" sz="2400" i="1" dirty="0"/>
              <a:t>‘accounting in action … ways in which accounting reflects, reinforces or even constrains the strategic postures adopted by particular organizations’ </a:t>
            </a:r>
          </a:p>
          <a:p>
            <a:pPr lvl="1">
              <a:lnSpc>
                <a:spcPct val="90000"/>
              </a:lnSpc>
            </a:pPr>
            <a:r>
              <a:rPr lang="en-GB" sz="2000" dirty="0" smtClean="0"/>
              <a:t>Hopwood (1983)</a:t>
            </a:r>
            <a:endParaRPr lang="en-GB" sz="2000" dirty="0"/>
          </a:p>
        </p:txBody>
      </p:sp>
      <p:sp>
        <p:nvSpPr>
          <p:cNvPr id="9221" name="Rectangle 5"/>
          <p:cNvSpPr>
            <a:spLocks noGrp="1" noChangeArrowheads="1"/>
          </p:cNvSpPr>
          <p:nvPr>
            <p:ph sz="half" idx="2"/>
          </p:nvPr>
        </p:nvSpPr>
        <p:spPr/>
        <p:txBody>
          <a:bodyPr/>
          <a:lstStyle/>
          <a:p>
            <a:pPr>
              <a:lnSpc>
                <a:spcPct val="90000"/>
              </a:lnSpc>
            </a:pPr>
            <a:r>
              <a:rPr lang="en-GB" sz="2400" i="1" dirty="0"/>
              <a:t>‘to produce rich and deep understandings of how managers and employees in organizations understand, think about, interact with, and use management accounting and control systems’ </a:t>
            </a:r>
          </a:p>
          <a:p>
            <a:pPr lvl="1">
              <a:lnSpc>
                <a:spcPct val="90000"/>
              </a:lnSpc>
            </a:pPr>
            <a:r>
              <a:rPr lang="en-GB" sz="2000" dirty="0" smtClean="0"/>
              <a:t>Macintosh (1994)</a:t>
            </a:r>
            <a:endParaRPr lang="en-GB" sz="2000"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13</a:t>
            </a:fld>
            <a:endParaRPr lang="en-US" dirty="0"/>
          </a:p>
        </p:txBody>
      </p:sp>
    </p:spTree>
    <p:extLst>
      <p:ext uri="{BB962C8B-B14F-4D97-AF65-F5344CB8AC3E}">
        <p14:creationId xmlns="" xmlns:p14="http://schemas.microsoft.com/office/powerpoint/2010/main" val="26989213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Social construction</a:t>
            </a:r>
          </a:p>
        </p:txBody>
      </p:sp>
      <p:sp>
        <p:nvSpPr>
          <p:cNvPr id="11267" name="Rectangle 3"/>
          <p:cNvSpPr>
            <a:spLocks noGrp="1" noChangeArrowheads="1"/>
          </p:cNvSpPr>
          <p:nvPr>
            <p:ph idx="1"/>
          </p:nvPr>
        </p:nvSpPr>
        <p:spPr/>
        <p:txBody>
          <a:bodyPr/>
          <a:lstStyle/>
          <a:p>
            <a:r>
              <a:rPr lang="en-GB" sz="2800" dirty="0">
                <a:effectLst>
                  <a:outerShdw blurRad="38100" dist="38100" dir="2700000" algn="tl">
                    <a:srgbClr val="C0C0C0"/>
                  </a:outerShdw>
                </a:effectLst>
              </a:rPr>
              <a:t>Individuals act towards things on the basis of the </a:t>
            </a:r>
            <a:r>
              <a:rPr lang="en-GB" sz="2800" i="1" dirty="0">
                <a:effectLst>
                  <a:outerShdw blurRad="38100" dist="38100" dir="2700000" algn="tl">
                    <a:srgbClr val="C0C0C0"/>
                  </a:outerShdw>
                </a:effectLst>
              </a:rPr>
              <a:t>meaning</a:t>
            </a:r>
            <a:r>
              <a:rPr lang="en-GB" sz="2800" dirty="0">
                <a:effectLst>
                  <a:outerShdw blurRad="38100" dist="38100" dir="2700000" algn="tl">
                    <a:srgbClr val="C0C0C0"/>
                  </a:outerShdw>
                </a:effectLst>
              </a:rPr>
              <a:t> that things have for them</a:t>
            </a:r>
            <a:r>
              <a:rPr lang="en-GB" sz="2800" dirty="0"/>
              <a:t> </a:t>
            </a:r>
          </a:p>
          <a:p>
            <a:r>
              <a:rPr lang="en-GB" sz="2800" dirty="0">
                <a:effectLst>
                  <a:outerShdw blurRad="38100" dist="38100" dir="2700000" algn="tl">
                    <a:srgbClr val="C0C0C0"/>
                  </a:outerShdw>
                </a:effectLst>
              </a:rPr>
              <a:t>Individuals construct meanings of the situation or event and act in accordance with that meaning</a:t>
            </a:r>
            <a:endParaRPr lang="en-GB" sz="2800" dirty="0"/>
          </a:p>
          <a:p>
            <a:r>
              <a:rPr lang="en-GB" sz="2800" dirty="0">
                <a:effectLst>
                  <a:outerShdw blurRad="38100" dist="38100" dir="2700000" algn="tl">
                    <a:srgbClr val="C0C0C0"/>
                  </a:outerShdw>
                </a:effectLst>
              </a:rPr>
              <a:t>Meanings are derived through social interaction</a:t>
            </a:r>
            <a:r>
              <a:rPr lang="en-GB" sz="2800" dirty="0"/>
              <a:t> </a:t>
            </a:r>
          </a:p>
          <a:p>
            <a:r>
              <a:rPr lang="en-GB" sz="2800" dirty="0">
                <a:effectLst>
                  <a:outerShdw blurRad="38100" dist="38100" dir="2700000" algn="tl">
                    <a:srgbClr val="C0C0C0"/>
                  </a:outerShdw>
                </a:effectLst>
              </a:rPr>
              <a:t>Meanings are socially constructed, internalised and shared between individuals</a:t>
            </a:r>
          </a:p>
          <a:p>
            <a:pPr lvl="1"/>
            <a:r>
              <a:rPr lang="en-GB" sz="2400" dirty="0" smtClean="0"/>
              <a:t>Preston (1995)</a:t>
            </a:r>
            <a:endParaRPr lang="en-GB" sz="2400" dirty="0"/>
          </a:p>
        </p:txBody>
      </p:sp>
      <p:sp>
        <p:nvSpPr>
          <p:cNvPr id="6" name="Slide Number Placeholder 5"/>
          <p:cNvSpPr>
            <a:spLocks noGrp="1"/>
          </p:cNvSpPr>
          <p:nvPr>
            <p:ph type="sldNum" sz="quarter" idx="12"/>
          </p:nvPr>
        </p:nvSpPr>
        <p:spPr/>
        <p:txBody>
          <a:bodyPr/>
          <a:lstStyle/>
          <a:p>
            <a:fld id="{082AA575-3A2F-47FF-843C-F9856FBBA3EC}" type="slidenum">
              <a:rPr lang="en-US" smtClean="0"/>
              <a:pPr/>
              <a:t>14</a:t>
            </a:fld>
            <a:endParaRPr lang="en-US" dirty="0"/>
          </a:p>
        </p:txBody>
      </p:sp>
    </p:spTree>
    <p:extLst>
      <p:ext uri="{BB962C8B-B14F-4D97-AF65-F5344CB8AC3E}">
        <p14:creationId xmlns="" xmlns:p14="http://schemas.microsoft.com/office/powerpoint/2010/main" val="25616393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Culture &amp; accounting</a:t>
            </a:r>
          </a:p>
        </p:txBody>
      </p:sp>
      <p:sp>
        <p:nvSpPr>
          <p:cNvPr id="12292" name="Rectangle 4"/>
          <p:cNvSpPr>
            <a:spLocks noGrp="1" noChangeArrowheads="1"/>
          </p:cNvSpPr>
          <p:nvPr>
            <p:ph idx="1"/>
          </p:nvPr>
        </p:nvSpPr>
        <p:spPr/>
        <p:txBody>
          <a:bodyPr>
            <a:normAutofit/>
          </a:bodyPr>
          <a:lstStyle/>
          <a:p>
            <a:pPr>
              <a:lnSpc>
                <a:spcPct val="90000"/>
              </a:lnSpc>
            </a:pPr>
            <a:r>
              <a:rPr lang="en-GB" sz="2800" dirty="0" smtClean="0"/>
              <a:t>Culture as </a:t>
            </a:r>
            <a:r>
              <a:rPr lang="en-GB" sz="2800" i="1" dirty="0" smtClean="0"/>
              <a:t>‘shared </a:t>
            </a:r>
            <a:r>
              <a:rPr lang="en-GB" sz="2800" i="1" dirty="0"/>
              <a:t>key values and beliefs’</a:t>
            </a:r>
            <a:r>
              <a:rPr lang="en-GB" sz="2800" dirty="0"/>
              <a:t> </a:t>
            </a:r>
          </a:p>
          <a:p>
            <a:pPr lvl="1">
              <a:lnSpc>
                <a:spcPct val="90000"/>
              </a:lnSpc>
            </a:pPr>
            <a:r>
              <a:rPr lang="en-GB" sz="1800" dirty="0" err="1" smtClean="0"/>
              <a:t>Smircich</a:t>
            </a:r>
            <a:r>
              <a:rPr lang="en-GB" sz="1800" dirty="0" smtClean="0"/>
              <a:t> (1983)</a:t>
            </a:r>
          </a:p>
          <a:p>
            <a:pPr>
              <a:lnSpc>
                <a:spcPct val="80000"/>
              </a:lnSpc>
            </a:pPr>
            <a:r>
              <a:rPr lang="en-GB" sz="2800" dirty="0"/>
              <a:t>Organizational socialization</a:t>
            </a:r>
          </a:p>
          <a:p>
            <a:pPr lvl="1">
              <a:lnSpc>
                <a:spcPct val="80000"/>
              </a:lnSpc>
            </a:pPr>
            <a:r>
              <a:rPr lang="en-GB" sz="1800" dirty="0" smtClean="0"/>
              <a:t>Schein (1968)</a:t>
            </a:r>
            <a:endParaRPr lang="en-GB" sz="1800" dirty="0"/>
          </a:p>
          <a:p>
            <a:pPr>
              <a:lnSpc>
                <a:spcPct val="80000"/>
              </a:lnSpc>
            </a:pPr>
            <a:r>
              <a:rPr lang="en-GB" sz="2800" dirty="0">
                <a:effectLst>
                  <a:outerShdw blurRad="38100" dist="38100" dir="2700000" algn="tl">
                    <a:srgbClr val="C0C0C0"/>
                  </a:outerShdw>
                </a:effectLst>
              </a:rPr>
              <a:t>accounting systems as </a:t>
            </a:r>
            <a:r>
              <a:rPr lang="en-GB" sz="2800" i="1" dirty="0">
                <a:effectLst>
                  <a:outerShdw blurRad="38100" dist="38100" dir="2700000" algn="tl">
                    <a:srgbClr val="C0C0C0"/>
                  </a:outerShdw>
                </a:effectLst>
              </a:rPr>
              <a:t>‘</a:t>
            </a:r>
            <a:r>
              <a:rPr lang="en-GB" sz="2800" i="1" dirty="0"/>
              <a:t>one of the most important conventions connecting institutionally defined belief systems with technical activities’</a:t>
            </a:r>
            <a:r>
              <a:rPr lang="en-GB" sz="2800" dirty="0"/>
              <a:t> </a:t>
            </a:r>
          </a:p>
          <a:p>
            <a:pPr lvl="1">
              <a:lnSpc>
                <a:spcPct val="80000"/>
              </a:lnSpc>
            </a:pPr>
            <a:r>
              <a:rPr lang="en-GB" sz="1800" dirty="0" smtClean="0"/>
              <a:t>Scott (1998)</a:t>
            </a:r>
            <a:endParaRPr lang="en-GB" sz="1800" dirty="0"/>
          </a:p>
          <a:p>
            <a:pPr>
              <a:lnSpc>
                <a:spcPct val="80000"/>
              </a:lnSpc>
            </a:pPr>
            <a:r>
              <a:rPr lang="en-GB" sz="2800" dirty="0"/>
              <a:t>Control systems must be sensitive to culture</a:t>
            </a:r>
          </a:p>
          <a:p>
            <a:pPr lvl="1">
              <a:lnSpc>
                <a:spcPct val="80000"/>
              </a:lnSpc>
            </a:pPr>
            <a:r>
              <a:rPr lang="en-GB" dirty="0"/>
              <a:t>Or </a:t>
            </a:r>
            <a:r>
              <a:rPr lang="en-GB" dirty="0" smtClean="0"/>
              <a:t>there is resistance</a:t>
            </a:r>
            <a:endParaRPr lang="en-GB" dirty="0"/>
          </a:p>
          <a:p>
            <a:pPr>
              <a:lnSpc>
                <a:spcPct val="90000"/>
              </a:lnSpc>
            </a:pPr>
            <a:endParaRPr lang="en-GB" dirty="0"/>
          </a:p>
        </p:txBody>
      </p:sp>
      <p:sp>
        <p:nvSpPr>
          <p:cNvPr id="5" name="Slide Number Placeholder 5"/>
          <p:cNvSpPr>
            <a:spLocks noGrp="1"/>
          </p:cNvSpPr>
          <p:nvPr>
            <p:ph type="sldNum" sz="quarter" idx="12"/>
          </p:nvPr>
        </p:nvSpPr>
        <p:spPr/>
        <p:txBody>
          <a:bodyPr/>
          <a:lstStyle/>
          <a:p>
            <a:fld id="{082AA575-3A2F-47FF-843C-F9856FBBA3EC}" type="slidenum">
              <a:rPr lang="en-US" smtClean="0"/>
              <a:pPr/>
              <a:t>15</a:t>
            </a:fld>
            <a:endParaRPr lang="en-US" dirty="0"/>
          </a:p>
        </p:txBody>
      </p:sp>
    </p:spTree>
    <p:extLst>
      <p:ext uri="{BB962C8B-B14F-4D97-AF65-F5344CB8AC3E}">
        <p14:creationId xmlns="" xmlns:p14="http://schemas.microsoft.com/office/powerpoint/2010/main" val="18764845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Radical paradigm</a:t>
            </a:r>
          </a:p>
        </p:txBody>
      </p:sp>
      <p:sp>
        <p:nvSpPr>
          <p:cNvPr id="14339" name="Rectangle 3"/>
          <p:cNvSpPr>
            <a:spLocks noGrp="1" noChangeArrowheads="1"/>
          </p:cNvSpPr>
          <p:nvPr>
            <p:ph sz="half" idx="1"/>
          </p:nvPr>
        </p:nvSpPr>
        <p:spPr/>
        <p:txBody>
          <a:bodyPr/>
          <a:lstStyle/>
          <a:p>
            <a:r>
              <a:rPr lang="en-GB" sz="2400" dirty="0"/>
              <a:t>Broader structural issues such as the role of the State, distribution of the surplus of production and class difference </a:t>
            </a:r>
          </a:p>
          <a:p>
            <a:pPr lvl="1"/>
            <a:r>
              <a:rPr lang="en-GB" sz="2000" dirty="0"/>
              <a:t>Hopper et al</a:t>
            </a:r>
            <a:r>
              <a:rPr lang="en-GB" sz="2000" dirty="0" smtClean="0"/>
              <a:t>. (1985)</a:t>
            </a:r>
            <a:endParaRPr lang="en-GB" sz="2000" dirty="0"/>
          </a:p>
          <a:p>
            <a:r>
              <a:rPr lang="en-GB" sz="2400" dirty="0"/>
              <a:t>Political economy</a:t>
            </a:r>
          </a:p>
          <a:p>
            <a:r>
              <a:rPr lang="en-GB" sz="2400" dirty="0"/>
              <a:t>Labour process</a:t>
            </a:r>
          </a:p>
          <a:p>
            <a:r>
              <a:rPr lang="en-GB" sz="2400" dirty="0"/>
              <a:t>Critical theory</a:t>
            </a:r>
          </a:p>
        </p:txBody>
      </p:sp>
      <p:sp>
        <p:nvSpPr>
          <p:cNvPr id="14340" name="Rectangle 4"/>
          <p:cNvSpPr>
            <a:spLocks noGrp="1" noChangeArrowheads="1"/>
          </p:cNvSpPr>
          <p:nvPr>
            <p:ph sz="half" idx="2"/>
          </p:nvPr>
        </p:nvSpPr>
        <p:spPr/>
        <p:txBody>
          <a:bodyPr/>
          <a:lstStyle/>
          <a:p>
            <a:pPr>
              <a:lnSpc>
                <a:spcPct val="90000"/>
              </a:lnSpc>
              <a:buClr>
                <a:schemeClr val="tx1"/>
              </a:buClr>
              <a:buFont typeface="Wingdings" pitchFamily="2" charset="2"/>
              <a:buChar char="Ø"/>
            </a:pPr>
            <a:r>
              <a:rPr lang="en-GB" sz="2400" dirty="0"/>
              <a:t>Concern with opening up the discourse from a narrow economic-rational application of accounting to question its underlying assumptions and its (often dysfunctional) consequences. </a:t>
            </a:r>
          </a:p>
          <a:p>
            <a:pPr>
              <a:lnSpc>
                <a:spcPct val="90000"/>
              </a:lnSpc>
              <a:buClr>
                <a:schemeClr val="tx1"/>
              </a:buClr>
              <a:buFont typeface="Wingdings" pitchFamily="2" charset="2"/>
              <a:buChar char="Ø"/>
            </a:pPr>
            <a:r>
              <a:rPr lang="en-GB" sz="2400" dirty="0"/>
              <a:t>accounting</a:t>
            </a:r>
            <a:r>
              <a:rPr lang="en-GB" sz="2400" i="1" dirty="0">
                <a:effectLst>
                  <a:outerShdw blurRad="38100" dist="38100" dir="2700000" algn="tl">
                    <a:srgbClr val="C0C0C0"/>
                  </a:outerShdw>
                </a:effectLst>
              </a:rPr>
              <a:t> </a:t>
            </a:r>
            <a:r>
              <a:rPr lang="en-GB" sz="2400" i="1" dirty="0"/>
              <a:t>‘serves to construct a particular field of visibility’</a:t>
            </a:r>
            <a:r>
              <a:rPr lang="en-GB" sz="2400" dirty="0"/>
              <a:t> </a:t>
            </a:r>
          </a:p>
          <a:p>
            <a:pPr lvl="1">
              <a:lnSpc>
                <a:spcPct val="90000"/>
              </a:lnSpc>
            </a:pPr>
            <a:r>
              <a:rPr lang="en-GB" sz="2000" dirty="0"/>
              <a:t>Miller &amp; </a:t>
            </a:r>
            <a:r>
              <a:rPr lang="en-GB" sz="2000" dirty="0" smtClean="0"/>
              <a:t>O’Leary (1987)</a:t>
            </a:r>
            <a:endParaRPr lang="en-GB" sz="2000"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16</a:t>
            </a:fld>
            <a:endParaRPr lang="en-US" dirty="0"/>
          </a:p>
        </p:txBody>
      </p:sp>
    </p:spTree>
    <p:extLst>
      <p:ext uri="{BB962C8B-B14F-4D97-AF65-F5344CB8AC3E}">
        <p14:creationId xmlns="" xmlns:p14="http://schemas.microsoft.com/office/powerpoint/2010/main" val="37747393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Critical accounting</a:t>
            </a:r>
          </a:p>
        </p:txBody>
      </p:sp>
      <p:sp>
        <p:nvSpPr>
          <p:cNvPr id="16387" name="Rectangle 3"/>
          <p:cNvSpPr>
            <a:spLocks noGrp="1" noChangeArrowheads="1"/>
          </p:cNvSpPr>
          <p:nvPr>
            <p:ph idx="1"/>
          </p:nvPr>
        </p:nvSpPr>
        <p:spPr/>
        <p:txBody>
          <a:bodyPr/>
          <a:lstStyle/>
          <a:p>
            <a:r>
              <a:rPr lang="en-GB" i="1" dirty="0"/>
              <a:t>‘a critical understanding of the role of accounting processes and practices and the accounting profession in the functioning of society and organizations with an intention to use that understanding to engage (where appropriate) in changing these processes, practices and the profession’</a:t>
            </a:r>
            <a:r>
              <a:rPr lang="en-GB" dirty="0"/>
              <a:t> </a:t>
            </a:r>
          </a:p>
          <a:p>
            <a:pPr lvl="1"/>
            <a:r>
              <a:rPr lang="en-GB" sz="1800" dirty="0" smtClean="0"/>
              <a:t>Laughlin (1999)</a:t>
            </a:r>
            <a:endParaRPr lang="en-GB" sz="1800" dirty="0"/>
          </a:p>
        </p:txBody>
      </p:sp>
      <p:sp>
        <p:nvSpPr>
          <p:cNvPr id="6" name="Slide Number Placeholder 5"/>
          <p:cNvSpPr>
            <a:spLocks noGrp="1"/>
          </p:cNvSpPr>
          <p:nvPr>
            <p:ph type="sldNum" sz="quarter" idx="12"/>
          </p:nvPr>
        </p:nvSpPr>
        <p:spPr/>
        <p:txBody>
          <a:bodyPr/>
          <a:lstStyle/>
          <a:p>
            <a:fld id="{082AA575-3A2F-47FF-843C-F9856FBBA3EC}" type="slidenum">
              <a:rPr lang="en-US" smtClean="0"/>
              <a:pPr/>
              <a:t>17</a:t>
            </a:fld>
            <a:endParaRPr lang="en-US" dirty="0"/>
          </a:p>
        </p:txBody>
      </p:sp>
    </p:spTree>
    <p:extLst>
      <p:ext uri="{BB962C8B-B14F-4D97-AF65-F5344CB8AC3E}">
        <p14:creationId xmlns="" xmlns:p14="http://schemas.microsoft.com/office/powerpoint/2010/main" val="24740048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Power &amp; accounting</a:t>
            </a:r>
          </a:p>
        </p:txBody>
      </p:sp>
      <p:sp>
        <p:nvSpPr>
          <p:cNvPr id="17412" name="Rectangle 4"/>
          <p:cNvSpPr>
            <a:spLocks noGrp="1" noChangeArrowheads="1"/>
          </p:cNvSpPr>
          <p:nvPr>
            <p:ph sz="half" idx="1"/>
          </p:nvPr>
        </p:nvSpPr>
        <p:spPr/>
        <p:txBody>
          <a:bodyPr/>
          <a:lstStyle/>
          <a:p>
            <a:r>
              <a:rPr lang="en-GB" sz="2400" i="1" dirty="0"/>
              <a:t>‘the potential ability to influence </a:t>
            </a:r>
            <a:r>
              <a:rPr lang="en-GB" sz="2400" i="1" dirty="0" err="1"/>
              <a:t>behavior</a:t>
            </a:r>
            <a:r>
              <a:rPr lang="en-GB" sz="2400" i="1" dirty="0"/>
              <a:t>, to change the course of events, to overcome resistance, and to get people to do things that they would not otherwise do’ </a:t>
            </a:r>
          </a:p>
          <a:p>
            <a:pPr lvl="1"/>
            <a:r>
              <a:rPr lang="en-GB" sz="2000" dirty="0" err="1" smtClean="0"/>
              <a:t>Pfeffer</a:t>
            </a:r>
            <a:r>
              <a:rPr lang="en-GB" sz="2000" dirty="0" smtClean="0"/>
              <a:t> (1992)</a:t>
            </a:r>
            <a:endParaRPr lang="en-GB" sz="2000" dirty="0"/>
          </a:p>
        </p:txBody>
      </p:sp>
      <p:sp>
        <p:nvSpPr>
          <p:cNvPr id="17413" name="Rectangle 5"/>
          <p:cNvSpPr>
            <a:spLocks noGrp="1" noChangeArrowheads="1"/>
          </p:cNvSpPr>
          <p:nvPr>
            <p:ph sz="half" idx="2"/>
          </p:nvPr>
        </p:nvSpPr>
        <p:spPr/>
        <p:txBody>
          <a:bodyPr/>
          <a:lstStyle/>
          <a:p>
            <a:r>
              <a:rPr lang="en-GB" sz="2400" dirty="0"/>
              <a:t>Accounting systems </a:t>
            </a:r>
            <a:r>
              <a:rPr lang="en-GB" sz="2400" i="1" dirty="0"/>
              <a:t>‘impact on sustaining and influencing an organization's culture and language and … in maintaining systems of power and control in organizations’</a:t>
            </a:r>
            <a:r>
              <a:rPr lang="en-GB" dirty="0"/>
              <a:t> </a:t>
            </a:r>
          </a:p>
          <a:p>
            <a:pPr lvl="1"/>
            <a:r>
              <a:rPr lang="en-GB" sz="2000" dirty="0"/>
              <a:t>Cooper et al</a:t>
            </a:r>
            <a:r>
              <a:rPr lang="en-GB" sz="2000" dirty="0" smtClean="0"/>
              <a:t>. (1981)</a:t>
            </a:r>
            <a:endParaRPr lang="en-GB" sz="2000"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18</a:t>
            </a:fld>
            <a:endParaRPr lang="en-US" dirty="0"/>
          </a:p>
        </p:txBody>
      </p:sp>
    </p:spTree>
    <p:extLst>
      <p:ext uri="{BB962C8B-B14F-4D97-AF65-F5344CB8AC3E}">
        <p14:creationId xmlns="" xmlns:p14="http://schemas.microsoft.com/office/powerpoint/2010/main" val="2472556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sz="4000"/>
              <a:t>The value of alternative approaches</a:t>
            </a:r>
          </a:p>
        </p:txBody>
      </p:sp>
      <p:sp>
        <p:nvSpPr>
          <p:cNvPr id="19459" name="Rectangle 3"/>
          <p:cNvSpPr>
            <a:spLocks noGrp="1" noChangeArrowheads="1"/>
          </p:cNvSpPr>
          <p:nvPr>
            <p:ph idx="1"/>
          </p:nvPr>
        </p:nvSpPr>
        <p:spPr/>
        <p:txBody>
          <a:bodyPr/>
          <a:lstStyle/>
          <a:p>
            <a:r>
              <a:rPr lang="en-GB" sz="2800"/>
              <a:t>Although management control is </a:t>
            </a:r>
            <a:r>
              <a:rPr lang="en-GB" sz="2800" i="1"/>
              <a:t>‘managerialist in focus ... this should not preclude a critical stance and thus a broader choice of theoretical approaches’</a:t>
            </a:r>
          </a:p>
          <a:p>
            <a:pPr lvl="1"/>
            <a:r>
              <a:rPr lang="en-GB" sz="2400"/>
              <a:t>Otley et al. </a:t>
            </a:r>
          </a:p>
          <a:p>
            <a:r>
              <a:rPr lang="en-GB" sz="2800"/>
              <a:t>Paradigmatic pluralism as </a:t>
            </a:r>
            <a:r>
              <a:rPr lang="en-GB" sz="2800" i="1"/>
              <a:t>‘alternative ways of understanding the multiple roles played by management accounting in organizations and society’ </a:t>
            </a:r>
          </a:p>
          <a:p>
            <a:pPr lvl="1"/>
            <a:r>
              <a:rPr lang="en-GB" sz="2400"/>
              <a:t>Covaleski et al. (see Reading in Text)</a:t>
            </a:r>
          </a:p>
        </p:txBody>
      </p:sp>
      <p:sp>
        <p:nvSpPr>
          <p:cNvPr id="6" name="Slide Number Placeholder 5"/>
          <p:cNvSpPr>
            <a:spLocks noGrp="1"/>
          </p:cNvSpPr>
          <p:nvPr>
            <p:ph type="sldNum" sz="quarter" idx="12"/>
          </p:nvPr>
        </p:nvSpPr>
        <p:spPr/>
        <p:txBody>
          <a:bodyPr/>
          <a:lstStyle/>
          <a:p>
            <a:fld id="{082AA575-3A2F-47FF-843C-F9856FBBA3EC}" type="slidenum">
              <a:rPr lang="en-US" smtClean="0"/>
              <a:pPr/>
              <a:t>19</a:t>
            </a:fld>
            <a:endParaRPr lang="en-US" dirty="0"/>
          </a:p>
        </p:txBody>
      </p:sp>
    </p:spTree>
    <p:extLst>
      <p:ext uri="{BB962C8B-B14F-4D97-AF65-F5344CB8AC3E}">
        <p14:creationId xmlns="" xmlns:p14="http://schemas.microsoft.com/office/powerpoint/2010/main" val="23665484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Ethics and accounting</a:t>
            </a:r>
            <a:endParaRPr lang="en-US" dirty="0"/>
          </a:p>
        </p:txBody>
      </p:sp>
      <p:sp>
        <p:nvSpPr>
          <p:cNvPr id="9" name="Content Placeholder 8"/>
          <p:cNvSpPr>
            <a:spLocks noGrp="1"/>
          </p:cNvSpPr>
          <p:nvPr>
            <p:ph idx="1"/>
          </p:nvPr>
        </p:nvSpPr>
        <p:spPr/>
        <p:txBody>
          <a:bodyPr/>
          <a:lstStyle/>
          <a:p>
            <a:r>
              <a:rPr lang="en-US" dirty="0"/>
              <a:t>Accounting choices are moral </a:t>
            </a:r>
            <a:r>
              <a:rPr lang="en-US" dirty="0" smtClean="0"/>
              <a:t>choices</a:t>
            </a:r>
          </a:p>
          <a:p>
            <a:pPr lvl="1"/>
            <a:r>
              <a:rPr lang="en-US" dirty="0" smtClean="0"/>
              <a:t>‘Creative accounting’ to ‘earnings management’</a:t>
            </a:r>
          </a:p>
          <a:p>
            <a:r>
              <a:rPr lang="en-US" dirty="0"/>
              <a:t>Code of Ethics for Professional </a:t>
            </a:r>
            <a:r>
              <a:rPr lang="en-US" dirty="0" smtClean="0"/>
              <a:t>Accountants</a:t>
            </a:r>
          </a:p>
          <a:p>
            <a:pPr lvl="1"/>
            <a:r>
              <a:rPr lang="en-US" dirty="0" smtClean="0"/>
              <a:t>Principles: Integrity, Objectivity, Professional competence &amp; due care, Confidentiality, Professional </a:t>
            </a:r>
            <a:r>
              <a:rPr lang="en-US" dirty="0" err="1" smtClean="0"/>
              <a:t>behaviour</a:t>
            </a:r>
            <a:endParaRPr lang="en-US" dirty="0" smtClean="0"/>
          </a:p>
          <a:p>
            <a:pPr lvl="1"/>
            <a:r>
              <a:rPr lang="en-US" dirty="0" smtClean="0"/>
              <a:t>Threats:: Self-interest, Self-review, Advocacy, Familiarity, Intimidation</a:t>
            </a:r>
            <a:endParaRPr lang="en-US" dirty="0"/>
          </a:p>
        </p:txBody>
      </p:sp>
      <p:sp>
        <p:nvSpPr>
          <p:cNvPr id="10" name="Slide Number Placeholder 5"/>
          <p:cNvSpPr>
            <a:spLocks noGrp="1"/>
          </p:cNvSpPr>
          <p:nvPr>
            <p:ph type="sldNum" sz="quarter" idx="12"/>
          </p:nvPr>
        </p:nvSpPr>
        <p:spPr/>
        <p:txBody>
          <a:bodyPr/>
          <a:lstStyle/>
          <a:p>
            <a:fld id="{082AA575-3A2F-47FF-843C-F9856FBBA3EC}" type="slidenum">
              <a:rPr lang="en-US" smtClean="0"/>
              <a:pPr/>
              <a:t>20</a:t>
            </a:fld>
            <a:endParaRPr lang="en-US" dirty="0"/>
          </a:p>
        </p:txBody>
      </p:sp>
    </p:spTree>
    <p:extLst>
      <p:ext uri="{BB962C8B-B14F-4D97-AF65-F5344CB8AC3E}">
        <p14:creationId xmlns="" xmlns:p14="http://schemas.microsoft.com/office/powerpoint/2010/main" val="2230086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points</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Appreciating the role </a:t>
            </a:r>
            <a:r>
              <a:rPr lang="en-GB" dirty="0"/>
              <a:t>of research and theory</a:t>
            </a:r>
          </a:p>
          <a:p>
            <a:r>
              <a:rPr lang="en-GB" dirty="0" smtClean="0"/>
              <a:t>Different perspectives: rational</a:t>
            </a:r>
            <a:r>
              <a:rPr lang="en-GB" dirty="0"/>
              <a:t>, natural &amp; </a:t>
            </a:r>
            <a:r>
              <a:rPr lang="en-GB"/>
              <a:t>open </a:t>
            </a:r>
            <a:r>
              <a:rPr lang="en-GB" smtClean="0"/>
              <a:t>systems perspectives</a:t>
            </a:r>
            <a:endParaRPr lang="en-GB" dirty="0"/>
          </a:p>
          <a:p>
            <a:r>
              <a:rPr lang="en-GB" dirty="0"/>
              <a:t>Alternative </a:t>
            </a:r>
            <a:r>
              <a:rPr lang="en-GB" dirty="0" smtClean="0"/>
              <a:t>paradigms for accounting and control</a:t>
            </a:r>
          </a:p>
          <a:p>
            <a:pPr lvl="1"/>
            <a:r>
              <a:rPr lang="en-GB" dirty="0" smtClean="0"/>
              <a:t>Interpretive </a:t>
            </a:r>
            <a:r>
              <a:rPr lang="en-GB" dirty="0"/>
              <a:t>paradigm, social construction, culture &amp; accounting</a:t>
            </a:r>
          </a:p>
          <a:p>
            <a:pPr lvl="1"/>
            <a:r>
              <a:rPr lang="en-GB" dirty="0"/>
              <a:t>Radical paradigm, critical accounting, power &amp; accounting</a:t>
            </a:r>
          </a:p>
          <a:p>
            <a:pPr lvl="1"/>
            <a:r>
              <a:rPr lang="en-GB" dirty="0" smtClean="0"/>
              <a:t>The </a:t>
            </a:r>
            <a:r>
              <a:rPr lang="en-GB" dirty="0"/>
              <a:t>value of alternative </a:t>
            </a:r>
            <a:r>
              <a:rPr lang="en-GB" dirty="0" smtClean="0"/>
              <a:t>approaches</a:t>
            </a:r>
          </a:p>
          <a:p>
            <a:r>
              <a:rPr lang="en-GB" dirty="0"/>
              <a:t>Ethics &amp; accounting</a:t>
            </a:r>
          </a:p>
          <a:p>
            <a:endParaRPr lang="en-GB" dirty="0"/>
          </a:p>
          <a:p>
            <a:endParaRPr lang="en-US" dirty="0"/>
          </a:p>
        </p:txBody>
      </p:sp>
      <p:sp>
        <p:nvSpPr>
          <p:cNvPr id="7" name="Slide Number Placeholder 5"/>
          <p:cNvSpPr>
            <a:spLocks noGrp="1"/>
          </p:cNvSpPr>
          <p:nvPr>
            <p:ph type="sldNum" sz="quarter" idx="12"/>
          </p:nvPr>
        </p:nvSpPr>
        <p:spPr/>
        <p:txBody>
          <a:bodyPr/>
          <a:lstStyle/>
          <a:p>
            <a:fld id="{082AA575-3A2F-47FF-843C-F9856FBBA3EC}" type="slidenum">
              <a:rPr lang="en-US" smtClean="0"/>
              <a:pPr/>
              <a:t>21</a:t>
            </a:fld>
            <a:endParaRPr lang="en-US" dirty="0"/>
          </a:p>
        </p:txBody>
      </p:sp>
    </p:spTree>
    <p:extLst>
      <p:ext uri="{BB962C8B-B14F-4D97-AF65-F5344CB8AC3E}">
        <p14:creationId xmlns="" xmlns:p14="http://schemas.microsoft.com/office/powerpoint/2010/main" val="3278531825"/>
      </p:ext>
    </p:extLst>
  </p:cSld>
  <p:clrMapOvr>
    <a:masterClrMapping/>
  </p:clrMapOvr>
</p:sld>
</file>

<file path=ppt/theme/theme1.xml><?xml version="1.0" encoding="utf-8"?>
<a:theme xmlns:a="http://schemas.openxmlformats.org/drawingml/2006/main" name="Theme2">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Theme2</Template>
  <TotalTime>126</TotalTime>
  <Words>1105</Words>
  <Application>Microsoft Office PowerPoint</Application>
  <PresentationFormat>On-screen Show (4:3)</PresentationFormat>
  <Paragraphs>129</Paragraphs>
  <Slides>21</Slides>
  <Notes>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Theme2</vt:lpstr>
      <vt:lpstr>Slide 1</vt:lpstr>
      <vt:lpstr>Overview – Chapter 5</vt:lpstr>
      <vt:lpstr>Research &amp; theory</vt:lpstr>
      <vt:lpstr>Alternative approaches to research</vt:lpstr>
      <vt:lpstr>Alternative approaches to accounting</vt:lpstr>
      <vt:lpstr>Types of research</vt:lpstr>
      <vt:lpstr>Alternative paradigms</vt:lpstr>
      <vt:lpstr>Slide 8</vt:lpstr>
      <vt:lpstr>Rational &amp; Natural</vt:lpstr>
      <vt:lpstr>Open &amp; closed systems</vt:lpstr>
      <vt:lpstr>Cybernetic systems</vt:lpstr>
      <vt:lpstr>Slide 12</vt:lpstr>
      <vt:lpstr>Interpretive paradigm</vt:lpstr>
      <vt:lpstr>Social construction</vt:lpstr>
      <vt:lpstr>Culture &amp; accounting</vt:lpstr>
      <vt:lpstr>Radical paradigm</vt:lpstr>
      <vt:lpstr>Critical accounting</vt:lpstr>
      <vt:lpstr>Power &amp; accounting</vt:lpstr>
      <vt:lpstr>The value of alternative approaches</vt:lpstr>
      <vt:lpstr>Ethics and accounting</vt:lpstr>
      <vt:lpstr>Key points</vt:lpstr>
    </vt:vector>
  </TitlesOfParts>
  <Company>John Wiley and Sons, Inc.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WileyService</dc:creator>
  <cp:lastModifiedBy>sa016</cp:lastModifiedBy>
  <cp:revision>14</cp:revision>
  <dcterms:created xsi:type="dcterms:W3CDTF">2011-03-17T09:17:02Z</dcterms:created>
  <dcterms:modified xsi:type="dcterms:W3CDTF">2012-09-27T15:57:29Z</dcterms:modified>
</cp:coreProperties>
</file>