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sldIdLst>
    <p:sldId id="256" r:id="rId2"/>
    <p:sldId id="257" r:id="rId3"/>
    <p:sldId id="258" r:id="rId4"/>
    <p:sldId id="261" r:id="rId5"/>
    <p:sldId id="259" r:id="rId6"/>
    <p:sldId id="260" r:id="rId7"/>
    <p:sldId id="263" r:id="rId8"/>
    <p:sldId id="264" r:id="rId9"/>
    <p:sldId id="265" r:id="rId10"/>
    <p:sldId id="266" r:id="rId11"/>
    <p:sldId id="267"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2382" autoAdjust="0"/>
    <p:restoredTop sz="94660"/>
  </p:normalViewPr>
  <p:slideViewPr>
    <p:cSldViewPr snapToGrid="0">
      <p:cViewPr varScale="1">
        <p:scale>
          <a:sx n="84" d="100"/>
          <a:sy n="84" d="100"/>
        </p:scale>
        <p:origin x="104" y="36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912629" y="1371600"/>
            <a:ext cx="5935540" cy="2696866"/>
          </a:xfrm>
        </p:spPr>
        <p:txBody>
          <a:bodyPr anchor="t">
            <a:normAutofit/>
          </a:bodyPr>
          <a:lstStyle>
            <a:lvl1pPr algn="l">
              <a:defRPr sz="4000"/>
            </a:lvl1pPr>
          </a:lstStyle>
          <a:p>
            <a:r>
              <a:rPr lang="en-US" dirty="0"/>
              <a:t>Click to edit Master title style</a:t>
            </a:r>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912629" y="4584879"/>
            <a:ext cx="593554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0D4E46AA-1EC0-4433-9956-E798E94A6FB7}" type="datetimeFigureOut">
              <a:rPr lang="en-US" smtClean="0"/>
              <a:t>6/7/2022</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38C08-47C7-4847-B0BE-B9D8DEEB3D1B}" type="slidenum">
              <a:rPr lang="en-US" smtClean="0"/>
              <a:t>‹#›</a:t>
            </a:fld>
            <a:endParaRPr lang="en-US"/>
          </a:p>
        </p:txBody>
      </p:sp>
    </p:spTree>
    <p:extLst>
      <p:ext uri="{BB962C8B-B14F-4D97-AF65-F5344CB8AC3E}">
        <p14:creationId xmlns:p14="http://schemas.microsoft.com/office/powerpoint/2010/main" val="4285687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0D4E46AA-1EC0-4433-9956-E798E94A6FB7}" type="datetimeFigureOut">
              <a:rPr lang="en-US" smtClean="0"/>
              <a:t>6/7/2022</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38C08-47C7-4847-B0BE-B9D8DEEB3D1B}" type="slidenum">
              <a:rPr lang="en-US" smtClean="0"/>
              <a:t>‹#›</a:t>
            </a:fld>
            <a:endParaRPr lang="en-US"/>
          </a:p>
        </p:txBody>
      </p:sp>
    </p:spTree>
    <p:extLst>
      <p:ext uri="{BB962C8B-B14F-4D97-AF65-F5344CB8AC3E}">
        <p14:creationId xmlns:p14="http://schemas.microsoft.com/office/powerpoint/2010/main" val="2631135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912629" y="1709738"/>
            <a:ext cx="9214884" cy="3159974"/>
          </a:xfrm>
        </p:spPr>
        <p:txBody>
          <a:bodyPr anchor="b">
            <a:normAutofit/>
          </a:bodyPr>
          <a:lstStyle>
            <a:lvl1pPr>
              <a:defRPr sz="4800"/>
            </a:lvl1pPr>
          </a:lstStyle>
          <a:p>
            <a:r>
              <a:rPr lang="en-US" dirty="0"/>
              <a:t>Click to edit Master title style</a:t>
            </a:r>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912628" y="5018567"/>
            <a:ext cx="7907079" cy="1073889"/>
          </a:xfrm>
        </p:spPr>
        <p:txBody>
          <a:bodyPr>
            <a:normAutofit/>
          </a:bodyPr>
          <a:lstStyle>
            <a:lvl1pPr marL="0" indent="0">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0D4E46AA-1EC0-4433-9956-E798E94A6FB7}" type="datetimeFigureOut">
              <a:rPr lang="en-US" smtClean="0"/>
              <a:t>6/7/2022</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38C08-47C7-4847-B0BE-B9D8DEEB3D1B}" type="slidenum">
              <a:rPr lang="en-US" smtClean="0"/>
              <a:t>‹#›</a:t>
            </a:fld>
            <a:endParaRPr lang="en-US"/>
          </a:p>
        </p:txBody>
      </p:sp>
    </p:spTree>
    <p:extLst>
      <p:ext uri="{BB962C8B-B14F-4D97-AF65-F5344CB8AC3E}">
        <p14:creationId xmlns:p14="http://schemas.microsoft.com/office/powerpoint/2010/main" val="15570326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914400" y="2849526"/>
            <a:ext cx="5105400" cy="3210479"/>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172200" y="2849526"/>
            <a:ext cx="5105400" cy="32104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0D4E46AA-1EC0-4433-9956-E798E94A6FB7}" type="datetimeFigureOut">
              <a:rPr lang="en-US" smtClean="0"/>
              <a:t>6/7/2022</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38C08-47C7-4847-B0BE-B9D8DEEB3D1B}" type="slidenum">
              <a:rPr lang="en-US" smtClean="0"/>
              <a:t>‹#›</a:t>
            </a:fld>
            <a:endParaRPr lang="en-US"/>
          </a:p>
        </p:txBody>
      </p:sp>
    </p:spTree>
    <p:extLst>
      <p:ext uri="{BB962C8B-B14F-4D97-AF65-F5344CB8AC3E}">
        <p14:creationId xmlns:p14="http://schemas.microsoft.com/office/powerpoint/2010/main" val="40553833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912628" y="1371599"/>
            <a:ext cx="10442760" cy="939753"/>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912628" y="2311353"/>
            <a:ext cx="5084947" cy="695372"/>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912628" y="3006725"/>
            <a:ext cx="5084947" cy="318293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172200" y="2311353"/>
            <a:ext cx="5183188" cy="695372"/>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172200" y="3006725"/>
            <a:ext cx="5183188" cy="31829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0D4E46AA-1EC0-4433-9956-E798E94A6FB7}" type="datetimeFigureOut">
              <a:rPr lang="en-US" smtClean="0"/>
              <a:t>6/7/2022</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38C08-47C7-4847-B0BE-B9D8DEEB3D1B}" type="slidenum">
              <a:rPr lang="en-US" smtClean="0"/>
              <a:t>‹#›</a:t>
            </a:fld>
            <a:endParaRPr lang="en-US"/>
          </a:p>
        </p:txBody>
      </p:sp>
    </p:spTree>
    <p:extLst>
      <p:ext uri="{BB962C8B-B14F-4D97-AF65-F5344CB8AC3E}">
        <p14:creationId xmlns:p14="http://schemas.microsoft.com/office/powerpoint/2010/main" val="13482453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0D4E46AA-1EC0-4433-9956-E798E94A6FB7}" type="datetimeFigureOut">
              <a:rPr lang="en-US" smtClean="0"/>
              <a:t>6/7/2022</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38C08-47C7-4847-B0BE-B9D8DEEB3D1B}" type="slidenum">
              <a:rPr lang="en-US" smtClean="0"/>
              <a:t>‹#›</a:t>
            </a:fld>
            <a:endParaRPr lang="en-US"/>
          </a:p>
        </p:txBody>
      </p:sp>
    </p:spTree>
    <p:extLst>
      <p:ext uri="{BB962C8B-B14F-4D97-AF65-F5344CB8AC3E}">
        <p14:creationId xmlns:p14="http://schemas.microsoft.com/office/powerpoint/2010/main" val="15423727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0D4E46AA-1EC0-4433-9956-E798E94A6FB7}" type="datetimeFigureOut">
              <a:rPr lang="en-US" smtClean="0"/>
              <a:t>6/7/2022</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38C08-47C7-4847-B0BE-B9D8DEEB3D1B}" type="slidenum">
              <a:rPr lang="en-US" smtClean="0"/>
              <a:t>‹#›</a:t>
            </a:fld>
            <a:endParaRPr lang="en-US"/>
          </a:p>
        </p:txBody>
      </p:sp>
    </p:spTree>
    <p:extLst>
      <p:ext uri="{BB962C8B-B14F-4D97-AF65-F5344CB8AC3E}">
        <p14:creationId xmlns:p14="http://schemas.microsoft.com/office/powerpoint/2010/main" val="23648416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912628" y="1463038"/>
            <a:ext cx="3859397" cy="1471548"/>
          </a:xfrm>
        </p:spPr>
        <p:txBody>
          <a:bodyPr anchor="t"/>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5183188" y="987425"/>
            <a:ext cx="6172200" cy="4873625"/>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912628" y="2934586"/>
            <a:ext cx="3859397" cy="293440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0D4E46AA-1EC0-4433-9956-E798E94A6FB7}" type="datetimeFigureOut">
              <a:rPr lang="en-US" smtClean="0"/>
              <a:t>6/7/2022</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38C08-47C7-4847-B0BE-B9D8DEEB3D1B}" type="slidenum">
              <a:rPr lang="en-US" smtClean="0"/>
              <a:t>‹#›</a:t>
            </a:fld>
            <a:endParaRPr lang="en-US"/>
          </a:p>
        </p:txBody>
      </p:sp>
    </p:spTree>
    <p:extLst>
      <p:ext uri="{BB962C8B-B14F-4D97-AF65-F5344CB8AC3E}">
        <p14:creationId xmlns:p14="http://schemas.microsoft.com/office/powerpoint/2010/main" val="27275130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912628" y="1463038"/>
            <a:ext cx="3859397" cy="1471548"/>
          </a:xfrm>
        </p:spPr>
        <p:txBody>
          <a:bodyPr anchor="t"/>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912628" y="2934586"/>
            <a:ext cx="3859397" cy="293440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0D4E46AA-1EC0-4433-9956-E798E94A6FB7}" type="datetimeFigureOut">
              <a:rPr lang="en-US" smtClean="0"/>
              <a:t>6/7/2022</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38C08-47C7-4847-B0BE-B9D8DEEB3D1B}" type="slidenum">
              <a:rPr lang="en-US" smtClean="0"/>
              <a:t>‹#›</a:t>
            </a:fld>
            <a:endParaRPr lang="en-US"/>
          </a:p>
        </p:txBody>
      </p:sp>
    </p:spTree>
    <p:extLst>
      <p:ext uri="{BB962C8B-B14F-4D97-AF65-F5344CB8AC3E}">
        <p14:creationId xmlns:p14="http://schemas.microsoft.com/office/powerpoint/2010/main" val="36435507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0D4E46AA-1EC0-4433-9956-E798E94A6FB7}" type="datetimeFigureOut">
              <a:rPr lang="en-US" smtClean="0"/>
              <a:t>6/7/2022</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38C08-47C7-4847-B0BE-B9D8DEEB3D1B}" type="slidenum">
              <a:rPr lang="en-US" smtClean="0"/>
              <a:t>‹#›</a:t>
            </a:fld>
            <a:endParaRPr lang="en-US"/>
          </a:p>
        </p:txBody>
      </p:sp>
    </p:spTree>
    <p:extLst>
      <p:ext uri="{BB962C8B-B14F-4D97-AF65-F5344CB8AC3E}">
        <p14:creationId xmlns:p14="http://schemas.microsoft.com/office/powerpoint/2010/main" val="36623224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198077" y="1401097"/>
            <a:ext cx="2155722" cy="4775865"/>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838200" y="1401097"/>
            <a:ext cx="8232058" cy="4775866"/>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0D4E46AA-1EC0-4433-9956-E798E94A6FB7}" type="datetimeFigureOut">
              <a:rPr lang="en-US" smtClean="0"/>
              <a:t>6/7/2022</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38C08-47C7-4847-B0BE-B9D8DEEB3D1B}" type="slidenum">
              <a:rPr lang="en-US" smtClean="0"/>
              <a:t>‹#›</a:t>
            </a:fld>
            <a:endParaRPr lang="en-US"/>
          </a:p>
        </p:txBody>
      </p:sp>
    </p:spTree>
    <p:extLst>
      <p:ext uri="{BB962C8B-B14F-4D97-AF65-F5344CB8AC3E}">
        <p14:creationId xmlns:p14="http://schemas.microsoft.com/office/powerpoint/2010/main" val="20977733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914400" y="1371600"/>
            <a:ext cx="10363200" cy="1314443"/>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914399" y="2853369"/>
            <a:ext cx="10363200" cy="308846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912628"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0D4E46AA-1EC0-4433-9956-E798E94A6FB7}" type="datetimeFigureOut">
              <a:rPr lang="en-US" smtClean="0"/>
              <a:pPr/>
              <a:t>6/7/2022</a:t>
            </a:fld>
            <a:endParaRPr lang="en-US" dirty="0"/>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38C08-47C7-4847-B0BE-B9D8DEEB3D1B}" type="slidenum">
              <a:rPr lang="en-US" smtClean="0"/>
              <a:pPr/>
              <a:t>‹#›</a:t>
            </a:fld>
            <a:endParaRPr lang="en-US" dirty="0"/>
          </a:p>
        </p:txBody>
      </p:sp>
      <p:cxnSp>
        <p:nvCxnSpPr>
          <p:cNvPr id="7" name="Straight Connector 6">
            <a:extLst>
              <a:ext uri="{FF2B5EF4-FFF2-40B4-BE49-F238E27FC236}">
                <a16:creationId xmlns:a16="http://schemas.microsoft.com/office/drawing/2014/main" id="{F209B62C-3402-4623-9A7C-AA048B56F8C3}"/>
              </a:ext>
            </a:extLst>
          </p:cNvPr>
          <p:cNvCxnSpPr>
            <a:cxnSpLocks/>
          </p:cNvCxnSpPr>
          <p:nvPr/>
        </p:nvCxnSpPr>
        <p:spPr>
          <a:xfrm>
            <a:off x="990600"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69609803"/>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66" r:id="rId6"/>
    <p:sldLayoutId id="2147483662" r:id="rId7"/>
    <p:sldLayoutId id="2147483663" r:id="rId8"/>
    <p:sldLayoutId id="2147483664" r:id="rId9"/>
    <p:sldLayoutId id="2147483665" r:id="rId10"/>
    <p:sldLayoutId id="2147483667" r:id="rId11"/>
  </p:sldLayoutIdLst>
  <p:txStyles>
    <p:titleStyle>
      <a:lvl1pPr algn="l" defTabSz="914400" rtl="0" eaLnBrk="1" latinLnBrk="0" hangingPunct="1">
        <a:lnSpc>
          <a:spcPct val="100000"/>
        </a:lnSpc>
        <a:spcBef>
          <a:spcPct val="0"/>
        </a:spcBef>
        <a:buNone/>
        <a:defRPr sz="4000"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274320" indent="0" algn="l" defTabSz="914400" rtl="0" eaLnBrk="1" latinLnBrk="0" hangingPunct="1">
        <a:lnSpc>
          <a:spcPct val="120000"/>
        </a:lnSpc>
        <a:spcBef>
          <a:spcPts val="500"/>
        </a:spcBef>
        <a:buSzPct val="87000"/>
        <a:buFontTx/>
        <a:buNone/>
        <a:defRPr sz="1800" kern="1200">
          <a:solidFill>
            <a:schemeClr val="tx1"/>
          </a:solidFill>
          <a:latin typeface="+mn-lt"/>
          <a:ea typeface="+mn-ea"/>
          <a:cs typeface="+mn-cs"/>
        </a:defRPr>
      </a:lvl2pPr>
      <a:lvl3pPr marL="54864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594360" indent="0" algn="l" defTabSz="914400" rtl="0" eaLnBrk="1" latinLnBrk="0" hangingPunct="1">
        <a:lnSpc>
          <a:spcPct val="120000"/>
        </a:lnSpc>
        <a:spcBef>
          <a:spcPts val="500"/>
        </a:spcBef>
        <a:buSzPct val="87000"/>
        <a:buFontTx/>
        <a:buNone/>
        <a:defRPr sz="1400" kern="1200">
          <a:solidFill>
            <a:schemeClr val="tx1"/>
          </a:solidFill>
          <a:latin typeface="+mn-lt"/>
          <a:ea typeface="+mn-ea"/>
          <a:cs typeface="+mn-cs"/>
        </a:defRPr>
      </a:lvl4pPr>
      <a:lvl5pPr marL="822960"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E2FB7D1D-FB43-1F9A-54DA-EAC9C95D2DD6}"/>
              </a:ext>
            </a:extLst>
          </p:cNvPr>
          <p:cNvPicPr>
            <a:picLocks noChangeAspect="1"/>
          </p:cNvPicPr>
          <p:nvPr/>
        </p:nvPicPr>
        <p:blipFill rotWithShape="1">
          <a:blip r:embed="rId2"/>
          <a:srcRect t="3434"/>
          <a:stretch/>
        </p:blipFill>
        <p:spPr>
          <a:xfrm>
            <a:off x="1" y="10"/>
            <a:ext cx="12192000" cy="6857990"/>
          </a:xfrm>
          <a:prstGeom prst="rect">
            <a:avLst/>
          </a:prstGeom>
        </p:spPr>
      </p:pic>
      <p:sp useBgFill="1">
        <p:nvSpPr>
          <p:cNvPr id="11" name="Rectangle 10">
            <a:extLst>
              <a:ext uri="{FF2B5EF4-FFF2-40B4-BE49-F238E27FC236}">
                <a16:creationId xmlns:a16="http://schemas.microsoft.com/office/drawing/2014/main" id="{D30DD7D3-2712-4491-B2C2-5FC23330C7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7051" y="1066800"/>
            <a:ext cx="5699422" cy="47244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E9829B-3048-43BE-8EF7-94D39EB7AC76}"/>
              </a:ext>
            </a:extLst>
          </p:cNvPr>
          <p:cNvSpPr>
            <a:spLocks noGrp="1"/>
          </p:cNvSpPr>
          <p:nvPr>
            <p:ph type="ctrTitle"/>
          </p:nvPr>
        </p:nvSpPr>
        <p:spPr>
          <a:xfrm>
            <a:off x="1736256" y="1562101"/>
            <a:ext cx="4240471" cy="2738530"/>
          </a:xfrm>
        </p:spPr>
        <p:txBody>
          <a:bodyPr anchor="t">
            <a:normAutofit/>
          </a:bodyPr>
          <a:lstStyle/>
          <a:p>
            <a:pPr marL="685800" algn="just">
              <a:lnSpc>
                <a:spcPct val="106000"/>
              </a:lnSpc>
              <a:spcAft>
                <a:spcPts val="800"/>
              </a:spcAft>
            </a:pPr>
            <a:r>
              <a:rPr lang="en-GB" sz="3200" dirty="0">
                <a:effectLst/>
                <a:latin typeface="Times New Roman" panose="02020603050405020304" pitchFamily="18" charset="0"/>
                <a:ea typeface="DengXian" panose="02010600030101010101" pitchFamily="2" charset="-122"/>
                <a:cs typeface="Arial" panose="020B0604020202020204" pitchFamily="34" charset="0"/>
              </a:rPr>
              <a:t>Examining cultural barriers in EFL Arab learners’ writing.</a:t>
            </a:r>
            <a:endParaRPr lang="en-GB" sz="3200" dirty="0">
              <a:effectLst/>
              <a:latin typeface="Calibri" panose="020F0502020204030204" pitchFamily="34" charset="0"/>
              <a:ea typeface="DengXian" panose="02010600030101010101" pitchFamily="2" charset="-122"/>
              <a:cs typeface="Arial" panose="020B0604020202020204" pitchFamily="34" charset="0"/>
            </a:endParaRPr>
          </a:p>
        </p:txBody>
      </p:sp>
      <p:sp>
        <p:nvSpPr>
          <p:cNvPr id="3" name="Subtitle 2">
            <a:extLst>
              <a:ext uri="{FF2B5EF4-FFF2-40B4-BE49-F238E27FC236}">
                <a16:creationId xmlns:a16="http://schemas.microsoft.com/office/drawing/2014/main" id="{69431772-92E7-46D1-B94E-0189A4BF8ACA}"/>
              </a:ext>
            </a:extLst>
          </p:cNvPr>
          <p:cNvSpPr>
            <a:spLocks noGrp="1"/>
          </p:cNvSpPr>
          <p:nvPr>
            <p:ph type="subTitle" idx="1"/>
          </p:nvPr>
        </p:nvSpPr>
        <p:spPr>
          <a:xfrm>
            <a:off x="1737792" y="4358567"/>
            <a:ext cx="4238935" cy="875824"/>
          </a:xfrm>
        </p:spPr>
        <p:txBody>
          <a:bodyPr>
            <a:normAutofit/>
          </a:bodyPr>
          <a:lstStyle/>
          <a:p>
            <a:r>
              <a:rPr lang="en-US" dirty="0"/>
              <a:t>Moroccan students as a case of study</a:t>
            </a:r>
            <a:endParaRPr lang="en-GB" dirty="0"/>
          </a:p>
        </p:txBody>
      </p:sp>
      <p:cxnSp>
        <p:nvCxnSpPr>
          <p:cNvPr id="13" name="Straight Connector 12">
            <a:extLst>
              <a:ext uri="{FF2B5EF4-FFF2-40B4-BE49-F238E27FC236}">
                <a16:creationId xmlns:a16="http://schemas.microsoft.com/office/drawing/2014/main" id="{FFD0734C-004D-4938-8EA0-2C3867A11A6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60419" y="5780876"/>
            <a:ext cx="5702585"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473809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96A64CE-FE97-4D5C-BB71-2F4487853387}"/>
              </a:ext>
            </a:extLst>
          </p:cNvPr>
          <p:cNvSpPr>
            <a:spLocks noGrp="1"/>
          </p:cNvSpPr>
          <p:nvPr>
            <p:ph idx="1"/>
          </p:nvPr>
        </p:nvSpPr>
        <p:spPr>
          <a:xfrm>
            <a:off x="914399" y="578840"/>
            <a:ext cx="10363200" cy="5362989"/>
          </a:xfrm>
        </p:spPr>
        <p:txBody>
          <a:bodyPr/>
          <a:lstStyle/>
          <a:p>
            <a:endParaRPr lang="en-US" dirty="0"/>
          </a:p>
          <a:p>
            <a:r>
              <a:rPr lang="en-US" sz="4000" dirty="0"/>
              <a:t>The Aims of the study</a:t>
            </a:r>
            <a:r>
              <a:rPr lang="en-US" dirty="0"/>
              <a:t>:</a:t>
            </a:r>
          </a:p>
          <a:p>
            <a:r>
              <a:rPr lang="en-US" dirty="0"/>
              <a:t>This study aims to assess which aspects of learning English  as a foreign language, learners find challenging and to uncover the role that culture plays in learning a second languages as observed by the students themselves. Students will be asked to make note of how cultural differences, assumptions, and biases have either enhanced or hindered the teaching and learning process.</a:t>
            </a:r>
          </a:p>
          <a:p>
            <a:r>
              <a:rPr lang="en-US" dirty="0"/>
              <a:t>The purpose of this study is to help understand the challenges that might affect the classroom learning of Arab students. </a:t>
            </a:r>
          </a:p>
          <a:p>
            <a:r>
              <a:rPr lang="en-US" dirty="0"/>
              <a:t>Also, this research questions focuses on the needs of the Arabic-speaking  students in learning English, the factors that influence their learning, and the problems the teachers face in supporting these students. </a:t>
            </a:r>
            <a:endParaRPr lang="en-GB" dirty="0"/>
          </a:p>
        </p:txBody>
      </p:sp>
    </p:spTree>
    <p:extLst>
      <p:ext uri="{BB962C8B-B14F-4D97-AF65-F5344CB8AC3E}">
        <p14:creationId xmlns:p14="http://schemas.microsoft.com/office/powerpoint/2010/main" val="18253344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FC8BC4-6708-4343-BC10-7ED3343D8943}"/>
              </a:ext>
            </a:extLst>
          </p:cNvPr>
          <p:cNvSpPr>
            <a:spLocks noGrp="1"/>
          </p:cNvSpPr>
          <p:nvPr>
            <p:ph type="title"/>
          </p:nvPr>
        </p:nvSpPr>
        <p:spPr/>
        <p:txBody>
          <a:bodyPr/>
          <a:lstStyle/>
          <a:p>
            <a:r>
              <a:rPr lang="en-US" dirty="0"/>
              <a:t>The rationale and main conceptual themes for this study</a:t>
            </a:r>
            <a:endParaRPr lang="en-GB" dirty="0"/>
          </a:p>
        </p:txBody>
      </p:sp>
      <p:sp>
        <p:nvSpPr>
          <p:cNvPr id="3" name="Content Placeholder 2">
            <a:extLst>
              <a:ext uri="{FF2B5EF4-FFF2-40B4-BE49-F238E27FC236}">
                <a16:creationId xmlns:a16="http://schemas.microsoft.com/office/drawing/2014/main" id="{A854D829-213E-48F7-8007-0955725D960E}"/>
              </a:ext>
            </a:extLst>
          </p:cNvPr>
          <p:cNvSpPr>
            <a:spLocks noGrp="1"/>
          </p:cNvSpPr>
          <p:nvPr>
            <p:ph idx="1"/>
          </p:nvPr>
        </p:nvSpPr>
        <p:spPr/>
        <p:txBody>
          <a:bodyPr/>
          <a:lstStyle/>
          <a:p>
            <a:r>
              <a:rPr lang="en-US" dirty="0"/>
              <a:t>Every language is rooted in the culture of its speaking community which makes learning a foreign language especially challenging if the culture of the native language and the target language are too distant such as the case of English for Moroccan learners. The present paper spotlights cultural difference between Arabic-speaking and English-speaking communities examining the impact of such cultural barriers on Arab EFL learners’ writing as written texts and the ways they are used vary according to cultural groups.</a:t>
            </a:r>
            <a:endParaRPr lang="en-GB" dirty="0"/>
          </a:p>
        </p:txBody>
      </p:sp>
    </p:spTree>
    <p:extLst>
      <p:ext uri="{BB962C8B-B14F-4D97-AF65-F5344CB8AC3E}">
        <p14:creationId xmlns:p14="http://schemas.microsoft.com/office/powerpoint/2010/main" val="38308515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2212EF3-11E2-409B-89AA-2D086C10A367}"/>
              </a:ext>
            </a:extLst>
          </p:cNvPr>
          <p:cNvSpPr>
            <a:spLocks noGrp="1"/>
          </p:cNvSpPr>
          <p:nvPr>
            <p:ph idx="1"/>
          </p:nvPr>
        </p:nvSpPr>
        <p:spPr>
          <a:xfrm>
            <a:off x="914399" y="1367406"/>
            <a:ext cx="10363200" cy="4574423"/>
          </a:xfrm>
        </p:spPr>
        <p:txBody>
          <a:bodyPr/>
          <a:lstStyle/>
          <a:p>
            <a:r>
              <a:rPr lang="en-US" dirty="0"/>
              <a:t>Based on the reasons above, it is clear that a variety of challenges and barriers either cultural or </a:t>
            </a:r>
            <a:r>
              <a:rPr lang="en-US" dirty="0" err="1"/>
              <a:t>linguitic</a:t>
            </a:r>
            <a:r>
              <a:rPr lang="en-US" dirty="0"/>
              <a:t> face Arab students as well as teachers. Solutions to these challenges should be explored to support Arabic-speaking  students in acquiring the language, culture, and content efficiently and effectively. These challenges can be summarized as linguistic and cultural differences, lack of understanding of the curriculum and pedagogy, lack of motivation, religious and lifestyle differences, lack of cultural awareness, and negative stereotypes.</a:t>
            </a:r>
            <a:endParaRPr lang="en-GB" dirty="0"/>
          </a:p>
        </p:txBody>
      </p:sp>
    </p:spTree>
    <p:extLst>
      <p:ext uri="{BB962C8B-B14F-4D97-AF65-F5344CB8AC3E}">
        <p14:creationId xmlns:p14="http://schemas.microsoft.com/office/powerpoint/2010/main" val="40064665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30A4ED-58D2-413F-83BD-1C9CB0BE91A4}"/>
              </a:ext>
            </a:extLst>
          </p:cNvPr>
          <p:cNvSpPr>
            <a:spLocks noGrp="1"/>
          </p:cNvSpPr>
          <p:nvPr>
            <p:ph type="title"/>
          </p:nvPr>
        </p:nvSpPr>
        <p:spPr>
          <a:xfrm>
            <a:off x="914400" y="1371600"/>
            <a:ext cx="10363200" cy="5486400"/>
          </a:xfrm>
        </p:spPr>
        <p:txBody>
          <a:bodyPr>
            <a:normAutofit/>
          </a:bodyPr>
          <a:lstStyle/>
          <a:p>
            <a:r>
              <a:rPr lang="en-US" sz="2800" dirty="0"/>
              <a:t>It is commonly agreed that language is culturally embedded. Then, during the last decades more attention has been paid to bring the cultural element into the second/foreign language classroom as it is believed to help solve present social and economic problems (</a:t>
            </a:r>
            <a:r>
              <a:rPr lang="en-US" sz="2800" dirty="0" err="1"/>
              <a:t>Kramsch</a:t>
            </a:r>
            <a:r>
              <a:rPr lang="en-US" sz="2800" dirty="0"/>
              <a:t>, 1996). Therefore, it is important to determine what culture is. Broadly speaking Culture is defined by Richards &amp; Schmidt (2010, p.151) as “the set of practices, codes and values that mark a particular nation or group: the sum of nation or group’s most highly thought of works of literature, art, music, etc.” </a:t>
            </a:r>
            <a:endParaRPr lang="en-GB" sz="2800" dirty="0"/>
          </a:p>
        </p:txBody>
      </p:sp>
    </p:spTree>
    <p:extLst>
      <p:ext uri="{BB962C8B-B14F-4D97-AF65-F5344CB8AC3E}">
        <p14:creationId xmlns:p14="http://schemas.microsoft.com/office/powerpoint/2010/main" val="30299884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5E2F84-F478-4BDC-93E4-EEF9404EBA66}"/>
              </a:ext>
            </a:extLst>
          </p:cNvPr>
          <p:cNvSpPr>
            <a:spLocks noGrp="1"/>
          </p:cNvSpPr>
          <p:nvPr>
            <p:ph type="title"/>
          </p:nvPr>
        </p:nvSpPr>
        <p:spPr>
          <a:xfrm>
            <a:off x="914400" y="989901"/>
            <a:ext cx="10363200" cy="5679347"/>
          </a:xfrm>
        </p:spPr>
        <p:txBody>
          <a:bodyPr>
            <a:normAutofit/>
          </a:bodyPr>
          <a:lstStyle/>
          <a:p>
            <a:r>
              <a:rPr lang="en-US" dirty="0"/>
              <a:t>A description of the evidence planned to collect:</a:t>
            </a:r>
            <a:br>
              <a:rPr lang="en-US" dirty="0"/>
            </a:br>
            <a:r>
              <a:rPr lang="en-US" sz="2800" dirty="0"/>
              <a:t>This research is going to be conducted through structured questionnaires, posted in the group of English department of the University Mohamed the 1</a:t>
            </a:r>
            <a:r>
              <a:rPr lang="en-US" sz="2800" baseline="30000" dirty="0"/>
              <a:t>st</a:t>
            </a:r>
            <a:r>
              <a:rPr lang="en-US" sz="2800" dirty="0"/>
              <a:t>. Also, data sources will  include teacher and </a:t>
            </a:r>
            <a:r>
              <a:rPr lang="en-US" sz="2800"/>
              <a:t>student interviews.</a:t>
            </a:r>
            <a:endParaRPr lang="en-GB" dirty="0"/>
          </a:p>
        </p:txBody>
      </p:sp>
    </p:spTree>
    <p:extLst>
      <p:ext uri="{BB962C8B-B14F-4D97-AF65-F5344CB8AC3E}">
        <p14:creationId xmlns:p14="http://schemas.microsoft.com/office/powerpoint/2010/main" val="29104503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800682-0A5B-4DCA-A657-CAD8A94C2F87}"/>
              </a:ext>
            </a:extLst>
          </p:cNvPr>
          <p:cNvSpPr>
            <a:spLocks noGrp="1"/>
          </p:cNvSpPr>
          <p:nvPr>
            <p:ph type="title"/>
          </p:nvPr>
        </p:nvSpPr>
        <p:spPr>
          <a:xfrm>
            <a:off x="494950" y="1254154"/>
            <a:ext cx="10363200" cy="5163424"/>
          </a:xfrm>
        </p:spPr>
        <p:txBody>
          <a:bodyPr>
            <a:normAutofit/>
          </a:bodyPr>
          <a:lstStyle/>
          <a:p>
            <a:r>
              <a:rPr lang="en-US" dirty="0"/>
              <a:t>The methods is going to be used to collect evidence:</a:t>
            </a:r>
            <a:br>
              <a:rPr lang="en-US" dirty="0"/>
            </a:br>
            <a:r>
              <a:rPr lang="en-US" sz="2800" dirty="0"/>
              <a:t>The methodology used in this study is not necessarily intended to explain a causal relationship, but rather, to describe how a particular group of individuals have experienced second language learning through the lens of a specific cultural background. The research is going to examine the themes in responses and common attitudes among the participants.</a:t>
            </a:r>
            <a:br>
              <a:rPr lang="en-US" sz="2800" dirty="0"/>
            </a:br>
            <a:endParaRPr lang="en-GB" sz="3100" dirty="0"/>
          </a:p>
        </p:txBody>
      </p:sp>
    </p:spTree>
    <p:extLst>
      <p:ext uri="{BB962C8B-B14F-4D97-AF65-F5344CB8AC3E}">
        <p14:creationId xmlns:p14="http://schemas.microsoft.com/office/powerpoint/2010/main" val="3616043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8462F2-4135-4F4A-9BA9-2C8AAB7FAD9C}"/>
              </a:ext>
            </a:extLst>
          </p:cNvPr>
          <p:cNvSpPr>
            <a:spLocks noGrp="1"/>
          </p:cNvSpPr>
          <p:nvPr>
            <p:ph type="title"/>
          </p:nvPr>
        </p:nvSpPr>
        <p:spPr/>
        <p:txBody>
          <a:bodyPr>
            <a:normAutofit fontScale="90000"/>
          </a:bodyPr>
          <a:lstStyle/>
          <a:p>
            <a:r>
              <a:rPr lang="en-GB" b="1" dirty="0">
                <a:effectLst/>
                <a:ea typeface="DengXian" panose="02010600030101010101" pitchFamily="2" charset="-122"/>
                <a:cs typeface="Arial" panose="020B0604020202020204" pitchFamily="34" charset="0"/>
              </a:rPr>
              <a:t>The ethical issues you need to consider:</a:t>
            </a:r>
            <a:br>
              <a:rPr lang="en-GB" b="1" dirty="0">
                <a:effectLst/>
                <a:ea typeface="DengXian" panose="02010600030101010101" pitchFamily="2" charset="-122"/>
                <a:cs typeface="Arial" panose="020B0604020202020204" pitchFamily="34" charset="0"/>
              </a:rPr>
            </a:br>
            <a:br>
              <a:rPr lang="en-GB" b="1" dirty="0">
                <a:effectLst/>
                <a:ea typeface="DengXian" panose="02010600030101010101" pitchFamily="2" charset="-122"/>
                <a:cs typeface="Arial" panose="020B0604020202020204" pitchFamily="34" charset="0"/>
              </a:rPr>
            </a:br>
            <a:r>
              <a:rPr lang="en-GB" sz="1800" dirty="0">
                <a:effectLst/>
                <a:latin typeface="Times New Roman" panose="02020603050405020304" pitchFamily="18" charset="0"/>
                <a:ea typeface="DengXian" panose="02010600030101010101" pitchFamily="2" charset="-122"/>
                <a:cs typeface="Arial" panose="020B0604020202020204" pitchFamily="34" charset="0"/>
              </a:rPr>
              <a:t>Students will be recruited from the school for this study. Both the school and the teacher must consent to the study. Data pseudo-</a:t>
            </a:r>
            <a:r>
              <a:rPr lang="en-GB" sz="1800" dirty="0" err="1">
                <a:effectLst/>
                <a:latin typeface="Times New Roman" panose="02020603050405020304" pitchFamily="18" charset="0"/>
                <a:ea typeface="DengXian" panose="02010600030101010101" pitchFamily="2" charset="-122"/>
                <a:cs typeface="Arial" panose="020B0604020202020204" pitchFamily="34" charset="0"/>
              </a:rPr>
              <a:t>nymization</a:t>
            </a:r>
            <a:r>
              <a:rPr lang="en-GB" sz="1800" dirty="0">
                <a:effectLst/>
                <a:latin typeface="Times New Roman" panose="02020603050405020304" pitchFamily="18" charset="0"/>
                <a:ea typeface="DengXian" panose="02010600030101010101" pitchFamily="2" charset="-122"/>
                <a:cs typeface="Arial" panose="020B0604020202020204" pitchFamily="34" charset="0"/>
              </a:rPr>
              <a:t> is the process of replacing participants' identifying information with pseudonyms, or fictitious identifiers. To preserve anonymity, the researcher will pledge not to collect any personally identifiable information. To maintain confidentiality, the researcher will be aware of the identities of the participants but will remove all identifying data from the study.</a:t>
            </a:r>
            <a:br>
              <a:rPr lang="en-GB" sz="1800" dirty="0">
                <a:effectLst/>
                <a:latin typeface="Calibri" panose="020F0502020204030204" pitchFamily="34" charset="0"/>
                <a:ea typeface="DengXian" panose="02010600030101010101" pitchFamily="2" charset="-122"/>
                <a:cs typeface="Arial" panose="020B0604020202020204" pitchFamily="34" charset="0"/>
              </a:rPr>
            </a:br>
            <a:br>
              <a:rPr lang="en-GB" b="1" dirty="0">
                <a:effectLst/>
                <a:ea typeface="DengXian" panose="02010600030101010101" pitchFamily="2" charset="-122"/>
                <a:cs typeface="Arial" panose="020B0604020202020204" pitchFamily="34" charset="0"/>
              </a:rPr>
            </a:br>
            <a:br>
              <a:rPr lang="en-GB" dirty="0">
                <a:effectLst/>
                <a:ea typeface="DengXian" panose="02010600030101010101" pitchFamily="2" charset="-122"/>
                <a:cs typeface="Arial" panose="020B0604020202020204" pitchFamily="34" charset="0"/>
              </a:rPr>
            </a:br>
            <a:endParaRPr lang="en-GB" dirty="0"/>
          </a:p>
        </p:txBody>
      </p:sp>
    </p:spTree>
    <p:extLst>
      <p:ext uri="{BB962C8B-B14F-4D97-AF65-F5344CB8AC3E}">
        <p14:creationId xmlns:p14="http://schemas.microsoft.com/office/powerpoint/2010/main" val="16412261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8E8162-6879-4ACF-BCED-D2E50F0209E8}"/>
              </a:ext>
            </a:extLst>
          </p:cNvPr>
          <p:cNvSpPr>
            <a:spLocks noGrp="1"/>
          </p:cNvSpPr>
          <p:nvPr>
            <p:ph type="title"/>
          </p:nvPr>
        </p:nvSpPr>
        <p:spPr/>
        <p:txBody>
          <a:bodyPr>
            <a:noAutofit/>
          </a:bodyPr>
          <a:lstStyle/>
          <a:p>
            <a:r>
              <a:rPr lang="en-GB" b="1" dirty="0">
                <a:effectLst/>
                <a:ea typeface="DengXian" panose="02010600030101010101" pitchFamily="2" charset="-122"/>
                <a:cs typeface="Arial" panose="020B0604020202020204" pitchFamily="34" charset="0"/>
              </a:rPr>
              <a:t>The methods you expect to use to analyse the evidence you collect:</a:t>
            </a:r>
            <a:br>
              <a:rPr lang="en-GB" b="1" dirty="0">
                <a:effectLst/>
                <a:ea typeface="DengXian" panose="02010600030101010101" pitchFamily="2" charset="-122"/>
                <a:cs typeface="Arial" panose="020B0604020202020204" pitchFamily="34" charset="0"/>
              </a:rPr>
            </a:br>
            <a:r>
              <a:rPr lang="en-GB" sz="1800" dirty="0">
                <a:effectLst/>
                <a:latin typeface="Times New Roman" panose="02020603050405020304" pitchFamily="18" charset="0"/>
                <a:ea typeface="DengXian" panose="02010600030101010101" pitchFamily="2" charset="-122"/>
                <a:cs typeface="Arial" panose="020B0604020202020204" pitchFamily="34" charset="0"/>
              </a:rPr>
              <a:t>The data will be examined as the following: </a:t>
            </a:r>
            <a:br>
              <a:rPr lang="en-GB" sz="1800" dirty="0">
                <a:effectLst/>
                <a:latin typeface="Calibri" panose="020F0502020204030204" pitchFamily="34" charset="0"/>
                <a:ea typeface="DengXian" panose="02010600030101010101" pitchFamily="2" charset="-122"/>
                <a:cs typeface="Arial" panose="020B0604020202020204" pitchFamily="34" charset="0"/>
              </a:rPr>
            </a:br>
            <a:r>
              <a:rPr lang="en-GB" sz="1800" dirty="0">
                <a:effectLst/>
                <a:latin typeface="Times New Roman" panose="02020603050405020304" pitchFamily="18" charset="0"/>
                <a:ea typeface="DengXian" panose="02010600030101010101" pitchFamily="2" charset="-122"/>
              </a:rPr>
              <a:t>Morphology</a:t>
            </a:r>
            <a:br>
              <a:rPr lang="en-GB" sz="1800" dirty="0">
                <a:effectLst/>
                <a:latin typeface="Times New Roman" panose="02020603050405020304" pitchFamily="18" charset="0"/>
                <a:ea typeface="DengXian" panose="02010600030101010101" pitchFamily="2" charset="-122"/>
              </a:rPr>
            </a:br>
            <a:r>
              <a:rPr lang="en-GB" sz="1800" dirty="0">
                <a:effectLst/>
                <a:latin typeface="Times New Roman" panose="02020603050405020304" pitchFamily="18" charset="0"/>
                <a:ea typeface="DengXian" panose="02010600030101010101" pitchFamily="2" charset="-122"/>
                <a:cs typeface="Arial" panose="020B0604020202020204" pitchFamily="34" charset="0"/>
              </a:rPr>
              <a:t>Word order</a:t>
            </a:r>
            <a:br>
              <a:rPr lang="en-GB" sz="1800" dirty="0">
                <a:effectLst/>
                <a:latin typeface="Times New Roman" panose="02020603050405020304" pitchFamily="18" charset="0"/>
                <a:ea typeface="DengXian" panose="02010600030101010101" pitchFamily="2" charset="-122"/>
                <a:cs typeface="Arial" panose="020B0604020202020204" pitchFamily="34" charset="0"/>
              </a:rPr>
            </a:br>
            <a:r>
              <a:rPr lang="en-GB" sz="1800" dirty="0">
                <a:effectLst/>
                <a:latin typeface="Times New Roman" panose="02020603050405020304" pitchFamily="18" charset="0"/>
                <a:ea typeface="DengXian" panose="02010600030101010101" pitchFamily="2" charset="-122"/>
                <a:cs typeface="Arial" panose="020B0604020202020204" pitchFamily="34" charset="0"/>
              </a:rPr>
              <a:t> Auxiliaries</a:t>
            </a:r>
            <a:br>
              <a:rPr lang="en-GB" sz="1800" dirty="0">
                <a:effectLst/>
                <a:latin typeface="Times New Roman" panose="02020603050405020304" pitchFamily="18" charset="0"/>
                <a:ea typeface="DengXian" panose="02010600030101010101" pitchFamily="2" charset="-122"/>
                <a:cs typeface="Arial" panose="020B0604020202020204" pitchFamily="34" charset="0"/>
              </a:rPr>
            </a:br>
            <a:r>
              <a:rPr lang="en-GB" sz="1800" dirty="0">
                <a:effectLst/>
                <a:latin typeface="Times New Roman" panose="02020603050405020304" pitchFamily="18" charset="0"/>
                <a:ea typeface="DengXian" panose="02010600030101010101" pitchFamily="2" charset="-122"/>
              </a:rPr>
              <a:t>Articles </a:t>
            </a:r>
            <a:br>
              <a:rPr lang="en-GB" sz="1800" dirty="0">
                <a:effectLst/>
                <a:latin typeface="Times New Roman" panose="02020603050405020304" pitchFamily="18" charset="0"/>
                <a:ea typeface="DengXian" panose="02010600030101010101" pitchFamily="2" charset="-122"/>
              </a:rPr>
            </a:br>
            <a:r>
              <a:rPr lang="en-GB" sz="1800" dirty="0">
                <a:effectLst/>
                <a:latin typeface="Times New Roman" panose="02020603050405020304" pitchFamily="18" charset="0"/>
                <a:ea typeface="DengXian" panose="02010600030101010101" pitchFamily="2" charset="-122"/>
                <a:cs typeface="Arial" panose="020B0604020202020204" pitchFamily="34" charset="0"/>
              </a:rPr>
              <a:t> Pronouns </a:t>
            </a:r>
            <a:br>
              <a:rPr lang="en-GB" sz="1800" dirty="0">
                <a:effectLst/>
                <a:latin typeface="Calibri" panose="020F0502020204030204" pitchFamily="34" charset="0"/>
                <a:ea typeface="DengXian" panose="02010600030101010101" pitchFamily="2" charset="-122"/>
                <a:cs typeface="Arial" panose="020B0604020202020204" pitchFamily="34" charset="0"/>
              </a:rPr>
            </a:br>
            <a:r>
              <a:rPr lang="en-GB" sz="1800" dirty="0">
                <a:effectLst/>
                <a:latin typeface="Times New Roman" panose="02020603050405020304" pitchFamily="18" charset="0"/>
                <a:ea typeface="DengXian" panose="02010600030101010101" pitchFamily="2" charset="-122"/>
              </a:rPr>
              <a:t>Prepositions </a:t>
            </a:r>
            <a:br>
              <a:rPr lang="en-GB" sz="1800" dirty="0">
                <a:effectLst/>
                <a:latin typeface="Times New Roman" panose="02020603050405020304" pitchFamily="18" charset="0"/>
                <a:ea typeface="DengXian" panose="02010600030101010101" pitchFamily="2" charset="-122"/>
              </a:rPr>
            </a:br>
            <a:r>
              <a:rPr lang="en-GB" sz="1800" dirty="0">
                <a:effectLst/>
                <a:latin typeface="Times New Roman" panose="02020603050405020304" pitchFamily="18" charset="0"/>
                <a:ea typeface="DengXian" panose="02010600030101010101" pitchFamily="2" charset="-122"/>
              </a:rPr>
              <a:t>Writing problems</a:t>
            </a:r>
            <a:br>
              <a:rPr lang="en-GB" sz="1800" dirty="0">
                <a:effectLst/>
                <a:latin typeface="Calibri" panose="020F0502020204030204" pitchFamily="34" charset="0"/>
                <a:ea typeface="DengXian" panose="02010600030101010101" pitchFamily="2" charset="-122"/>
                <a:cs typeface="Arial" panose="020B0604020202020204" pitchFamily="34" charset="0"/>
              </a:rPr>
            </a:br>
            <a:br>
              <a:rPr lang="en-GB" dirty="0">
                <a:effectLst/>
                <a:ea typeface="DengXian" panose="02010600030101010101" pitchFamily="2" charset="-122"/>
                <a:cs typeface="Arial" panose="020B0604020202020204" pitchFamily="34" charset="0"/>
              </a:rPr>
            </a:br>
            <a:br>
              <a:rPr lang="en-GB" dirty="0">
                <a:effectLst/>
                <a:ea typeface="DengXian" panose="02010600030101010101" pitchFamily="2" charset="-122"/>
                <a:cs typeface="Arial" panose="020B0604020202020204" pitchFamily="34" charset="0"/>
              </a:rPr>
            </a:br>
            <a:endParaRPr lang="en-GB" dirty="0"/>
          </a:p>
        </p:txBody>
      </p:sp>
    </p:spTree>
    <p:extLst>
      <p:ext uri="{BB962C8B-B14F-4D97-AF65-F5344CB8AC3E}">
        <p14:creationId xmlns:p14="http://schemas.microsoft.com/office/powerpoint/2010/main" val="40466068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4" name="Straight Connector 7">
            <a:extLst>
              <a:ext uri="{FF2B5EF4-FFF2-40B4-BE49-F238E27FC236}">
                <a16:creationId xmlns:a16="http://schemas.microsoft.com/office/drawing/2014/main" id="{F209B62C-3402-4623-9A7C-AA048B56F8C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0600"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5" name="Rectangle 9">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F5EDEB-B0BB-4368-9CB8-4022921C2161}"/>
              </a:ext>
            </a:extLst>
          </p:cNvPr>
          <p:cNvSpPr>
            <a:spLocks noGrp="1"/>
          </p:cNvSpPr>
          <p:nvPr>
            <p:ph type="title"/>
          </p:nvPr>
        </p:nvSpPr>
        <p:spPr>
          <a:xfrm>
            <a:off x="914401" y="914400"/>
            <a:ext cx="4035055" cy="2996649"/>
          </a:xfrm>
        </p:spPr>
        <p:txBody>
          <a:bodyPr vert="horz" lIns="91440" tIns="45720" rIns="91440" bIns="45720" rtlCol="0" anchor="t">
            <a:normAutofit/>
          </a:bodyPr>
          <a:lstStyle/>
          <a:p>
            <a:pPr>
              <a:lnSpc>
                <a:spcPct val="90000"/>
              </a:lnSpc>
            </a:pPr>
            <a:r>
              <a:rPr lang="en-US" b="1">
                <a:effectLst/>
              </a:rPr>
              <a:t>The timetable for the proposed project:</a:t>
            </a:r>
            <a:br>
              <a:rPr lang="en-US" b="1">
                <a:effectLst/>
              </a:rPr>
            </a:br>
            <a:br>
              <a:rPr lang="en-US">
                <a:effectLst/>
              </a:rPr>
            </a:br>
            <a:endParaRPr lang="en-US"/>
          </a:p>
        </p:txBody>
      </p:sp>
      <p:cxnSp>
        <p:nvCxnSpPr>
          <p:cNvPr id="16" name="Straight Connector 11">
            <a:extLst>
              <a:ext uri="{FF2B5EF4-FFF2-40B4-BE49-F238E27FC236}">
                <a16:creationId xmlns:a16="http://schemas.microsoft.com/office/drawing/2014/main" id="{59D7B6BE-A4E0-4483-BEC5-493AC3E5D2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7529" y="4861206"/>
            <a:ext cx="978862" cy="0"/>
          </a:xfrm>
          <a:prstGeom prst="line">
            <a:avLst/>
          </a:prstGeom>
          <a:ln w="76200">
            <a:solidFill>
              <a:schemeClr val="accent1"/>
            </a:solidFill>
          </a:ln>
        </p:spPr>
        <p:style>
          <a:lnRef idx="1">
            <a:schemeClr val="accent1"/>
          </a:lnRef>
          <a:fillRef idx="0">
            <a:schemeClr val="accent1"/>
          </a:fillRef>
          <a:effectRef idx="0">
            <a:schemeClr val="accent1"/>
          </a:effectRef>
          <a:fontRef idx="minor">
            <a:schemeClr val="tx1"/>
          </a:fontRef>
        </p:style>
      </p:cxnSp>
      <p:graphicFrame>
        <p:nvGraphicFramePr>
          <p:cNvPr id="3" name="Table 2">
            <a:extLst>
              <a:ext uri="{FF2B5EF4-FFF2-40B4-BE49-F238E27FC236}">
                <a16:creationId xmlns:a16="http://schemas.microsoft.com/office/drawing/2014/main" id="{408FC5DD-ABB8-4804-B0D8-6A63C8C7FBEC}"/>
              </a:ext>
            </a:extLst>
          </p:cNvPr>
          <p:cNvGraphicFramePr>
            <a:graphicFrameLocks noGrp="1"/>
          </p:cNvGraphicFramePr>
          <p:nvPr>
            <p:extLst>
              <p:ext uri="{D42A27DB-BD31-4B8C-83A1-F6EECF244321}">
                <p14:modId xmlns:p14="http://schemas.microsoft.com/office/powerpoint/2010/main" val="545564358"/>
              </p:ext>
            </p:extLst>
          </p:nvPr>
        </p:nvGraphicFramePr>
        <p:xfrm>
          <a:off x="5748570" y="1310532"/>
          <a:ext cx="5799964" cy="4236940"/>
        </p:xfrm>
        <a:graphic>
          <a:graphicData uri="http://schemas.openxmlformats.org/drawingml/2006/table">
            <a:tbl>
              <a:tblPr firstRow="1" firstCol="1" bandRow="1">
                <a:tableStyleId>{5C22544A-7EE6-4342-B048-85BDC9FD1C3A}</a:tableStyleId>
              </a:tblPr>
              <a:tblGrid>
                <a:gridCol w="1539409">
                  <a:extLst>
                    <a:ext uri="{9D8B030D-6E8A-4147-A177-3AD203B41FA5}">
                      <a16:colId xmlns:a16="http://schemas.microsoft.com/office/drawing/2014/main" val="727145187"/>
                    </a:ext>
                  </a:extLst>
                </a:gridCol>
                <a:gridCol w="2863523">
                  <a:extLst>
                    <a:ext uri="{9D8B030D-6E8A-4147-A177-3AD203B41FA5}">
                      <a16:colId xmlns:a16="http://schemas.microsoft.com/office/drawing/2014/main" val="415240886"/>
                    </a:ext>
                  </a:extLst>
                </a:gridCol>
                <a:gridCol w="1397032">
                  <a:extLst>
                    <a:ext uri="{9D8B030D-6E8A-4147-A177-3AD203B41FA5}">
                      <a16:colId xmlns:a16="http://schemas.microsoft.com/office/drawing/2014/main" val="705801130"/>
                    </a:ext>
                  </a:extLst>
                </a:gridCol>
              </a:tblGrid>
              <a:tr h="170626">
                <a:tc>
                  <a:txBody>
                    <a:bodyPr/>
                    <a:lstStyle/>
                    <a:p>
                      <a:pPr marL="457200" algn="ctr">
                        <a:lnSpc>
                          <a:spcPct val="106000"/>
                        </a:lnSpc>
                      </a:pPr>
                      <a:r>
                        <a:rPr lang="en-US" sz="900">
                          <a:effectLst/>
                        </a:rPr>
                        <a:t>Research phase</a:t>
                      </a:r>
                      <a:endParaRPr lang="en-GB" sz="900">
                        <a:effectLst/>
                        <a:latin typeface="Calibri" panose="020F0502020204030204" pitchFamily="34" charset="0"/>
                        <a:ea typeface="DengXian" panose="02010600030101010101" pitchFamily="2" charset="-122"/>
                        <a:cs typeface="Arial" panose="020B0604020202020204" pitchFamily="34" charset="0"/>
                      </a:endParaRPr>
                    </a:p>
                  </a:txBody>
                  <a:tcPr marL="31333" marR="31333" marT="0" marB="0"/>
                </a:tc>
                <a:tc>
                  <a:txBody>
                    <a:bodyPr/>
                    <a:lstStyle/>
                    <a:p>
                      <a:pPr marL="457200" algn="ctr">
                        <a:lnSpc>
                          <a:spcPct val="106000"/>
                        </a:lnSpc>
                      </a:pPr>
                      <a:r>
                        <a:rPr lang="en-US" sz="900">
                          <a:effectLst/>
                        </a:rPr>
                        <a:t>Objectives</a:t>
                      </a:r>
                      <a:endParaRPr lang="en-GB" sz="900">
                        <a:effectLst/>
                        <a:latin typeface="Calibri" panose="020F0502020204030204" pitchFamily="34" charset="0"/>
                        <a:ea typeface="DengXian" panose="02010600030101010101" pitchFamily="2" charset="-122"/>
                        <a:cs typeface="Arial" panose="020B0604020202020204" pitchFamily="34" charset="0"/>
                      </a:endParaRPr>
                    </a:p>
                  </a:txBody>
                  <a:tcPr marL="31333" marR="31333" marT="0" marB="0"/>
                </a:tc>
                <a:tc>
                  <a:txBody>
                    <a:bodyPr/>
                    <a:lstStyle/>
                    <a:p>
                      <a:pPr marL="457200" algn="ctr">
                        <a:lnSpc>
                          <a:spcPct val="106000"/>
                        </a:lnSpc>
                        <a:spcAft>
                          <a:spcPts val="800"/>
                        </a:spcAft>
                      </a:pPr>
                      <a:r>
                        <a:rPr lang="en-US" sz="900">
                          <a:effectLst/>
                        </a:rPr>
                        <a:t>Deadline</a:t>
                      </a:r>
                      <a:endParaRPr lang="en-GB" sz="900">
                        <a:effectLst/>
                        <a:latin typeface="Calibri" panose="020F0502020204030204" pitchFamily="34" charset="0"/>
                        <a:ea typeface="DengXian" panose="02010600030101010101" pitchFamily="2" charset="-122"/>
                        <a:cs typeface="Arial" panose="020B0604020202020204" pitchFamily="34" charset="0"/>
                      </a:endParaRPr>
                    </a:p>
                  </a:txBody>
                  <a:tcPr marL="31333" marR="31333" marT="0" marB="0"/>
                </a:tc>
                <a:extLst>
                  <a:ext uri="{0D108BD9-81ED-4DB2-BD59-A6C34878D82A}">
                    <a16:rowId xmlns:a16="http://schemas.microsoft.com/office/drawing/2014/main" val="516286868"/>
                  </a:ext>
                </a:extLst>
              </a:tr>
              <a:tr h="1039928">
                <a:tc>
                  <a:txBody>
                    <a:bodyPr/>
                    <a:lstStyle/>
                    <a:p>
                      <a:pPr marL="342900" lvl="0" indent="-342900" rtl="0">
                        <a:lnSpc>
                          <a:spcPct val="106000"/>
                        </a:lnSpc>
                        <a:buFont typeface="+mj-lt"/>
                        <a:buAutoNum type="arabicPeriod"/>
                      </a:pPr>
                      <a:r>
                        <a:rPr lang="en-US" sz="900">
                          <a:effectLst/>
                        </a:rPr>
                        <a:t>Background research and literature review</a:t>
                      </a:r>
                      <a:endParaRPr lang="en-GB" sz="900">
                        <a:effectLst/>
                        <a:latin typeface="Calibri" panose="020F0502020204030204" pitchFamily="34" charset="0"/>
                        <a:ea typeface="DengXian" panose="02010600030101010101" pitchFamily="2" charset="-122"/>
                        <a:cs typeface="Arial" panose="020B0604020202020204" pitchFamily="34" charset="0"/>
                      </a:endParaRPr>
                    </a:p>
                  </a:txBody>
                  <a:tcPr marL="31333" marR="31333" marT="0" marB="0"/>
                </a:tc>
                <a:tc>
                  <a:txBody>
                    <a:bodyPr/>
                    <a:lstStyle/>
                    <a:p>
                      <a:pPr marL="342900" lvl="0" indent="-342900" rtl="0">
                        <a:lnSpc>
                          <a:spcPct val="106000"/>
                        </a:lnSpc>
                        <a:buFont typeface="Courier New" panose="02070309020205020404" pitchFamily="49" charset="0"/>
                        <a:buChar char="o"/>
                      </a:pPr>
                      <a:r>
                        <a:rPr lang="en-US" sz="900">
                          <a:effectLst/>
                        </a:rPr>
                        <a:t>Meeting with the supervisor for guidelines and topic choice</a:t>
                      </a:r>
                      <a:endParaRPr lang="en-GB" sz="900">
                        <a:effectLst/>
                      </a:endParaRPr>
                    </a:p>
                    <a:p>
                      <a:pPr marL="342900" lvl="0" indent="-342900">
                        <a:lnSpc>
                          <a:spcPct val="106000"/>
                        </a:lnSpc>
                        <a:buFont typeface="Courier New" panose="02070309020205020404" pitchFamily="49" charset="0"/>
                        <a:buChar char="o"/>
                      </a:pPr>
                      <a:r>
                        <a:rPr lang="en-US" sz="900">
                          <a:effectLst/>
                        </a:rPr>
                        <a:t>Conduct a more thorough review of relevant literature</a:t>
                      </a:r>
                      <a:endParaRPr lang="en-GB" sz="900">
                        <a:effectLst/>
                      </a:endParaRPr>
                    </a:p>
                    <a:p>
                      <a:pPr marL="342900" lvl="0" indent="-342900">
                        <a:lnSpc>
                          <a:spcPct val="106000"/>
                        </a:lnSpc>
                        <a:buFont typeface="Courier New" panose="02070309020205020404" pitchFamily="49" charset="0"/>
                        <a:buChar char="o"/>
                      </a:pPr>
                      <a:r>
                        <a:rPr lang="en-US" sz="900">
                          <a:effectLst/>
                        </a:rPr>
                        <a:t>Refine the research questions</a:t>
                      </a:r>
                      <a:endParaRPr lang="en-GB" sz="900">
                        <a:effectLst/>
                      </a:endParaRPr>
                    </a:p>
                    <a:p>
                      <a:pPr marL="342900" lvl="0" indent="-342900">
                        <a:lnSpc>
                          <a:spcPct val="106000"/>
                        </a:lnSpc>
                        <a:buFont typeface="Courier New" panose="02070309020205020404" pitchFamily="49" charset="0"/>
                        <a:buChar char="o"/>
                      </a:pPr>
                      <a:r>
                        <a:rPr lang="en-US" sz="900">
                          <a:effectLst/>
                        </a:rPr>
                        <a:t>Develop a theoretical framework</a:t>
                      </a:r>
                      <a:endParaRPr lang="en-GB" sz="900">
                        <a:effectLst/>
                      </a:endParaRPr>
                    </a:p>
                    <a:p>
                      <a:pPr marL="342900" lvl="0" indent="-342900">
                        <a:lnSpc>
                          <a:spcPct val="106000"/>
                        </a:lnSpc>
                        <a:buFont typeface="Courier New" panose="02070309020205020404" pitchFamily="49" charset="0"/>
                        <a:buChar char="o"/>
                      </a:pPr>
                      <a:r>
                        <a:rPr lang="en-US" sz="900">
                          <a:effectLst/>
                        </a:rPr>
                        <a:t>Narrow down</a:t>
                      </a:r>
                      <a:endParaRPr lang="en-GB" sz="900">
                        <a:effectLst/>
                        <a:latin typeface="Calibri" panose="020F0502020204030204" pitchFamily="34" charset="0"/>
                        <a:ea typeface="DengXian" panose="02010600030101010101" pitchFamily="2" charset="-122"/>
                        <a:cs typeface="Arial" panose="020B0604020202020204" pitchFamily="34" charset="0"/>
                      </a:endParaRPr>
                    </a:p>
                  </a:txBody>
                  <a:tcPr marL="31333" marR="31333" marT="0" marB="0"/>
                </a:tc>
                <a:tc>
                  <a:txBody>
                    <a:bodyPr/>
                    <a:lstStyle/>
                    <a:p>
                      <a:pPr marL="457200">
                        <a:lnSpc>
                          <a:spcPct val="106000"/>
                        </a:lnSpc>
                        <a:spcAft>
                          <a:spcPts val="800"/>
                        </a:spcAft>
                      </a:pPr>
                      <a:r>
                        <a:rPr lang="en-US" sz="900">
                          <a:effectLst/>
                        </a:rPr>
                        <a:t>September, 2022</a:t>
                      </a:r>
                      <a:endParaRPr lang="en-GB" sz="900">
                        <a:effectLst/>
                        <a:latin typeface="Calibri" panose="020F0502020204030204" pitchFamily="34" charset="0"/>
                        <a:ea typeface="DengXian" panose="02010600030101010101" pitchFamily="2" charset="-122"/>
                        <a:cs typeface="Arial" panose="020B0604020202020204" pitchFamily="34" charset="0"/>
                      </a:endParaRPr>
                    </a:p>
                  </a:txBody>
                  <a:tcPr marL="31333" marR="31333" marT="0" marB="0"/>
                </a:tc>
                <a:extLst>
                  <a:ext uri="{0D108BD9-81ED-4DB2-BD59-A6C34878D82A}">
                    <a16:rowId xmlns:a16="http://schemas.microsoft.com/office/drawing/2014/main" val="2380170440"/>
                  </a:ext>
                </a:extLst>
              </a:tr>
              <a:tr h="895045">
                <a:tc>
                  <a:txBody>
                    <a:bodyPr/>
                    <a:lstStyle/>
                    <a:p>
                      <a:pPr marL="342900" lvl="0" indent="-342900" rtl="0">
                        <a:lnSpc>
                          <a:spcPct val="106000"/>
                        </a:lnSpc>
                        <a:buFont typeface="+mj-lt"/>
                        <a:buAutoNum type="arabicPeriod"/>
                      </a:pPr>
                      <a:r>
                        <a:rPr lang="en-US" sz="900">
                          <a:effectLst/>
                        </a:rPr>
                        <a:t>Research design planning</a:t>
                      </a:r>
                      <a:endParaRPr lang="en-GB" sz="900">
                        <a:effectLst/>
                        <a:latin typeface="Calibri" panose="020F0502020204030204" pitchFamily="34" charset="0"/>
                        <a:ea typeface="DengXian" panose="02010600030101010101" pitchFamily="2" charset="-122"/>
                        <a:cs typeface="Arial" panose="020B0604020202020204" pitchFamily="34" charset="0"/>
                      </a:endParaRPr>
                    </a:p>
                  </a:txBody>
                  <a:tcPr marL="31333" marR="31333" marT="0" marB="0"/>
                </a:tc>
                <a:tc>
                  <a:txBody>
                    <a:bodyPr/>
                    <a:lstStyle/>
                    <a:p>
                      <a:pPr marL="342900" lvl="0" indent="-342900" rtl="0">
                        <a:lnSpc>
                          <a:spcPct val="106000"/>
                        </a:lnSpc>
                        <a:buFont typeface="Courier New" panose="02070309020205020404" pitchFamily="49" charset="0"/>
                        <a:buChar char="o"/>
                      </a:pPr>
                      <a:r>
                        <a:rPr lang="en-US" sz="900">
                          <a:effectLst/>
                        </a:rPr>
                        <a:t>Design the interviews questions</a:t>
                      </a:r>
                      <a:endParaRPr lang="en-GB" sz="900">
                        <a:effectLst/>
                      </a:endParaRPr>
                    </a:p>
                    <a:p>
                      <a:pPr marL="342900" lvl="0" indent="-342900">
                        <a:lnSpc>
                          <a:spcPct val="106000"/>
                        </a:lnSpc>
                        <a:buFont typeface="Courier New" panose="02070309020205020404" pitchFamily="49" charset="0"/>
                        <a:buChar char="o"/>
                      </a:pPr>
                      <a:r>
                        <a:rPr lang="en-US" sz="900">
                          <a:effectLst/>
                        </a:rPr>
                        <a:t>Identifying online and face to face settings for recruiting participants</a:t>
                      </a:r>
                      <a:endParaRPr lang="en-GB" sz="900">
                        <a:effectLst/>
                      </a:endParaRPr>
                    </a:p>
                    <a:p>
                      <a:pPr marL="342900" lvl="0" indent="-342900">
                        <a:lnSpc>
                          <a:spcPct val="106000"/>
                        </a:lnSpc>
                        <a:buFont typeface="Courier New" panose="02070309020205020404" pitchFamily="49" charset="0"/>
                        <a:buChar char="o"/>
                      </a:pPr>
                      <a:r>
                        <a:rPr lang="en-US" sz="900">
                          <a:effectLst/>
                        </a:rPr>
                        <a:t>Finalize sampling method and data analysis methods</a:t>
                      </a:r>
                      <a:endParaRPr lang="en-GB" sz="900">
                        <a:effectLst/>
                      </a:endParaRPr>
                    </a:p>
                    <a:p>
                      <a:pPr marL="342900" lvl="0" indent="-342900">
                        <a:lnSpc>
                          <a:spcPct val="106000"/>
                        </a:lnSpc>
                        <a:buFont typeface="Courier New" panose="02070309020205020404" pitchFamily="49" charset="0"/>
                        <a:buChar char="o"/>
                      </a:pPr>
                      <a:r>
                        <a:rPr lang="en-US" sz="900">
                          <a:effectLst/>
                        </a:rPr>
                        <a:t>Get ethical approval from the University</a:t>
                      </a:r>
                      <a:endParaRPr lang="en-GB" sz="900">
                        <a:effectLst/>
                        <a:latin typeface="Calibri" panose="020F0502020204030204" pitchFamily="34" charset="0"/>
                        <a:ea typeface="DengXian" panose="02010600030101010101" pitchFamily="2" charset="-122"/>
                        <a:cs typeface="Arial" panose="020B0604020202020204" pitchFamily="34" charset="0"/>
                      </a:endParaRPr>
                    </a:p>
                  </a:txBody>
                  <a:tcPr marL="31333" marR="31333" marT="0" marB="0"/>
                </a:tc>
                <a:tc>
                  <a:txBody>
                    <a:bodyPr/>
                    <a:lstStyle/>
                    <a:p>
                      <a:pPr marL="457200">
                        <a:lnSpc>
                          <a:spcPct val="106000"/>
                        </a:lnSpc>
                        <a:spcAft>
                          <a:spcPts val="800"/>
                        </a:spcAft>
                      </a:pPr>
                      <a:r>
                        <a:rPr lang="en-US" sz="900">
                          <a:effectLst/>
                        </a:rPr>
                        <a:t>November, 2022</a:t>
                      </a:r>
                      <a:endParaRPr lang="en-GB" sz="900">
                        <a:effectLst/>
                        <a:latin typeface="Calibri" panose="020F0502020204030204" pitchFamily="34" charset="0"/>
                        <a:ea typeface="DengXian" panose="02010600030101010101" pitchFamily="2" charset="-122"/>
                        <a:cs typeface="Arial" panose="020B0604020202020204" pitchFamily="34" charset="0"/>
                      </a:endParaRPr>
                    </a:p>
                  </a:txBody>
                  <a:tcPr marL="31333" marR="31333" marT="0" marB="0"/>
                </a:tc>
                <a:extLst>
                  <a:ext uri="{0D108BD9-81ED-4DB2-BD59-A6C34878D82A}">
                    <a16:rowId xmlns:a16="http://schemas.microsoft.com/office/drawing/2014/main" val="1862492687"/>
                  </a:ext>
                </a:extLst>
              </a:tr>
              <a:tr h="460393">
                <a:tc>
                  <a:txBody>
                    <a:bodyPr/>
                    <a:lstStyle/>
                    <a:p>
                      <a:pPr marL="342900" lvl="0" indent="-342900" rtl="0">
                        <a:lnSpc>
                          <a:spcPct val="106000"/>
                        </a:lnSpc>
                        <a:buFont typeface="+mj-lt"/>
                        <a:buAutoNum type="arabicPeriod"/>
                      </a:pPr>
                      <a:r>
                        <a:rPr lang="en-US" sz="900">
                          <a:effectLst/>
                        </a:rPr>
                        <a:t>Data collection and preparation</a:t>
                      </a:r>
                      <a:endParaRPr lang="en-GB" sz="900">
                        <a:effectLst/>
                        <a:latin typeface="Calibri" panose="020F0502020204030204" pitchFamily="34" charset="0"/>
                        <a:ea typeface="DengXian" panose="02010600030101010101" pitchFamily="2" charset="-122"/>
                        <a:cs typeface="Arial" panose="020B0604020202020204" pitchFamily="34" charset="0"/>
                      </a:endParaRPr>
                    </a:p>
                  </a:txBody>
                  <a:tcPr marL="31333" marR="31333" marT="0" marB="0"/>
                </a:tc>
                <a:tc>
                  <a:txBody>
                    <a:bodyPr/>
                    <a:lstStyle/>
                    <a:p>
                      <a:pPr marL="342900" lvl="0" indent="-342900" rtl="0">
                        <a:lnSpc>
                          <a:spcPct val="106000"/>
                        </a:lnSpc>
                        <a:buFont typeface="Courier New" panose="02070309020205020404" pitchFamily="49" charset="0"/>
                        <a:buChar char="o"/>
                      </a:pPr>
                      <a:r>
                        <a:rPr lang="en-US" sz="900">
                          <a:effectLst/>
                        </a:rPr>
                        <a:t>Informing the participants and send out a sample of the interview questions and writing tasks</a:t>
                      </a:r>
                      <a:endParaRPr lang="en-GB" sz="900">
                        <a:effectLst/>
                      </a:endParaRPr>
                    </a:p>
                    <a:p>
                      <a:pPr marL="342900" lvl="0" indent="-342900">
                        <a:lnSpc>
                          <a:spcPct val="106000"/>
                        </a:lnSpc>
                        <a:buFont typeface="Courier New" panose="02070309020205020404" pitchFamily="49" charset="0"/>
                        <a:buChar char="o"/>
                      </a:pPr>
                      <a:r>
                        <a:rPr lang="en-US" sz="900">
                          <a:effectLst/>
                        </a:rPr>
                        <a:t>Conducting interviews with selected participants</a:t>
                      </a:r>
                      <a:endParaRPr lang="en-GB" sz="900">
                        <a:effectLst/>
                        <a:latin typeface="Calibri" panose="020F0502020204030204" pitchFamily="34" charset="0"/>
                        <a:ea typeface="DengXian" panose="02010600030101010101" pitchFamily="2" charset="-122"/>
                        <a:cs typeface="Arial" panose="020B0604020202020204" pitchFamily="34" charset="0"/>
                      </a:endParaRPr>
                    </a:p>
                  </a:txBody>
                  <a:tcPr marL="31333" marR="31333" marT="0" marB="0"/>
                </a:tc>
                <a:tc>
                  <a:txBody>
                    <a:bodyPr/>
                    <a:lstStyle/>
                    <a:p>
                      <a:pPr marL="457200">
                        <a:lnSpc>
                          <a:spcPct val="106000"/>
                        </a:lnSpc>
                        <a:spcAft>
                          <a:spcPts val="800"/>
                        </a:spcAft>
                      </a:pPr>
                      <a:r>
                        <a:rPr lang="en-US" sz="900">
                          <a:effectLst/>
                        </a:rPr>
                        <a:t>November-December. 2022</a:t>
                      </a:r>
                      <a:endParaRPr lang="en-GB" sz="900">
                        <a:effectLst/>
                        <a:latin typeface="Calibri" panose="020F0502020204030204" pitchFamily="34" charset="0"/>
                        <a:ea typeface="DengXian" panose="02010600030101010101" pitchFamily="2" charset="-122"/>
                        <a:cs typeface="Arial" panose="020B0604020202020204" pitchFamily="34" charset="0"/>
                      </a:endParaRPr>
                    </a:p>
                  </a:txBody>
                  <a:tcPr marL="31333" marR="31333" marT="0" marB="0"/>
                </a:tc>
                <a:extLst>
                  <a:ext uri="{0D108BD9-81ED-4DB2-BD59-A6C34878D82A}">
                    <a16:rowId xmlns:a16="http://schemas.microsoft.com/office/drawing/2014/main" val="1349460325"/>
                  </a:ext>
                </a:extLst>
              </a:tr>
              <a:tr h="315510">
                <a:tc>
                  <a:txBody>
                    <a:bodyPr/>
                    <a:lstStyle/>
                    <a:p>
                      <a:pPr marL="342900" lvl="0" indent="-342900" rtl="0">
                        <a:lnSpc>
                          <a:spcPct val="106000"/>
                        </a:lnSpc>
                        <a:buFont typeface="+mj-lt"/>
                        <a:buAutoNum type="arabicPeriod"/>
                      </a:pPr>
                      <a:r>
                        <a:rPr lang="en-US" sz="900">
                          <a:effectLst/>
                        </a:rPr>
                        <a:t>Data analysis</a:t>
                      </a:r>
                      <a:endParaRPr lang="en-GB" sz="900">
                        <a:effectLst/>
                        <a:latin typeface="Calibri" panose="020F0502020204030204" pitchFamily="34" charset="0"/>
                        <a:ea typeface="DengXian" panose="02010600030101010101" pitchFamily="2" charset="-122"/>
                        <a:cs typeface="Arial" panose="020B0604020202020204" pitchFamily="34" charset="0"/>
                      </a:endParaRPr>
                    </a:p>
                  </a:txBody>
                  <a:tcPr marL="31333" marR="31333" marT="0" marB="0"/>
                </a:tc>
                <a:tc>
                  <a:txBody>
                    <a:bodyPr/>
                    <a:lstStyle/>
                    <a:p>
                      <a:pPr marL="342900" lvl="0" indent="-342900" rtl="0">
                        <a:lnSpc>
                          <a:spcPct val="106000"/>
                        </a:lnSpc>
                        <a:buFont typeface="Courier New" panose="02070309020205020404" pitchFamily="49" charset="0"/>
                        <a:buChar char="o"/>
                      </a:pPr>
                      <a:r>
                        <a:rPr lang="en-US" sz="900">
                          <a:effectLst/>
                        </a:rPr>
                        <a:t>Analyzing the writings sheets and interviews data</a:t>
                      </a:r>
                      <a:endParaRPr lang="en-GB" sz="900">
                        <a:effectLst/>
                      </a:endParaRPr>
                    </a:p>
                    <a:p>
                      <a:pPr marL="342900" lvl="0" indent="-342900">
                        <a:lnSpc>
                          <a:spcPct val="106000"/>
                        </a:lnSpc>
                        <a:buFont typeface="Courier New" panose="02070309020205020404" pitchFamily="49" charset="0"/>
                        <a:buChar char="o"/>
                      </a:pPr>
                      <a:r>
                        <a:rPr lang="en-US" sz="900">
                          <a:effectLst/>
                        </a:rPr>
                        <a:t>Draft the results and discussion sections</a:t>
                      </a:r>
                      <a:endParaRPr lang="en-GB" sz="900">
                        <a:effectLst/>
                        <a:latin typeface="Calibri" panose="020F0502020204030204" pitchFamily="34" charset="0"/>
                        <a:ea typeface="DengXian" panose="02010600030101010101" pitchFamily="2" charset="-122"/>
                        <a:cs typeface="Arial" panose="020B0604020202020204" pitchFamily="34" charset="0"/>
                      </a:endParaRPr>
                    </a:p>
                  </a:txBody>
                  <a:tcPr marL="31333" marR="31333" marT="0" marB="0"/>
                </a:tc>
                <a:tc>
                  <a:txBody>
                    <a:bodyPr/>
                    <a:lstStyle/>
                    <a:p>
                      <a:pPr marL="457200">
                        <a:lnSpc>
                          <a:spcPct val="106000"/>
                        </a:lnSpc>
                        <a:spcAft>
                          <a:spcPts val="800"/>
                        </a:spcAft>
                      </a:pPr>
                      <a:r>
                        <a:rPr lang="en-US" sz="900">
                          <a:effectLst/>
                        </a:rPr>
                        <a:t>January, 2023</a:t>
                      </a:r>
                      <a:endParaRPr lang="en-GB" sz="900">
                        <a:effectLst/>
                        <a:latin typeface="Calibri" panose="020F0502020204030204" pitchFamily="34" charset="0"/>
                        <a:ea typeface="DengXian" panose="02010600030101010101" pitchFamily="2" charset="-122"/>
                        <a:cs typeface="Arial" panose="020B0604020202020204" pitchFamily="34" charset="0"/>
                      </a:endParaRPr>
                    </a:p>
                  </a:txBody>
                  <a:tcPr marL="31333" marR="31333" marT="0" marB="0"/>
                </a:tc>
                <a:extLst>
                  <a:ext uri="{0D108BD9-81ED-4DB2-BD59-A6C34878D82A}">
                    <a16:rowId xmlns:a16="http://schemas.microsoft.com/office/drawing/2014/main" val="3686764249"/>
                  </a:ext>
                </a:extLst>
              </a:tr>
              <a:tr h="750161">
                <a:tc>
                  <a:txBody>
                    <a:bodyPr/>
                    <a:lstStyle/>
                    <a:p>
                      <a:pPr marL="342900" lvl="0" indent="-342900" rtl="0">
                        <a:lnSpc>
                          <a:spcPct val="106000"/>
                        </a:lnSpc>
                        <a:buFont typeface="+mj-lt"/>
                        <a:buAutoNum type="arabicPeriod"/>
                      </a:pPr>
                      <a:r>
                        <a:rPr lang="en-US" sz="900">
                          <a:effectLst/>
                        </a:rPr>
                        <a:t>Writing</a:t>
                      </a:r>
                      <a:endParaRPr lang="en-GB" sz="900">
                        <a:effectLst/>
                        <a:latin typeface="Calibri" panose="020F0502020204030204" pitchFamily="34" charset="0"/>
                        <a:ea typeface="DengXian" panose="02010600030101010101" pitchFamily="2" charset="-122"/>
                        <a:cs typeface="Arial" panose="020B0604020202020204" pitchFamily="34" charset="0"/>
                      </a:endParaRPr>
                    </a:p>
                  </a:txBody>
                  <a:tcPr marL="31333" marR="31333" marT="0" marB="0"/>
                </a:tc>
                <a:tc>
                  <a:txBody>
                    <a:bodyPr/>
                    <a:lstStyle/>
                    <a:p>
                      <a:pPr marL="342900" lvl="0" indent="-342900" rtl="0">
                        <a:lnSpc>
                          <a:spcPct val="106000"/>
                        </a:lnSpc>
                        <a:buFont typeface="Courier New" panose="02070309020205020404" pitchFamily="49" charset="0"/>
                        <a:buChar char="o"/>
                      </a:pPr>
                      <a:r>
                        <a:rPr lang="en-US" sz="900">
                          <a:effectLst/>
                        </a:rPr>
                        <a:t>Completing a full thesis draft</a:t>
                      </a:r>
                      <a:endParaRPr lang="en-GB" sz="900">
                        <a:effectLst/>
                      </a:endParaRPr>
                    </a:p>
                    <a:p>
                      <a:pPr marL="342900" lvl="0" indent="-342900">
                        <a:lnSpc>
                          <a:spcPct val="106000"/>
                        </a:lnSpc>
                        <a:buFont typeface="Courier New" panose="02070309020205020404" pitchFamily="49" charset="0"/>
                        <a:buChar char="o"/>
                      </a:pPr>
                      <a:r>
                        <a:rPr lang="en-US" sz="900">
                          <a:effectLst/>
                        </a:rPr>
                        <a:t>Sending the initial the draft to the supervisor and plan for a meeting</a:t>
                      </a:r>
                      <a:endParaRPr lang="en-GB" sz="900">
                        <a:effectLst/>
                      </a:endParaRPr>
                    </a:p>
                    <a:p>
                      <a:pPr marL="342900" lvl="0" indent="-342900">
                        <a:lnSpc>
                          <a:spcPct val="106000"/>
                        </a:lnSpc>
                        <a:buFont typeface="Courier New" panose="02070309020205020404" pitchFamily="49" charset="0"/>
                        <a:buChar char="o"/>
                      </a:pPr>
                      <a:r>
                        <a:rPr lang="en-US" sz="900">
                          <a:effectLst/>
                        </a:rPr>
                        <a:t>Meeting with supervisor for further discussion feedback and revisions</a:t>
                      </a:r>
                      <a:endParaRPr lang="en-GB" sz="900">
                        <a:effectLst/>
                        <a:latin typeface="Calibri" panose="020F0502020204030204" pitchFamily="34" charset="0"/>
                        <a:ea typeface="DengXian" panose="02010600030101010101" pitchFamily="2" charset="-122"/>
                        <a:cs typeface="Arial" panose="020B0604020202020204" pitchFamily="34" charset="0"/>
                      </a:endParaRPr>
                    </a:p>
                  </a:txBody>
                  <a:tcPr marL="31333" marR="31333" marT="0" marB="0"/>
                </a:tc>
                <a:tc>
                  <a:txBody>
                    <a:bodyPr/>
                    <a:lstStyle/>
                    <a:p>
                      <a:pPr marL="457200">
                        <a:lnSpc>
                          <a:spcPct val="106000"/>
                        </a:lnSpc>
                        <a:spcAft>
                          <a:spcPts val="800"/>
                        </a:spcAft>
                      </a:pPr>
                      <a:r>
                        <a:rPr lang="en-US" sz="900">
                          <a:effectLst/>
                        </a:rPr>
                        <a:t>January-March, 2023</a:t>
                      </a:r>
                      <a:endParaRPr lang="en-GB" sz="900">
                        <a:effectLst/>
                        <a:latin typeface="Calibri" panose="020F0502020204030204" pitchFamily="34" charset="0"/>
                        <a:ea typeface="DengXian" panose="02010600030101010101" pitchFamily="2" charset="-122"/>
                        <a:cs typeface="Arial" panose="020B0604020202020204" pitchFamily="34" charset="0"/>
                      </a:endParaRPr>
                    </a:p>
                  </a:txBody>
                  <a:tcPr marL="31333" marR="31333" marT="0" marB="0"/>
                </a:tc>
                <a:extLst>
                  <a:ext uri="{0D108BD9-81ED-4DB2-BD59-A6C34878D82A}">
                    <a16:rowId xmlns:a16="http://schemas.microsoft.com/office/drawing/2014/main" val="3004628142"/>
                  </a:ext>
                </a:extLst>
              </a:tr>
              <a:tr h="605277">
                <a:tc>
                  <a:txBody>
                    <a:bodyPr/>
                    <a:lstStyle/>
                    <a:p>
                      <a:pPr marL="342900" lvl="0" indent="-342900" rtl="0">
                        <a:lnSpc>
                          <a:spcPct val="106000"/>
                        </a:lnSpc>
                        <a:buFont typeface="+mj-lt"/>
                        <a:buAutoNum type="arabicPeriod"/>
                      </a:pPr>
                      <a:r>
                        <a:rPr lang="en-US" sz="900">
                          <a:effectLst/>
                        </a:rPr>
                        <a:t>Revision</a:t>
                      </a:r>
                      <a:endParaRPr lang="en-GB" sz="900">
                        <a:effectLst/>
                        <a:latin typeface="Calibri" panose="020F0502020204030204" pitchFamily="34" charset="0"/>
                        <a:ea typeface="DengXian" panose="02010600030101010101" pitchFamily="2" charset="-122"/>
                        <a:cs typeface="Arial" panose="020B0604020202020204" pitchFamily="34" charset="0"/>
                      </a:endParaRPr>
                    </a:p>
                  </a:txBody>
                  <a:tcPr marL="31333" marR="31333" marT="0" marB="0"/>
                </a:tc>
                <a:tc>
                  <a:txBody>
                    <a:bodyPr/>
                    <a:lstStyle/>
                    <a:p>
                      <a:pPr marL="342900" lvl="0" indent="-342900" rtl="0">
                        <a:lnSpc>
                          <a:spcPct val="106000"/>
                        </a:lnSpc>
                        <a:buFont typeface="Courier New" panose="02070309020205020404" pitchFamily="49" charset="0"/>
                        <a:buChar char="o"/>
                      </a:pPr>
                      <a:r>
                        <a:rPr lang="en-US" sz="900">
                          <a:effectLst/>
                        </a:rPr>
                        <a:t>Redraft based on the supervisor feedback</a:t>
                      </a:r>
                      <a:endParaRPr lang="en-GB" sz="900">
                        <a:effectLst/>
                      </a:endParaRPr>
                    </a:p>
                    <a:p>
                      <a:pPr marL="342900" lvl="0" indent="-342900">
                        <a:lnSpc>
                          <a:spcPct val="106000"/>
                        </a:lnSpc>
                        <a:buFont typeface="Courier New" panose="02070309020205020404" pitchFamily="49" charset="0"/>
                        <a:buChar char="o"/>
                      </a:pPr>
                      <a:r>
                        <a:rPr lang="en-US" sz="900">
                          <a:effectLst/>
                        </a:rPr>
                        <a:t>Getting supervisor approval for final draft</a:t>
                      </a:r>
                      <a:endParaRPr lang="en-GB" sz="900">
                        <a:effectLst/>
                      </a:endParaRPr>
                    </a:p>
                    <a:p>
                      <a:pPr marL="342900" lvl="0" indent="-342900">
                        <a:lnSpc>
                          <a:spcPct val="106000"/>
                        </a:lnSpc>
                        <a:buFont typeface="Courier New" panose="02070309020205020404" pitchFamily="49" charset="0"/>
                        <a:buChar char="o"/>
                      </a:pPr>
                      <a:r>
                        <a:rPr lang="en-US" sz="900">
                          <a:effectLst/>
                        </a:rPr>
                        <a:t>Proofread</a:t>
                      </a:r>
                      <a:endParaRPr lang="en-GB" sz="900">
                        <a:effectLst/>
                      </a:endParaRPr>
                    </a:p>
                    <a:p>
                      <a:pPr marL="342900" lvl="0" indent="-342900">
                        <a:lnSpc>
                          <a:spcPct val="106000"/>
                        </a:lnSpc>
                        <a:buFont typeface="Courier New" panose="02070309020205020404" pitchFamily="49" charset="0"/>
                        <a:buChar char="o"/>
                      </a:pPr>
                      <a:r>
                        <a:rPr lang="en-US" sz="900">
                          <a:effectLst/>
                        </a:rPr>
                        <a:t>Printing and Submission</a:t>
                      </a:r>
                      <a:endParaRPr lang="en-GB" sz="900">
                        <a:effectLst/>
                        <a:latin typeface="Calibri" panose="020F0502020204030204" pitchFamily="34" charset="0"/>
                        <a:ea typeface="DengXian" panose="02010600030101010101" pitchFamily="2" charset="-122"/>
                        <a:cs typeface="Arial" panose="020B0604020202020204" pitchFamily="34" charset="0"/>
                      </a:endParaRPr>
                    </a:p>
                  </a:txBody>
                  <a:tcPr marL="31333" marR="31333" marT="0" marB="0"/>
                </a:tc>
                <a:tc>
                  <a:txBody>
                    <a:bodyPr/>
                    <a:lstStyle/>
                    <a:p>
                      <a:pPr marL="457200">
                        <a:lnSpc>
                          <a:spcPct val="106000"/>
                        </a:lnSpc>
                        <a:spcAft>
                          <a:spcPts val="800"/>
                        </a:spcAft>
                      </a:pPr>
                      <a:r>
                        <a:rPr lang="en-US" sz="900" dirty="0">
                          <a:effectLst/>
                        </a:rPr>
                        <a:t>April-May, 2023</a:t>
                      </a:r>
                      <a:endParaRPr lang="en-GB" sz="900" dirty="0">
                        <a:effectLst/>
                        <a:latin typeface="Calibri" panose="020F0502020204030204" pitchFamily="34" charset="0"/>
                        <a:ea typeface="DengXian" panose="02010600030101010101" pitchFamily="2" charset="-122"/>
                        <a:cs typeface="Arial" panose="020B0604020202020204" pitchFamily="34" charset="0"/>
                      </a:endParaRPr>
                    </a:p>
                  </a:txBody>
                  <a:tcPr marL="31333" marR="31333" marT="0" marB="0"/>
                </a:tc>
                <a:extLst>
                  <a:ext uri="{0D108BD9-81ED-4DB2-BD59-A6C34878D82A}">
                    <a16:rowId xmlns:a16="http://schemas.microsoft.com/office/drawing/2014/main" val="3831805549"/>
                  </a:ext>
                </a:extLst>
              </a:tr>
            </a:tbl>
          </a:graphicData>
        </a:graphic>
      </p:graphicFrame>
    </p:spTree>
    <p:extLst>
      <p:ext uri="{BB962C8B-B14F-4D97-AF65-F5344CB8AC3E}">
        <p14:creationId xmlns:p14="http://schemas.microsoft.com/office/powerpoint/2010/main" val="13196712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EAA52D-E7A3-4F47-A5F2-8D9A6A6435C0}"/>
              </a:ext>
            </a:extLst>
          </p:cNvPr>
          <p:cNvSpPr>
            <a:spLocks noGrp="1"/>
          </p:cNvSpPr>
          <p:nvPr>
            <p:ph type="title"/>
          </p:nvPr>
        </p:nvSpPr>
        <p:spPr/>
        <p:txBody>
          <a:bodyPr>
            <a:normAutofit fontScale="90000"/>
          </a:bodyPr>
          <a:lstStyle/>
          <a:p>
            <a:pPr marL="685800">
              <a:lnSpc>
                <a:spcPct val="106000"/>
              </a:lnSpc>
            </a:pPr>
            <a:r>
              <a:rPr lang="en-GB" sz="1800" b="1" u="sng" dirty="0">
                <a:effectLst/>
                <a:latin typeface="Calibri" panose="020F0502020204030204" pitchFamily="34" charset="0"/>
                <a:ea typeface="DengXian" panose="02010600030101010101" pitchFamily="2" charset="-122"/>
                <a:cs typeface="Arial" panose="020B0604020202020204" pitchFamily="34" charset="0"/>
              </a:rPr>
              <a:t>References:</a:t>
            </a:r>
            <a:br>
              <a:rPr lang="en-GB" sz="1800" dirty="0">
                <a:effectLst/>
                <a:latin typeface="Calibri" panose="020F0502020204030204" pitchFamily="34" charset="0"/>
                <a:ea typeface="DengXian" panose="02010600030101010101" pitchFamily="2" charset="-122"/>
                <a:cs typeface="Arial" panose="020B0604020202020204" pitchFamily="34" charset="0"/>
              </a:rPr>
            </a:br>
            <a:r>
              <a:rPr lang="en-GB" sz="1800" dirty="0">
                <a:effectLst/>
                <a:latin typeface="Calibri" panose="020F0502020204030204" pitchFamily="34" charset="0"/>
                <a:ea typeface="DengXian" panose="02010600030101010101" pitchFamily="2" charset="-122"/>
                <a:cs typeface="Arial" panose="020B0604020202020204" pitchFamily="34" charset="0"/>
              </a:rPr>
              <a:t> </a:t>
            </a:r>
            <a:br>
              <a:rPr lang="en-GB" sz="1800" dirty="0">
                <a:effectLst/>
                <a:latin typeface="Calibri" panose="020F0502020204030204" pitchFamily="34" charset="0"/>
                <a:ea typeface="DengXian" panose="02010600030101010101" pitchFamily="2" charset="-122"/>
                <a:cs typeface="Arial" panose="020B0604020202020204" pitchFamily="34" charset="0"/>
              </a:rPr>
            </a:br>
            <a:r>
              <a:rPr lang="en-GB" sz="1800" dirty="0">
                <a:effectLst/>
                <a:latin typeface="Times New Roman" panose="02020603050405020304" pitchFamily="18" charset="0"/>
                <a:ea typeface="DengXian" panose="02010600030101010101" pitchFamily="2" charset="-122"/>
                <a:cs typeface="Arial" panose="020B0604020202020204" pitchFamily="34" charset="0"/>
              </a:rPr>
              <a:t>Connor, U. (1996</a:t>
            </a:r>
            <a:r>
              <a:rPr lang="en-GB" sz="1800" i="1" dirty="0">
                <a:effectLst/>
                <a:latin typeface="Times New Roman" panose="02020603050405020304" pitchFamily="18" charset="0"/>
                <a:ea typeface="DengXian" panose="02010600030101010101" pitchFamily="2" charset="-122"/>
                <a:cs typeface="Arial" panose="020B0604020202020204" pitchFamily="34" charset="0"/>
              </a:rPr>
              <a:t>). Contrastive Rhetoric: Cross Cultural Aspects of Second Language Writing.</a:t>
            </a:r>
            <a:r>
              <a:rPr lang="en-GB" sz="1800" dirty="0">
                <a:effectLst/>
                <a:latin typeface="Times New Roman" panose="02020603050405020304" pitchFamily="18" charset="0"/>
                <a:ea typeface="DengXian" panose="02010600030101010101" pitchFamily="2" charset="-122"/>
                <a:cs typeface="Arial" panose="020B0604020202020204" pitchFamily="34" charset="0"/>
              </a:rPr>
              <a:t> Cambridge: CUP. </a:t>
            </a:r>
            <a:br>
              <a:rPr lang="en-GB" sz="1800" dirty="0">
                <a:effectLst/>
                <a:latin typeface="Calibri" panose="020F0502020204030204" pitchFamily="34" charset="0"/>
                <a:ea typeface="DengXian" panose="02010600030101010101" pitchFamily="2" charset="-122"/>
                <a:cs typeface="Arial" panose="020B0604020202020204" pitchFamily="34" charset="0"/>
              </a:rPr>
            </a:br>
            <a:r>
              <a:rPr lang="en-GB" sz="1800" dirty="0">
                <a:effectLst/>
                <a:latin typeface="Times New Roman" panose="02020603050405020304" pitchFamily="18" charset="0"/>
                <a:ea typeface="DengXian" panose="02010600030101010101" pitchFamily="2" charset="-122"/>
                <a:cs typeface="Arial" panose="020B0604020202020204" pitchFamily="34" charset="0"/>
              </a:rPr>
              <a:t>Connor, U. (2002). </a:t>
            </a:r>
            <a:r>
              <a:rPr lang="en-GB" sz="1800" i="1" dirty="0">
                <a:effectLst/>
                <a:latin typeface="Times New Roman" panose="02020603050405020304" pitchFamily="18" charset="0"/>
                <a:ea typeface="DengXian" panose="02010600030101010101" pitchFamily="2" charset="-122"/>
                <a:cs typeface="Arial" panose="020B0604020202020204" pitchFamily="34" charset="0"/>
              </a:rPr>
              <a:t>New directions in contrastive rhetoric.</a:t>
            </a:r>
            <a:r>
              <a:rPr lang="en-GB" sz="1800" dirty="0">
                <a:effectLst/>
                <a:latin typeface="Times New Roman" panose="02020603050405020304" pitchFamily="18" charset="0"/>
                <a:ea typeface="DengXian" panose="02010600030101010101" pitchFamily="2" charset="-122"/>
                <a:cs typeface="Arial" panose="020B0604020202020204" pitchFamily="34" charset="0"/>
              </a:rPr>
              <a:t> TESOL Quarterly, 36(4), 493-510. </a:t>
            </a:r>
            <a:br>
              <a:rPr lang="en-GB" sz="1800" dirty="0">
                <a:effectLst/>
                <a:latin typeface="Calibri" panose="020F0502020204030204" pitchFamily="34" charset="0"/>
                <a:ea typeface="DengXian" panose="02010600030101010101" pitchFamily="2" charset="-122"/>
                <a:cs typeface="Arial" panose="020B0604020202020204" pitchFamily="34" charset="0"/>
              </a:rPr>
            </a:br>
            <a:r>
              <a:rPr lang="en-GB" sz="1800" dirty="0" err="1">
                <a:effectLst/>
                <a:latin typeface="Times New Roman" panose="02020603050405020304" pitchFamily="18" charset="0"/>
                <a:ea typeface="DengXian" panose="02010600030101010101" pitchFamily="2" charset="-122"/>
                <a:cs typeface="Arial" panose="020B0604020202020204" pitchFamily="34" charset="0"/>
              </a:rPr>
              <a:t>Essberger</a:t>
            </a:r>
            <a:r>
              <a:rPr lang="en-GB" sz="1800" dirty="0">
                <a:effectLst/>
                <a:latin typeface="Times New Roman" panose="02020603050405020304" pitchFamily="18" charset="0"/>
                <a:ea typeface="DengXian" panose="02010600030101010101" pitchFamily="2" charset="-122"/>
                <a:cs typeface="Arial" panose="020B0604020202020204" pitchFamily="34" charset="0"/>
              </a:rPr>
              <a:t>, J. (2009). </a:t>
            </a:r>
            <a:r>
              <a:rPr lang="en-GB" sz="1800" i="1" dirty="0">
                <a:effectLst/>
                <a:latin typeface="Times New Roman" panose="02020603050405020304" pitchFamily="18" charset="0"/>
                <a:ea typeface="DengXian" panose="02010600030101010101" pitchFamily="2" charset="-122"/>
                <a:cs typeface="Arial" panose="020B0604020202020204" pitchFamily="34" charset="0"/>
              </a:rPr>
              <a:t>English prepositions list</a:t>
            </a:r>
            <a:r>
              <a:rPr lang="en-GB" sz="1800" dirty="0">
                <a:effectLst/>
                <a:latin typeface="Times New Roman" panose="02020603050405020304" pitchFamily="18" charset="0"/>
                <a:ea typeface="DengXian" panose="02010600030101010101" pitchFamily="2" charset="-122"/>
                <a:cs typeface="Arial" panose="020B0604020202020204" pitchFamily="34" charset="0"/>
              </a:rPr>
              <a:t>. https://www.englishclub.com/download/PDF/EnglishClub-English-Prepositions-List.pdf. (26/03/2015). </a:t>
            </a:r>
            <a:br>
              <a:rPr lang="en-GB" sz="1800" dirty="0">
                <a:effectLst/>
                <a:latin typeface="Calibri" panose="020F0502020204030204" pitchFamily="34" charset="0"/>
                <a:ea typeface="DengXian" panose="02010600030101010101" pitchFamily="2" charset="-122"/>
                <a:cs typeface="Arial" panose="020B0604020202020204" pitchFamily="34" charset="0"/>
              </a:rPr>
            </a:br>
            <a:r>
              <a:rPr lang="en-GB" sz="1800" dirty="0">
                <a:effectLst/>
                <a:latin typeface="Times New Roman" panose="02020603050405020304" pitchFamily="18" charset="0"/>
                <a:ea typeface="DengXian" panose="02010600030101010101" pitchFamily="2" charset="-122"/>
                <a:cs typeface="Arial" panose="020B0604020202020204" pitchFamily="34" charset="0"/>
              </a:rPr>
              <a:t>Ghazala, H. (1993). </a:t>
            </a:r>
            <a:r>
              <a:rPr lang="en-GB" sz="1800" i="1" dirty="0">
                <a:effectLst/>
                <a:latin typeface="Times New Roman" panose="02020603050405020304" pitchFamily="18" charset="0"/>
                <a:ea typeface="DengXian" panose="02010600030101010101" pitchFamily="2" charset="-122"/>
                <a:cs typeface="Arial" panose="020B0604020202020204" pitchFamily="34" charset="0"/>
              </a:rPr>
              <a:t>The translation of collocations (English-Arabic)</a:t>
            </a:r>
            <a:r>
              <a:rPr lang="en-GB" sz="1800" dirty="0">
                <a:effectLst/>
                <a:latin typeface="Times New Roman" panose="02020603050405020304" pitchFamily="18" charset="0"/>
                <a:ea typeface="DengXian" panose="02010600030101010101" pitchFamily="2" charset="-122"/>
                <a:cs typeface="Arial" panose="020B0604020202020204" pitchFamily="34" charset="0"/>
              </a:rPr>
              <a:t>. </a:t>
            </a:r>
            <a:r>
              <a:rPr lang="en-GB" sz="1800" dirty="0" err="1">
                <a:effectLst/>
                <a:latin typeface="Times New Roman" panose="02020603050405020304" pitchFamily="18" charset="0"/>
                <a:ea typeface="DengXian" panose="02010600030101010101" pitchFamily="2" charset="-122"/>
                <a:cs typeface="Arial" panose="020B0604020202020204" pitchFamily="34" charset="0"/>
              </a:rPr>
              <a:t>Turjuman</a:t>
            </a:r>
            <a:r>
              <a:rPr lang="en-GB" sz="1800" dirty="0">
                <a:effectLst/>
                <a:latin typeface="Times New Roman" panose="02020603050405020304" pitchFamily="18" charset="0"/>
                <a:ea typeface="DengXian" panose="02010600030101010101" pitchFamily="2" charset="-122"/>
                <a:cs typeface="Arial" panose="020B0604020202020204" pitchFamily="34" charset="0"/>
              </a:rPr>
              <a:t>, 2 (1), 1 -33. </a:t>
            </a:r>
            <a:br>
              <a:rPr lang="en-GB" sz="1800" dirty="0">
                <a:effectLst/>
                <a:latin typeface="Calibri" panose="020F0502020204030204" pitchFamily="34" charset="0"/>
                <a:ea typeface="DengXian" panose="02010600030101010101" pitchFamily="2" charset="-122"/>
                <a:cs typeface="Arial" panose="020B0604020202020204" pitchFamily="34" charset="0"/>
              </a:rPr>
            </a:br>
            <a:r>
              <a:rPr lang="en-GB" sz="1800" dirty="0" err="1">
                <a:effectLst/>
                <a:latin typeface="Times New Roman" panose="02020603050405020304" pitchFamily="18" charset="0"/>
                <a:ea typeface="DengXian" panose="02010600030101010101" pitchFamily="2" charset="-122"/>
                <a:cs typeface="Arial" panose="020B0604020202020204" pitchFamily="34" charset="0"/>
              </a:rPr>
              <a:t>Grabe</a:t>
            </a:r>
            <a:r>
              <a:rPr lang="en-GB" sz="1800" dirty="0">
                <a:effectLst/>
                <a:latin typeface="Times New Roman" panose="02020603050405020304" pitchFamily="18" charset="0"/>
                <a:ea typeface="DengXian" panose="02010600030101010101" pitchFamily="2" charset="-122"/>
                <a:cs typeface="Arial" panose="020B0604020202020204" pitchFamily="34" charset="0"/>
              </a:rPr>
              <a:t>, W., &amp; Kaplan, R. (1989). </a:t>
            </a:r>
            <a:r>
              <a:rPr lang="en-GB" sz="1800" i="1" dirty="0">
                <a:effectLst/>
                <a:latin typeface="Times New Roman" panose="02020603050405020304" pitchFamily="18" charset="0"/>
                <a:ea typeface="DengXian" panose="02010600030101010101" pitchFamily="2" charset="-122"/>
                <a:cs typeface="Arial" panose="020B0604020202020204" pitchFamily="34" charset="0"/>
              </a:rPr>
              <a:t>Writing a second language: Contrastive rhetoric.</a:t>
            </a:r>
            <a:r>
              <a:rPr lang="en-GB" sz="1800" dirty="0">
                <a:effectLst/>
                <a:latin typeface="Times New Roman" panose="02020603050405020304" pitchFamily="18" charset="0"/>
                <a:ea typeface="DengXian" panose="02010600030101010101" pitchFamily="2" charset="-122"/>
                <a:cs typeface="Arial" panose="020B0604020202020204" pitchFamily="34" charset="0"/>
              </a:rPr>
              <a:t> In D. Johnson &amp; D. </a:t>
            </a:r>
            <a:r>
              <a:rPr lang="en-GB" sz="1800" dirty="0" err="1">
                <a:effectLst/>
                <a:latin typeface="Times New Roman" panose="02020603050405020304" pitchFamily="18" charset="0"/>
                <a:ea typeface="DengXian" panose="02010600030101010101" pitchFamily="2" charset="-122"/>
                <a:cs typeface="Arial" panose="020B0604020202020204" pitchFamily="34" charset="0"/>
              </a:rPr>
              <a:t>Roen</a:t>
            </a:r>
            <a:r>
              <a:rPr lang="en-GB" sz="1800" dirty="0">
                <a:effectLst/>
                <a:latin typeface="Times New Roman" panose="02020603050405020304" pitchFamily="18" charset="0"/>
                <a:ea typeface="DengXian" panose="02010600030101010101" pitchFamily="2" charset="-122"/>
                <a:cs typeface="Arial" panose="020B0604020202020204" pitchFamily="34" charset="0"/>
              </a:rPr>
              <a:t> (Eds.), </a:t>
            </a:r>
            <a:br>
              <a:rPr lang="en-GB" sz="1800" dirty="0">
                <a:effectLst/>
                <a:latin typeface="Times New Roman" panose="02020603050405020304" pitchFamily="18" charset="0"/>
                <a:ea typeface="DengXian" panose="02010600030101010101" pitchFamily="2" charset="-122"/>
                <a:cs typeface="Arial" panose="020B0604020202020204" pitchFamily="34" charset="0"/>
              </a:rPr>
            </a:br>
            <a:r>
              <a:rPr lang="en-GB" sz="1800">
                <a:effectLst/>
                <a:latin typeface="Times New Roman" panose="02020603050405020304" pitchFamily="18" charset="0"/>
                <a:ea typeface="DengXian" panose="02010600030101010101" pitchFamily="2" charset="-122"/>
              </a:rPr>
              <a:t>Kramsch</a:t>
            </a:r>
            <a:r>
              <a:rPr lang="en-GB" sz="1800" dirty="0">
                <a:effectLst/>
                <a:latin typeface="Times New Roman" panose="02020603050405020304" pitchFamily="18" charset="0"/>
                <a:ea typeface="DengXian" panose="02010600030101010101" pitchFamily="2" charset="-122"/>
              </a:rPr>
              <a:t>, C. (1996). </a:t>
            </a:r>
            <a:r>
              <a:rPr lang="en-GB" sz="1800" i="1" dirty="0">
                <a:effectLst/>
                <a:latin typeface="Times New Roman" panose="02020603050405020304" pitchFamily="18" charset="0"/>
                <a:ea typeface="DengXian" panose="02010600030101010101" pitchFamily="2" charset="-122"/>
              </a:rPr>
              <a:t>The cultural component of language teaching. Language, Culture and Curriculum,</a:t>
            </a:r>
            <a:r>
              <a:rPr lang="en-GB" sz="1800" dirty="0">
                <a:effectLst/>
                <a:latin typeface="Times New Roman" panose="02020603050405020304" pitchFamily="18" charset="0"/>
                <a:ea typeface="DengXian" panose="02010600030101010101" pitchFamily="2" charset="-122"/>
              </a:rPr>
              <a:t> 8(12), 83–92. </a:t>
            </a:r>
            <a:r>
              <a:rPr lang="en-GB" sz="1800" dirty="0">
                <a:effectLst/>
                <a:latin typeface="Times New Roman" panose="02020603050405020304" pitchFamily="18" charset="0"/>
                <a:ea typeface="DengXian" panose="02010600030101010101" pitchFamily="2" charset="-122"/>
                <a:cs typeface="Arial" panose="020B0604020202020204" pitchFamily="34" charset="0"/>
              </a:rPr>
              <a:t>Richness in writing: Empowering ESL students, (pp. 263 -283). New York: Longman. </a:t>
            </a:r>
            <a:br>
              <a:rPr lang="en-GB" sz="1800" dirty="0">
                <a:effectLst/>
                <a:latin typeface="Calibri" panose="020F0502020204030204" pitchFamily="34" charset="0"/>
                <a:ea typeface="DengXian" panose="02010600030101010101" pitchFamily="2" charset="-122"/>
                <a:cs typeface="Arial" panose="020B0604020202020204" pitchFamily="34" charset="0"/>
              </a:rPr>
            </a:br>
            <a:br>
              <a:rPr lang="en-GB" sz="1800" dirty="0">
                <a:effectLst/>
                <a:latin typeface="Calibri" panose="020F0502020204030204" pitchFamily="34" charset="0"/>
                <a:ea typeface="DengXian" panose="02010600030101010101" pitchFamily="2" charset="-122"/>
                <a:cs typeface="Arial" panose="020B0604020202020204" pitchFamily="34" charset="0"/>
              </a:rPr>
            </a:br>
            <a:endParaRPr lang="en-GB" dirty="0"/>
          </a:p>
        </p:txBody>
      </p:sp>
    </p:spTree>
    <p:extLst>
      <p:ext uri="{BB962C8B-B14F-4D97-AF65-F5344CB8AC3E}">
        <p14:creationId xmlns:p14="http://schemas.microsoft.com/office/powerpoint/2010/main" val="4046737790"/>
      </p:ext>
    </p:extLst>
  </p:cSld>
  <p:clrMapOvr>
    <a:masterClrMapping/>
  </p:clrMapOvr>
</p:sld>
</file>

<file path=ppt/theme/theme1.xml><?xml version="1.0" encoding="utf-8"?>
<a:theme xmlns:a="http://schemas.openxmlformats.org/drawingml/2006/main" name="DashVTI">
  <a:themeElements>
    <a:clrScheme name="AnalogousFromDarkSeedLeftStep">
      <a:dk1>
        <a:srgbClr val="000000"/>
      </a:dk1>
      <a:lt1>
        <a:srgbClr val="FFFFFF"/>
      </a:lt1>
      <a:dk2>
        <a:srgbClr val="243141"/>
      </a:dk2>
      <a:lt2>
        <a:srgbClr val="E8E2E2"/>
      </a:lt2>
      <a:accent1>
        <a:srgbClr val="45B0AB"/>
      </a:accent1>
      <a:accent2>
        <a:srgbClr val="3BB17B"/>
      </a:accent2>
      <a:accent3>
        <a:srgbClr val="47B454"/>
      </a:accent3>
      <a:accent4>
        <a:srgbClr val="5EB13B"/>
      </a:accent4>
      <a:accent5>
        <a:srgbClr val="8DAC43"/>
      </a:accent5>
      <a:accent6>
        <a:srgbClr val="B1A23B"/>
      </a:accent6>
      <a:hlink>
        <a:srgbClr val="628C2E"/>
      </a:hlink>
      <a:folHlink>
        <a:srgbClr val="7F7F7F"/>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42B0E7C6-1071-483F-A575-9AF7EE1B96AC}" vid="{E18014FF-B132-4F63-9D72-5B85E99D6417}"/>
    </a:ext>
  </a:extLst>
</a:theme>
</file>

<file path=docProps/app.xml><?xml version="1.0" encoding="utf-8"?>
<Properties xmlns="http://schemas.openxmlformats.org/officeDocument/2006/extended-properties" xmlns:vt="http://schemas.openxmlformats.org/officeDocument/2006/docPropsVTypes">
  <TotalTime>307</TotalTime>
  <Words>1056</Words>
  <Application>Microsoft Office PowerPoint</Application>
  <PresentationFormat>Widescreen</PresentationFormat>
  <Paragraphs>52</Paragraphs>
  <Slides>11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Calibri</vt:lpstr>
      <vt:lpstr>Courier New</vt:lpstr>
      <vt:lpstr>Grandview Display</vt:lpstr>
      <vt:lpstr>Times New Roman</vt:lpstr>
      <vt:lpstr>DashVTI</vt:lpstr>
      <vt:lpstr>Examining cultural barriers in EFL Arab learners’ writing.</vt:lpstr>
      <vt:lpstr>PowerPoint Presentation</vt:lpstr>
      <vt:lpstr>The rationale and main conceptual themes for this study</vt:lpstr>
      <vt:lpstr>PowerPoint Presentation</vt:lpstr>
      <vt:lpstr>It is commonly agreed that language is culturally embedded. Then, during the last decades more attention has been paid to bring the cultural element into the second/foreign language classroom as it is believed to help solve present social and economic problems (Kramsch, 1996). Therefore, it is important to determine what culture is. Broadly speaking Culture is defined by Richards &amp; Schmidt (2010, p.151) as “the set of practices, codes and values that mark a particular nation or group: the sum of nation or group’s most highly thought of works of literature, art, music, etc.” </vt:lpstr>
      <vt:lpstr>A description of the evidence planned to collect: This research is going to be conducted through structured questionnaires, posted in the group of English department of the University Mohamed the 1st. Also, data sources will  include teacher and student interviews.</vt:lpstr>
      <vt:lpstr>The methods is going to be used to collect evidence: The methodology used in this study is not necessarily intended to explain a causal relationship, but rather, to describe how a particular group of individuals have experienced second language learning through the lens of a specific cultural background. The research is going to examine the themes in responses and common attitudes among the participants. </vt:lpstr>
      <vt:lpstr>The ethical issues you need to consider:  Students will be recruited from the school for this study. Both the school and the teacher must consent to the study. Data pseudo-nymization is the process of replacing participants' identifying information with pseudonyms, or fictitious identifiers. To preserve anonymity, the researcher will pledge not to collect any personally identifiable information. To maintain confidentiality, the researcher will be aware of the identities of the participants but will remove all identifying data from the study.   </vt:lpstr>
      <vt:lpstr>The methods you expect to use to analyse the evidence you collect: The data will be examined as the following:  Morphology Word order  Auxiliaries Articles   Pronouns  Prepositions  Writing problems   </vt:lpstr>
      <vt:lpstr>The timetable for the proposed project:  </vt:lpstr>
      <vt:lpstr>References:   Connor, U. (1996). Contrastive Rhetoric: Cross Cultural Aspects of Second Language Writing. Cambridge: CUP.  Connor, U. (2002). New directions in contrastive rhetoric. TESOL Quarterly, 36(4), 493-510.  Essberger, J. (2009). English prepositions list. https://www.englishclub.com/download/PDF/EnglishClub-English-Prepositions-List.pdf. (26/03/2015).  Ghazala, H. (1993). The translation of collocations (English-Arabic). Turjuman, 2 (1), 1 -33.  Grabe, W., &amp; Kaplan, R. (1989). Writing a second language: Contrastive rhetoric. In D. Johnson &amp; D. Roen (Eds.),  Kramsch, C. (1996). The cultural component of language teaching. Language, Culture and Curriculum, 8(12), 83–92. Richness in writing: Empowering ESL students, (pp. 263 -283). New York: Longman.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Cultural and linguistic barriers for Arab English learners</dc:title>
  <dc:creator>Elis</dc:creator>
  <cp:lastModifiedBy>Mohamed Allali (2122090)</cp:lastModifiedBy>
  <cp:revision>7</cp:revision>
  <dcterms:created xsi:type="dcterms:W3CDTF">2022-03-29T11:08:31Z</dcterms:created>
  <dcterms:modified xsi:type="dcterms:W3CDTF">2022-06-07T14:20:16Z</dcterms:modified>
</cp:coreProperties>
</file>