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59" r:id="rId5"/>
    <p:sldId id="260" r:id="rId6"/>
    <p:sldId id="261" r:id="rId7"/>
    <p:sldId id="262" r:id="rId8"/>
    <p:sldId id="264" r:id="rId9"/>
    <p:sldId id="265" r:id="rId10"/>
    <p:sldId id="271" r:id="rId11"/>
    <p:sldId id="266" r:id="rId12"/>
    <p:sldId id="272" r:id="rId13"/>
    <p:sldId id="267" r:id="rId14"/>
    <p:sldId id="268"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63B78-36B0-83DB-5A21-D1DCDADA2138}" v="320" dt="2023-02-26T00:17:16.753"/>
    <p1510:client id="{5FD85594-311B-4816-AEA2-B9F85A441A9E}" v="159" dt="2023-02-25T21:26:07.759"/>
    <p1510:client id="{ABDDE952-A9D8-5A71-0CEE-C681337BD058}" v="399" dt="2023-02-27T00:08:43.048"/>
    <p1510:client id="{C7973AB0-8DD3-062E-6756-C4FF19F6A413}" v="114" dt="2023-02-26T21:51:55.383"/>
    <p1510:client id="{DC977BC4-6BDD-B7A8-7C1C-FA1E088F8336}" v="528" dt="2023-03-02T00:15:06.9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3108281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102793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3/2/2023</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20386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642623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1466416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550945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994534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9406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22634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7435552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3/2/2023</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9414997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3/2/2023</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233063234"/>
      </p:ext>
    </p:extLst>
  </p:cSld>
  <p:clrMap bg1="lt1" tx1="dk1" bg2="lt2" tx2="dk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socialsci.libretexts.org/Bookshelves/Sociology/Book:_A_Career_in_Sociology_(Kennedy)/04:_Working_with_Diverse_Groups/4.01:_Skills_and_Competencies_in_Sociological_Practice" TargetMode="External"/><Relationship Id="rId2" Type="http://schemas.openxmlformats.org/officeDocument/2006/relationships/image" Target="../media/image17.png"/><Relationship Id="rId1" Type="http://schemas.openxmlformats.org/officeDocument/2006/relationships/slideLayout" Target="../slideLayouts/slideLayout7.xml"/><Relationship Id="rId4" Type="http://schemas.openxmlformats.org/officeDocument/2006/relationships/hyperlink" Target="https://creativecommons.org/licenses/by-nc-sa/3.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5" name="Rectangle 101">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06"/>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90000" y="395289"/>
            <a:ext cx="4075200" cy="2226688"/>
          </a:xfrm>
        </p:spPr>
        <p:txBody>
          <a:bodyPr>
            <a:normAutofit/>
          </a:bodyPr>
          <a:lstStyle/>
          <a:p>
            <a:pPr>
              <a:lnSpc>
                <a:spcPct val="90000"/>
              </a:lnSpc>
            </a:pPr>
            <a:r>
              <a:rPr lang="en-GB" sz="3700"/>
              <a:t>Counselling Skills, Mindfulness and Therapeutic Practice</a:t>
            </a:r>
            <a:endParaRPr lang="en-US" sz="3700"/>
          </a:p>
        </p:txBody>
      </p:sp>
      <p:sp>
        <p:nvSpPr>
          <p:cNvPr id="3" name="Subtitle 2"/>
          <p:cNvSpPr>
            <a:spLocks noGrp="1"/>
          </p:cNvSpPr>
          <p:nvPr>
            <p:ph type="subTitle" idx="1"/>
          </p:nvPr>
        </p:nvSpPr>
        <p:spPr>
          <a:xfrm>
            <a:off x="990000" y="4248000"/>
            <a:ext cx="4075200" cy="2070001"/>
          </a:xfrm>
        </p:spPr>
        <p:txBody>
          <a:bodyPr vert="horz" lIns="91440" tIns="45720" rIns="91440" bIns="45720" rtlCol="0">
            <a:normAutofit/>
          </a:bodyPr>
          <a:lstStyle/>
          <a:p>
            <a:endParaRPr lang="en-GB"/>
          </a:p>
          <a:p>
            <a:r>
              <a:rPr lang="en-US">
                <a:ea typeface="+mn-lt"/>
                <a:cs typeface="+mn-lt"/>
              </a:rPr>
              <a:t>Seminar Presentation</a:t>
            </a:r>
            <a:endParaRPr lang="en-GB">
              <a:ea typeface="+mn-lt"/>
              <a:cs typeface="+mn-lt"/>
            </a:endParaRPr>
          </a:p>
          <a:p>
            <a:r>
              <a:rPr lang="en-US">
                <a:ea typeface="+mn-lt"/>
                <a:cs typeface="+mn-lt"/>
              </a:rPr>
              <a:t>2011166</a:t>
            </a:r>
            <a:endParaRPr lang="en-GB"/>
          </a:p>
        </p:txBody>
      </p:sp>
      <p:grpSp>
        <p:nvGrpSpPr>
          <p:cNvPr id="116" name="Group 103">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105" name="Rectangle 104">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7" name="Group 105">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107" name="Group 106">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112"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4"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18" name="Group 107">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109"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pic>
        <p:nvPicPr>
          <p:cNvPr id="84" name="Picture 3" descr="An abstract burst of blue and pink">
            <a:extLst>
              <a:ext uri="{FF2B5EF4-FFF2-40B4-BE49-F238E27FC236}">
                <a16:creationId xmlns:a16="http://schemas.microsoft.com/office/drawing/2014/main" id="{3AFEDEFE-FEB4-F7CE-BC4F-F0319ADE6EF2}"/>
              </a:ext>
            </a:extLst>
          </p:cNvPr>
          <p:cNvPicPr>
            <a:picLocks noChangeAspect="1"/>
          </p:cNvPicPr>
          <p:nvPr/>
        </p:nvPicPr>
        <p:blipFill rotWithShape="1">
          <a:blip r:embed="rId2"/>
          <a:srcRect l="24936" r="24936"/>
          <a:stretch/>
        </p:blipFill>
        <p:spPr>
          <a:xfrm>
            <a:off x="6080462" y="6306"/>
            <a:ext cx="6111538" cy="68580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700"/>
                                        <p:tgtEl>
                                          <p:spTgt spid="3">
                                            <p:txEl>
                                              <p:pRg st="1" end="1"/>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3" name="Rectangle 152">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Stick figure families holding hands">
            <a:extLst>
              <a:ext uri="{FF2B5EF4-FFF2-40B4-BE49-F238E27FC236}">
                <a16:creationId xmlns:a16="http://schemas.microsoft.com/office/drawing/2014/main" id="{C989DC5C-DEAD-1DD5-6DA2-E046306818F1}"/>
              </a:ext>
            </a:extLst>
          </p:cNvPr>
          <p:cNvPicPr>
            <a:picLocks noChangeAspect="1"/>
          </p:cNvPicPr>
          <p:nvPr/>
        </p:nvPicPr>
        <p:blipFill rotWithShape="1">
          <a:blip r:embed="rId2"/>
          <a:srcRect l="18804" r="14445"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55" name="Straight Connector 154">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C88DFE6-FC95-A0C1-CF91-81CC9A028962}"/>
              </a:ext>
            </a:extLst>
          </p:cNvPr>
          <p:cNvSpPr txBox="1"/>
          <p:nvPr/>
        </p:nvSpPr>
        <p:spPr>
          <a:xfrm>
            <a:off x="7414293" y="1108603"/>
            <a:ext cx="4078800" cy="29014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140000"/>
              </a:lnSpc>
              <a:spcAft>
                <a:spcPts val="600"/>
              </a:spcAft>
            </a:pPr>
            <a:r>
              <a:rPr lang="en-US" b="1" i="1" spc="50" dirty="0">
                <a:solidFill>
                  <a:schemeClr val="tx1">
                    <a:alpha val="60000"/>
                  </a:schemeClr>
                </a:solidFill>
                <a:latin typeface="Arial Nova"/>
              </a:rPr>
              <a:t>‘The aim of Youth Work is to enable young people to develop holistically, working with them to facilitate their personal, social and educational development, to enable them to develop their voice, influence and place in society and to reach their full potential’.</a:t>
            </a:r>
          </a:p>
          <a:p>
            <a:pPr>
              <a:lnSpc>
                <a:spcPct val="140000"/>
              </a:lnSpc>
              <a:spcAft>
                <a:spcPts val="600"/>
              </a:spcAft>
            </a:pPr>
            <a:r>
              <a:rPr lang="en-US" b="1" i="1" spc="50" dirty="0">
                <a:solidFill>
                  <a:schemeClr val="tx1">
                    <a:alpha val="60000"/>
                  </a:schemeClr>
                </a:solidFill>
                <a:latin typeface="Arial Nova"/>
              </a:rPr>
              <a:t>(CLD Standards Council Scotland, 2019).</a:t>
            </a:r>
          </a:p>
          <a:p>
            <a:pPr>
              <a:lnSpc>
                <a:spcPct val="140000"/>
              </a:lnSpc>
              <a:spcAft>
                <a:spcPts val="600"/>
              </a:spcAft>
            </a:pPr>
            <a:endParaRPr lang="en-US" sz="1400" spc="50">
              <a:solidFill>
                <a:schemeClr val="tx1">
                  <a:alpha val="60000"/>
                </a:schemeClr>
              </a:solidFill>
            </a:endParaRPr>
          </a:p>
        </p:txBody>
      </p:sp>
    </p:spTree>
    <p:extLst>
      <p:ext uri="{BB962C8B-B14F-4D97-AF65-F5344CB8AC3E}">
        <p14:creationId xmlns:p14="http://schemas.microsoft.com/office/powerpoint/2010/main" val="3284388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6" name="Rectangle 112">
            <a:extLst>
              <a:ext uri="{FF2B5EF4-FFF2-40B4-BE49-F238E27FC236}">
                <a16:creationId xmlns:a16="http://schemas.microsoft.com/office/drawing/2014/main" id="{C279C8A1-C4E4-4DE9-934E-91221AC99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People in group sharing">
            <a:extLst>
              <a:ext uri="{FF2B5EF4-FFF2-40B4-BE49-F238E27FC236}">
                <a16:creationId xmlns:a16="http://schemas.microsoft.com/office/drawing/2014/main" id="{40C0AF12-F958-0401-011E-999E93D34D7A}"/>
              </a:ext>
            </a:extLst>
          </p:cNvPr>
          <p:cNvPicPr>
            <a:picLocks noChangeAspect="1"/>
          </p:cNvPicPr>
          <p:nvPr/>
        </p:nvPicPr>
        <p:blipFill rotWithShape="1">
          <a:blip r:embed="rId2"/>
          <a:srcRect l="31083" r="31308" b="-1"/>
          <a:stretch/>
        </p:blipFill>
        <p:spPr>
          <a:xfrm>
            <a:off x="20" y="10"/>
            <a:ext cx="3863955" cy="6857989"/>
          </a:xfrm>
          <a:prstGeom prst="rect">
            <a:avLst/>
          </a:prstGeom>
        </p:spPr>
      </p:pic>
      <p:cxnSp>
        <p:nvCxnSpPr>
          <p:cNvPr id="127" name="Straight Connector 114">
            <a:extLst>
              <a:ext uri="{FF2B5EF4-FFF2-40B4-BE49-F238E27FC236}">
                <a16:creationId xmlns:a16="http://schemas.microsoft.com/office/drawing/2014/main" id="{26C7ED5D-77C4-4564-8B1A-E55609CF44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3C5300F0-31BF-803C-A7F4-833E29EFB7B0}"/>
              </a:ext>
            </a:extLst>
          </p:cNvPr>
          <p:cNvSpPr txBox="1"/>
          <p:nvPr/>
        </p:nvSpPr>
        <p:spPr>
          <a:xfrm>
            <a:off x="4868986" y="2413468"/>
            <a:ext cx="6318000" cy="33650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40000"/>
              </a:lnSpc>
              <a:spcAft>
                <a:spcPts val="600"/>
              </a:spcAft>
            </a:pPr>
            <a:r>
              <a:rPr lang="en-US" b="1" i="1" spc="50" dirty="0">
                <a:solidFill>
                  <a:schemeClr val="tx1">
                    <a:alpha val="60000"/>
                  </a:schemeClr>
                </a:solidFill>
                <a:latin typeface="Arial Nova"/>
              </a:rPr>
              <a:t>'When the counsellor pays attention to joining with the young person at the beginning of each new session such joining engages the young person in the counselling process and enables the development of a more complete and trusting relationship so that work, which may be intensely personal, can occur'.</a:t>
            </a:r>
          </a:p>
          <a:p>
            <a:pPr>
              <a:lnSpc>
                <a:spcPct val="140000"/>
              </a:lnSpc>
              <a:spcAft>
                <a:spcPts val="600"/>
              </a:spcAft>
            </a:pPr>
            <a:r>
              <a:rPr lang="en-US" b="1" i="1" spc="50" dirty="0">
                <a:solidFill>
                  <a:schemeClr val="tx1">
                    <a:alpha val="60000"/>
                  </a:schemeClr>
                </a:solidFill>
                <a:latin typeface="Arial Nova"/>
              </a:rPr>
              <a:t>(Geldard, Geldard and Yin Foo 2019).</a:t>
            </a:r>
          </a:p>
        </p:txBody>
      </p:sp>
    </p:spTree>
    <p:extLst>
      <p:ext uri="{BB962C8B-B14F-4D97-AF65-F5344CB8AC3E}">
        <p14:creationId xmlns:p14="http://schemas.microsoft.com/office/powerpoint/2010/main" val="3562105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10" name="Group 9">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11" name="Group 10">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13"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2"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16" name="Rectangle 1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AE5FE9F-21C4-9042-A06C-935AB8C06659}"/>
              </a:ext>
            </a:extLst>
          </p:cNvPr>
          <p:cNvSpPr txBox="1"/>
          <p:nvPr/>
        </p:nvSpPr>
        <p:spPr>
          <a:xfrm>
            <a:off x="2197101" y="197629"/>
            <a:ext cx="7797799" cy="153295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2800" b="1" i="1" dirty="0">
                <a:latin typeface="Arial Nova"/>
                <a:ea typeface="+mj-ea"/>
                <a:cs typeface="+mj-cs"/>
              </a:rPr>
              <a:t>‘Young people easily feel judged’.</a:t>
            </a:r>
          </a:p>
        </p:txBody>
      </p:sp>
      <p:grpSp>
        <p:nvGrpSpPr>
          <p:cNvPr id="18" name="Group 17">
            <a:extLst>
              <a:ext uri="{FF2B5EF4-FFF2-40B4-BE49-F238E27FC236}">
                <a16:creationId xmlns:a16="http://schemas.microsoft.com/office/drawing/2014/main" id="{BF9F7A1D-1090-4288-AA92-5E103402E3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987925" y="2840038"/>
            <a:ext cx="2216150" cy="1177924"/>
            <a:chOff x="4987925" y="2840038"/>
            <a:chExt cx="2216150" cy="1177924"/>
          </a:xfrm>
        </p:grpSpPr>
        <p:sp>
          <p:nvSpPr>
            <p:cNvPr id="19" name="Rectangle 18">
              <a:extLst>
                <a:ext uri="{FF2B5EF4-FFF2-40B4-BE49-F238E27FC236}">
                  <a16:creationId xmlns:a16="http://schemas.microsoft.com/office/drawing/2014/main" id="{9109F7CF-3139-48B9-AF7B-9BD2941A8D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5F52CE0A-5FEB-41F7-AC08-13F9CCDA581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21" name="Group 20">
                <a:extLst>
                  <a:ext uri="{FF2B5EF4-FFF2-40B4-BE49-F238E27FC236}">
                    <a16:creationId xmlns:a16="http://schemas.microsoft.com/office/drawing/2014/main" id="{A731CECC-3215-4BBB-9435-8EE683B8E3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26" name="Freeform 68">
                  <a:extLst>
                    <a:ext uri="{FF2B5EF4-FFF2-40B4-BE49-F238E27FC236}">
                      <a16:creationId xmlns:a16="http://schemas.microsoft.com/office/drawing/2014/main" id="{55668BB4-A5B1-47EB-B913-25AE6AB036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69">
                  <a:extLst>
                    <a:ext uri="{FF2B5EF4-FFF2-40B4-BE49-F238E27FC236}">
                      <a16:creationId xmlns:a16="http://schemas.microsoft.com/office/drawing/2014/main" id="{94A22C99-8239-43D4-81DE-86F79FF1D7D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8" name="Line 70">
                  <a:extLst>
                    <a:ext uri="{FF2B5EF4-FFF2-40B4-BE49-F238E27FC236}">
                      <a16:creationId xmlns:a16="http://schemas.microsoft.com/office/drawing/2014/main" id="{8103C5B8-06AC-40D5-B70E-00FC0783A9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2" name="Group 21">
                <a:extLst>
                  <a:ext uri="{FF2B5EF4-FFF2-40B4-BE49-F238E27FC236}">
                    <a16:creationId xmlns:a16="http://schemas.microsoft.com/office/drawing/2014/main" id="{FE3881FC-25BE-49F9-8318-512ECDA4FB1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23" name="Freeform 68">
                  <a:extLst>
                    <a:ext uri="{FF2B5EF4-FFF2-40B4-BE49-F238E27FC236}">
                      <a16:creationId xmlns:a16="http://schemas.microsoft.com/office/drawing/2014/main" id="{5A832B89-863F-48D0-A912-B1414A2544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9">
                  <a:extLst>
                    <a:ext uri="{FF2B5EF4-FFF2-40B4-BE49-F238E27FC236}">
                      <a16:creationId xmlns:a16="http://schemas.microsoft.com/office/drawing/2014/main" id="{0BF5E77C-56C6-472D-B6A0-56C2E3D51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5" name="Line 70">
                  <a:extLst>
                    <a:ext uri="{FF2B5EF4-FFF2-40B4-BE49-F238E27FC236}">
                      <a16:creationId xmlns:a16="http://schemas.microsoft.com/office/drawing/2014/main" id="{8A3B85A2-B137-458E-B4D6-9141EA2D52A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3" name="TextBox 2">
            <a:extLst>
              <a:ext uri="{FF2B5EF4-FFF2-40B4-BE49-F238E27FC236}">
                <a16:creationId xmlns:a16="http://schemas.microsoft.com/office/drawing/2014/main" id="{26058096-1520-D260-BF83-F2585C80F479}"/>
              </a:ext>
            </a:extLst>
          </p:cNvPr>
          <p:cNvSpPr txBox="1"/>
          <p:nvPr/>
        </p:nvSpPr>
        <p:spPr>
          <a:xfrm>
            <a:off x="3160915" y="4578312"/>
            <a:ext cx="63961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i="1" dirty="0">
                <a:latin typeface="Arial Nova"/>
                <a:ea typeface="+mn-lt"/>
                <a:cs typeface="+mn-lt"/>
              </a:rPr>
              <a:t>‘Unconditional Positive Regard’.</a:t>
            </a:r>
            <a:endParaRPr lang="en-US" sz="3200" b="1" i="1">
              <a:latin typeface="Arial Nova"/>
            </a:endParaRPr>
          </a:p>
        </p:txBody>
      </p:sp>
      <p:sp>
        <p:nvSpPr>
          <p:cNvPr id="6" name="TextBox 5">
            <a:extLst>
              <a:ext uri="{FF2B5EF4-FFF2-40B4-BE49-F238E27FC236}">
                <a16:creationId xmlns:a16="http://schemas.microsoft.com/office/drawing/2014/main" id="{8B931801-C319-CABD-9621-F1CCB3DC4F27}"/>
              </a:ext>
            </a:extLst>
          </p:cNvPr>
          <p:cNvSpPr txBox="1"/>
          <p:nvPr/>
        </p:nvSpPr>
        <p:spPr>
          <a:xfrm>
            <a:off x="5781260" y="5499652"/>
            <a:ext cx="44684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i="1" dirty="0">
                <a:solidFill>
                  <a:schemeClr val="tx1">
                    <a:alpha val="60000"/>
                  </a:schemeClr>
                </a:solidFill>
                <a:latin typeface="Arial Nova"/>
                <a:ea typeface="+mn-lt"/>
                <a:cs typeface="+mn-lt"/>
              </a:rPr>
              <a:t>(Geldard, Geldard and Yin Foo 2019).</a:t>
            </a:r>
            <a:endParaRPr lang="en-GB" b="1" i="1">
              <a:solidFill>
                <a:schemeClr val="tx1">
                  <a:alpha val="60000"/>
                </a:schemeClr>
              </a:solidFill>
              <a:latin typeface="Arial Nova"/>
              <a:ea typeface="+mn-lt"/>
              <a:cs typeface="+mn-lt"/>
            </a:endParaRPr>
          </a:p>
          <a:p>
            <a:pPr algn="l"/>
            <a:endParaRPr lang="en-GB" dirty="0"/>
          </a:p>
        </p:txBody>
      </p:sp>
      <p:pic>
        <p:nvPicPr>
          <p:cNvPr id="9" name="Picture 14" descr="Two women looking at a laptop screen in an office">
            <a:extLst>
              <a:ext uri="{FF2B5EF4-FFF2-40B4-BE49-F238E27FC236}">
                <a16:creationId xmlns:a16="http://schemas.microsoft.com/office/drawing/2014/main" id="{76E01241-AE56-9A95-509F-ED0C0C9678E3}"/>
              </a:ext>
            </a:extLst>
          </p:cNvPr>
          <p:cNvPicPr>
            <a:picLocks noChangeAspect="1"/>
          </p:cNvPicPr>
          <p:nvPr/>
        </p:nvPicPr>
        <p:blipFill>
          <a:blip r:embed="rId2"/>
          <a:stretch>
            <a:fillRect/>
          </a:stretch>
        </p:blipFill>
        <p:spPr>
          <a:xfrm>
            <a:off x="1446362" y="2255731"/>
            <a:ext cx="2743199" cy="1828951"/>
          </a:xfrm>
          <a:prstGeom prst="rect">
            <a:avLst/>
          </a:prstGeom>
        </p:spPr>
      </p:pic>
      <p:pic>
        <p:nvPicPr>
          <p:cNvPr id="15" name="Picture 16" descr="Group of young people huddling in gym">
            <a:extLst>
              <a:ext uri="{FF2B5EF4-FFF2-40B4-BE49-F238E27FC236}">
                <a16:creationId xmlns:a16="http://schemas.microsoft.com/office/drawing/2014/main" id="{13BA4777-51E0-6419-DF18-580175C3B3C1}"/>
              </a:ext>
            </a:extLst>
          </p:cNvPr>
          <p:cNvPicPr>
            <a:picLocks noChangeAspect="1"/>
          </p:cNvPicPr>
          <p:nvPr/>
        </p:nvPicPr>
        <p:blipFill>
          <a:blip r:embed="rId3"/>
          <a:stretch>
            <a:fillRect/>
          </a:stretch>
        </p:blipFill>
        <p:spPr>
          <a:xfrm>
            <a:off x="8189343" y="2256031"/>
            <a:ext cx="2743199" cy="1828353"/>
          </a:xfrm>
          <a:prstGeom prst="rect">
            <a:avLst/>
          </a:prstGeom>
        </p:spPr>
      </p:pic>
    </p:spTree>
    <p:extLst>
      <p:ext uri="{BB962C8B-B14F-4D97-AF65-F5344CB8AC3E}">
        <p14:creationId xmlns:p14="http://schemas.microsoft.com/office/powerpoint/2010/main" val="517423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Rectangle 31">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92F6B5A-CDB1-471F-CDFE-9B4F9BA1AFED}"/>
              </a:ext>
            </a:extLst>
          </p:cNvPr>
          <p:cNvSpPr txBox="1"/>
          <p:nvPr/>
        </p:nvSpPr>
        <p:spPr>
          <a:xfrm>
            <a:off x="989400" y="1864801"/>
            <a:ext cx="6328800" cy="391370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a:lnSpc>
                <a:spcPct val="150000"/>
              </a:lnSpc>
              <a:spcAft>
                <a:spcPts val="600"/>
              </a:spcAft>
            </a:pPr>
            <a:r>
              <a:rPr lang="en-US" sz="2000" b="1" i="1" u="sng" spc="50" dirty="0">
                <a:solidFill>
                  <a:schemeClr val="tx1">
                    <a:alpha val="60000"/>
                  </a:schemeClr>
                </a:solidFill>
                <a:latin typeface="Arial Nova"/>
              </a:rPr>
              <a:t>Providing Opportunities</a:t>
            </a:r>
            <a:endParaRPr lang="en-US"/>
          </a:p>
          <a:p>
            <a:pPr>
              <a:lnSpc>
                <a:spcPct val="150000"/>
              </a:lnSpc>
              <a:spcAft>
                <a:spcPts val="600"/>
              </a:spcAft>
            </a:pPr>
            <a:r>
              <a:rPr lang="en-US" b="1" i="1" spc="50" dirty="0">
                <a:solidFill>
                  <a:schemeClr val="tx1">
                    <a:alpha val="60000"/>
                  </a:schemeClr>
                </a:solidFill>
                <a:latin typeface="Arial Nova"/>
              </a:rPr>
              <a:t>'One of the fundamental aspects of youth work practice is that young people should choose to engage or end their involvement'. </a:t>
            </a:r>
            <a:endParaRPr lang="en-US">
              <a:solidFill>
                <a:schemeClr val="tx1">
                  <a:alpha val="60000"/>
                </a:schemeClr>
              </a:solidFill>
            </a:endParaRPr>
          </a:p>
          <a:p>
            <a:pPr>
              <a:lnSpc>
                <a:spcPct val="150000"/>
              </a:lnSpc>
              <a:spcAft>
                <a:spcPts val="600"/>
              </a:spcAft>
            </a:pPr>
            <a:r>
              <a:rPr lang="en-US" b="1" i="1" spc="50" dirty="0">
                <a:solidFill>
                  <a:schemeClr val="tx1">
                    <a:alpha val="60000"/>
                  </a:schemeClr>
                </a:solidFill>
                <a:latin typeface="Arial Nova"/>
              </a:rPr>
              <a:t>(WAG, 2007).</a:t>
            </a:r>
          </a:p>
        </p:txBody>
      </p:sp>
      <p:pic>
        <p:nvPicPr>
          <p:cNvPr id="4" name="Picture 4" descr="Light from open door">
            <a:extLst>
              <a:ext uri="{FF2B5EF4-FFF2-40B4-BE49-F238E27FC236}">
                <a16:creationId xmlns:a16="http://schemas.microsoft.com/office/drawing/2014/main" id="{5F21EE57-7E65-23D1-E301-AE9ADFC7E668}"/>
              </a:ext>
            </a:extLst>
          </p:cNvPr>
          <p:cNvPicPr>
            <a:picLocks noChangeAspect="1"/>
          </p:cNvPicPr>
          <p:nvPr/>
        </p:nvPicPr>
        <p:blipFill rotWithShape="1">
          <a:blip r:embed="rId2"/>
          <a:srcRect l="50150" r="10180"/>
          <a:stretch/>
        </p:blipFill>
        <p:spPr>
          <a:xfrm>
            <a:off x="7766050" y="540000"/>
            <a:ext cx="3884962" cy="5778000"/>
          </a:xfrm>
          <a:prstGeom prst="rect">
            <a:avLst/>
          </a:prstGeom>
        </p:spPr>
      </p:pic>
    </p:spTree>
    <p:extLst>
      <p:ext uri="{BB962C8B-B14F-4D97-AF65-F5344CB8AC3E}">
        <p14:creationId xmlns:p14="http://schemas.microsoft.com/office/powerpoint/2010/main" val="1425296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72C53508-B3F0-4B95-A7BB-3FB94033C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7331CB-58CE-B017-6410-B343F3A4E61C}"/>
              </a:ext>
            </a:extLst>
          </p:cNvPr>
          <p:cNvSpPr>
            <a:spLocks noGrp="1"/>
          </p:cNvSpPr>
          <p:nvPr>
            <p:ph type="ctrTitle"/>
          </p:nvPr>
        </p:nvSpPr>
        <p:spPr>
          <a:xfrm>
            <a:off x="7113600" y="-97702"/>
            <a:ext cx="4060800" cy="2049502"/>
          </a:xfrm>
        </p:spPr>
        <p:txBody>
          <a:bodyPr>
            <a:normAutofit/>
          </a:bodyPr>
          <a:lstStyle/>
          <a:p>
            <a:r>
              <a:rPr lang="en-GB" dirty="0"/>
              <a:t>Signposting</a:t>
            </a:r>
          </a:p>
        </p:txBody>
      </p:sp>
      <p:sp>
        <p:nvSpPr>
          <p:cNvPr id="3" name="Subtitle 2">
            <a:extLst>
              <a:ext uri="{FF2B5EF4-FFF2-40B4-BE49-F238E27FC236}">
                <a16:creationId xmlns:a16="http://schemas.microsoft.com/office/drawing/2014/main" id="{2D99DF84-8016-D7F1-82B5-2F4051A88F80}"/>
              </a:ext>
            </a:extLst>
          </p:cNvPr>
          <p:cNvSpPr>
            <a:spLocks noGrp="1"/>
          </p:cNvSpPr>
          <p:nvPr>
            <p:ph type="subTitle" idx="1"/>
          </p:nvPr>
        </p:nvSpPr>
        <p:spPr>
          <a:xfrm>
            <a:off x="7113600" y="2463530"/>
            <a:ext cx="4060800" cy="2014088"/>
          </a:xfrm>
        </p:spPr>
        <p:txBody>
          <a:bodyPr vert="horz" lIns="91440" tIns="45720" rIns="91440" bIns="45720" rtlCol="0" anchor="t">
            <a:noAutofit/>
          </a:bodyPr>
          <a:lstStyle/>
          <a:p>
            <a:pPr marL="342900" indent="-342900" algn="l">
              <a:lnSpc>
                <a:spcPct val="115000"/>
              </a:lnSpc>
              <a:buChar char="Ø"/>
            </a:pPr>
            <a:r>
              <a:rPr lang="en-GB" sz="1800" b="1" i="1" dirty="0">
                <a:latin typeface="Arial Nova"/>
              </a:rPr>
              <a:t>Not having appropriate expertise to fully deal with an issue that another organisation is set up to deal with more effectively.</a:t>
            </a:r>
            <a:endParaRPr lang="en-GB" sz="1800" b="1" i="1">
              <a:solidFill>
                <a:srgbClr val="000000">
                  <a:alpha val="60000"/>
                </a:srgbClr>
              </a:solidFill>
              <a:latin typeface="Arial Nova"/>
            </a:endParaRPr>
          </a:p>
          <a:p>
            <a:pPr marL="342900" indent="-342900" algn="l">
              <a:lnSpc>
                <a:spcPct val="115000"/>
              </a:lnSpc>
              <a:buChar char="Ø"/>
            </a:pPr>
            <a:r>
              <a:rPr lang="en-GB" sz="1800" b="1" i="1" dirty="0">
                <a:latin typeface="Arial Nova"/>
              </a:rPr>
              <a:t>Workload/commitments mean that sufficient time and attention is not available to support the young person.</a:t>
            </a:r>
            <a:endParaRPr lang="en-GB" sz="1800" b="1" i="1">
              <a:solidFill>
                <a:srgbClr val="000000">
                  <a:alpha val="60000"/>
                </a:srgbClr>
              </a:solidFill>
              <a:latin typeface="Arial Nova"/>
            </a:endParaRPr>
          </a:p>
          <a:p>
            <a:pPr algn="l">
              <a:lnSpc>
                <a:spcPct val="115000"/>
              </a:lnSpc>
            </a:pPr>
            <a:r>
              <a:rPr lang="en-GB" sz="1800" b="1" i="1" dirty="0">
                <a:latin typeface="Arial Nova"/>
              </a:rPr>
              <a:t>     (CWVYS, 2012).</a:t>
            </a:r>
            <a:endParaRPr lang="en-GB" sz="1800" b="1" i="1" dirty="0">
              <a:solidFill>
                <a:srgbClr val="000000">
                  <a:alpha val="60000"/>
                </a:srgbClr>
              </a:solidFill>
              <a:latin typeface="Arial Nova"/>
            </a:endParaRPr>
          </a:p>
        </p:txBody>
      </p:sp>
      <p:pic>
        <p:nvPicPr>
          <p:cNvPr id="4" name="Graphic 5" descr="Signpost with solid fill">
            <a:extLst>
              <a:ext uri="{FF2B5EF4-FFF2-40B4-BE49-F238E27FC236}">
                <a16:creationId xmlns:a16="http://schemas.microsoft.com/office/drawing/2014/main" id="{0A903EFD-52FB-B960-0414-B71AEAFDD04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663200" y="540033"/>
            <a:ext cx="2754000" cy="2754000"/>
          </a:xfrm>
          <a:prstGeom prst="rect">
            <a:avLst/>
          </a:prstGeom>
        </p:spPr>
      </p:pic>
      <p:cxnSp>
        <p:nvCxnSpPr>
          <p:cNvPr id="37" name="Straight Connector 36">
            <a:extLst>
              <a:ext uri="{FF2B5EF4-FFF2-40B4-BE49-F238E27FC236}">
                <a16:creationId xmlns:a16="http://schemas.microsoft.com/office/drawing/2014/main" id="{58EBA113-6605-4291-A31D-0BEA2EFFB5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7DC925D4-A222-4AF4-B410-4AFDEE4557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6674373" y="402322"/>
            <a:ext cx="641183" cy="1069728"/>
            <a:chOff x="6484112" y="2967038"/>
            <a:chExt cx="641183" cy="1069728"/>
          </a:xfrm>
        </p:grpSpPr>
        <p:grpSp>
          <p:nvGrpSpPr>
            <p:cNvPr id="40" name="Group 39">
              <a:extLst>
                <a:ext uri="{FF2B5EF4-FFF2-40B4-BE49-F238E27FC236}">
                  <a16:creationId xmlns:a16="http://schemas.microsoft.com/office/drawing/2014/main" id="{0DBBB94E-15E5-42D1-A617-70B91FC06DD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45" name="Freeform 68">
                <a:extLst>
                  <a:ext uri="{FF2B5EF4-FFF2-40B4-BE49-F238E27FC236}">
                    <a16:creationId xmlns:a16="http://schemas.microsoft.com/office/drawing/2014/main" id="{2C81B35A-4CE9-4440-B050-12A299FA6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69">
                <a:extLst>
                  <a:ext uri="{FF2B5EF4-FFF2-40B4-BE49-F238E27FC236}">
                    <a16:creationId xmlns:a16="http://schemas.microsoft.com/office/drawing/2014/main" id="{A0D17983-4044-441A-ADBD-E035D9AE7E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7" name="Line 70">
                <a:extLst>
                  <a:ext uri="{FF2B5EF4-FFF2-40B4-BE49-F238E27FC236}">
                    <a16:creationId xmlns:a16="http://schemas.microsoft.com/office/drawing/2014/main" id="{19F1FD06-FDAD-4A4F-BFA2-40C00615ED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41" name="Group 40">
              <a:extLst>
                <a:ext uri="{FF2B5EF4-FFF2-40B4-BE49-F238E27FC236}">
                  <a16:creationId xmlns:a16="http://schemas.microsoft.com/office/drawing/2014/main" id="{7EFDE4C0-4728-4BFA-AB30-F128558D043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42" name="Freeform 68">
                <a:extLst>
                  <a:ext uri="{FF2B5EF4-FFF2-40B4-BE49-F238E27FC236}">
                    <a16:creationId xmlns:a16="http://schemas.microsoft.com/office/drawing/2014/main" id="{1D506130-A061-4892-B4AB-FC514FF04A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9">
                <a:extLst>
                  <a:ext uri="{FF2B5EF4-FFF2-40B4-BE49-F238E27FC236}">
                    <a16:creationId xmlns:a16="http://schemas.microsoft.com/office/drawing/2014/main" id="{49AD3E33-5B3A-488D-9055-A66F489647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4" name="Line 70">
                <a:extLst>
                  <a:ext uri="{FF2B5EF4-FFF2-40B4-BE49-F238E27FC236}">
                    <a16:creationId xmlns:a16="http://schemas.microsoft.com/office/drawing/2014/main" id="{A5CE7C61-384B-4565-8779-29E91BEF4C5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pic>
        <p:nvPicPr>
          <p:cNvPr id="5" name="Picture 4">
            <a:extLst>
              <a:ext uri="{FF2B5EF4-FFF2-40B4-BE49-F238E27FC236}">
                <a16:creationId xmlns:a16="http://schemas.microsoft.com/office/drawing/2014/main" id="{1D8BA384-DE94-E27B-48FC-486D6A388101}"/>
              </a:ext>
            </a:extLst>
          </p:cNvPr>
          <p:cNvPicPr>
            <a:picLocks noChangeAspect="1"/>
          </p:cNvPicPr>
          <p:nvPr/>
        </p:nvPicPr>
        <p:blipFill rotWithShape="1">
          <a:blip r:embed="rId4"/>
          <a:srcRect t="19134" r="-2" b="23273"/>
          <a:stretch/>
        </p:blipFill>
        <p:spPr>
          <a:xfrm>
            <a:off x="540000" y="4116651"/>
            <a:ext cx="5000400" cy="1648698"/>
          </a:xfrm>
          <a:prstGeom prst="rect">
            <a:avLst/>
          </a:prstGeom>
        </p:spPr>
      </p:pic>
      <p:grpSp>
        <p:nvGrpSpPr>
          <p:cNvPr id="49" name="Group 48">
            <a:extLst>
              <a:ext uri="{FF2B5EF4-FFF2-40B4-BE49-F238E27FC236}">
                <a16:creationId xmlns:a16="http://schemas.microsoft.com/office/drawing/2014/main" id="{5EE5DB50-1341-4A9E-A206-967EBBDE44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8900000" flipH="1">
            <a:off x="11020476" y="5368081"/>
            <a:ext cx="641183" cy="1069728"/>
            <a:chOff x="6484112" y="2967038"/>
            <a:chExt cx="641183" cy="1069728"/>
          </a:xfrm>
        </p:grpSpPr>
        <p:grpSp>
          <p:nvGrpSpPr>
            <p:cNvPr id="50" name="Group 49">
              <a:extLst>
                <a:ext uri="{FF2B5EF4-FFF2-40B4-BE49-F238E27FC236}">
                  <a16:creationId xmlns:a16="http://schemas.microsoft.com/office/drawing/2014/main" id="{19A84626-F20C-4555-AFAF-1A2B70D3D9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55" name="Freeform 68">
                <a:extLst>
                  <a:ext uri="{FF2B5EF4-FFF2-40B4-BE49-F238E27FC236}">
                    <a16:creationId xmlns:a16="http://schemas.microsoft.com/office/drawing/2014/main" id="{561A2DEB-32E0-497B-AFF5-12455326DC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9">
                <a:extLst>
                  <a:ext uri="{FF2B5EF4-FFF2-40B4-BE49-F238E27FC236}">
                    <a16:creationId xmlns:a16="http://schemas.microsoft.com/office/drawing/2014/main" id="{F74C0FA4-7280-478C-9F0A-5C44367405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7" name="Line 70">
                <a:extLst>
                  <a:ext uri="{FF2B5EF4-FFF2-40B4-BE49-F238E27FC236}">
                    <a16:creationId xmlns:a16="http://schemas.microsoft.com/office/drawing/2014/main" id="{6055EE13-719B-42CB-B390-656E3D7ED4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1" name="Group 50">
              <a:extLst>
                <a:ext uri="{FF2B5EF4-FFF2-40B4-BE49-F238E27FC236}">
                  <a16:creationId xmlns:a16="http://schemas.microsoft.com/office/drawing/2014/main" id="{0AFE4A8F-11DC-406B-81CA-1EFF5D00CE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52" name="Freeform 68">
                <a:extLst>
                  <a:ext uri="{FF2B5EF4-FFF2-40B4-BE49-F238E27FC236}">
                    <a16:creationId xmlns:a16="http://schemas.microsoft.com/office/drawing/2014/main" id="{1220809B-3187-4A4E-B1B4-931C71836CC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9">
                <a:extLst>
                  <a:ext uri="{FF2B5EF4-FFF2-40B4-BE49-F238E27FC236}">
                    <a16:creationId xmlns:a16="http://schemas.microsoft.com/office/drawing/2014/main" id="{FA8BADC2-4522-4CCB-B068-9C3AC1F1E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4" name="Line 70">
                <a:extLst>
                  <a:ext uri="{FF2B5EF4-FFF2-40B4-BE49-F238E27FC236}">
                    <a16:creationId xmlns:a16="http://schemas.microsoft.com/office/drawing/2014/main" id="{8507DFE2-C18B-40C2-A945-EFDD0D8EC9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spTree>
    <p:extLst>
      <p:ext uri="{BB962C8B-B14F-4D97-AF65-F5344CB8AC3E}">
        <p14:creationId xmlns:p14="http://schemas.microsoft.com/office/powerpoint/2010/main" val="3659469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erson writing on a notepad">
            <a:extLst>
              <a:ext uri="{FF2B5EF4-FFF2-40B4-BE49-F238E27FC236}">
                <a16:creationId xmlns:a16="http://schemas.microsoft.com/office/drawing/2014/main" id="{84A71E80-8BD5-2B24-AA55-F6194564311A}"/>
              </a:ext>
            </a:extLst>
          </p:cNvPr>
          <p:cNvPicPr>
            <a:picLocks noChangeAspect="1"/>
          </p:cNvPicPr>
          <p:nvPr/>
        </p:nvPicPr>
        <p:blipFill rotWithShape="1">
          <a:blip r:embed="rId2"/>
          <a:srcRect l="17500" r="11786" b="-7"/>
          <a:stretch/>
        </p:blipFill>
        <p:spPr>
          <a:xfrm>
            <a:off x="20" y="10"/>
            <a:ext cx="6111518" cy="6857990"/>
          </a:xfrm>
          <a:prstGeom prst="rect">
            <a:avLst/>
          </a:prstGeom>
        </p:spPr>
      </p:pic>
      <p:cxnSp>
        <p:nvCxnSpPr>
          <p:cNvPr id="10" name="Straight Connector 9">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53FFB4EA-8F27-532E-7426-DD5FB21F91B8}"/>
              </a:ext>
            </a:extLst>
          </p:cNvPr>
          <p:cNvSpPr txBox="1"/>
          <p:nvPr/>
        </p:nvSpPr>
        <p:spPr>
          <a:xfrm>
            <a:off x="7112369" y="1884980"/>
            <a:ext cx="4078800" cy="29014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285750" indent="-285750">
              <a:lnSpc>
                <a:spcPct val="140000"/>
              </a:lnSpc>
              <a:spcAft>
                <a:spcPts val="600"/>
              </a:spcAft>
              <a:buFont typeface="Wingdings"/>
              <a:buChar char="§"/>
            </a:pPr>
            <a:r>
              <a:rPr lang="en-US" sz="1900" b="1" i="1" spc="50" dirty="0">
                <a:solidFill>
                  <a:srgbClr val="FF0000">
                    <a:alpha val="60000"/>
                  </a:srgbClr>
                </a:solidFill>
                <a:latin typeface="Arial Nova"/>
              </a:rPr>
              <a:t>N</a:t>
            </a:r>
            <a:r>
              <a:rPr lang="en-US" sz="1900" b="1" i="1" spc="50" dirty="0">
                <a:solidFill>
                  <a:schemeClr val="tx1">
                    <a:alpha val="60000"/>
                  </a:schemeClr>
                </a:solidFill>
                <a:latin typeface="Arial Nova"/>
              </a:rPr>
              <a:t>eeds</a:t>
            </a:r>
          </a:p>
          <a:p>
            <a:pPr marL="285750" indent="-285750">
              <a:lnSpc>
                <a:spcPct val="140000"/>
              </a:lnSpc>
              <a:spcAft>
                <a:spcPts val="600"/>
              </a:spcAft>
              <a:buFont typeface="Wingdings"/>
              <a:buChar char="§"/>
            </a:pPr>
            <a:r>
              <a:rPr lang="en-US" sz="1900" b="1" i="1" spc="50" dirty="0">
                <a:solidFill>
                  <a:srgbClr val="FF0000">
                    <a:alpha val="60000"/>
                  </a:srgbClr>
                </a:solidFill>
                <a:latin typeface="Arial Nova"/>
              </a:rPr>
              <a:t>A</a:t>
            </a:r>
            <a:r>
              <a:rPr lang="en-US" sz="1900" b="1" i="1" spc="50" dirty="0">
                <a:solidFill>
                  <a:schemeClr val="tx1">
                    <a:alpha val="60000"/>
                  </a:schemeClr>
                </a:solidFill>
                <a:latin typeface="Arial Nova"/>
              </a:rPr>
              <a:t>ims</a:t>
            </a:r>
          </a:p>
          <a:p>
            <a:pPr marL="285750" indent="-285750">
              <a:lnSpc>
                <a:spcPct val="140000"/>
              </a:lnSpc>
              <a:spcAft>
                <a:spcPts val="600"/>
              </a:spcAft>
              <a:buFont typeface="Wingdings"/>
              <a:buChar char="§"/>
            </a:pPr>
            <a:r>
              <a:rPr lang="en-US" sz="1900" b="1" i="1" spc="50" dirty="0">
                <a:solidFill>
                  <a:srgbClr val="FF0000">
                    <a:alpha val="60000"/>
                  </a:srgbClr>
                </a:solidFill>
                <a:latin typeface="Arial Nova"/>
              </a:rPr>
              <a:t>O</a:t>
            </a:r>
            <a:r>
              <a:rPr lang="en-US" sz="1900" b="1" i="1" spc="50" dirty="0">
                <a:solidFill>
                  <a:schemeClr val="tx1">
                    <a:alpha val="60000"/>
                  </a:schemeClr>
                </a:solidFill>
                <a:latin typeface="Arial Nova"/>
              </a:rPr>
              <a:t>utcomes</a:t>
            </a:r>
          </a:p>
          <a:p>
            <a:pPr marL="285750" indent="-285750">
              <a:lnSpc>
                <a:spcPct val="140000"/>
              </a:lnSpc>
              <a:spcAft>
                <a:spcPts val="600"/>
              </a:spcAft>
              <a:buFont typeface="Wingdings"/>
              <a:buChar char="§"/>
            </a:pPr>
            <a:r>
              <a:rPr lang="en-US" sz="1900" b="1" i="1" spc="50" dirty="0">
                <a:solidFill>
                  <a:srgbClr val="FF0000">
                    <a:alpha val="60000"/>
                  </a:srgbClr>
                </a:solidFill>
                <a:latin typeface="Arial Nova"/>
              </a:rPr>
              <a:t>M</a:t>
            </a:r>
            <a:r>
              <a:rPr lang="en-US" sz="1900" b="1" i="1" spc="50" dirty="0">
                <a:solidFill>
                  <a:schemeClr val="tx1">
                    <a:alpha val="60000"/>
                  </a:schemeClr>
                </a:solidFill>
                <a:latin typeface="Arial Nova"/>
              </a:rPr>
              <a:t>ethods</a:t>
            </a:r>
          </a:p>
          <a:p>
            <a:pPr marL="285750" indent="-285750">
              <a:lnSpc>
                <a:spcPct val="140000"/>
              </a:lnSpc>
              <a:spcAft>
                <a:spcPts val="600"/>
              </a:spcAft>
              <a:buFont typeface="Wingdings"/>
              <a:buChar char="§"/>
            </a:pPr>
            <a:r>
              <a:rPr lang="en-US" sz="1900" b="1" i="1" spc="50" dirty="0">
                <a:solidFill>
                  <a:srgbClr val="FF0000">
                    <a:alpha val="60000"/>
                  </a:srgbClr>
                </a:solidFill>
                <a:latin typeface="Arial Nova"/>
              </a:rPr>
              <a:t>I</a:t>
            </a:r>
            <a:r>
              <a:rPr lang="en-US" sz="1900" b="1" i="1" spc="50" dirty="0">
                <a:solidFill>
                  <a:schemeClr val="tx1">
                    <a:alpha val="60000"/>
                  </a:schemeClr>
                </a:solidFill>
                <a:latin typeface="Arial Nova"/>
              </a:rPr>
              <a:t>mplementation</a:t>
            </a:r>
          </a:p>
          <a:p>
            <a:pPr marL="285750" indent="-285750">
              <a:lnSpc>
                <a:spcPct val="140000"/>
              </a:lnSpc>
              <a:spcAft>
                <a:spcPts val="600"/>
              </a:spcAft>
              <a:buFont typeface="Wingdings"/>
              <a:buChar char="§"/>
            </a:pPr>
            <a:r>
              <a:rPr lang="en-US" sz="1900" b="1" i="1" spc="50" dirty="0">
                <a:solidFill>
                  <a:srgbClr val="FF0000">
                    <a:alpha val="60000"/>
                  </a:srgbClr>
                </a:solidFill>
                <a:latin typeface="Arial Nova"/>
              </a:rPr>
              <a:t>E</a:t>
            </a:r>
            <a:r>
              <a:rPr lang="en-US" sz="1900" b="1" i="1" spc="50" dirty="0">
                <a:solidFill>
                  <a:schemeClr val="tx1">
                    <a:alpha val="60000"/>
                  </a:schemeClr>
                </a:solidFill>
                <a:latin typeface="Arial Nova"/>
              </a:rPr>
              <a:t>valuation</a:t>
            </a:r>
          </a:p>
        </p:txBody>
      </p:sp>
      <p:sp>
        <p:nvSpPr>
          <p:cNvPr id="3" name="TextBox 2">
            <a:extLst>
              <a:ext uri="{FF2B5EF4-FFF2-40B4-BE49-F238E27FC236}">
                <a16:creationId xmlns:a16="http://schemas.microsoft.com/office/drawing/2014/main" id="{FF2CBE4F-4082-C3E9-FDC3-BA29BA0885F4}"/>
              </a:ext>
            </a:extLst>
          </p:cNvPr>
          <p:cNvSpPr txBox="1"/>
          <p:nvPr/>
        </p:nvSpPr>
        <p:spPr>
          <a:xfrm>
            <a:off x="7434401" y="5500319"/>
            <a:ext cx="20435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dirty="0">
                <a:latin typeface="Arial Nova"/>
              </a:rPr>
              <a:t>(CWVYS, 2007).</a:t>
            </a:r>
          </a:p>
        </p:txBody>
      </p:sp>
      <p:sp>
        <p:nvSpPr>
          <p:cNvPr id="5" name="TextBox 4">
            <a:extLst>
              <a:ext uri="{FF2B5EF4-FFF2-40B4-BE49-F238E27FC236}">
                <a16:creationId xmlns:a16="http://schemas.microsoft.com/office/drawing/2014/main" id="{BF0DD152-05FF-56A3-2A85-9896D6350695}"/>
              </a:ext>
            </a:extLst>
          </p:cNvPr>
          <p:cNvSpPr txBox="1"/>
          <p:nvPr/>
        </p:nvSpPr>
        <p:spPr>
          <a:xfrm>
            <a:off x="7083136" y="1056408"/>
            <a:ext cx="35155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u="sng" dirty="0">
                <a:latin typeface="Arial Nova"/>
              </a:rPr>
              <a:t>Approach to Planning</a:t>
            </a:r>
          </a:p>
        </p:txBody>
      </p:sp>
    </p:spTree>
    <p:extLst>
      <p:ext uri="{BB962C8B-B14F-4D97-AF65-F5344CB8AC3E}">
        <p14:creationId xmlns:p14="http://schemas.microsoft.com/office/powerpoint/2010/main" val="1240485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4A4D1B1-F671-782A-B978-534354839D93}"/>
              </a:ext>
            </a:extLst>
          </p:cNvPr>
          <p:cNvSpPr txBox="1"/>
          <p:nvPr/>
        </p:nvSpPr>
        <p:spPr>
          <a:xfrm>
            <a:off x="702453" y="765715"/>
            <a:ext cx="4380724" cy="436580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40000"/>
              </a:lnSpc>
              <a:spcAft>
                <a:spcPts val="600"/>
              </a:spcAft>
            </a:pPr>
            <a:r>
              <a:rPr lang="en-US" b="1" i="1" spc="50" dirty="0">
                <a:solidFill>
                  <a:schemeClr val="tx1">
                    <a:alpha val="60000"/>
                  </a:schemeClr>
                </a:solidFill>
                <a:latin typeface="Arial Nova"/>
                <a:ea typeface="Cambria"/>
              </a:rPr>
              <a:t>'The outcomes of wider skills development include: </a:t>
            </a:r>
            <a:endParaRPr lang="en-US" dirty="0">
              <a:solidFill>
                <a:schemeClr val="tx1">
                  <a:alpha val="60000"/>
                </a:schemeClr>
              </a:solidFill>
              <a:latin typeface="Avenir Next LT Pro"/>
              <a:ea typeface="Cambria"/>
            </a:endParaRPr>
          </a:p>
          <a:p>
            <a:pPr>
              <a:lnSpc>
                <a:spcPct val="140000"/>
              </a:lnSpc>
              <a:spcAft>
                <a:spcPts val="600"/>
              </a:spcAft>
            </a:pPr>
            <a:r>
              <a:rPr lang="en-US" b="1" i="1" spc="50" dirty="0">
                <a:solidFill>
                  <a:schemeClr val="tx1">
                    <a:alpha val="60000"/>
                  </a:schemeClr>
                </a:solidFill>
                <a:latin typeface="Arial Nova"/>
                <a:ea typeface="Cambria"/>
              </a:rPr>
              <a:t>learning to learn; team building; communication; problem solving; decision making; </a:t>
            </a:r>
            <a:endParaRPr lang="en-US" dirty="0">
              <a:solidFill>
                <a:schemeClr val="tx1">
                  <a:alpha val="60000"/>
                </a:schemeClr>
              </a:solidFill>
              <a:latin typeface="Avenir Next LT Pro"/>
              <a:ea typeface="Cambria"/>
            </a:endParaRPr>
          </a:p>
          <a:p>
            <a:pPr>
              <a:lnSpc>
                <a:spcPct val="140000"/>
              </a:lnSpc>
              <a:spcAft>
                <a:spcPts val="600"/>
              </a:spcAft>
            </a:pPr>
            <a:r>
              <a:rPr lang="en-US" b="1" i="1" spc="50" dirty="0">
                <a:solidFill>
                  <a:schemeClr val="tx1">
                    <a:alpha val="60000"/>
                  </a:schemeClr>
                </a:solidFill>
                <a:latin typeface="Arial Nova"/>
                <a:ea typeface="Cambria"/>
              </a:rPr>
              <a:t>becoming able to influence services and policies which have an impact on their lives'.</a:t>
            </a:r>
            <a:endParaRPr lang="en-US">
              <a:solidFill>
                <a:schemeClr val="tx1">
                  <a:alpha val="60000"/>
                </a:schemeClr>
              </a:solidFill>
            </a:endParaRPr>
          </a:p>
          <a:p>
            <a:pPr>
              <a:lnSpc>
                <a:spcPct val="140000"/>
              </a:lnSpc>
              <a:spcAft>
                <a:spcPts val="600"/>
              </a:spcAft>
            </a:pPr>
            <a:r>
              <a:rPr lang="en-US" b="1" i="1" spc="50" dirty="0">
                <a:solidFill>
                  <a:schemeClr val="tx1">
                    <a:alpha val="60000"/>
                  </a:schemeClr>
                </a:solidFill>
                <a:latin typeface="Arial Nova"/>
                <a:ea typeface="Cambria"/>
              </a:rPr>
              <a:t>(CWVYS, 2007).</a:t>
            </a:r>
          </a:p>
        </p:txBody>
      </p:sp>
      <p:pic>
        <p:nvPicPr>
          <p:cNvPr id="3" name="Picture 3" descr="Children decorating cupcakes">
            <a:extLst>
              <a:ext uri="{FF2B5EF4-FFF2-40B4-BE49-F238E27FC236}">
                <a16:creationId xmlns:a16="http://schemas.microsoft.com/office/drawing/2014/main" id="{0CDCD481-53BF-E6AB-3E41-D01C55E2BC82}"/>
              </a:ext>
            </a:extLst>
          </p:cNvPr>
          <p:cNvPicPr>
            <a:picLocks noChangeAspect="1"/>
          </p:cNvPicPr>
          <p:nvPr/>
        </p:nvPicPr>
        <p:blipFill rotWithShape="1">
          <a:blip r:embed="rId2"/>
          <a:srcRect t="21313" b="4396"/>
          <a:stretch/>
        </p:blipFill>
        <p:spPr>
          <a:xfrm>
            <a:off x="6096000" y="540033"/>
            <a:ext cx="5553600" cy="2754000"/>
          </a:xfrm>
          <a:prstGeom prst="rect">
            <a:avLst/>
          </a:prstGeom>
        </p:spPr>
      </p:pic>
      <p:pic>
        <p:nvPicPr>
          <p:cNvPr id="4" name="Picture 4" descr="People playing football">
            <a:extLst>
              <a:ext uri="{FF2B5EF4-FFF2-40B4-BE49-F238E27FC236}">
                <a16:creationId xmlns:a16="http://schemas.microsoft.com/office/drawing/2014/main" id="{D7A15CAC-66A2-6454-3BED-51B367B4C23B}"/>
              </a:ext>
            </a:extLst>
          </p:cNvPr>
          <p:cNvPicPr>
            <a:picLocks noChangeAspect="1"/>
          </p:cNvPicPr>
          <p:nvPr/>
        </p:nvPicPr>
        <p:blipFill rotWithShape="1">
          <a:blip r:embed="rId3"/>
          <a:srcRect t="3011" b="22697"/>
          <a:stretch/>
        </p:blipFill>
        <p:spPr>
          <a:xfrm>
            <a:off x="6096000" y="3564000"/>
            <a:ext cx="5553600" cy="2754000"/>
          </a:xfrm>
          <a:prstGeom prst="rect">
            <a:avLst/>
          </a:prstGeom>
        </p:spPr>
      </p:pic>
    </p:spTree>
    <p:extLst>
      <p:ext uri="{BB962C8B-B14F-4D97-AF65-F5344CB8AC3E}">
        <p14:creationId xmlns:p14="http://schemas.microsoft.com/office/powerpoint/2010/main" val="1233300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wo music sheets folded to form a heart shape">
            <a:extLst>
              <a:ext uri="{FF2B5EF4-FFF2-40B4-BE49-F238E27FC236}">
                <a16:creationId xmlns:a16="http://schemas.microsoft.com/office/drawing/2014/main" id="{377ABABE-2F0F-7156-24FD-A96387DFD9F4}"/>
              </a:ext>
            </a:extLst>
          </p:cNvPr>
          <p:cNvPicPr>
            <a:picLocks noChangeAspect="1"/>
          </p:cNvPicPr>
          <p:nvPr/>
        </p:nvPicPr>
        <p:blipFill rotWithShape="1">
          <a:blip r:embed="rId2"/>
          <a:srcRect l="25277" r="7971"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3" name="Straight Connector 9">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2A8ACFE2-7340-158F-99C7-630F38793399}"/>
              </a:ext>
            </a:extLst>
          </p:cNvPr>
          <p:cNvSpPr txBox="1"/>
          <p:nvPr/>
        </p:nvSpPr>
        <p:spPr>
          <a:xfrm>
            <a:off x="7313652" y="1424905"/>
            <a:ext cx="4078800" cy="29014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40000"/>
              </a:lnSpc>
              <a:spcAft>
                <a:spcPts val="600"/>
              </a:spcAft>
            </a:pPr>
            <a:r>
              <a:rPr lang="en-US" b="1" i="1" spc="50" dirty="0">
                <a:solidFill>
                  <a:schemeClr val="tx1">
                    <a:alpha val="60000"/>
                  </a:schemeClr>
                </a:solidFill>
                <a:latin typeface="Arial Nova"/>
              </a:rPr>
              <a:t>'Findings suggest that the use of music in therapy with children and adolescents may be highly beneficial, with most research carried out in context of music therapy'.</a:t>
            </a:r>
          </a:p>
          <a:p>
            <a:pPr>
              <a:lnSpc>
                <a:spcPct val="140000"/>
              </a:lnSpc>
              <a:spcAft>
                <a:spcPts val="600"/>
              </a:spcAft>
            </a:pPr>
            <a:endParaRPr lang="en-US" b="1" i="1" spc="50" dirty="0">
              <a:solidFill>
                <a:schemeClr val="tx1">
                  <a:alpha val="60000"/>
                </a:schemeClr>
              </a:solidFill>
              <a:latin typeface="Arial Nova"/>
            </a:endParaRPr>
          </a:p>
          <a:p>
            <a:pPr>
              <a:lnSpc>
                <a:spcPct val="140000"/>
              </a:lnSpc>
              <a:spcAft>
                <a:spcPts val="600"/>
              </a:spcAft>
            </a:pPr>
            <a:r>
              <a:rPr lang="en-US" b="1" i="1" spc="50" dirty="0">
                <a:solidFill>
                  <a:schemeClr val="tx1">
                    <a:alpha val="60000"/>
                  </a:schemeClr>
                </a:solidFill>
                <a:latin typeface="Arial Nova"/>
              </a:rPr>
              <a:t> (Gold, Voracek, &amp; Wigram, 2004 cited in Midgley, Hayes and Cooper, 2017).  </a:t>
            </a:r>
          </a:p>
        </p:txBody>
      </p:sp>
    </p:spTree>
    <p:extLst>
      <p:ext uri="{BB962C8B-B14F-4D97-AF65-F5344CB8AC3E}">
        <p14:creationId xmlns:p14="http://schemas.microsoft.com/office/powerpoint/2010/main" val="1608203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291F83AB-8854-9ACF-AB1D-50DEB35BFCB4}"/>
              </a:ext>
            </a:extLst>
          </p:cNvPr>
          <p:cNvSpPr txBox="1"/>
          <p:nvPr/>
        </p:nvSpPr>
        <p:spPr>
          <a:xfrm>
            <a:off x="1004378" y="765715"/>
            <a:ext cx="4078800" cy="34169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40000"/>
              </a:lnSpc>
              <a:spcAft>
                <a:spcPts val="600"/>
              </a:spcAft>
            </a:pPr>
            <a:r>
              <a:rPr lang="en-US" sz="1600" b="1" i="1" spc="50" dirty="0">
                <a:solidFill>
                  <a:schemeClr val="tx1">
                    <a:alpha val="60000"/>
                  </a:schemeClr>
                </a:solidFill>
              </a:rPr>
              <a:t>Some of the benefits that have been highlighted in in a qualitative and quantitative research on the use of art in therapy with children include:</a:t>
            </a:r>
          </a:p>
          <a:p>
            <a:pPr>
              <a:lnSpc>
                <a:spcPct val="140000"/>
              </a:lnSpc>
              <a:spcAft>
                <a:spcPts val="600"/>
              </a:spcAft>
            </a:pPr>
            <a:endParaRPr lang="en-US" sz="1600" b="1" i="1" spc="50" dirty="0">
              <a:solidFill>
                <a:schemeClr val="tx1">
                  <a:alpha val="60000"/>
                </a:schemeClr>
              </a:solidFill>
            </a:endParaRPr>
          </a:p>
          <a:p>
            <a:pPr marL="285750" indent="-285750">
              <a:lnSpc>
                <a:spcPct val="140000"/>
              </a:lnSpc>
              <a:spcAft>
                <a:spcPts val="600"/>
              </a:spcAft>
              <a:buFont typeface="Arial"/>
              <a:buChar char="•"/>
            </a:pPr>
            <a:r>
              <a:rPr lang="en-US" sz="1600" b="1" i="1" spc="50" dirty="0">
                <a:solidFill>
                  <a:schemeClr val="tx1">
                    <a:alpha val="60000"/>
                  </a:schemeClr>
                </a:solidFill>
              </a:rPr>
              <a:t>Children are better able to express their emotions</a:t>
            </a:r>
          </a:p>
          <a:p>
            <a:pPr marL="285750" indent="-285750">
              <a:lnSpc>
                <a:spcPct val="140000"/>
              </a:lnSpc>
              <a:spcAft>
                <a:spcPts val="600"/>
              </a:spcAft>
              <a:buFont typeface="Arial"/>
              <a:buChar char="•"/>
            </a:pPr>
            <a:r>
              <a:rPr lang="en-US" sz="1600" b="1" i="1" spc="50" dirty="0">
                <a:solidFill>
                  <a:schemeClr val="tx1">
                    <a:alpha val="60000"/>
                  </a:schemeClr>
                </a:solidFill>
              </a:rPr>
              <a:t>Leading to a greater ability to cope with feelings</a:t>
            </a:r>
          </a:p>
          <a:p>
            <a:pPr marL="285750" indent="-285750">
              <a:lnSpc>
                <a:spcPct val="140000"/>
              </a:lnSpc>
              <a:spcAft>
                <a:spcPts val="600"/>
              </a:spcAft>
              <a:buFont typeface="Arial"/>
              <a:buChar char="•"/>
            </a:pPr>
            <a:r>
              <a:rPr lang="en-US" sz="1600" b="1" i="1" spc="50" dirty="0">
                <a:solidFill>
                  <a:schemeClr val="tx1">
                    <a:alpha val="60000"/>
                  </a:schemeClr>
                </a:solidFill>
              </a:rPr>
              <a:t>Increases in self esteem</a:t>
            </a:r>
          </a:p>
          <a:p>
            <a:pPr marL="285750" indent="-285750">
              <a:lnSpc>
                <a:spcPct val="140000"/>
              </a:lnSpc>
              <a:spcAft>
                <a:spcPts val="600"/>
              </a:spcAft>
              <a:buFont typeface="Arial"/>
              <a:buChar char="•"/>
            </a:pPr>
            <a:r>
              <a:rPr lang="en-US" sz="1600" b="1" i="1" spc="50" dirty="0">
                <a:solidFill>
                  <a:schemeClr val="tx1">
                    <a:alpha val="60000"/>
                  </a:schemeClr>
                </a:solidFill>
              </a:rPr>
              <a:t>Reduction in trauma-based symptoms.</a:t>
            </a:r>
          </a:p>
          <a:p>
            <a:pPr>
              <a:lnSpc>
                <a:spcPct val="140000"/>
              </a:lnSpc>
              <a:spcAft>
                <a:spcPts val="600"/>
              </a:spcAft>
            </a:pPr>
            <a:r>
              <a:rPr lang="en-US" sz="1600" b="1" i="1" spc="50" dirty="0">
                <a:solidFill>
                  <a:schemeClr val="tx1">
                    <a:alpha val="60000"/>
                  </a:schemeClr>
                </a:solidFill>
              </a:rPr>
              <a:t>(Midgley, Hayes &amp; Cooper, 2017).</a:t>
            </a:r>
          </a:p>
        </p:txBody>
      </p:sp>
      <p:cxnSp>
        <p:nvCxnSpPr>
          <p:cNvPr id="26" name="Straight Connector 22">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3" name="Picture 3" descr="People painting on the wall">
            <a:extLst>
              <a:ext uri="{FF2B5EF4-FFF2-40B4-BE49-F238E27FC236}">
                <a16:creationId xmlns:a16="http://schemas.microsoft.com/office/drawing/2014/main" id="{98A96A9A-F2F2-FE17-BBBF-D00CA83D378D}"/>
              </a:ext>
            </a:extLst>
          </p:cNvPr>
          <p:cNvPicPr>
            <a:picLocks noChangeAspect="1"/>
          </p:cNvPicPr>
          <p:nvPr/>
        </p:nvPicPr>
        <p:blipFill>
          <a:blip r:embed="rId2"/>
          <a:stretch>
            <a:fillRect/>
          </a:stretch>
        </p:blipFill>
        <p:spPr>
          <a:xfrm>
            <a:off x="6651127" y="1758961"/>
            <a:ext cx="4999885" cy="3337423"/>
          </a:xfrm>
          <a:prstGeom prst="rect">
            <a:avLst/>
          </a:prstGeom>
        </p:spPr>
      </p:pic>
    </p:spTree>
    <p:extLst>
      <p:ext uri="{BB962C8B-B14F-4D97-AF65-F5344CB8AC3E}">
        <p14:creationId xmlns:p14="http://schemas.microsoft.com/office/powerpoint/2010/main" val="39460434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A274C79B-0CFA-FB60-63C8-20C9C4F887FE}"/>
              </a:ext>
            </a:extLst>
          </p:cNvPr>
          <p:cNvSpPr txBox="1"/>
          <p:nvPr/>
        </p:nvSpPr>
        <p:spPr>
          <a:xfrm>
            <a:off x="990000" y="2361601"/>
            <a:ext cx="4078800" cy="34169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40000"/>
              </a:lnSpc>
              <a:spcAft>
                <a:spcPts val="600"/>
              </a:spcAft>
            </a:pPr>
            <a:r>
              <a:rPr lang="en-US" sz="1600" b="1" i="1" spc="50">
                <a:solidFill>
                  <a:schemeClr val="tx1">
                    <a:alpha val="60000"/>
                  </a:schemeClr>
                </a:solidFill>
              </a:rPr>
              <a:t>'Games that can be played by several players simultaneously have similar benefits to sporting activities in relation to providing opportunities for communication and cooperation. Any arguments or disagreements, which are also part of the ‘package’, can be learning experiences as well'.</a:t>
            </a:r>
          </a:p>
          <a:p>
            <a:pPr>
              <a:lnSpc>
                <a:spcPct val="140000"/>
              </a:lnSpc>
              <a:spcAft>
                <a:spcPts val="600"/>
              </a:spcAft>
            </a:pPr>
            <a:r>
              <a:rPr lang="en-US" sz="1600" b="1" i="1" spc="50">
                <a:solidFill>
                  <a:schemeClr val="tx1">
                    <a:alpha val="60000"/>
                  </a:schemeClr>
                </a:solidFill>
              </a:rPr>
              <a:t> (Sapin., 2013).</a:t>
            </a:r>
          </a:p>
        </p:txBody>
      </p:sp>
      <p:cxnSp>
        <p:nvCxnSpPr>
          <p:cNvPr id="10" name="Straight Connector 9">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3" name="Picture 3" descr="A group of people playing a board game">
            <a:extLst>
              <a:ext uri="{FF2B5EF4-FFF2-40B4-BE49-F238E27FC236}">
                <a16:creationId xmlns:a16="http://schemas.microsoft.com/office/drawing/2014/main" id="{A0464F4B-8FB6-9CE1-11B1-3A7877800BA3}"/>
              </a:ext>
            </a:extLst>
          </p:cNvPr>
          <p:cNvPicPr>
            <a:picLocks noChangeAspect="1"/>
          </p:cNvPicPr>
          <p:nvPr/>
        </p:nvPicPr>
        <p:blipFill>
          <a:blip r:embed="rId2"/>
          <a:stretch>
            <a:fillRect/>
          </a:stretch>
        </p:blipFill>
        <p:spPr>
          <a:xfrm>
            <a:off x="6651127" y="1758961"/>
            <a:ext cx="4999885" cy="3337423"/>
          </a:xfrm>
          <a:prstGeom prst="rect">
            <a:avLst/>
          </a:prstGeom>
        </p:spPr>
      </p:pic>
    </p:spTree>
    <p:extLst>
      <p:ext uri="{BB962C8B-B14F-4D97-AF65-F5344CB8AC3E}">
        <p14:creationId xmlns:p14="http://schemas.microsoft.com/office/powerpoint/2010/main" val="2621984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People working on ideas">
            <a:extLst>
              <a:ext uri="{FF2B5EF4-FFF2-40B4-BE49-F238E27FC236}">
                <a16:creationId xmlns:a16="http://schemas.microsoft.com/office/drawing/2014/main" id="{7619CAE7-7A9D-5419-6620-53D4B265956F}"/>
              </a:ext>
            </a:extLst>
          </p:cNvPr>
          <p:cNvPicPr>
            <a:picLocks noChangeAspect="1"/>
          </p:cNvPicPr>
          <p:nvPr/>
        </p:nvPicPr>
        <p:blipFill rotWithShape="1">
          <a:blip r:embed="rId2"/>
          <a:srcRect l="13330" r="21168"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0" name="Straight Connector 9">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F7544C6-4CEE-00A2-F100-40F5158F3C79}"/>
              </a:ext>
            </a:extLst>
          </p:cNvPr>
          <p:cNvSpPr txBox="1"/>
          <p:nvPr/>
        </p:nvSpPr>
        <p:spPr>
          <a:xfrm>
            <a:off x="7241765" y="1051094"/>
            <a:ext cx="4697026" cy="290148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85750" indent="-285750">
              <a:lnSpc>
                <a:spcPct val="140000"/>
              </a:lnSpc>
              <a:spcAft>
                <a:spcPts val="600"/>
              </a:spcAft>
              <a:buFont typeface="Arial"/>
              <a:buChar char="•"/>
            </a:pPr>
            <a:r>
              <a:rPr lang="en-US" sz="1400" b="1" i="1" spc="50" dirty="0" err="1">
                <a:solidFill>
                  <a:schemeClr val="tx1">
                    <a:alpha val="60000"/>
                  </a:schemeClr>
                </a:solidFill>
                <a:latin typeface="Arial Nova"/>
              </a:rPr>
              <a:t>Prioritise</a:t>
            </a:r>
            <a:r>
              <a:rPr lang="en-US" sz="1400" b="1" i="1" spc="50" dirty="0">
                <a:solidFill>
                  <a:schemeClr val="tx1">
                    <a:alpha val="60000"/>
                  </a:schemeClr>
                </a:solidFill>
                <a:latin typeface="Arial Nova"/>
              </a:rPr>
              <a:t> Objectives and plan work to make the best use of time and resources.</a:t>
            </a:r>
          </a:p>
          <a:p>
            <a:pPr marL="285750" indent="-285750">
              <a:lnSpc>
                <a:spcPct val="140000"/>
              </a:lnSpc>
              <a:spcAft>
                <a:spcPts val="600"/>
              </a:spcAft>
              <a:buFont typeface="Arial"/>
              <a:buChar char="•"/>
            </a:pPr>
            <a:r>
              <a:rPr lang="en-US" sz="1400" b="1" i="1" spc="50" dirty="0">
                <a:solidFill>
                  <a:schemeClr val="tx1">
                    <a:alpha val="60000"/>
                  </a:schemeClr>
                </a:solidFill>
                <a:latin typeface="Arial Nova"/>
              </a:rPr>
              <a:t>Show integrity, fairness and consistency in decision making and involve young people in the process.</a:t>
            </a:r>
          </a:p>
          <a:p>
            <a:pPr marL="285750" indent="-285750">
              <a:lnSpc>
                <a:spcPct val="140000"/>
              </a:lnSpc>
              <a:spcAft>
                <a:spcPts val="600"/>
              </a:spcAft>
              <a:buFont typeface="Arial"/>
              <a:buChar char="•"/>
            </a:pPr>
            <a:r>
              <a:rPr lang="en-US" sz="1400" b="1" i="1" spc="50" dirty="0">
                <a:solidFill>
                  <a:schemeClr val="tx1">
                    <a:alpha val="60000"/>
                  </a:schemeClr>
                </a:solidFill>
                <a:latin typeface="Arial Nova"/>
              </a:rPr>
              <a:t>Encourage and support others to make the best use of their abilities.</a:t>
            </a:r>
          </a:p>
          <a:p>
            <a:pPr marL="285750" indent="-285750">
              <a:lnSpc>
                <a:spcPct val="140000"/>
              </a:lnSpc>
              <a:spcAft>
                <a:spcPts val="600"/>
              </a:spcAft>
              <a:buFont typeface="Arial"/>
              <a:buChar char="•"/>
            </a:pPr>
            <a:r>
              <a:rPr lang="en-US" sz="1400" b="1" i="1" spc="50" dirty="0">
                <a:solidFill>
                  <a:schemeClr val="tx1">
                    <a:alpha val="60000"/>
                  </a:schemeClr>
                </a:solidFill>
                <a:latin typeface="Arial Nova"/>
              </a:rPr>
              <a:t>Acknowledge the insights and input of young people.</a:t>
            </a:r>
          </a:p>
          <a:p>
            <a:pPr marL="285750" indent="-285750">
              <a:lnSpc>
                <a:spcPct val="140000"/>
              </a:lnSpc>
              <a:spcAft>
                <a:spcPts val="600"/>
              </a:spcAft>
              <a:buFont typeface="Arial"/>
              <a:buChar char="•"/>
            </a:pPr>
            <a:r>
              <a:rPr lang="en-US" sz="1400" b="1" i="1" spc="50" dirty="0">
                <a:solidFill>
                  <a:schemeClr val="tx1">
                    <a:alpha val="60000"/>
                  </a:schemeClr>
                </a:solidFill>
                <a:latin typeface="Arial Nova"/>
              </a:rPr>
              <a:t>Actively comprehend, retain, and respond constructively to any concerns.</a:t>
            </a:r>
          </a:p>
          <a:p>
            <a:pPr>
              <a:lnSpc>
                <a:spcPct val="140000"/>
              </a:lnSpc>
              <a:spcAft>
                <a:spcPts val="600"/>
              </a:spcAft>
            </a:pPr>
            <a:r>
              <a:rPr lang="en-US" sz="1400" b="1" i="1" spc="50" dirty="0">
                <a:solidFill>
                  <a:schemeClr val="tx1">
                    <a:alpha val="60000"/>
                  </a:schemeClr>
                </a:solidFill>
                <a:latin typeface="Arial Nova"/>
              </a:rPr>
              <a:t>(CLD Standards Council Scotland, 2019).</a:t>
            </a:r>
          </a:p>
          <a:p>
            <a:pPr>
              <a:lnSpc>
                <a:spcPct val="140000"/>
              </a:lnSpc>
              <a:spcAft>
                <a:spcPts val="600"/>
              </a:spcAft>
            </a:pPr>
            <a:endParaRPr lang="en-US" sz="1000" b="1" i="1" spc="50">
              <a:solidFill>
                <a:schemeClr val="tx1">
                  <a:alpha val="60000"/>
                </a:schemeClr>
              </a:solidFill>
            </a:endParaRPr>
          </a:p>
        </p:txBody>
      </p:sp>
    </p:spTree>
    <p:extLst>
      <p:ext uri="{BB962C8B-B14F-4D97-AF65-F5344CB8AC3E}">
        <p14:creationId xmlns:p14="http://schemas.microsoft.com/office/powerpoint/2010/main" val="1269282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52" name="Straight Connector 51">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54" name="Group 53">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55" name="Group 54">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57"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56"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60" name="Rectangle 59">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18926CAE-0FB3-4CDF-3A21-B326883DA731}"/>
              </a:ext>
            </a:extLst>
          </p:cNvPr>
          <p:cNvSpPr txBox="1"/>
          <p:nvPr/>
        </p:nvSpPr>
        <p:spPr>
          <a:xfrm>
            <a:off x="1079510" y="531814"/>
            <a:ext cx="4457690" cy="17208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700" b="1" i="1">
                <a:latin typeface="+mj-lt"/>
                <a:ea typeface="+mj-ea"/>
                <a:cs typeface="+mj-cs"/>
              </a:rPr>
              <a:t>Tuckman's (1965) stages in Groups.</a:t>
            </a:r>
          </a:p>
          <a:p>
            <a:pPr algn="ctr">
              <a:lnSpc>
                <a:spcPct val="90000"/>
              </a:lnSpc>
              <a:spcBef>
                <a:spcPct val="0"/>
              </a:spcBef>
              <a:spcAft>
                <a:spcPts val="600"/>
              </a:spcAft>
            </a:pPr>
            <a:r>
              <a:rPr lang="en-US" sz="3700" b="1" i="1">
                <a:latin typeface="+mj-lt"/>
                <a:ea typeface="+mj-ea"/>
                <a:cs typeface="+mj-cs"/>
              </a:rPr>
              <a:t>(Sapin, 2013)</a:t>
            </a:r>
          </a:p>
        </p:txBody>
      </p:sp>
      <p:cxnSp>
        <p:nvCxnSpPr>
          <p:cNvPr id="62" name="Straight Connector 61">
            <a:extLst>
              <a:ext uri="{FF2B5EF4-FFF2-40B4-BE49-F238E27FC236}">
                <a16:creationId xmlns:a16="http://schemas.microsoft.com/office/drawing/2014/main" id="{32E97E5C-7A5F-424E-AAE4-654396E9079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1392239"/>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2" name="Picture 2">
            <a:extLst>
              <a:ext uri="{FF2B5EF4-FFF2-40B4-BE49-F238E27FC236}">
                <a16:creationId xmlns:a16="http://schemas.microsoft.com/office/drawing/2014/main" id="{2C910734-3E29-7009-F61B-C662271FCAF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802538" y="2843211"/>
            <a:ext cx="6587276" cy="3474789"/>
          </a:xfrm>
          <a:prstGeom prst="rect">
            <a:avLst/>
          </a:prstGeom>
        </p:spPr>
      </p:pic>
      <p:sp>
        <p:nvSpPr>
          <p:cNvPr id="3" name="TextBox 2">
            <a:extLst>
              <a:ext uri="{FF2B5EF4-FFF2-40B4-BE49-F238E27FC236}">
                <a16:creationId xmlns:a16="http://schemas.microsoft.com/office/drawing/2014/main" id="{C9C6CA27-D000-F15D-A133-B551FFA7F5A7}"/>
              </a:ext>
            </a:extLst>
          </p:cNvPr>
          <p:cNvSpPr txBox="1"/>
          <p:nvPr/>
        </p:nvSpPr>
        <p:spPr>
          <a:xfrm>
            <a:off x="6611489" y="6117945"/>
            <a:ext cx="2778325"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737329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People wrapped in pride flag">
            <a:extLst>
              <a:ext uri="{FF2B5EF4-FFF2-40B4-BE49-F238E27FC236}">
                <a16:creationId xmlns:a16="http://schemas.microsoft.com/office/drawing/2014/main" id="{9A42C2F0-BBC5-1C28-88D1-EF88F53DF525}"/>
              </a:ext>
            </a:extLst>
          </p:cNvPr>
          <p:cNvPicPr>
            <a:picLocks noChangeAspect="1"/>
          </p:cNvPicPr>
          <p:nvPr/>
        </p:nvPicPr>
        <p:blipFill rotWithShape="1">
          <a:blip r:embed="rId2"/>
          <a:srcRect l="13594" r="19654" b="-2"/>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10" name="Straight Connector 9">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F75FD40B-5F30-D040-0F57-0A684D487B9C}"/>
              </a:ext>
            </a:extLst>
          </p:cNvPr>
          <p:cNvSpPr txBox="1"/>
          <p:nvPr/>
        </p:nvSpPr>
        <p:spPr>
          <a:xfrm>
            <a:off x="7112369" y="2877018"/>
            <a:ext cx="4078800" cy="290148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40000"/>
              </a:lnSpc>
              <a:spcAft>
                <a:spcPts val="600"/>
              </a:spcAft>
            </a:pPr>
            <a:r>
              <a:rPr lang="en-US" sz="2000" b="1" i="1" spc="50">
                <a:solidFill>
                  <a:schemeClr val="tx1">
                    <a:alpha val="60000"/>
                  </a:schemeClr>
                </a:solidFill>
              </a:rPr>
              <a:t>‘Youth work offers young people opportunities for learning that are educative, expressive, participative, inclusive and empowering’ (WAG, 2007).</a:t>
            </a:r>
          </a:p>
          <a:p>
            <a:pPr>
              <a:lnSpc>
                <a:spcPct val="140000"/>
              </a:lnSpc>
              <a:spcAft>
                <a:spcPts val="600"/>
              </a:spcAft>
            </a:pPr>
            <a:endParaRPr lang="en-US" sz="2000" spc="50">
              <a:solidFill>
                <a:schemeClr val="tx1">
                  <a:alpha val="60000"/>
                </a:schemeClr>
              </a:solidFill>
            </a:endParaRPr>
          </a:p>
        </p:txBody>
      </p:sp>
    </p:spTree>
    <p:extLst>
      <p:ext uri="{BB962C8B-B14F-4D97-AF65-F5344CB8AC3E}">
        <p14:creationId xmlns:p14="http://schemas.microsoft.com/office/powerpoint/2010/main" val="1844396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0" name="Rectangle 7">
            <a:extLst>
              <a:ext uri="{FF2B5EF4-FFF2-40B4-BE49-F238E27FC236}">
                <a16:creationId xmlns:a16="http://schemas.microsoft.com/office/drawing/2014/main" id="{3D2EE047-566C-48D4-9F44-4BB3B58F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BCE107-B117-EDC3-D8F8-4D58B46C76C0}"/>
              </a:ext>
            </a:extLst>
          </p:cNvPr>
          <p:cNvSpPr>
            <a:spLocks noGrp="1"/>
          </p:cNvSpPr>
          <p:nvPr>
            <p:ph type="title"/>
          </p:nvPr>
        </p:nvSpPr>
        <p:spPr>
          <a:xfrm>
            <a:off x="990000" y="945926"/>
            <a:ext cx="3531600" cy="2483074"/>
          </a:xfrm>
        </p:spPr>
        <p:txBody>
          <a:bodyPr anchor="t">
            <a:normAutofit/>
          </a:bodyPr>
          <a:lstStyle/>
          <a:p>
            <a:r>
              <a:rPr lang="en-GB" dirty="0"/>
              <a:t>Reference List</a:t>
            </a:r>
          </a:p>
        </p:txBody>
      </p:sp>
      <p:sp>
        <p:nvSpPr>
          <p:cNvPr id="3" name="Content Placeholder 2">
            <a:extLst>
              <a:ext uri="{FF2B5EF4-FFF2-40B4-BE49-F238E27FC236}">
                <a16:creationId xmlns:a16="http://schemas.microsoft.com/office/drawing/2014/main" id="{11DEE39C-8A99-E649-602E-49C814130675}"/>
              </a:ext>
            </a:extLst>
          </p:cNvPr>
          <p:cNvSpPr>
            <a:spLocks noGrp="1"/>
          </p:cNvSpPr>
          <p:nvPr>
            <p:ph idx="1"/>
          </p:nvPr>
        </p:nvSpPr>
        <p:spPr>
          <a:xfrm>
            <a:off x="4997457" y="935999"/>
            <a:ext cx="6114543" cy="4832975"/>
          </a:xfrm>
        </p:spPr>
        <p:txBody>
          <a:bodyPr vert="horz" lIns="91440" tIns="45720" rIns="91440" bIns="45720" rtlCol="0">
            <a:normAutofit/>
          </a:bodyPr>
          <a:lstStyle/>
          <a:p>
            <a:pPr marL="342900" indent="-359410">
              <a:lnSpc>
                <a:spcPct val="140000"/>
              </a:lnSpc>
              <a:buChar char="§"/>
            </a:pPr>
            <a:r>
              <a:rPr lang="en-GB" sz="1100" b="1" i="1">
                <a:latin typeface="Arial Nova"/>
              </a:rPr>
              <a:t>Images 1, 2, 3, 4, 5, 6,7, 8, 9, 10, 11, 12 &amp; 14: PowerPoint, Pictures, Stock Images (2023).</a:t>
            </a:r>
            <a:endParaRPr lang="en-US" sz="1100" b="1" i="1">
              <a:latin typeface="Arial Nova"/>
            </a:endParaRPr>
          </a:p>
          <a:p>
            <a:pPr marL="359410" indent="-359410">
              <a:lnSpc>
                <a:spcPct val="140000"/>
              </a:lnSpc>
              <a:buChar char="§"/>
            </a:pPr>
            <a:r>
              <a:rPr lang="en-US" sz="1100" b="1" i="1">
                <a:latin typeface="Arial Nova"/>
                <a:ea typeface="+mn-lt"/>
                <a:cs typeface="+mn-lt"/>
              </a:rPr>
              <a:t>CLD Standards Council Scotland (2019), Youth Work National Occupational Standards (NOS).</a:t>
            </a:r>
            <a:endParaRPr lang="en-US" sz="1100" b="1" i="1">
              <a:latin typeface="Arial Nova"/>
            </a:endParaRPr>
          </a:p>
          <a:p>
            <a:pPr marL="359410" indent="-359410">
              <a:lnSpc>
                <a:spcPct val="140000"/>
              </a:lnSpc>
              <a:buChar char="§"/>
            </a:pPr>
            <a:r>
              <a:rPr lang="en-US" sz="1100" b="1" i="1">
                <a:latin typeface="Arial Nova"/>
                <a:ea typeface="+mn-lt"/>
                <a:cs typeface="+mn-lt"/>
              </a:rPr>
              <a:t>Geldard, Geldard and Yin Foo (2019), Counselling Adolescents, The Proactive Approach for Young People (5th Edition).</a:t>
            </a:r>
            <a:endParaRPr lang="en-US" sz="1100" b="1" i="1">
              <a:latin typeface="Arial Nova"/>
            </a:endParaRPr>
          </a:p>
          <a:p>
            <a:pPr marL="359410" indent="-359410">
              <a:lnSpc>
                <a:spcPct val="140000"/>
              </a:lnSpc>
              <a:buChar char="§"/>
            </a:pPr>
            <a:r>
              <a:rPr lang="en-US" sz="1100" b="1" i="1">
                <a:latin typeface="Arial Nova"/>
                <a:ea typeface="+mn-lt"/>
                <a:cs typeface="+mn-lt"/>
              </a:rPr>
              <a:t>WAG (2007), National Youth Service Strategy for Wales, Welsh Assembly Government.</a:t>
            </a:r>
            <a:endParaRPr lang="en-US" sz="1100" b="1" i="1">
              <a:latin typeface="Arial Nova"/>
            </a:endParaRPr>
          </a:p>
          <a:p>
            <a:pPr marL="359410" indent="-359410">
              <a:lnSpc>
                <a:spcPct val="140000"/>
              </a:lnSpc>
              <a:buChar char="§"/>
            </a:pPr>
            <a:r>
              <a:rPr lang="en-US" sz="1100" b="1" i="1">
                <a:latin typeface="Arial Nova"/>
              </a:rPr>
              <a:t>CWVYS (2012), T</a:t>
            </a:r>
            <a:r>
              <a:rPr lang="en-US" sz="1100" b="1" i="1">
                <a:latin typeface="Arial Nova"/>
                <a:ea typeface="+mn-lt"/>
                <a:cs typeface="+mn-lt"/>
              </a:rPr>
              <a:t>he Council for Wales of Voluntary Youth Services.</a:t>
            </a:r>
            <a:endParaRPr lang="en-US" sz="1100" b="1" i="1">
              <a:latin typeface="Arial Nova"/>
            </a:endParaRPr>
          </a:p>
          <a:p>
            <a:pPr marL="359410" indent="-359410">
              <a:lnSpc>
                <a:spcPct val="140000"/>
              </a:lnSpc>
              <a:buChar char="§"/>
            </a:pPr>
            <a:r>
              <a:rPr lang="en-US" sz="1100" b="1" i="1">
                <a:latin typeface="Arial Nova"/>
              </a:rPr>
              <a:t>Midgley, Hayes &amp; Cooper (2017), Essential Research Findings in Child and Adolescent Counselling and Psychotherapy.</a:t>
            </a:r>
          </a:p>
          <a:p>
            <a:pPr marL="359410" indent="-359410">
              <a:lnSpc>
                <a:spcPct val="140000"/>
              </a:lnSpc>
              <a:buChar char="§"/>
            </a:pPr>
            <a:r>
              <a:rPr lang="en-US" sz="1100" b="1" i="1">
                <a:latin typeface="Arial Nova"/>
              </a:rPr>
              <a:t>Sapin (2013), Essential Skills for Youth Work Practice, 2nd Edition.</a:t>
            </a:r>
          </a:p>
          <a:p>
            <a:pPr marL="359410" indent="-359410">
              <a:lnSpc>
                <a:spcPct val="140000"/>
              </a:lnSpc>
            </a:pPr>
            <a:r>
              <a:rPr lang="en-US" sz="1100" b="1" i="1" err="1">
                <a:latin typeface="Arial Nova"/>
                <a:ea typeface="+mn-lt"/>
                <a:cs typeface="+mn-lt"/>
              </a:rPr>
              <a:t>Elcentro</a:t>
            </a:r>
            <a:r>
              <a:rPr lang="en-US" sz="1100" b="1" i="1">
                <a:latin typeface="Arial Nova"/>
                <a:ea typeface="+mn-lt"/>
                <a:cs typeface="+mn-lt"/>
              </a:rPr>
              <a:t> (2021), elcentronc.org.</a:t>
            </a:r>
            <a:endParaRPr lang="en-US" sz="1100" b="1" i="1">
              <a:latin typeface="Arial Nova"/>
            </a:endParaRPr>
          </a:p>
          <a:p>
            <a:pPr marL="359410" indent="-359410">
              <a:lnSpc>
                <a:spcPct val="140000"/>
              </a:lnSpc>
            </a:pPr>
            <a:r>
              <a:rPr lang="en-US" sz="1100" b="1" i="1">
                <a:latin typeface="Arial Nova"/>
              </a:rPr>
              <a:t>Image 13, Tuckman (1965), Bing Images (2023).</a:t>
            </a:r>
          </a:p>
          <a:p>
            <a:pPr marL="359410" indent="-359410">
              <a:lnSpc>
                <a:spcPct val="140000"/>
              </a:lnSpc>
            </a:pPr>
            <a:endParaRPr lang="en-US" sz="1100" b="1" i="1">
              <a:latin typeface="Arial Nova"/>
            </a:endParaRPr>
          </a:p>
          <a:p>
            <a:pPr marL="359410" indent="-359410">
              <a:lnSpc>
                <a:spcPct val="140000"/>
              </a:lnSpc>
              <a:buChar char="§"/>
            </a:pPr>
            <a:endParaRPr lang="en-US" sz="1100" b="1" i="1">
              <a:latin typeface="Arial Nova"/>
            </a:endParaRPr>
          </a:p>
          <a:p>
            <a:pPr marL="359410" indent="-359410">
              <a:lnSpc>
                <a:spcPct val="140000"/>
              </a:lnSpc>
              <a:buChar char="§"/>
            </a:pPr>
            <a:endParaRPr lang="en-US" sz="1100" b="1" i="1">
              <a:latin typeface="Arial Nova"/>
            </a:endParaRPr>
          </a:p>
          <a:p>
            <a:pPr marL="359410" indent="-359410">
              <a:lnSpc>
                <a:spcPct val="140000"/>
              </a:lnSpc>
              <a:buChar char="§"/>
            </a:pPr>
            <a:endParaRPr lang="en-US" sz="1100" b="1" i="1">
              <a:latin typeface="Avenir Next LT Pro"/>
            </a:endParaRPr>
          </a:p>
          <a:p>
            <a:pPr marL="359410" indent="-359410">
              <a:lnSpc>
                <a:spcPct val="140000"/>
              </a:lnSpc>
              <a:buChar char="§"/>
            </a:pPr>
            <a:endParaRPr lang="en-US" sz="1100" b="1" i="1">
              <a:latin typeface="Avenir Next LT Pro"/>
            </a:endParaRPr>
          </a:p>
          <a:p>
            <a:pPr marL="359410" indent="-359410">
              <a:lnSpc>
                <a:spcPct val="140000"/>
              </a:lnSpc>
              <a:buChar char="§"/>
            </a:pPr>
            <a:endParaRPr lang="en-US" sz="1100" b="1" i="1">
              <a:latin typeface="Avenir Next LT Pro"/>
            </a:endParaRPr>
          </a:p>
          <a:p>
            <a:pPr marL="359410" indent="-359410">
              <a:lnSpc>
                <a:spcPct val="140000"/>
              </a:lnSpc>
              <a:buChar char="§"/>
            </a:pPr>
            <a:endParaRPr lang="en-US" sz="1100" b="1" i="1">
              <a:latin typeface="Arial Nova"/>
            </a:endParaRPr>
          </a:p>
          <a:p>
            <a:pPr marL="359410" indent="-359410">
              <a:lnSpc>
                <a:spcPct val="140000"/>
              </a:lnSpc>
              <a:buChar char="§"/>
            </a:pPr>
            <a:endParaRPr lang="en-US" sz="1100" b="1" i="1">
              <a:latin typeface="Arial Nova"/>
            </a:endParaRPr>
          </a:p>
          <a:p>
            <a:pPr marL="359410" indent="-359410">
              <a:lnSpc>
                <a:spcPct val="140000"/>
              </a:lnSpc>
              <a:buChar char="§"/>
            </a:pPr>
            <a:endParaRPr lang="en-GB" sz="1100"/>
          </a:p>
        </p:txBody>
      </p:sp>
      <p:grpSp>
        <p:nvGrpSpPr>
          <p:cNvPr id="101" name="Group 9">
            <a:extLst>
              <a:ext uri="{FF2B5EF4-FFF2-40B4-BE49-F238E27FC236}">
                <a16:creationId xmlns:a16="http://schemas.microsoft.com/office/drawing/2014/main" id="{B48EE24C-0DEE-4852-98D1-766934BDAA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8100000" flipH="1">
            <a:off x="1119768" y="3861832"/>
            <a:ext cx="1785984" cy="2211229"/>
            <a:chOff x="3125006" y="3171595"/>
            <a:chExt cx="1785984" cy="2211229"/>
          </a:xfrm>
        </p:grpSpPr>
        <p:grpSp>
          <p:nvGrpSpPr>
            <p:cNvPr id="11" name="Group 10">
              <a:extLst>
                <a:ext uri="{FF2B5EF4-FFF2-40B4-BE49-F238E27FC236}">
                  <a16:creationId xmlns:a16="http://schemas.microsoft.com/office/drawing/2014/main" id="{C6CBEAFE-2CF0-4684-B451-EB4CC26C1CA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15" name="Straight Connector 14">
                <a:extLst>
                  <a:ext uri="{FF2B5EF4-FFF2-40B4-BE49-F238E27FC236}">
                    <a16:creationId xmlns:a16="http://schemas.microsoft.com/office/drawing/2014/main" id="{8829D087-6E8C-49B4-8B14-A7322D6C92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806AD7EE-911D-452D-BB96-558319A672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17" name="Rectangle 30">
                <a:extLst>
                  <a:ext uri="{FF2B5EF4-FFF2-40B4-BE49-F238E27FC236}">
                    <a16:creationId xmlns:a16="http://schemas.microsoft.com/office/drawing/2014/main" id="{EFB3432A-F33E-4636-93EA-39E5DE75C6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30">
                <a:extLst>
                  <a:ext uri="{FF2B5EF4-FFF2-40B4-BE49-F238E27FC236}">
                    <a16:creationId xmlns:a16="http://schemas.microsoft.com/office/drawing/2014/main" id="{201E85ED-EC70-4C1F-ADA1-385AFA3DB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2" name="Group 11">
              <a:extLst>
                <a:ext uri="{FF2B5EF4-FFF2-40B4-BE49-F238E27FC236}">
                  <a16:creationId xmlns:a16="http://schemas.microsoft.com/office/drawing/2014/main" id="{596CFCCC-96DF-4A61-9E5D-558B1B9475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13" name="Freeform: Shape 12">
                <a:extLst>
                  <a:ext uri="{FF2B5EF4-FFF2-40B4-BE49-F238E27FC236}">
                    <a16:creationId xmlns:a16="http://schemas.microsoft.com/office/drawing/2014/main" id="{FC78AD6F-09CE-4B30-BD5B-385DC487E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14" name="Freeform: Shape 13">
                <a:extLst>
                  <a:ext uri="{FF2B5EF4-FFF2-40B4-BE49-F238E27FC236}">
                    <a16:creationId xmlns:a16="http://schemas.microsoft.com/office/drawing/2014/main" id="{5CE9B157-EB63-48A0-9199-65F4594C1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spTree>
    <p:extLst>
      <p:ext uri="{BB962C8B-B14F-4D97-AF65-F5344CB8AC3E}">
        <p14:creationId xmlns:p14="http://schemas.microsoft.com/office/powerpoint/2010/main" val="2916929303"/>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FrostyVTI</vt:lpstr>
      <vt:lpstr>Counselling Skills, Mindfulness and Therapeutic Practice</vt:lpstr>
      <vt:lpstr>PowerPoint Presentation</vt:lpstr>
      <vt:lpstr>PowerPoint Presentation</vt:lpstr>
      <vt:lpstr>PowerPoint Presentation</vt:lpstr>
      <vt:lpstr>PowerPoint Presentation</vt:lpstr>
      <vt:lpstr>Signposting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594</cp:revision>
  <dcterms:created xsi:type="dcterms:W3CDTF">2023-02-25T20:12:36Z</dcterms:created>
  <dcterms:modified xsi:type="dcterms:W3CDTF">2023-03-02T13:20:10Z</dcterms:modified>
</cp:coreProperties>
</file>