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3.xml" ContentType="application/vnd.openxmlformats-officedocument.presentationml.tags+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 id="2147483715" r:id="rId2"/>
    <p:sldMasterId id="2147483648" r:id="rId3"/>
  </p:sldMasterIdLst>
  <p:notesMasterIdLst>
    <p:notesMasterId r:id="rId40"/>
  </p:notesMasterIdLst>
  <p:handoutMasterIdLst>
    <p:handoutMasterId r:id="rId41"/>
  </p:handoutMasterIdLst>
  <p:sldIdLst>
    <p:sldId id="470" r:id="rId4"/>
    <p:sldId id="466" r:id="rId5"/>
    <p:sldId id="469" r:id="rId6"/>
    <p:sldId id="465" r:id="rId7"/>
    <p:sldId id="462" r:id="rId8"/>
    <p:sldId id="464" r:id="rId9"/>
    <p:sldId id="463" r:id="rId10"/>
    <p:sldId id="433" r:id="rId11"/>
    <p:sldId id="434" r:id="rId12"/>
    <p:sldId id="435" r:id="rId13"/>
    <p:sldId id="437" r:id="rId14"/>
    <p:sldId id="436" r:id="rId15"/>
    <p:sldId id="438" r:id="rId16"/>
    <p:sldId id="439" r:id="rId17"/>
    <p:sldId id="440" r:id="rId18"/>
    <p:sldId id="441" r:id="rId19"/>
    <p:sldId id="442" r:id="rId20"/>
    <p:sldId id="444" r:id="rId21"/>
    <p:sldId id="445" r:id="rId22"/>
    <p:sldId id="446" r:id="rId23"/>
    <p:sldId id="447" r:id="rId24"/>
    <p:sldId id="448" r:id="rId25"/>
    <p:sldId id="449" r:id="rId26"/>
    <p:sldId id="451" r:id="rId27"/>
    <p:sldId id="452" r:id="rId28"/>
    <p:sldId id="450" r:id="rId29"/>
    <p:sldId id="453" r:id="rId30"/>
    <p:sldId id="454" r:id="rId31"/>
    <p:sldId id="457" r:id="rId32"/>
    <p:sldId id="455" r:id="rId33"/>
    <p:sldId id="456" r:id="rId34"/>
    <p:sldId id="458" r:id="rId35"/>
    <p:sldId id="459" r:id="rId36"/>
    <p:sldId id="468" r:id="rId37"/>
    <p:sldId id="460" r:id="rId38"/>
    <p:sldId id="467" r:id="rId39"/>
  </p:sldIdLst>
  <p:sldSz cx="12192000" cy="6858000"/>
  <p:notesSz cx="7104063" cy="10234613"/>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modifyVerifier cryptProviderType="rsaAES" cryptAlgorithmClass="hash" cryptAlgorithmType="typeAny" cryptAlgorithmSid="14" spinCount="100000" saltData="11EvajNOQZD90ozCODPZMQ==" hashData="WxUNvuadfberl71jmofkz+VNmaS5Szz2r07bYHPyl2CGyFIRENi1FZj5rziVx3CXk2/M3BNG2NF9YoeG889wGw=="/>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224" userDrawn="1">
          <p15:clr>
            <a:srgbClr val="A4A3A4"/>
          </p15:clr>
        </p15:guide>
        <p15:guide id="2" pos="223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0000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18" autoAdjust="0"/>
    <p:restoredTop sz="63208" autoAdjust="0"/>
  </p:normalViewPr>
  <p:slideViewPr>
    <p:cSldViewPr>
      <p:cViewPr varScale="1">
        <p:scale>
          <a:sx n="58" d="100"/>
          <a:sy n="58" d="100"/>
        </p:scale>
        <p:origin x="78" y="204"/>
      </p:cViewPr>
      <p:guideLst>
        <p:guide orient="horz" pos="2160"/>
        <p:guide pos="3840"/>
      </p:guideLst>
    </p:cSldViewPr>
  </p:slideViewPr>
  <p:outlineViewPr>
    <p:cViewPr>
      <p:scale>
        <a:sx n="33" d="100"/>
        <a:sy n="33" d="100"/>
      </p:scale>
      <p:origin x="0" y="-34620"/>
    </p:cViewPr>
  </p:outlineViewPr>
  <p:notesTextViewPr>
    <p:cViewPr>
      <p:scale>
        <a:sx n="3" d="2"/>
        <a:sy n="3" d="2"/>
      </p:scale>
      <p:origin x="0" y="-6708"/>
    </p:cViewPr>
  </p:notesTextViewPr>
  <p:sorterViewPr>
    <p:cViewPr varScale="1">
      <p:scale>
        <a:sx n="1" d="1"/>
        <a:sy n="1" d="1"/>
      </p:scale>
      <p:origin x="0" y="-4104"/>
    </p:cViewPr>
  </p:sorterViewPr>
  <p:notesViewPr>
    <p:cSldViewPr>
      <p:cViewPr varScale="1">
        <p:scale>
          <a:sx n="74" d="100"/>
          <a:sy n="74" d="100"/>
        </p:scale>
        <p:origin x="2124" y="54"/>
      </p:cViewPr>
      <p:guideLst>
        <p:guide orient="horz" pos="3224"/>
        <p:guide pos="223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handoutMaster" Target="handoutMasters/handoutMaster1.xml"/></Relationships>
</file>

<file path=ppt/diagrams/_rels/data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ata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ata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ata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image" Target="../media/image31.png"/></Relationships>
</file>

<file path=ppt/diagrams/_rels/drawing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rawing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rawing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rawing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685D1E-D3A7-448F-8440-E1ADAFA3FDD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D48CA85-ED29-4A42-8180-532786C57970}">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Postal Charge Requisition</a:t>
          </a:r>
        </a:p>
      </dgm:t>
    </dgm:pt>
    <dgm:pt modelId="{CE4C20AA-D67A-4947-9B13-72598011882D}" type="parTrans" cxnId="{786ED523-3D58-4D34-A2EB-1F1DAAD912E0}">
      <dgm:prSet/>
      <dgm:spPr/>
      <dgm:t>
        <a:bodyPr/>
        <a:lstStyle/>
        <a:p>
          <a:endParaRPr lang="en-GB"/>
        </a:p>
      </dgm:t>
    </dgm:pt>
    <dgm:pt modelId="{E5047E9F-8057-4C03-A042-C3C5A2C3140D}" type="sibTrans" cxnId="{786ED523-3D58-4D34-A2EB-1F1DAAD912E0}">
      <dgm:prSet/>
      <dgm:spPr/>
      <dgm:t>
        <a:bodyPr/>
        <a:lstStyle/>
        <a:p>
          <a:endParaRPr lang="en-GB"/>
        </a:p>
      </dgm:t>
    </dgm:pt>
    <dgm:pt modelId="{CBFA2155-6157-437B-BA3D-28E41DAE37B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Summons</a:t>
          </a:r>
        </a:p>
      </dgm:t>
    </dgm:pt>
    <dgm:pt modelId="{647D22AD-0F8C-4BAE-9986-D5143D226650}" type="parTrans" cxnId="{EEA1A770-EACB-4364-A3D9-6060C5F0DE6F}">
      <dgm:prSet/>
      <dgm:spPr/>
      <dgm:t>
        <a:bodyPr/>
        <a:lstStyle/>
        <a:p>
          <a:endParaRPr lang="en-GB"/>
        </a:p>
      </dgm:t>
    </dgm:pt>
    <dgm:pt modelId="{38EF1818-B4CE-440F-A406-8668BCE01F72}" type="sibTrans" cxnId="{EEA1A770-EACB-4364-A3D9-6060C5F0DE6F}">
      <dgm:prSet/>
      <dgm:spPr/>
      <dgm:t>
        <a:bodyPr/>
        <a:lstStyle/>
        <a:p>
          <a:endParaRPr lang="en-GB"/>
        </a:p>
      </dgm:t>
    </dgm:pt>
    <dgm:pt modelId="{6085CE75-CCE1-4AC9-B3A8-7717E3ABABB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Arrest on warrant</a:t>
          </a:r>
        </a:p>
      </dgm:t>
    </dgm:pt>
    <dgm:pt modelId="{223C8259-7D2A-429C-A936-C13AE06265F0}" type="parTrans" cxnId="{6E876383-AB2C-4968-A82F-9FB68D8C89CD}">
      <dgm:prSet/>
      <dgm:spPr/>
      <dgm:t>
        <a:bodyPr/>
        <a:lstStyle/>
        <a:p>
          <a:endParaRPr lang="en-GB"/>
        </a:p>
      </dgm:t>
    </dgm:pt>
    <dgm:pt modelId="{83C410BD-7E94-45A1-AABC-553D71FCC44B}" type="sibTrans" cxnId="{6E876383-AB2C-4968-A82F-9FB68D8C89CD}">
      <dgm:prSet/>
      <dgm:spPr/>
      <dgm:t>
        <a:bodyPr/>
        <a:lstStyle/>
        <a:p>
          <a:endParaRPr lang="en-GB"/>
        </a:p>
      </dgm:t>
    </dgm:pt>
    <dgm:pt modelId="{48C7DA36-0EF2-488A-86F1-EEF20B9DD57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Arrest without warrant</a:t>
          </a:r>
        </a:p>
      </dgm:t>
    </dgm:pt>
    <dgm:pt modelId="{9E3B29EC-DD1C-42F8-8C57-ABF185146D3F}" type="parTrans" cxnId="{7BE0FDF4-1FF7-4A24-BCC2-237D8CC5086D}">
      <dgm:prSet/>
      <dgm:spPr/>
      <dgm:t>
        <a:bodyPr/>
        <a:lstStyle/>
        <a:p>
          <a:endParaRPr lang="en-GB"/>
        </a:p>
      </dgm:t>
    </dgm:pt>
    <dgm:pt modelId="{BB83CB3B-E4F5-4A69-8466-23FCF28AE207}" type="sibTrans" cxnId="{7BE0FDF4-1FF7-4A24-BCC2-237D8CC5086D}">
      <dgm:prSet/>
      <dgm:spPr/>
      <dgm:t>
        <a:bodyPr/>
        <a:lstStyle/>
        <a:p>
          <a:endParaRPr lang="en-GB"/>
        </a:p>
      </dgm:t>
    </dgm:pt>
    <dgm:pt modelId="{1AA227B3-FAF7-4DB3-AB75-C7B8FE393ED6}" type="pres">
      <dgm:prSet presAssocID="{21685D1E-D3A7-448F-8440-E1ADAFA3FDDF}" presName="diagram" presStyleCnt="0">
        <dgm:presLayoutVars>
          <dgm:dir/>
          <dgm:resizeHandles val="exact"/>
        </dgm:presLayoutVars>
      </dgm:prSet>
      <dgm:spPr/>
    </dgm:pt>
    <dgm:pt modelId="{02821245-5FEC-4A78-84FB-393F072E41FD}" type="pres">
      <dgm:prSet presAssocID="{2D48CA85-ED29-4A42-8180-532786C57970}" presName="node" presStyleLbl="node1" presStyleIdx="0" presStyleCnt="4">
        <dgm:presLayoutVars>
          <dgm:bulletEnabled val="1"/>
        </dgm:presLayoutVars>
      </dgm:prSet>
      <dgm:spPr/>
    </dgm:pt>
    <dgm:pt modelId="{6920584C-21C2-4A12-B78D-4AF0D94D200A}" type="pres">
      <dgm:prSet presAssocID="{E5047E9F-8057-4C03-A042-C3C5A2C3140D}" presName="sibTrans" presStyleCnt="0"/>
      <dgm:spPr/>
    </dgm:pt>
    <dgm:pt modelId="{E09570E7-2D4E-43C8-97A6-0BAC85A1A0B1}" type="pres">
      <dgm:prSet presAssocID="{CBFA2155-6157-437B-BA3D-28E41DAE37BE}" presName="node" presStyleLbl="node1" presStyleIdx="1" presStyleCnt="4">
        <dgm:presLayoutVars>
          <dgm:bulletEnabled val="1"/>
        </dgm:presLayoutVars>
      </dgm:prSet>
      <dgm:spPr/>
    </dgm:pt>
    <dgm:pt modelId="{C35E9862-924B-446B-ADC9-C544D6702511}" type="pres">
      <dgm:prSet presAssocID="{38EF1818-B4CE-440F-A406-8668BCE01F72}" presName="sibTrans" presStyleCnt="0"/>
      <dgm:spPr/>
    </dgm:pt>
    <dgm:pt modelId="{6032A1B9-6FB2-4BD1-B646-B4F76E797E24}" type="pres">
      <dgm:prSet presAssocID="{6085CE75-CCE1-4AC9-B3A8-7717E3ABABB1}" presName="node" presStyleLbl="node1" presStyleIdx="2" presStyleCnt="4">
        <dgm:presLayoutVars>
          <dgm:bulletEnabled val="1"/>
        </dgm:presLayoutVars>
      </dgm:prSet>
      <dgm:spPr/>
    </dgm:pt>
    <dgm:pt modelId="{4E1C5F8A-0080-4D47-A73B-D48D381520AF}" type="pres">
      <dgm:prSet presAssocID="{83C410BD-7E94-45A1-AABC-553D71FCC44B}" presName="sibTrans" presStyleCnt="0"/>
      <dgm:spPr/>
    </dgm:pt>
    <dgm:pt modelId="{E2A78574-04D9-4C2F-A532-8D1374EB75DD}" type="pres">
      <dgm:prSet presAssocID="{48C7DA36-0EF2-488A-86F1-EEF20B9DD576}" presName="node" presStyleLbl="node1" presStyleIdx="3" presStyleCnt="4">
        <dgm:presLayoutVars>
          <dgm:bulletEnabled val="1"/>
        </dgm:presLayoutVars>
      </dgm:prSet>
      <dgm:spPr/>
    </dgm:pt>
  </dgm:ptLst>
  <dgm:cxnLst>
    <dgm:cxn modelId="{786ED523-3D58-4D34-A2EB-1F1DAAD912E0}" srcId="{21685D1E-D3A7-448F-8440-E1ADAFA3FDDF}" destId="{2D48CA85-ED29-4A42-8180-532786C57970}" srcOrd="0" destOrd="0" parTransId="{CE4C20AA-D67A-4947-9B13-72598011882D}" sibTransId="{E5047E9F-8057-4C03-A042-C3C5A2C3140D}"/>
    <dgm:cxn modelId="{EEA1A770-EACB-4364-A3D9-6060C5F0DE6F}" srcId="{21685D1E-D3A7-448F-8440-E1ADAFA3FDDF}" destId="{CBFA2155-6157-437B-BA3D-28E41DAE37BE}" srcOrd="1" destOrd="0" parTransId="{647D22AD-0F8C-4BAE-9986-D5143D226650}" sibTransId="{38EF1818-B4CE-440F-A406-8668BCE01F72}"/>
    <dgm:cxn modelId="{BCE21E77-D29D-41F8-833B-9215F6563A0A}" type="presOf" srcId="{CBFA2155-6157-437B-BA3D-28E41DAE37BE}" destId="{E09570E7-2D4E-43C8-97A6-0BAC85A1A0B1}" srcOrd="0" destOrd="0" presId="urn:microsoft.com/office/officeart/2005/8/layout/default"/>
    <dgm:cxn modelId="{BD1E2E77-0C43-4583-AD81-06DF4163B197}" type="presOf" srcId="{48C7DA36-0EF2-488A-86F1-EEF20B9DD576}" destId="{E2A78574-04D9-4C2F-A532-8D1374EB75DD}" srcOrd="0" destOrd="0" presId="urn:microsoft.com/office/officeart/2005/8/layout/default"/>
    <dgm:cxn modelId="{6E876383-AB2C-4968-A82F-9FB68D8C89CD}" srcId="{21685D1E-D3A7-448F-8440-E1ADAFA3FDDF}" destId="{6085CE75-CCE1-4AC9-B3A8-7717E3ABABB1}" srcOrd="2" destOrd="0" parTransId="{223C8259-7D2A-429C-A936-C13AE06265F0}" sibTransId="{83C410BD-7E94-45A1-AABC-553D71FCC44B}"/>
    <dgm:cxn modelId="{4CD63596-7D60-4546-8642-1FCFD9B3E48C}" type="presOf" srcId="{21685D1E-D3A7-448F-8440-E1ADAFA3FDDF}" destId="{1AA227B3-FAF7-4DB3-AB75-C7B8FE393ED6}" srcOrd="0" destOrd="0" presId="urn:microsoft.com/office/officeart/2005/8/layout/default"/>
    <dgm:cxn modelId="{1BE79CA9-8659-4B85-8B73-5D717CF8B6EF}" type="presOf" srcId="{6085CE75-CCE1-4AC9-B3A8-7717E3ABABB1}" destId="{6032A1B9-6FB2-4BD1-B646-B4F76E797E24}" srcOrd="0" destOrd="0" presId="urn:microsoft.com/office/officeart/2005/8/layout/default"/>
    <dgm:cxn modelId="{7660ADE3-0926-40E2-8822-34DB78F11D75}" type="presOf" srcId="{2D48CA85-ED29-4A42-8180-532786C57970}" destId="{02821245-5FEC-4A78-84FB-393F072E41FD}" srcOrd="0" destOrd="0" presId="urn:microsoft.com/office/officeart/2005/8/layout/default"/>
    <dgm:cxn modelId="{7BE0FDF4-1FF7-4A24-BCC2-237D8CC5086D}" srcId="{21685D1E-D3A7-448F-8440-E1ADAFA3FDDF}" destId="{48C7DA36-0EF2-488A-86F1-EEF20B9DD576}" srcOrd="3" destOrd="0" parTransId="{9E3B29EC-DD1C-42F8-8C57-ABF185146D3F}" sibTransId="{BB83CB3B-E4F5-4A69-8466-23FCF28AE207}"/>
    <dgm:cxn modelId="{880BD653-44E7-45A4-90B6-E4AD83A305B8}" type="presParOf" srcId="{1AA227B3-FAF7-4DB3-AB75-C7B8FE393ED6}" destId="{02821245-5FEC-4A78-84FB-393F072E41FD}" srcOrd="0" destOrd="0" presId="urn:microsoft.com/office/officeart/2005/8/layout/default"/>
    <dgm:cxn modelId="{092116CC-0C6F-4435-9F42-0134BEAC52D7}" type="presParOf" srcId="{1AA227B3-FAF7-4DB3-AB75-C7B8FE393ED6}" destId="{6920584C-21C2-4A12-B78D-4AF0D94D200A}" srcOrd="1" destOrd="0" presId="urn:microsoft.com/office/officeart/2005/8/layout/default"/>
    <dgm:cxn modelId="{4244D059-3976-4916-814F-F30B24B59DC7}" type="presParOf" srcId="{1AA227B3-FAF7-4DB3-AB75-C7B8FE393ED6}" destId="{E09570E7-2D4E-43C8-97A6-0BAC85A1A0B1}" srcOrd="2" destOrd="0" presId="urn:microsoft.com/office/officeart/2005/8/layout/default"/>
    <dgm:cxn modelId="{0C0FB0BA-718D-4051-BFA3-D2EBC0A46C1C}" type="presParOf" srcId="{1AA227B3-FAF7-4DB3-AB75-C7B8FE393ED6}" destId="{C35E9862-924B-446B-ADC9-C544D6702511}" srcOrd="3" destOrd="0" presId="urn:microsoft.com/office/officeart/2005/8/layout/default"/>
    <dgm:cxn modelId="{6D6A8C29-A0B3-4065-8BA2-AAA5E5857712}" type="presParOf" srcId="{1AA227B3-FAF7-4DB3-AB75-C7B8FE393ED6}" destId="{6032A1B9-6FB2-4BD1-B646-B4F76E797E24}" srcOrd="4" destOrd="0" presId="urn:microsoft.com/office/officeart/2005/8/layout/default"/>
    <dgm:cxn modelId="{0F22BBAB-7CD2-48B6-8DE7-857D59C642D1}" type="presParOf" srcId="{1AA227B3-FAF7-4DB3-AB75-C7B8FE393ED6}" destId="{4E1C5F8A-0080-4D47-A73B-D48D381520AF}" srcOrd="5" destOrd="0" presId="urn:microsoft.com/office/officeart/2005/8/layout/default"/>
    <dgm:cxn modelId="{12206C86-7B43-485B-89D9-405B74D8429E}" type="presParOf" srcId="{1AA227B3-FAF7-4DB3-AB75-C7B8FE393ED6}" destId="{E2A78574-04D9-4C2F-A532-8D1374EB75D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EEC156-A784-405F-AF21-A53EF4C17BC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FA29AD1-AC8F-474C-8EDA-14220AAEA097}">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An arrest is the taking of a person’s liberty &amp; preventing them from going about their lawful business</a:t>
          </a:r>
        </a:p>
      </dgm:t>
    </dgm:pt>
    <dgm:pt modelId="{3C192447-970D-4F78-950D-DBB2B5ABA9EC}" type="parTrans" cxnId="{5914F4B5-7CE5-4027-B168-014F0701FD87}">
      <dgm:prSet/>
      <dgm:spPr/>
      <dgm:t>
        <a:bodyPr/>
        <a:lstStyle/>
        <a:p>
          <a:endParaRPr lang="en-GB"/>
        </a:p>
      </dgm:t>
    </dgm:pt>
    <dgm:pt modelId="{320962E5-37B9-4612-A100-836271994934}" type="sibTrans" cxnId="{5914F4B5-7CE5-4027-B168-014F0701FD87}">
      <dgm:prSet/>
      <dgm:spPr/>
      <dgm:t>
        <a:bodyPr/>
        <a:lstStyle/>
        <a:p>
          <a:endParaRPr lang="en-GB"/>
        </a:p>
      </dgm:t>
    </dgm:pt>
    <dgm:pt modelId="{A286B92A-4AD0-496F-A1C5-56769631E296}">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‘An arrest occurs when a police officer states to an individual that they are arresting them or when they use force to restrain the individual concerned’</a:t>
          </a:r>
        </a:p>
      </dgm:t>
    </dgm:pt>
    <dgm:pt modelId="{E3055BEF-E9FA-429B-8C63-FD40935F1AD2}" type="parTrans" cxnId="{F700B977-0E94-4044-9639-C631182A4DBD}">
      <dgm:prSet/>
      <dgm:spPr/>
      <dgm:t>
        <a:bodyPr/>
        <a:lstStyle/>
        <a:p>
          <a:endParaRPr lang="en-GB"/>
        </a:p>
      </dgm:t>
    </dgm:pt>
    <dgm:pt modelId="{72D2F479-1B18-472B-A283-C928DC0C507B}" type="sibTrans" cxnId="{F700B977-0E94-4044-9639-C631182A4DBD}">
      <dgm:prSet/>
      <dgm:spPr/>
      <dgm:t>
        <a:bodyPr/>
        <a:lstStyle/>
        <a:p>
          <a:endParaRPr lang="en-GB"/>
        </a:p>
      </dgm:t>
    </dgm:pt>
    <dgm:pt modelId="{5FEB7491-D15A-4A74-AB7A-C496F5696A64}">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‘It occurs also when, by words or conduct, they make it clear that they will, </a:t>
          </a:r>
          <a:r>
            <a:rPr lang="en-GB" sz="2400" b="1" dirty="0">
              <a:solidFill>
                <a:schemeClr val="tx1"/>
              </a:solidFill>
            </a:rPr>
            <a:t>if necessary</a:t>
          </a:r>
          <a:r>
            <a:rPr lang="en-GB" sz="2400" dirty="0">
              <a:solidFill>
                <a:schemeClr val="tx1"/>
              </a:solidFill>
            </a:rPr>
            <a:t>, use force to prevent the individual from going where they may want to go’ </a:t>
          </a:r>
        </a:p>
      </dgm:t>
    </dgm:pt>
    <dgm:pt modelId="{4AB84A2A-1A14-41F1-A3AC-422EA6A11D3B}" type="parTrans" cxnId="{2465B5DE-90DB-4A66-909A-EF0F0765CF0C}">
      <dgm:prSet/>
      <dgm:spPr/>
      <dgm:t>
        <a:bodyPr/>
        <a:lstStyle/>
        <a:p>
          <a:endParaRPr lang="en-GB"/>
        </a:p>
      </dgm:t>
    </dgm:pt>
    <dgm:pt modelId="{F3CC60B3-29C7-4DEA-A129-9C7AE02A08C3}" type="sibTrans" cxnId="{2465B5DE-90DB-4A66-909A-EF0F0765CF0C}">
      <dgm:prSet/>
      <dgm:spPr/>
      <dgm:t>
        <a:bodyPr/>
        <a:lstStyle/>
        <a:p>
          <a:endParaRPr lang="en-GB"/>
        </a:p>
      </dgm:t>
    </dgm:pt>
    <dgm:pt modelId="{3E5D3098-0524-4CDF-A824-1471B41D8727}">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dirty="0">
              <a:solidFill>
                <a:schemeClr val="tx1"/>
              </a:solidFill>
            </a:rPr>
            <a:t>But the arrest </a:t>
          </a:r>
          <a:r>
            <a:rPr lang="en-GB" sz="2800" b="1" i="1" u="sng" dirty="0">
              <a:solidFill>
                <a:schemeClr val="tx1"/>
              </a:solidFill>
            </a:rPr>
            <a:t>must </a:t>
          </a:r>
          <a:r>
            <a:rPr lang="en-GB" sz="2800" b="1" dirty="0">
              <a:solidFill>
                <a:schemeClr val="tx1"/>
              </a:solidFill>
            </a:rPr>
            <a:t>be necessary…</a:t>
          </a:r>
        </a:p>
      </dgm:t>
    </dgm:pt>
    <dgm:pt modelId="{80732D90-0B68-49CE-9554-359051016D8D}" type="parTrans" cxnId="{49DCD3DC-1D3F-455D-915C-9BADFD1F08F1}">
      <dgm:prSet/>
      <dgm:spPr/>
      <dgm:t>
        <a:bodyPr/>
        <a:lstStyle/>
        <a:p>
          <a:endParaRPr lang="en-GB"/>
        </a:p>
      </dgm:t>
    </dgm:pt>
    <dgm:pt modelId="{6B63E492-57F6-48D2-9795-453CA4B88645}" type="sibTrans" cxnId="{49DCD3DC-1D3F-455D-915C-9BADFD1F08F1}">
      <dgm:prSet/>
      <dgm:spPr/>
      <dgm:t>
        <a:bodyPr/>
        <a:lstStyle/>
        <a:p>
          <a:endParaRPr lang="en-GB"/>
        </a:p>
      </dgm:t>
    </dgm:pt>
    <dgm:pt modelId="{7F7E0913-C77A-4CE9-B820-832722832255}" type="pres">
      <dgm:prSet presAssocID="{D3EEC156-A784-405F-AF21-A53EF4C17BCA}" presName="diagram" presStyleCnt="0">
        <dgm:presLayoutVars>
          <dgm:dir/>
          <dgm:resizeHandles val="exact"/>
        </dgm:presLayoutVars>
      </dgm:prSet>
      <dgm:spPr/>
    </dgm:pt>
    <dgm:pt modelId="{11C6C8CD-9E39-4005-B8EF-18C14011039F}" type="pres">
      <dgm:prSet presAssocID="{3FA29AD1-AC8F-474C-8EDA-14220AAEA097}" presName="node" presStyleLbl="node1" presStyleIdx="0" presStyleCnt="4" custScaleX="118120">
        <dgm:presLayoutVars>
          <dgm:bulletEnabled val="1"/>
        </dgm:presLayoutVars>
      </dgm:prSet>
      <dgm:spPr/>
    </dgm:pt>
    <dgm:pt modelId="{E2A91D62-E4E7-4D5C-AB6A-CCA1F012F495}" type="pres">
      <dgm:prSet presAssocID="{320962E5-37B9-4612-A100-836271994934}" presName="sibTrans" presStyleCnt="0"/>
      <dgm:spPr/>
    </dgm:pt>
    <dgm:pt modelId="{7F1758F4-B93A-4E27-9864-97AE56D8BE51}" type="pres">
      <dgm:prSet presAssocID="{A286B92A-4AD0-496F-A1C5-56769631E296}" presName="node" presStyleLbl="node1" presStyleIdx="1" presStyleCnt="4" custScaleX="120011">
        <dgm:presLayoutVars>
          <dgm:bulletEnabled val="1"/>
        </dgm:presLayoutVars>
      </dgm:prSet>
      <dgm:spPr/>
    </dgm:pt>
    <dgm:pt modelId="{93CAEAD7-EB67-4C3B-B92A-2DAE5F3D0A8A}" type="pres">
      <dgm:prSet presAssocID="{72D2F479-1B18-472B-A283-C928DC0C507B}" presName="sibTrans" presStyleCnt="0"/>
      <dgm:spPr/>
    </dgm:pt>
    <dgm:pt modelId="{A14D1CF4-D8BD-4E45-AD87-52119D9AC60C}" type="pres">
      <dgm:prSet presAssocID="{5FEB7491-D15A-4A74-AB7A-C496F5696A64}" presName="node" presStyleLbl="node1" presStyleIdx="2" presStyleCnt="4" custScaleX="118120">
        <dgm:presLayoutVars>
          <dgm:bulletEnabled val="1"/>
        </dgm:presLayoutVars>
      </dgm:prSet>
      <dgm:spPr/>
    </dgm:pt>
    <dgm:pt modelId="{96CD4051-697E-412E-9C7D-98E9DC97895C}" type="pres">
      <dgm:prSet presAssocID="{F3CC60B3-29C7-4DEA-A129-9C7AE02A08C3}" presName="sibTrans" presStyleCnt="0"/>
      <dgm:spPr/>
    </dgm:pt>
    <dgm:pt modelId="{0F671DAB-B036-471D-926C-5BD245B5162B}" type="pres">
      <dgm:prSet presAssocID="{3E5D3098-0524-4CDF-A824-1471B41D8727}" presName="node" presStyleLbl="node1" presStyleIdx="3" presStyleCnt="4" custScaleX="120011">
        <dgm:presLayoutVars>
          <dgm:bulletEnabled val="1"/>
        </dgm:presLayoutVars>
      </dgm:prSet>
      <dgm:spPr/>
    </dgm:pt>
  </dgm:ptLst>
  <dgm:cxnLst>
    <dgm:cxn modelId="{346D740E-86E2-443B-B80C-4FFEE4C671CD}" type="presOf" srcId="{D3EEC156-A784-405F-AF21-A53EF4C17BCA}" destId="{7F7E0913-C77A-4CE9-B820-832722832255}" srcOrd="0" destOrd="0" presId="urn:microsoft.com/office/officeart/2005/8/layout/default"/>
    <dgm:cxn modelId="{E305BB22-D0CF-4008-8617-CED2647331E8}" type="presOf" srcId="{5FEB7491-D15A-4A74-AB7A-C496F5696A64}" destId="{A14D1CF4-D8BD-4E45-AD87-52119D9AC60C}" srcOrd="0" destOrd="0" presId="urn:microsoft.com/office/officeart/2005/8/layout/default"/>
    <dgm:cxn modelId="{4F801E37-7340-44D2-BC97-EF9A26AB78E2}" type="presOf" srcId="{A286B92A-4AD0-496F-A1C5-56769631E296}" destId="{7F1758F4-B93A-4E27-9864-97AE56D8BE51}" srcOrd="0" destOrd="0" presId="urn:microsoft.com/office/officeart/2005/8/layout/default"/>
    <dgm:cxn modelId="{F700B977-0E94-4044-9639-C631182A4DBD}" srcId="{D3EEC156-A784-405F-AF21-A53EF4C17BCA}" destId="{A286B92A-4AD0-496F-A1C5-56769631E296}" srcOrd="1" destOrd="0" parTransId="{E3055BEF-E9FA-429B-8C63-FD40935F1AD2}" sibTransId="{72D2F479-1B18-472B-A283-C928DC0C507B}"/>
    <dgm:cxn modelId="{888B7689-0939-4369-853B-1FDAED819FB5}" type="presOf" srcId="{3FA29AD1-AC8F-474C-8EDA-14220AAEA097}" destId="{11C6C8CD-9E39-4005-B8EF-18C14011039F}" srcOrd="0" destOrd="0" presId="urn:microsoft.com/office/officeart/2005/8/layout/default"/>
    <dgm:cxn modelId="{5914F4B5-7CE5-4027-B168-014F0701FD87}" srcId="{D3EEC156-A784-405F-AF21-A53EF4C17BCA}" destId="{3FA29AD1-AC8F-474C-8EDA-14220AAEA097}" srcOrd="0" destOrd="0" parTransId="{3C192447-970D-4F78-950D-DBB2B5ABA9EC}" sibTransId="{320962E5-37B9-4612-A100-836271994934}"/>
    <dgm:cxn modelId="{49DCD3DC-1D3F-455D-915C-9BADFD1F08F1}" srcId="{D3EEC156-A784-405F-AF21-A53EF4C17BCA}" destId="{3E5D3098-0524-4CDF-A824-1471B41D8727}" srcOrd="3" destOrd="0" parTransId="{80732D90-0B68-49CE-9554-359051016D8D}" sibTransId="{6B63E492-57F6-48D2-9795-453CA4B88645}"/>
    <dgm:cxn modelId="{2465B5DE-90DB-4A66-909A-EF0F0765CF0C}" srcId="{D3EEC156-A784-405F-AF21-A53EF4C17BCA}" destId="{5FEB7491-D15A-4A74-AB7A-C496F5696A64}" srcOrd="2" destOrd="0" parTransId="{4AB84A2A-1A14-41F1-A3AC-422EA6A11D3B}" sibTransId="{F3CC60B3-29C7-4DEA-A129-9C7AE02A08C3}"/>
    <dgm:cxn modelId="{25E9E6FB-22D1-4D2F-BF35-52E7808F20B0}" type="presOf" srcId="{3E5D3098-0524-4CDF-A824-1471B41D8727}" destId="{0F671DAB-B036-471D-926C-5BD245B5162B}" srcOrd="0" destOrd="0" presId="urn:microsoft.com/office/officeart/2005/8/layout/default"/>
    <dgm:cxn modelId="{ED751457-EA9B-4469-9BE3-D4478DE0D828}" type="presParOf" srcId="{7F7E0913-C77A-4CE9-B820-832722832255}" destId="{11C6C8CD-9E39-4005-B8EF-18C14011039F}" srcOrd="0" destOrd="0" presId="urn:microsoft.com/office/officeart/2005/8/layout/default"/>
    <dgm:cxn modelId="{1E1E6892-7AE8-4552-939E-0B6FBC10ACA9}" type="presParOf" srcId="{7F7E0913-C77A-4CE9-B820-832722832255}" destId="{E2A91D62-E4E7-4D5C-AB6A-CCA1F012F495}" srcOrd="1" destOrd="0" presId="urn:microsoft.com/office/officeart/2005/8/layout/default"/>
    <dgm:cxn modelId="{F1C6D1AA-B70A-41A5-9959-91522E973522}" type="presParOf" srcId="{7F7E0913-C77A-4CE9-B820-832722832255}" destId="{7F1758F4-B93A-4E27-9864-97AE56D8BE51}" srcOrd="2" destOrd="0" presId="urn:microsoft.com/office/officeart/2005/8/layout/default"/>
    <dgm:cxn modelId="{200616CF-F59D-4618-8B89-8C1C810F1D0D}" type="presParOf" srcId="{7F7E0913-C77A-4CE9-B820-832722832255}" destId="{93CAEAD7-EB67-4C3B-B92A-2DAE5F3D0A8A}" srcOrd="3" destOrd="0" presId="urn:microsoft.com/office/officeart/2005/8/layout/default"/>
    <dgm:cxn modelId="{DE76B968-1FF8-45B6-B068-5D29D237929F}" type="presParOf" srcId="{7F7E0913-C77A-4CE9-B820-832722832255}" destId="{A14D1CF4-D8BD-4E45-AD87-52119D9AC60C}" srcOrd="4" destOrd="0" presId="urn:microsoft.com/office/officeart/2005/8/layout/default"/>
    <dgm:cxn modelId="{71C37753-3B1B-421B-9EF3-58395A739AA1}" type="presParOf" srcId="{7F7E0913-C77A-4CE9-B820-832722832255}" destId="{96CD4051-697E-412E-9C7D-98E9DC97895C}" srcOrd="5" destOrd="0" presId="urn:microsoft.com/office/officeart/2005/8/layout/default"/>
    <dgm:cxn modelId="{45FD0841-5D8C-49C1-8E25-31088FF38344}" type="presParOf" srcId="{7F7E0913-C77A-4CE9-B820-832722832255}" destId="{0F671DAB-B036-471D-926C-5BD245B5162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4B5B2D-7732-4C8F-AF68-F99C6645F256}" type="doc">
      <dgm:prSet loTypeId="urn:microsoft.com/office/officeart/2005/8/layout/process2" loCatId="process" qsTypeId="urn:microsoft.com/office/officeart/2005/8/quickstyle/simple1" qsCatId="simple" csTypeId="urn:microsoft.com/office/officeart/2005/8/colors/accent1_2" csCatId="accent1" phldr="1"/>
      <dgm:spPr/>
    </dgm:pt>
    <dgm:pt modelId="{82F90299-AC59-46CB-9769-717976B3F92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1. Is there a power to arrest?</a:t>
          </a:r>
        </a:p>
      </dgm:t>
    </dgm:pt>
    <dgm:pt modelId="{43607134-95B1-4D6C-B433-7D6C5FF46DEE}" type="parTrans" cxnId="{32296B3D-CD40-436E-B489-9F418FCB894E}">
      <dgm:prSet/>
      <dgm:spPr/>
      <dgm:t>
        <a:bodyPr/>
        <a:lstStyle/>
        <a:p>
          <a:endParaRPr lang="en-GB"/>
        </a:p>
      </dgm:t>
    </dgm:pt>
    <dgm:pt modelId="{4B8A256B-5A36-4CB8-AB19-B78896299401}" type="sibTrans" cxnId="{32296B3D-CD40-436E-B489-9F418FCB894E}">
      <dgm:prSet/>
      <dgm:spPr>
        <a:solidFill>
          <a:srgbClr val="002060"/>
        </a:solidFill>
        <a:ln>
          <a:solidFill>
            <a:schemeClr val="tx1"/>
          </a:solidFill>
        </a:ln>
      </dgm:spPr>
      <dgm:t>
        <a:bodyPr/>
        <a:lstStyle/>
        <a:p>
          <a:endParaRPr lang="en-GB"/>
        </a:p>
      </dgm:t>
    </dgm:pt>
    <dgm:pt modelId="{118927BF-6ED2-4061-9006-2919BDBD8DE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2. Are there grounds to arrest?</a:t>
          </a:r>
        </a:p>
      </dgm:t>
    </dgm:pt>
    <dgm:pt modelId="{3080598D-8A79-4E77-B3A5-B009A45E028F}" type="parTrans" cxnId="{F827535B-5A06-450B-AB72-DA2A2C917956}">
      <dgm:prSet/>
      <dgm:spPr/>
      <dgm:t>
        <a:bodyPr/>
        <a:lstStyle/>
        <a:p>
          <a:endParaRPr lang="en-GB"/>
        </a:p>
      </dgm:t>
    </dgm:pt>
    <dgm:pt modelId="{DBDB6F18-8237-4F23-8FA3-E96B170C0D2E}" type="sibTrans" cxnId="{F827535B-5A06-450B-AB72-DA2A2C917956}">
      <dgm:prSet/>
      <dgm:spPr>
        <a:solidFill>
          <a:srgbClr val="002060"/>
        </a:solidFill>
        <a:ln>
          <a:solidFill>
            <a:schemeClr val="tx1"/>
          </a:solidFill>
        </a:ln>
      </dgm:spPr>
      <dgm:t>
        <a:bodyPr/>
        <a:lstStyle/>
        <a:p>
          <a:endParaRPr lang="en-GB"/>
        </a:p>
      </dgm:t>
    </dgm:pt>
    <dgm:pt modelId="{883DCEB0-D2C5-46A9-989C-86CD0951A82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3. Is there a necessity to arrest?</a:t>
          </a:r>
        </a:p>
      </dgm:t>
    </dgm:pt>
    <dgm:pt modelId="{9733EB68-5693-4953-A013-EC7115BA1918}" type="parTrans" cxnId="{1E634504-3A15-49D5-961A-4C1F254BA66B}">
      <dgm:prSet/>
      <dgm:spPr/>
      <dgm:t>
        <a:bodyPr/>
        <a:lstStyle/>
        <a:p>
          <a:endParaRPr lang="en-GB"/>
        </a:p>
      </dgm:t>
    </dgm:pt>
    <dgm:pt modelId="{B4E0E41F-1D5D-44DC-8483-5435931117A5}" type="sibTrans" cxnId="{1E634504-3A15-49D5-961A-4C1F254BA66B}">
      <dgm:prSet/>
      <dgm:spPr/>
      <dgm:t>
        <a:bodyPr/>
        <a:lstStyle/>
        <a:p>
          <a:endParaRPr lang="en-GB"/>
        </a:p>
      </dgm:t>
    </dgm:pt>
    <dgm:pt modelId="{61924C40-9866-4222-A6E8-55FCB570985D}" type="pres">
      <dgm:prSet presAssocID="{D04B5B2D-7732-4C8F-AF68-F99C6645F256}" presName="linearFlow" presStyleCnt="0">
        <dgm:presLayoutVars>
          <dgm:resizeHandles val="exact"/>
        </dgm:presLayoutVars>
      </dgm:prSet>
      <dgm:spPr/>
    </dgm:pt>
    <dgm:pt modelId="{93A36222-7D14-4952-A741-BE3A3595B2A5}" type="pres">
      <dgm:prSet presAssocID="{82F90299-AC59-46CB-9769-717976B3F92D}" presName="node" presStyleLbl="node1" presStyleIdx="0" presStyleCnt="3" custScaleX="196248">
        <dgm:presLayoutVars>
          <dgm:bulletEnabled val="1"/>
        </dgm:presLayoutVars>
      </dgm:prSet>
      <dgm:spPr/>
    </dgm:pt>
    <dgm:pt modelId="{988A38FA-6F84-42F0-9B23-668841B6319B}" type="pres">
      <dgm:prSet presAssocID="{4B8A256B-5A36-4CB8-AB19-B78896299401}" presName="sibTrans" presStyleLbl="sibTrans2D1" presStyleIdx="0" presStyleCnt="2"/>
      <dgm:spPr/>
    </dgm:pt>
    <dgm:pt modelId="{F339363B-1EE2-401E-B400-F70BBC365C0A}" type="pres">
      <dgm:prSet presAssocID="{4B8A256B-5A36-4CB8-AB19-B78896299401}" presName="connectorText" presStyleLbl="sibTrans2D1" presStyleIdx="0" presStyleCnt="2"/>
      <dgm:spPr/>
    </dgm:pt>
    <dgm:pt modelId="{4FF52991-9E91-44EE-9721-1217192858BD}" type="pres">
      <dgm:prSet presAssocID="{118927BF-6ED2-4061-9006-2919BDBD8DE8}" presName="node" presStyleLbl="node1" presStyleIdx="1" presStyleCnt="3" custScaleX="193994">
        <dgm:presLayoutVars>
          <dgm:bulletEnabled val="1"/>
        </dgm:presLayoutVars>
      </dgm:prSet>
      <dgm:spPr/>
    </dgm:pt>
    <dgm:pt modelId="{0CDF33D6-F06D-4BF4-81EA-75FD1A0C493C}" type="pres">
      <dgm:prSet presAssocID="{DBDB6F18-8237-4F23-8FA3-E96B170C0D2E}" presName="sibTrans" presStyleLbl="sibTrans2D1" presStyleIdx="1" presStyleCnt="2"/>
      <dgm:spPr/>
    </dgm:pt>
    <dgm:pt modelId="{5A02064D-1708-4FC8-B93A-D0EC976B3F18}" type="pres">
      <dgm:prSet presAssocID="{DBDB6F18-8237-4F23-8FA3-E96B170C0D2E}" presName="connectorText" presStyleLbl="sibTrans2D1" presStyleIdx="1" presStyleCnt="2"/>
      <dgm:spPr/>
    </dgm:pt>
    <dgm:pt modelId="{B97C2B98-0081-4F1F-8DC1-A709C2874E92}" type="pres">
      <dgm:prSet presAssocID="{883DCEB0-D2C5-46A9-989C-86CD0951A829}" presName="node" presStyleLbl="node1" presStyleIdx="2" presStyleCnt="3" custScaleX="193069">
        <dgm:presLayoutVars>
          <dgm:bulletEnabled val="1"/>
        </dgm:presLayoutVars>
      </dgm:prSet>
      <dgm:spPr/>
    </dgm:pt>
  </dgm:ptLst>
  <dgm:cxnLst>
    <dgm:cxn modelId="{1E634504-3A15-49D5-961A-4C1F254BA66B}" srcId="{D04B5B2D-7732-4C8F-AF68-F99C6645F256}" destId="{883DCEB0-D2C5-46A9-989C-86CD0951A829}" srcOrd="2" destOrd="0" parTransId="{9733EB68-5693-4953-A013-EC7115BA1918}" sibTransId="{B4E0E41F-1D5D-44DC-8483-5435931117A5}"/>
    <dgm:cxn modelId="{029C4A23-3263-4E20-9FCB-21B16B6FA33B}" type="presOf" srcId="{4B8A256B-5A36-4CB8-AB19-B78896299401}" destId="{988A38FA-6F84-42F0-9B23-668841B6319B}" srcOrd="0" destOrd="0" presId="urn:microsoft.com/office/officeart/2005/8/layout/process2"/>
    <dgm:cxn modelId="{32296B3D-CD40-436E-B489-9F418FCB894E}" srcId="{D04B5B2D-7732-4C8F-AF68-F99C6645F256}" destId="{82F90299-AC59-46CB-9769-717976B3F92D}" srcOrd="0" destOrd="0" parTransId="{43607134-95B1-4D6C-B433-7D6C5FF46DEE}" sibTransId="{4B8A256B-5A36-4CB8-AB19-B78896299401}"/>
    <dgm:cxn modelId="{F827535B-5A06-450B-AB72-DA2A2C917956}" srcId="{D04B5B2D-7732-4C8F-AF68-F99C6645F256}" destId="{118927BF-6ED2-4061-9006-2919BDBD8DE8}" srcOrd="1" destOrd="0" parTransId="{3080598D-8A79-4E77-B3A5-B009A45E028F}" sibTransId="{DBDB6F18-8237-4F23-8FA3-E96B170C0D2E}"/>
    <dgm:cxn modelId="{0643CE82-B247-4BB5-B903-DB831259118B}" type="presOf" srcId="{D04B5B2D-7732-4C8F-AF68-F99C6645F256}" destId="{61924C40-9866-4222-A6E8-55FCB570985D}" srcOrd="0" destOrd="0" presId="urn:microsoft.com/office/officeart/2005/8/layout/process2"/>
    <dgm:cxn modelId="{72076FAA-4382-4E03-95DB-2F0306F966CB}" type="presOf" srcId="{4B8A256B-5A36-4CB8-AB19-B78896299401}" destId="{F339363B-1EE2-401E-B400-F70BBC365C0A}" srcOrd="1" destOrd="0" presId="urn:microsoft.com/office/officeart/2005/8/layout/process2"/>
    <dgm:cxn modelId="{C22132B3-9F0D-4D6B-A53C-530CE10E364C}" type="presOf" srcId="{82F90299-AC59-46CB-9769-717976B3F92D}" destId="{93A36222-7D14-4952-A741-BE3A3595B2A5}" srcOrd="0" destOrd="0" presId="urn:microsoft.com/office/officeart/2005/8/layout/process2"/>
    <dgm:cxn modelId="{33CC80DB-0B3F-4A7A-A4C2-D02D18DE8D43}" type="presOf" srcId="{118927BF-6ED2-4061-9006-2919BDBD8DE8}" destId="{4FF52991-9E91-44EE-9721-1217192858BD}" srcOrd="0" destOrd="0" presId="urn:microsoft.com/office/officeart/2005/8/layout/process2"/>
    <dgm:cxn modelId="{B96428DE-3C10-4779-B0D3-29214418FEB2}" type="presOf" srcId="{DBDB6F18-8237-4F23-8FA3-E96B170C0D2E}" destId="{5A02064D-1708-4FC8-B93A-D0EC976B3F18}" srcOrd="1" destOrd="0" presId="urn:microsoft.com/office/officeart/2005/8/layout/process2"/>
    <dgm:cxn modelId="{9609EDE2-8019-406B-B37A-9604D6FBF217}" type="presOf" srcId="{883DCEB0-D2C5-46A9-989C-86CD0951A829}" destId="{B97C2B98-0081-4F1F-8DC1-A709C2874E92}" srcOrd="0" destOrd="0" presId="urn:microsoft.com/office/officeart/2005/8/layout/process2"/>
    <dgm:cxn modelId="{10B127E9-EECD-42C0-9D05-D4BF6E9E8E57}" type="presOf" srcId="{DBDB6F18-8237-4F23-8FA3-E96B170C0D2E}" destId="{0CDF33D6-F06D-4BF4-81EA-75FD1A0C493C}" srcOrd="0" destOrd="0" presId="urn:microsoft.com/office/officeart/2005/8/layout/process2"/>
    <dgm:cxn modelId="{0E29AB35-CAA1-44A8-A122-EB99BACDCE43}" type="presParOf" srcId="{61924C40-9866-4222-A6E8-55FCB570985D}" destId="{93A36222-7D14-4952-A741-BE3A3595B2A5}" srcOrd="0" destOrd="0" presId="urn:microsoft.com/office/officeart/2005/8/layout/process2"/>
    <dgm:cxn modelId="{70068DD7-7A5F-4D13-A8E1-087C5C375B4F}" type="presParOf" srcId="{61924C40-9866-4222-A6E8-55FCB570985D}" destId="{988A38FA-6F84-42F0-9B23-668841B6319B}" srcOrd="1" destOrd="0" presId="urn:microsoft.com/office/officeart/2005/8/layout/process2"/>
    <dgm:cxn modelId="{132874D1-8734-4C59-8140-8D0534D2D37A}" type="presParOf" srcId="{988A38FA-6F84-42F0-9B23-668841B6319B}" destId="{F339363B-1EE2-401E-B400-F70BBC365C0A}" srcOrd="0" destOrd="0" presId="urn:microsoft.com/office/officeart/2005/8/layout/process2"/>
    <dgm:cxn modelId="{4A31E1D2-0BFD-4910-AC64-ADAE8443AC91}" type="presParOf" srcId="{61924C40-9866-4222-A6E8-55FCB570985D}" destId="{4FF52991-9E91-44EE-9721-1217192858BD}" srcOrd="2" destOrd="0" presId="urn:microsoft.com/office/officeart/2005/8/layout/process2"/>
    <dgm:cxn modelId="{13020ABB-55AC-45E3-948C-BF7FD2ABE0B2}" type="presParOf" srcId="{61924C40-9866-4222-A6E8-55FCB570985D}" destId="{0CDF33D6-F06D-4BF4-81EA-75FD1A0C493C}" srcOrd="3" destOrd="0" presId="urn:microsoft.com/office/officeart/2005/8/layout/process2"/>
    <dgm:cxn modelId="{19FB0F82-9DAA-4695-BE05-4A18FB143161}" type="presParOf" srcId="{0CDF33D6-F06D-4BF4-81EA-75FD1A0C493C}" destId="{5A02064D-1708-4FC8-B93A-D0EC976B3F18}" srcOrd="0" destOrd="0" presId="urn:microsoft.com/office/officeart/2005/8/layout/process2"/>
    <dgm:cxn modelId="{FADC303D-2474-40B0-A8B0-1F7F8B4B97DF}" type="presParOf" srcId="{61924C40-9866-4222-A6E8-55FCB570985D}" destId="{B97C2B98-0081-4F1F-8DC1-A709C2874E92}"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B61AD7-CC72-44F7-971E-280EDFD024AC}"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56C205AA-2F16-40D5-A9D0-6CDE2A308D68}">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Elements required for a lawful arrest</a:t>
          </a:r>
        </a:p>
      </dgm:t>
    </dgm:pt>
    <dgm:pt modelId="{609BDBF4-2EAF-49FA-9663-26359F56550F}" type="parTrans" cxnId="{3F8F4A30-F88D-40F2-80FC-C01480DD848D}">
      <dgm:prSet/>
      <dgm:spPr/>
      <dgm:t>
        <a:bodyPr/>
        <a:lstStyle/>
        <a:p>
          <a:endParaRPr lang="en-GB"/>
        </a:p>
      </dgm:t>
    </dgm:pt>
    <dgm:pt modelId="{F049D290-C2FF-4943-B6A2-2A033AB4C6D9}" type="sibTrans" cxnId="{3F8F4A30-F88D-40F2-80FC-C01480DD848D}">
      <dgm:prSet/>
      <dgm:spPr/>
      <dgm:t>
        <a:bodyPr/>
        <a:lstStyle/>
        <a:p>
          <a:endParaRPr lang="en-GB"/>
        </a:p>
      </dgm:t>
    </dgm:pt>
    <dgm:pt modelId="{D26838E4-2D94-47B5-8067-64F6969B14F9}">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 person’s involvement</a:t>
          </a:r>
        </a:p>
        <a:p>
          <a:r>
            <a:rPr lang="en-GB" sz="2400" b="1" i="1" u="sng" dirty="0">
              <a:solidFill>
                <a:schemeClr val="tx1"/>
              </a:solidFill>
            </a:rPr>
            <a:t> or</a:t>
          </a:r>
        </a:p>
      </dgm:t>
    </dgm:pt>
    <dgm:pt modelId="{3612CB8B-10FA-4B0A-B666-B47B2961265C}" type="parTrans" cxnId="{9D5D2C02-6F3A-4C0D-B976-F14340F844FC}">
      <dgm:prSet/>
      <dgm:spPr>
        <a:solidFill>
          <a:schemeClr val="accent2">
            <a:lumMod val="75000"/>
          </a:schemeClr>
        </a:solidFill>
        <a:ln w="38100">
          <a:solidFill>
            <a:schemeClr val="tx1"/>
          </a:solidFill>
        </a:ln>
      </dgm:spPr>
      <dgm:t>
        <a:bodyPr/>
        <a:lstStyle/>
        <a:p>
          <a:endParaRPr lang="en-GB"/>
        </a:p>
      </dgm:t>
    </dgm:pt>
    <dgm:pt modelId="{ADA553F3-73F3-4C70-9BF7-0B271F87F34F}" type="sibTrans" cxnId="{9D5D2C02-6F3A-4C0D-B976-F14340F844FC}">
      <dgm:prSet/>
      <dgm:spPr/>
      <dgm:t>
        <a:bodyPr/>
        <a:lstStyle/>
        <a:p>
          <a:endParaRPr lang="en-GB"/>
        </a:p>
      </dgm:t>
    </dgm:pt>
    <dgm:pt modelId="{1186AB6C-93B1-4915-ACC1-F0E3A5DCA1E3}">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suspected involvement </a:t>
          </a:r>
        </a:p>
        <a:p>
          <a:r>
            <a:rPr lang="en-GB" sz="2400" b="1" i="1" u="sng" dirty="0">
              <a:solidFill>
                <a:schemeClr val="tx1"/>
              </a:solidFill>
            </a:rPr>
            <a:t>or</a:t>
          </a:r>
        </a:p>
      </dgm:t>
    </dgm:pt>
    <dgm:pt modelId="{BD89B96F-ED42-4DE0-907D-AAD346655D73}" type="parTrans" cxnId="{D6865256-2DC3-483C-ACB3-AB7A7B07150E}">
      <dgm:prSet/>
      <dgm:spPr>
        <a:solidFill>
          <a:schemeClr val="accent2">
            <a:lumMod val="75000"/>
          </a:schemeClr>
        </a:solidFill>
        <a:ln w="38100">
          <a:solidFill>
            <a:schemeClr val="tx1"/>
          </a:solidFill>
        </a:ln>
      </dgm:spPr>
      <dgm:t>
        <a:bodyPr/>
        <a:lstStyle/>
        <a:p>
          <a:endParaRPr lang="en-GB"/>
        </a:p>
      </dgm:t>
    </dgm:pt>
    <dgm:pt modelId="{67FA4648-0D45-490B-B145-773D9CFDA30B}" type="sibTrans" cxnId="{D6865256-2DC3-483C-ACB3-AB7A7B07150E}">
      <dgm:prSet/>
      <dgm:spPr/>
      <dgm:t>
        <a:bodyPr/>
        <a:lstStyle/>
        <a:p>
          <a:endParaRPr lang="en-GB"/>
        </a:p>
      </dgm:t>
    </dgm:pt>
    <dgm:pt modelId="{B6B70FBF-7E9A-440E-9A78-592E8E58C17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attempted involvement in the commission of a criminal offence</a:t>
          </a:r>
        </a:p>
      </dgm:t>
    </dgm:pt>
    <dgm:pt modelId="{707584B5-598D-4137-A015-8EF799396F89}" type="parTrans" cxnId="{014A1B86-A9FD-492E-838D-C87ED481A775}">
      <dgm:prSet/>
      <dgm:spPr>
        <a:solidFill>
          <a:schemeClr val="accent2">
            <a:lumMod val="75000"/>
          </a:schemeClr>
        </a:solidFill>
        <a:ln w="38100">
          <a:solidFill>
            <a:schemeClr val="tx1"/>
          </a:solidFill>
        </a:ln>
      </dgm:spPr>
      <dgm:t>
        <a:bodyPr/>
        <a:lstStyle/>
        <a:p>
          <a:endParaRPr lang="en-GB"/>
        </a:p>
      </dgm:t>
    </dgm:pt>
    <dgm:pt modelId="{FEE27BBD-FC69-48F2-893B-4DFE9B3BB5C1}" type="sibTrans" cxnId="{014A1B86-A9FD-492E-838D-C87ED481A775}">
      <dgm:prSet/>
      <dgm:spPr/>
      <dgm:t>
        <a:bodyPr/>
        <a:lstStyle/>
        <a:p>
          <a:endParaRPr lang="en-GB"/>
        </a:p>
      </dgm:t>
    </dgm:pt>
    <dgm:pt modelId="{485C8C8D-A9CC-491E-B7C9-B0D4B06F22B8}" type="pres">
      <dgm:prSet presAssocID="{15B61AD7-CC72-44F7-971E-280EDFD024AC}" presName="Name0" presStyleCnt="0">
        <dgm:presLayoutVars>
          <dgm:chPref val="1"/>
          <dgm:dir/>
          <dgm:animOne val="branch"/>
          <dgm:animLvl val="lvl"/>
          <dgm:resizeHandles val="exact"/>
        </dgm:presLayoutVars>
      </dgm:prSet>
      <dgm:spPr/>
    </dgm:pt>
    <dgm:pt modelId="{E996F560-BA8B-4C8D-A005-925D2B815F55}" type="pres">
      <dgm:prSet presAssocID="{56C205AA-2F16-40D5-A9D0-6CDE2A308D68}" presName="root1" presStyleCnt="0"/>
      <dgm:spPr/>
    </dgm:pt>
    <dgm:pt modelId="{25E99E43-9806-4C5B-B979-DEF43399A8AB}" type="pres">
      <dgm:prSet presAssocID="{56C205AA-2F16-40D5-A9D0-6CDE2A308D68}" presName="LevelOneTextNode" presStyleLbl="node0" presStyleIdx="0" presStyleCnt="1" custLinFactNeighborX="7817" custLinFactNeighborY="1643">
        <dgm:presLayoutVars>
          <dgm:chPref val="3"/>
        </dgm:presLayoutVars>
      </dgm:prSet>
      <dgm:spPr/>
    </dgm:pt>
    <dgm:pt modelId="{CD6E8267-54E1-411C-9DF6-9CEF8924BEAF}" type="pres">
      <dgm:prSet presAssocID="{56C205AA-2F16-40D5-A9D0-6CDE2A308D68}" presName="level2hierChild" presStyleCnt="0"/>
      <dgm:spPr/>
    </dgm:pt>
    <dgm:pt modelId="{D4C37D1B-CF64-452A-80CB-03E81341CDE5}" type="pres">
      <dgm:prSet presAssocID="{3612CB8B-10FA-4B0A-B666-B47B2961265C}" presName="conn2-1" presStyleLbl="parChTrans1D2" presStyleIdx="0" presStyleCnt="3"/>
      <dgm:spPr/>
    </dgm:pt>
    <dgm:pt modelId="{EC6D7C12-5E2F-4E32-91F6-30F6EE9275CF}" type="pres">
      <dgm:prSet presAssocID="{3612CB8B-10FA-4B0A-B666-B47B2961265C}" presName="connTx" presStyleLbl="parChTrans1D2" presStyleIdx="0" presStyleCnt="3"/>
      <dgm:spPr/>
    </dgm:pt>
    <dgm:pt modelId="{434901D8-1696-471F-80EC-BCDD0DD464FF}" type="pres">
      <dgm:prSet presAssocID="{D26838E4-2D94-47B5-8067-64F6969B14F9}" presName="root2" presStyleCnt="0"/>
      <dgm:spPr/>
    </dgm:pt>
    <dgm:pt modelId="{443CB01A-CAFE-4951-9BF2-DF9BC76105C2}" type="pres">
      <dgm:prSet presAssocID="{D26838E4-2D94-47B5-8067-64F6969B14F9}" presName="LevelTwoTextNode" presStyleLbl="node2" presStyleIdx="0" presStyleCnt="3">
        <dgm:presLayoutVars>
          <dgm:chPref val="3"/>
        </dgm:presLayoutVars>
      </dgm:prSet>
      <dgm:spPr/>
    </dgm:pt>
    <dgm:pt modelId="{48BAC19D-EB8C-4C42-A2D0-C8B9CBD6C764}" type="pres">
      <dgm:prSet presAssocID="{D26838E4-2D94-47B5-8067-64F6969B14F9}" presName="level3hierChild" presStyleCnt="0"/>
      <dgm:spPr/>
    </dgm:pt>
    <dgm:pt modelId="{820A2D18-4DD0-446E-ADFF-5100FEE8C296}" type="pres">
      <dgm:prSet presAssocID="{BD89B96F-ED42-4DE0-907D-AAD346655D73}" presName="conn2-1" presStyleLbl="parChTrans1D2" presStyleIdx="1" presStyleCnt="3"/>
      <dgm:spPr/>
    </dgm:pt>
    <dgm:pt modelId="{65076DAC-D04F-4E5F-87EB-2965995A79CD}" type="pres">
      <dgm:prSet presAssocID="{BD89B96F-ED42-4DE0-907D-AAD346655D73}" presName="connTx" presStyleLbl="parChTrans1D2" presStyleIdx="1" presStyleCnt="3"/>
      <dgm:spPr/>
    </dgm:pt>
    <dgm:pt modelId="{630D5029-4802-4165-B3CE-604C88D127CD}" type="pres">
      <dgm:prSet presAssocID="{1186AB6C-93B1-4915-ACC1-F0E3A5DCA1E3}" presName="root2" presStyleCnt="0"/>
      <dgm:spPr/>
    </dgm:pt>
    <dgm:pt modelId="{60D4E19A-6668-4E5C-AF2E-6E396658E53E}" type="pres">
      <dgm:prSet presAssocID="{1186AB6C-93B1-4915-ACC1-F0E3A5DCA1E3}" presName="LevelTwoTextNode" presStyleLbl="node2" presStyleIdx="1" presStyleCnt="3">
        <dgm:presLayoutVars>
          <dgm:chPref val="3"/>
        </dgm:presLayoutVars>
      </dgm:prSet>
      <dgm:spPr/>
    </dgm:pt>
    <dgm:pt modelId="{AD99B9C4-FEE5-443F-B77F-C09CE666471C}" type="pres">
      <dgm:prSet presAssocID="{1186AB6C-93B1-4915-ACC1-F0E3A5DCA1E3}" presName="level3hierChild" presStyleCnt="0"/>
      <dgm:spPr/>
    </dgm:pt>
    <dgm:pt modelId="{34725E65-4D99-4955-9BA1-E580E1732656}" type="pres">
      <dgm:prSet presAssocID="{707584B5-598D-4137-A015-8EF799396F89}" presName="conn2-1" presStyleLbl="parChTrans1D2" presStyleIdx="2" presStyleCnt="3"/>
      <dgm:spPr/>
    </dgm:pt>
    <dgm:pt modelId="{81B5D8F4-7A21-4788-95D9-3E9B9CA5C2B5}" type="pres">
      <dgm:prSet presAssocID="{707584B5-598D-4137-A015-8EF799396F89}" presName="connTx" presStyleLbl="parChTrans1D2" presStyleIdx="2" presStyleCnt="3"/>
      <dgm:spPr/>
    </dgm:pt>
    <dgm:pt modelId="{E315BC30-F12F-4396-9633-5D3775B81A45}" type="pres">
      <dgm:prSet presAssocID="{B6B70FBF-7E9A-440E-9A78-592E8E58C178}" presName="root2" presStyleCnt="0"/>
      <dgm:spPr/>
    </dgm:pt>
    <dgm:pt modelId="{C729C6FB-7294-49BB-8111-99DFD9C99FF9}" type="pres">
      <dgm:prSet presAssocID="{B6B70FBF-7E9A-440E-9A78-592E8E58C178}" presName="LevelTwoTextNode" presStyleLbl="node2" presStyleIdx="2" presStyleCnt="3">
        <dgm:presLayoutVars>
          <dgm:chPref val="3"/>
        </dgm:presLayoutVars>
      </dgm:prSet>
      <dgm:spPr/>
    </dgm:pt>
    <dgm:pt modelId="{85401E05-83C1-4E35-B4E1-2781F98F8A57}" type="pres">
      <dgm:prSet presAssocID="{B6B70FBF-7E9A-440E-9A78-592E8E58C178}" presName="level3hierChild" presStyleCnt="0"/>
      <dgm:spPr/>
    </dgm:pt>
  </dgm:ptLst>
  <dgm:cxnLst>
    <dgm:cxn modelId="{9D5D2C02-6F3A-4C0D-B976-F14340F844FC}" srcId="{56C205AA-2F16-40D5-A9D0-6CDE2A308D68}" destId="{D26838E4-2D94-47B5-8067-64F6969B14F9}" srcOrd="0" destOrd="0" parTransId="{3612CB8B-10FA-4B0A-B666-B47B2961265C}" sibTransId="{ADA553F3-73F3-4C70-9BF7-0B271F87F34F}"/>
    <dgm:cxn modelId="{A0F70F1C-FE2E-4610-81CC-D83372E90D3B}" type="presOf" srcId="{B6B70FBF-7E9A-440E-9A78-592E8E58C178}" destId="{C729C6FB-7294-49BB-8111-99DFD9C99FF9}" srcOrd="0" destOrd="0" presId="urn:microsoft.com/office/officeart/2008/layout/HorizontalMultiLevelHierarchy"/>
    <dgm:cxn modelId="{7FB4721E-961D-4696-84A6-2FAFCB136DAD}" type="presOf" srcId="{BD89B96F-ED42-4DE0-907D-AAD346655D73}" destId="{820A2D18-4DD0-446E-ADFF-5100FEE8C296}" srcOrd="0" destOrd="0" presId="urn:microsoft.com/office/officeart/2008/layout/HorizontalMultiLevelHierarchy"/>
    <dgm:cxn modelId="{118DC622-B9F0-4E6A-82DC-4E78A12D644C}" type="presOf" srcId="{D26838E4-2D94-47B5-8067-64F6969B14F9}" destId="{443CB01A-CAFE-4951-9BF2-DF9BC76105C2}" srcOrd="0" destOrd="0" presId="urn:microsoft.com/office/officeart/2008/layout/HorizontalMultiLevelHierarchy"/>
    <dgm:cxn modelId="{3F8F4A30-F88D-40F2-80FC-C01480DD848D}" srcId="{15B61AD7-CC72-44F7-971E-280EDFD024AC}" destId="{56C205AA-2F16-40D5-A9D0-6CDE2A308D68}" srcOrd="0" destOrd="0" parTransId="{609BDBF4-2EAF-49FA-9663-26359F56550F}" sibTransId="{F049D290-C2FF-4943-B6A2-2A033AB4C6D9}"/>
    <dgm:cxn modelId="{1BE7723E-1870-472A-AECC-5895F8FA2D37}" type="presOf" srcId="{707584B5-598D-4137-A015-8EF799396F89}" destId="{34725E65-4D99-4955-9BA1-E580E1732656}" srcOrd="0" destOrd="0" presId="urn:microsoft.com/office/officeart/2008/layout/HorizontalMultiLevelHierarchy"/>
    <dgm:cxn modelId="{9F727772-155C-4E28-BC6B-4ECA31B462EF}" type="presOf" srcId="{BD89B96F-ED42-4DE0-907D-AAD346655D73}" destId="{65076DAC-D04F-4E5F-87EB-2965995A79CD}" srcOrd="1" destOrd="0" presId="urn:microsoft.com/office/officeart/2008/layout/HorizontalMultiLevelHierarchy"/>
    <dgm:cxn modelId="{D6865256-2DC3-483C-ACB3-AB7A7B07150E}" srcId="{56C205AA-2F16-40D5-A9D0-6CDE2A308D68}" destId="{1186AB6C-93B1-4915-ACC1-F0E3A5DCA1E3}" srcOrd="1" destOrd="0" parTransId="{BD89B96F-ED42-4DE0-907D-AAD346655D73}" sibTransId="{67FA4648-0D45-490B-B145-773D9CFDA30B}"/>
    <dgm:cxn modelId="{014A1B86-A9FD-492E-838D-C87ED481A775}" srcId="{56C205AA-2F16-40D5-A9D0-6CDE2A308D68}" destId="{B6B70FBF-7E9A-440E-9A78-592E8E58C178}" srcOrd="2" destOrd="0" parTransId="{707584B5-598D-4137-A015-8EF799396F89}" sibTransId="{FEE27BBD-FC69-48F2-893B-4DFE9B3BB5C1}"/>
    <dgm:cxn modelId="{1962449D-A940-4B97-92DB-B160659CC7A6}" type="presOf" srcId="{3612CB8B-10FA-4B0A-B666-B47B2961265C}" destId="{EC6D7C12-5E2F-4E32-91F6-30F6EE9275CF}" srcOrd="1" destOrd="0" presId="urn:microsoft.com/office/officeart/2008/layout/HorizontalMultiLevelHierarchy"/>
    <dgm:cxn modelId="{ED33F7A5-380A-44A4-AE99-188D2A0173AE}" type="presOf" srcId="{3612CB8B-10FA-4B0A-B666-B47B2961265C}" destId="{D4C37D1B-CF64-452A-80CB-03E81341CDE5}" srcOrd="0" destOrd="0" presId="urn:microsoft.com/office/officeart/2008/layout/HorizontalMultiLevelHierarchy"/>
    <dgm:cxn modelId="{9E6B9CBB-C300-48B6-A1A9-D464B10BA929}" type="presOf" srcId="{56C205AA-2F16-40D5-A9D0-6CDE2A308D68}" destId="{25E99E43-9806-4C5B-B979-DEF43399A8AB}" srcOrd="0" destOrd="0" presId="urn:microsoft.com/office/officeart/2008/layout/HorizontalMultiLevelHierarchy"/>
    <dgm:cxn modelId="{415A50E2-CBC2-466C-A1D8-087E23F8F917}" type="presOf" srcId="{1186AB6C-93B1-4915-ACC1-F0E3A5DCA1E3}" destId="{60D4E19A-6668-4E5C-AF2E-6E396658E53E}" srcOrd="0" destOrd="0" presId="urn:microsoft.com/office/officeart/2008/layout/HorizontalMultiLevelHierarchy"/>
    <dgm:cxn modelId="{5E53A9E2-B8B1-49B9-87F4-72C734B94C94}" type="presOf" srcId="{15B61AD7-CC72-44F7-971E-280EDFD024AC}" destId="{485C8C8D-A9CC-491E-B7C9-B0D4B06F22B8}" srcOrd="0" destOrd="0" presId="urn:microsoft.com/office/officeart/2008/layout/HorizontalMultiLevelHierarchy"/>
    <dgm:cxn modelId="{99F97DF8-977E-42C5-8BB1-6850B11795FB}" type="presOf" srcId="{707584B5-598D-4137-A015-8EF799396F89}" destId="{81B5D8F4-7A21-4788-95D9-3E9B9CA5C2B5}" srcOrd="1" destOrd="0" presId="urn:microsoft.com/office/officeart/2008/layout/HorizontalMultiLevelHierarchy"/>
    <dgm:cxn modelId="{6C62F8AC-154F-4346-A19B-F00DEC0F3DD1}" type="presParOf" srcId="{485C8C8D-A9CC-491E-B7C9-B0D4B06F22B8}" destId="{E996F560-BA8B-4C8D-A005-925D2B815F55}" srcOrd="0" destOrd="0" presId="urn:microsoft.com/office/officeart/2008/layout/HorizontalMultiLevelHierarchy"/>
    <dgm:cxn modelId="{38C1EBFE-70F5-4B70-957E-F2D930215018}" type="presParOf" srcId="{E996F560-BA8B-4C8D-A005-925D2B815F55}" destId="{25E99E43-9806-4C5B-B979-DEF43399A8AB}" srcOrd="0" destOrd="0" presId="urn:microsoft.com/office/officeart/2008/layout/HorizontalMultiLevelHierarchy"/>
    <dgm:cxn modelId="{C5E59B14-0981-429E-864D-4CA18D5A8F8D}" type="presParOf" srcId="{E996F560-BA8B-4C8D-A005-925D2B815F55}" destId="{CD6E8267-54E1-411C-9DF6-9CEF8924BEAF}" srcOrd="1" destOrd="0" presId="urn:microsoft.com/office/officeart/2008/layout/HorizontalMultiLevelHierarchy"/>
    <dgm:cxn modelId="{F1A334CC-21B5-4F4A-8AA1-670414956218}" type="presParOf" srcId="{CD6E8267-54E1-411C-9DF6-9CEF8924BEAF}" destId="{D4C37D1B-CF64-452A-80CB-03E81341CDE5}" srcOrd="0" destOrd="0" presId="urn:microsoft.com/office/officeart/2008/layout/HorizontalMultiLevelHierarchy"/>
    <dgm:cxn modelId="{B6272260-465F-4CDA-9723-411F323D6F31}" type="presParOf" srcId="{D4C37D1B-CF64-452A-80CB-03E81341CDE5}" destId="{EC6D7C12-5E2F-4E32-91F6-30F6EE9275CF}" srcOrd="0" destOrd="0" presId="urn:microsoft.com/office/officeart/2008/layout/HorizontalMultiLevelHierarchy"/>
    <dgm:cxn modelId="{1BEACCE5-74BB-469F-8661-D7F471374646}" type="presParOf" srcId="{CD6E8267-54E1-411C-9DF6-9CEF8924BEAF}" destId="{434901D8-1696-471F-80EC-BCDD0DD464FF}" srcOrd="1" destOrd="0" presId="urn:microsoft.com/office/officeart/2008/layout/HorizontalMultiLevelHierarchy"/>
    <dgm:cxn modelId="{925F2465-E4EC-454C-8D1D-85CC539F0013}" type="presParOf" srcId="{434901D8-1696-471F-80EC-BCDD0DD464FF}" destId="{443CB01A-CAFE-4951-9BF2-DF9BC76105C2}" srcOrd="0" destOrd="0" presId="urn:microsoft.com/office/officeart/2008/layout/HorizontalMultiLevelHierarchy"/>
    <dgm:cxn modelId="{EAE54E48-30B4-46A5-A214-C01D746CA02F}" type="presParOf" srcId="{434901D8-1696-471F-80EC-BCDD0DD464FF}" destId="{48BAC19D-EB8C-4C42-A2D0-C8B9CBD6C764}" srcOrd="1" destOrd="0" presId="urn:microsoft.com/office/officeart/2008/layout/HorizontalMultiLevelHierarchy"/>
    <dgm:cxn modelId="{E2956687-AD0D-446B-9E1C-2D42D76EEBE0}" type="presParOf" srcId="{CD6E8267-54E1-411C-9DF6-9CEF8924BEAF}" destId="{820A2D18-4DD0-446E-ADFF-5100FEE8C296}" srcOrd="2" destOrd="0" presId="urn:microsoft.com/office/officeart/2008/layout/HorizontalMultiLevelHierarchy"/>
    <dgm:cxn modelId="{B766389D-2ABB-484B-93C9-8449B2D186B5}" type="presParOf" srcId="{820A2D18-4DD0-446E-ADFF-5100FEE8C296}" destId="{65076DAC-D04F-4E5F-87EB-2965995A79CD}" srcOrd="0" destOrd="0" presId="urn:microsoft.com/office/officeart/2008/layout/HorizontalMultiLevelHierarchy"/>
    <dgm:cxn modelId="{432D1209-39E0-403E-A13A-39853790986D}" type="presParOf" srcId="{CD6E8267-54E1-411C-9DF6-9CEF8924BEAF}" destId="{630D5029-4802-4165-B3CE-604C88D127CD}" srcOrd="3" destOrd="0" presId="urn:microsoft.com/office/officeart/2008/layout/HorizontalMultiLevelHierarchy"/>
    <dgm:cxn modelId="{83EBE0AE-2C2C-42BE-853B-5FACA904D2AD}" type="presParOf" srcId="{630D5029-4802-4165-B3CE-604C88D127CD}" destId="{60D4E19A-6668-4E5C-AF2E-6E396658E53E}" srcOrd="0" destOrd="0" presId="urn:microsoft.com/office/officeart/2008/layout/HorizontalMultiLevelHierarchy"/>
    <dgm:cxn modelId="{632118D8-2510-4FE5-BA41-4B7719A61440}" type="presParOf" srcId="{630D5029-4802-4165-B3CE-604C88D127CD}" destId="{AD99B9C4-FEE5-443F-B77F-C09CE666471C}" srcOrd="1" destOrd="0" presId="urn:microsoft.com/office/officeart/2008/layout/HorizontalMultiLevelHierarchy"/>
    <dgm:cxn modelId="{1760E930-07FE-4F9C-B1A4-91B706883784}" type="presParOf" srcId="{CD6E8267-54E1-411C-9DF6-9CEF8924BEAF}" destId="{34725E65-4D99-4955-9BA1-E580E1732656}" srcOrd="4" destOrd="0" presId="urn:microsoft.com/office/officeart/2008/layout/HorizontalMultiLevelHierarchy"/>
    <dgm:cxn modelId="{A079787A-5B2A-42FE-8636-74FB2F0783E3}" type="presParOf" srcId="{34725E65-4D99-4955-9BA1-E580E1732656}" destId="{81B5D8F4-7A21-4788-95D9-3E9B9CA5C2B5}" srcOrd="0" destOrd="0" presId="urn:microsoft.com/office/officeart/2008/layout/HorizontalMultiLevelHierarchy"/>
    <dgm:cxn modelId="{3FB53E6A-B0B9-44B9-953D-DAEDD3BAF76D}" type="presParOf" srcId="{CD6E8267-54E1-411C-9DF6-9CEF8924BEAF}" destId="{E315BC30-F12F-4396-9633-5D3775B81A45}" srcOrd="5" destOrd="0" presId="urn:microsoft.com/office/officeart/2008/layout/HorizontalMultiLevelHierarchy"/>
    <dgm:cxn modelId="{FA67B477-2119-424F-9CE1-FB1B88F49FE4}" type="presParOf" srcId="{E315BC30-F12F-4396-9633-5D3775B81A45}" destId="{C729C6FB-7294-49BB-8111-99DFD9C99FF9}" srcOrd="0" destOrd="0" presId="urn:microsoft.com/office/officeart/2008/layout/HorizontalMultiLevelHierarchy"/>
    <dgm:cxn modelId="{F039BDAE-4D35-4A46-80C8-3A689A456C80}" type="presParOf" srcId="{E315BC30-F12F-4396-9633-5D3775B81A45}" destId="{85401E05-83C1-4E35-B4E1-2781F98F8A57}" srcOrd="1" destOrd="0" presId="urn:microsoft.com/office/officeart/2008/layout/HorizontalMultiLevelHierarchy"/>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21DD4F-FA63-4630-8EE3-AE54FFCB470F}"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D579FAE8-576D-4CEB-AAF0-5BADC71FA37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dirty="0">
              <a:solidFill>
                <a:schemeClr val="tx1"/>
              </a:solidFill>
            </a:rPr>
            <a:t>Information to be given:</a:t>
          </a:r>
        </a:p>
      </dgm:t>
    </dgm:pt>
    <dgm:pt modelId="{5267759B-E72E-4460-BB99-42D4BE6CA0CD}" type="parTrans" cxnId="{3606FACB-33CB-4D56-86DA-316669C59C5A}">
      <dgm:prSet/>
      <dgm:spPr/>
      <dgm:t>
        <a:bodyPr/>
        <a:lstStyle/>
        <a:p>
          <a:endParaRPr lang="en-GB"/>
        </a:p>
      </dgm:t>
    </dgm:pt>
    <dgm:pt modelId="{42240747-9F73-4AA1-A7FB-3C60747A0ED3}" type="sibTrans" cxnId="{3606FACB-33CB-4D56-86DA-316669C59C5A}">
      <dgm:prSet/>
      <dgm:spPr/>
      <dgm:t>
        <a:bodyPr/>
        <a:lstStyle/>
        <a:p>
          <a:endParaRPr lang="en-GB"/>
        </a:p>
      </dgm:t>
    </dgm:pt>
    <dgm:pt modelId="{81B236A9-B768-4EF9-A803-3264B3001431}">
      <dgm:prSet phldrT="[Text]" custT="1"/>
      <dgm:spPr>
        <a:solidFill>
          <a:schemeClr val="accent1">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t>That they </a:t>
          </a:r>
          <a:r>
            <a:rPr lang="en-GB" sz="2400" u="sng" dirty="0"/>
            <a:t>are under arrest </a:t>
          </a:r>
          <a:r>
            <a:rPr lang="en-GB" sz="2400" dirty="0"/>
            <a:t>(even if it is obvious)</a:t>
          </a:r>
        </a:p>
      </dgm:t>
    </dgm:pt>
    <dgm:pt modelId="{5FF05343-C84C-466D-8D3F-01ED2D246B5B}" type="parTrans" cxnId="{0C7650FE-2478-4EBE-B9F6-5C80396E598F}">
      <dgm:prSet/>
      <dgm:spPr/>
      <dgm:t>
        <a:bodyPr/>
        <a:lstStyle/>
        <a:p>
          <a:endParaRPr lang="en-GB"/>
        </a:p>
      </dgm:t>
    </dgm:pt>
    <dgm:pt modelId="{5F089E8C-3E1B-4E0B-9EFD-2E0260D7361D}" type="sibTrans" cxnId="{0C7650FE-2478-4EBE-B9F6-5C80396E598F}">
      <dgm:prSet/>
      <dgm:spPr/>
      <dgm:t>
        <a:bodyPr/>
        <a:lstStyle/>
        <a:p>
          <a:endParaRPr lang="en-GB"/>
        </a:p>
      </dgm:t>
    </dgm:pt>
    <dgm:pt modelId="{247FEDB2-DFE1-40FC-9147-140F32BB85BE}">
      <dgm:prSet phldrT="[Text]" custT="1"/>
      <dgm:spPr>
        <a:solidFill>
          <a:schemeClr val="accent3">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t>The</a:t>
          </a:r>
          <a:r>
            <a:rPr lang="en-GB" sz="2400" u="sng" dirty="0"/>
            <a:t> grounds </a:t>
          </a:r>
          <a:r>
            <a:rPr lang="en-GB" sz="2400" dirty="0"/>
            <a:t>for the arrest (offence for which they have been arrested)</a:t>
          </a:r>
        </a:p>
      </dgm:t>
    </dgm:pt>
    <dgm:pt modelId="{673BD0A6-E6F5-4044-B82B-068E5DCCBAB5}" type="parTrans" cxnId="{5E6A16D8-A1B0-4883-9E1E-CD665FEBD4B2}">
      <dgm:prSet/>
      <dgm:spPr/>
      <dgm:t>
        <a:bodyPr/>
        <a:lstStyle/>
        <a:p>
          <a:endParaRPr lang="en-GB"/>
        </a:p>
      </dgm:t>
    </dgm:pt>
    <dgm:pt modelId="{9E134FDA-868A-4F4E-9830-8F316A156BBE}" type="sibTrans" cxnId="{5E6A16D8-A1B0-4883-9E1E-CD665FEBD4B2}">
      <dgm:prSet/>
      <dgm:spPr/>
      <dgm:t>
        <a:bodyPr/>
        <a:lstStyle/>
        <a:p>
          <a:endParaRPr lang="en-GB"/>
        </a:p>
      </dgm:t>
    </dgm:pt>
    <dgm:pt modelId="{E1F4DB60-4D60-4BCC-B626-37C06675BECD}">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i="1" dirty="0">
              <a:solidFill>
                <a:schemeClr val="tx1"/>
              </a:solidFill>
            </a:rPr>
            <a:t>AND</a:t>
          </a:r>
        </a:p>
      </dgm:t>
    </dgm:pt>
    <dgm:pt modelId="{4BF7F2A9-2463-4B52-BEAC-D4D9F4D3270B}" type="parTrans" cxnId="{1F56C7DB-894A-40B4-9CE8-745CAD8D2235}">
      <dgm:prSet/>
      <dgm:spPr/>
      <dgm:t>
        <a:bodyPr/>
        <a:lstStyle/>
        <a:p>
          <a:endParaRPr lang="en-GB"/>
        </a:p>
      </dgm:t>
    </dgm:pt>
    <dgm:pt modelId="{E793D6FA-0BAB-4EC5-BD0D-228BD1273E1E}" type="sibTrans" cxnId="{1F56C7DB-894A-40B4-9CE8-745CAD8D2235}">
      <dgm:prSet/>
      <dgm:spPr/>
      <dgm:t>
        <a:bodyPr/>
        <a:lstStyle/>
        <a:p>
          <a:endParaRPr lang="en-GB"/>
        </a:p>
      </dgm:t>
    </dgm:pt>
    <dgm:pt modelId="{4DB9A5E1-61DC-469F-91EC-AA621F93E2E6}">
      <dgm:prSet phldrT="[Text]" custT="1"/>
      <dgm:spPr>
        <a:solidFill>
          <a:schemeClr val="accent3">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t>The</a:t>
          </a:r>
          <a:r>
            <a:rPr lang="en-GB" sz="2400" u="sng" dirty="0"/>
            <a:t> Necessity </a:t>
          </a:r>
          <a:r>
            <a:rPr lang="en-GB" sz="2400" dirty="0"/>
            <a:t>for the arrest</a:t>
          </a:r>
        </a:p>
      </dgm:t>
    </dgm:pt>
    <dgm:pt modelId="{8FC8EA58-A5A9-469B-B9B4-F8AD9FA650CD}" type="parTrans" cxnId="{A5378926-1E9F-48FE-B043-9D6E61DF7DC3}">
      <dgm:prSet/>
      <dgm:spPr/>
      <dgm:t>
        <a:bodyPr/>
        <a:lstStyle/>
        <a:p>
          <a:endParaRPr lang="en-GB"/>
        </a:p>
      </dgm:t>
    </dgm:pt>
    <dgm:pt modelId="{C6D17DE5-E57C-4C42-91AB-AC7260BD3E71}" type="sibTrans" cxnId="{A5378926-1E9F-48FE-B043-9D6E61DF7DC3}">
      <dgm:prSet/>
      <dgm:spPr/>
      <dgm:t>
        <a:bodyPr/>
        <a:lstStyle/>
        <a:p>
          <a:endParaRPr lang="en-GB"/>
        </a:p>
      </dgm:t>
    </dgm:pt>
    <dgm:pt modelId="{CF58A11B-847D-414F-92F3-69E01B1CA56A}">
      <dgm:prSet phldrT="[Text]" custT="1"/>
      <dgm:spPr>
        <a:solidFill>
          <a:schemeClr val="accent1">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u="sng" dirty="0">
              <a:solidFill>
                <a:schemeClr val="tx1"/>
              </a:solidFill>
            </a:rPr>
            <a:t>Caution</a:t>
          </a:r>
          <a:r>
            <a:rPr lang="en-GB" sz="2400" dirty="0"/>
            <a:t> – ‘When Questioned’</a:t>
          </a:r>
        </a:p>
      </dgm:t>
    </dgm:pt>
    <dgm:pt modelId="{A0EF9E15-9C9B-460C-981A-B1300AFF8EAA}" type="parTrans" cxnId="{4C50EC75-6D43-4FC3-B041-AF3F11368857}">
      <dgm:prSet/>
      <dgm:spPr/>
      <dgm:t>
        <a:bodyPr/>
        <a:lstStyle/>
        <a:p>
          <a:endParaRPr lang="en-GB"/>
        </a:p>
      </dgm:t>
    </dgm:pt>
    <dgm:pt modelId="{1CCF6636-2441-46ED-A8C3-5E0F9288A6B8}" type="sibTrans" cxnId="{4C50EC75-6D43-4FC3-B041-AF3F11368857}">
      <dgm:prSet/>
      <dgm:spPr/>
      <dgm:t>
        <a:bodyPr/>
        <a:lstStyle/>
        <a:p>
          <a:endParaRPr lang="en-GB"/>
        </a:p>
      </dgm:t>
    </dgm:pt>
    <dgm:pt modelId="{5394B7DF-9F39-4D41-A8C9-E85878B5DEFF}" type="pres">
      <dgm:prSet presAssocID="{9F21DD4F-FA63-4630-8EE3-AE54FFCB470F}" presName="Name0" presStyleCnt="0">
        <dgm:presLayoutVars>
          <dgm:dir/>
          <dgm:animLvl val="lvl"/>
          <dgm:resizeHandles val="exact"/>
        </dgm:presLayoutVars>
      </dgm:prSet>
      <dgm:spPr/>
    </dgm:pt>
    <dgm:pt modelId="{E4E98AD2-745E-4305-8FF3-712F14D4A63C}" type="pres">
      <dgm:prSet presAssocID="{E1F4DB60-4D60-4BCC-B626-37C06675BECD}" presName="boxAndChildren" presStyleCnt="0"/>
      <dgm:spPr/>
    </dgm:pt>
    <dgm:pt modelId="{B3962ACE-AE9E-4A0B-A938-66A27803130E}" type="pres">
      <dgm:prSet presAssocID="{E1F4DB60-4D60-4BCC-B626-37C06675BECD}" presName="parentTextBox" presStyleLbl="node1" presStyleIdx="0" presStyleCnt="2"/>
      <dgm:spPr/>
    </dgm:pt>
    <dgm:pt modelId="{BC27D6ED-2856-4EC6-AB99-C57292DFD507}" type="pres">
      <dgm:prSet presAssocID="{E1F4DB60-4D60-4BCC-B626-37C06675BECD}" presName="entireBox" presStyleLbl="node1" presStyleIdx="0" presStyleCnt="2" custScaleY="71209"/>
      <dgm:spPr/>
    </dgm:pt>
    <dgm:pt modelId="{84B7F2E7-4C17-4C45-A9FA-65B7275157AA}" type="pres">
      <dgm:prSet presAssocID="{E1F4DB60-4D60-4BCC-B626-37C06675BECD}" presName="descendantBox" presStyleCnt="0"/>
      <dgm:spPr/>
    </dgm:pt>
    <dgm:pt modelId="{B60DD88B-9DEC-4A73-8E87-7E040AA5D968}" type="pres">
      <dgm:prSet presAssocID="{4DB9A5E1-61DC-469F-91EC-AA621F93E2E6}" presName="childTextBox" presStyleLbl="fgAccFollowNode1" presStyleIdx="0" presStyleCnt="4">
        <dgm:presLayoutVars>
          <dgm:bulletEnabled val="1"/>
        </dgm:presLayoutVars>
      </dgm:prSet>
      <dgm:spPr/>
    </dgm:pt>
    <dgm:pt modelId="{7829E6B9-2285-4D8A-83A6-C3DB9D4C5937}" type="pres">
      <dgm:prSet presAssocID="{CF58A11B-847D-414F-92F3-69E01B1CA56A}" presName="childTextBox" presStyleLbl="fgAccFollowNode1" presStyleIdx="1" presStyleCnt="4">
        <dgm:presLayoutVars>
          <dgm:bulletEnabled val="1"/>
        </dgm:presLayoutVars>
      </dgm:prSet>
      <dgm:spPr/>
    </dgm:pt>
    <dgm:pt modelId="{A5F53B92-4AD7-4945-9FE6-4775C5F3ECB5}" type="pres">
      <dgm:prSet presAssocID="{42240747-9F73-4AA1-A7FB-3C60747A0ED3}" presName="sp" presStyleCnt="0"/>
      <dgm:spPr/>
    </dgm:pt>
    <dgm:pt modelId="{F73F6EFD-AF65-4E22-A80B-C7755D7E9DBD}" type="pres">
      <dgm:prSet presAssocID="{D579FAE8-576D-4CEB-AAF0-5BADC71FA37B}" presName="arrowAndChildren" presStyleCnt="0"/>
      <dgm:spPr/>
    </dgm:pt>
    <dgm:pt modelId="{F2A3B7E4-5AAC-4D6C-A5E3-CB822A7CAB5E}" type="pres">
      <dgm:prSet presAssocID="{D579FAE8-576D-4CEB-AAF0-5BADC71FA37B}" presName="parentTextArrow" presStyleLbl="node1" presStyleIdx="0" presStyleCnt="2"/>
      <dgm:spPr/>
    </dgm:pt>
    <dgm:pt modelId="{4C7B7970-3976-4585-94D7-C2EFA6B501DE}" type="pres">
      <dgm:prSet presAssocID="{D579FAE8-576D-4CEB-AAF0-5BADC71FA37B}" presName="arrow" presStyleLbl="node1" presStyleIdx="1" presStyleCnt="2"/>
      <dgm:spPr/>
    </dgm:pt>
    <dgm:pt modelId="{B2D0CCB9-F459-4369-8B6D-C5CE533911C1}" type="pres">
      <dgm:prSet presAssocID="{D579FAE8-576D-4CEB-AAF0-5BADC71FA37B}" presName="descendantArrow" presStyleCnt="0"/>
      <dgm:spPr/>
    </dgm:pt>
    <dgm:pt modelId="{C173842E-4C4C-49BD-B6C3-2FC156FE8165}" type="pres">
      <dgm:prSet presAssocID="{81B236A9-B768-4EF9-A803-3264B3001431}" presName="childTextArrow" presStyleLbl="fgAccFollowNode1" presStyleIdx="2" presStyleCnt="4" custScaleY="123872">
        <dgm:presLayoutVars>
          <dgm:bulletEnabled val="1"/>
        </dgm:presLayoutVars>
      </dgm:prSet>
      <dgm:spPr/>
    </dgm:pt>
    <dgm:pt modelId="{F084BF6A-2FEF-431F-B6E9-8B573C27F1D8}" type="pres">
      <dgm:prSet presAssocID="{247FEDB2-DFE1-40FC-9147-140F32BB85BE}" presName="childTextArrow" presStyleLbl="fgAccFollowNode1" presStyleIdx="3" presStyleCnt="4" custScaleY="125632">
        <dgm:presLayoutVars>
          <dgm:bulletEnabled val="1"/>
        </dgm:presLayoutVars>
      </dgm:prSet>
      <dgm:spPr/>
    </dgm:pt>
  </dgm:ptLst>
  <dgm:cxnLst>
    <dgm:cxn modelId="{C5DB2423-8DD5-4131-BD86-B71C1B9E02A1}" type="presOf" srcId="{E1F4DB60-4D60-4BCC-B626-37C06675BECD}" destId="{BC27D6ED-2856-4EC6-AB99-C57292DFD507}" srcOrd="1" destOrd="0" presId="urn:microsoft.com/office/officeart/2005/8/layout/process4"/>
    <dgm:cxn modelId="{A5378926-1E9F-48FE-B043-9D6E61DF7DC3}" srcId="{E1F4DB60-4D60-4BCC-B626-37C06675BECD}" destId="{4DB9A5E1-61DC-469F-91EC-AA621F93E2E6}" srcOrd="0" destOrd="0" parTransId="{8FC8EA58-A5A9-469B-B9B4-F8AD9FA650CD}" sibTransId="{C6D17DE5-E57C-4C42-91AB-AC7260BD3E71}"/>
    <dgm:cxn modelId="{72B9F030-99AE-47DD-AC7E-AD294741379E}" type="presOf" srcId="{9F21DD4F-FA63-4630-8EE3-AE54FFCB470F}" destId="{5394B7DF-9F39-4D41-A8C9-E85878B5DEFF}" srcOrd="0" destOrd="0" presId="urn:microsoft.com/office/officeart/2005/8/layout/process4"/>
    <dgm:cxn modelId="{8907FF3C-7E44-4DF8-BB7A-6E4DF734AC62}" type="presOf" srcId="{CF58A11B-847D-414F-92F3-69E01B1CA56A}" destId="{7829E6B9-2285-4D8A-83A6-C3DB9D4C5937}" srcOrd="0" destOrd="0" presId="urn:microsoft.com/office/officeart/2005/8/layout/process4"/>
    <dgm:cxn modelId="{C8A35E70-2CE8-421E-97A0-3ADCF20054A8}" type="presOf" srcId="{81B236A9-B768-4EF9-A803-3264B3001431}" destId="{C173842E-4C4C-49BD-B6C3-2FC156FE8165}" srcOrd="0" destOrd="0" presId="urn:microsoft.com/office/officeart/2005/8/layout/process4"/>
    <dgm:cxn modelId="{4C50EC75-6D43-4FC3-B041-AF3F11368857}" srcId="{E1F4DB60-4D60-4BCC-B626-37C06675BECD}" destId="{CF58A11B-847D-414F-92F3-69E01B1CA56A}" srcOrd="1" destOrd="0" parTransId="{A0EF9E15-9C9B-460C-981A-B1300AFF8EAA}" sibTransId="{1CCF6636-2441-46ED-A8C3-5E0F9288A6B8}"/>
    <dgm:cxn modelId="{690F96BC-F6F1-46BE-9477-19960D70BFAA}" type="presOf" srcId="{247FEDB2-DFE1-40FC-9147-140F32BB85BE}" destId="{F084BF6A-2FEF-431F-B6E9-8B573C27F1D8}" srcOrd="0" destOrd="0" presId="urn:microsoft.com/office/officeart/2005/8/layout/process4"/>
    <dgm:cxn modelId="{765828C5-0335-4568-BAAB-351A7E89FF3F}" type="presOf" srcId="{D579FAE8-576D-4CEB-AAF0-5BADC71FA37B}" destId="{4C7B7970-3976-4585-94D7-C2EFA6B501DE}" srcOrd="1" destOrd="0" presId="urn:microsoft.com/office/officeart/2005/8/layout/process4"/>
    <dgm:cxn modelId="{A31D95CB-39F0-48DA-AC4D-E1F5FD73AC94}" type="presOf" srcId="{E1F4DB60-4D60-4BCC-B626-37C06675BECD}" destId="{B3962ACE-AE9E-4A0B-A938-66A27803130E}" srcOrd="0" destOrd="0" presId="urn:microsoft.com/office/officeart/2005/8/layout/process4"/>
    <dgm:cxn modelId="{3606FACB-33CB-4D56-86DA-316669C59C5A}" srcId="{9F21DD4F-FA63-4630-8EE3-AE54FFCB470F}" destId="{D579FAE8-576D-4CEB-AAF0-5BADC71FA37B}" srcOrd="0" destOrd="0" parTransId="{5267759B-E72E-4460-BB99-42D4BE6CA0CD}" sibTransId="{42240747-9F73-4AA1-A7FB-3C60747A0ED3}"/>
    <dgm:cxn modelId="{F4D990D3-E5DD-4872-BEB6-E06FE30338BF}" type="presOf" srcId="{D579FAE8-576D-4CEB-AAF0-5BADC71FA37B}" destId="{F2A3B7E4-5AAC-4D6C-A5E3-CB822A7CAB5E}" srcOrd="0" destOrd="0" presId="urn:microsoft.com/office/officeart/2005/8/layout/process4"/>
    <dgm:cxn modelId="{5E6A16D8-A1B0-4883-9E1E-CD665FEBD4B2}" srcId="{D579FAE8-576D-4CEB-AAF0-5BADC71FA37B}" destId="{247FEDB2-DFE1-40FC-9147-140F32BB85BE}" srcOrd="1" destOrd="0" parTransId="{673BD0A6-E6F5-4044-B82B-068E5DCCBAB5}" sibTransId="{9E134FDA-868A-4F4E-9830-8F316A156BBE}"/>
    <dgm:cxn modelId="{1F56C7DB-894A-40B4-9CE8-745CAD8D2235}" srcId="{9F21DD4F-FA63-4630-8EE3-AE54FFCB470F}" destId="{E1F4DB60-4D60-4BCC-B626-37C06675BECD}" srcOrd="1" destOrd="0" parTransId="{4BF7F2A9-2463-4B52-BEAC-D4D9F4D3270B}" sibTransId="{E793D6FA-0BAB-4EC5-BD0D-228BD1273E1E}"/>
    <dgm:cxn modelId="{3C1270E7-C6BF-4E64-9312-19F7A51A0501}" type="presOf" srcId="{4DB9A5E1-61DC-469F-91EC-AA621F93E2E6}" destId="{B60DD88B-9DEC-4A73-8E87-7E040AA5D968}" srcOrd="0" destOrd="0" presId="urn:microsoft.com/office/officeart/2005/8/layout/process4"/>
    <dgm:cxn modelId="{0C7650FE-2478-4EBE-B9F6-5C80396E598F}" srcId="{D579FAE8-576D-4CEB-AAF0-5BADC71FA37B}" destId="{81B236A9-B768-4EF9-A803-3264B3001431}" srcOrd="0" destOrd="0" parTransId="{5FF05343-C84C-466D-8D3F-01ED2D246B5B}" sibTransId="{5F089E8C-3E1B-4E0B-9EFD-2E0260D7361D}"/>
    <dgm:cxn modelId="{61E55BD4-CDC3-4B43-96CC-9BB42373957D}" type="presParOf" srcId="{5394B7DF-9F39-4D41-A8C9-E85878B5DEFF}" destId="{E4E98AD2-745E-4305-8FF3-712F14D4A63C}" srcOrd="0" destOrd="0" presId="urn:microsoft.com/office/officeart/2005/8/layout/process4"/>
    <dgm:cxn modelId="{D6ACAA56-CCED-4502-92AA-97D84684165C}" type="presParOf" srcId="{E4E98AD2-745E-4305-8FF3-712F14D4A63C}" destId="{B3962ACE-AE9E-4A0B-A938-66A27803130E}" srcOrd="0" destOrd="0" presId="urn:microsoft.com/office/officeart/2005/8/layout/process4"/>
    <dgm:cxn modelId="{CEBBE487-E540-4C4F-ADE6-BB6447D3FFE0}" type="presParOf" srcId="{E4E98AD2-745E-4305-8FF3-712F14D4A63C}" destId="{BC27D6ED-2856-4EC6-AB99-C57292DFD507}" srcOrd="1" destOrd="0" presId="urn:microsoft.com/office/officeart/2005/8/layout/process4"/>
    <dgm:cxn modelId="{49826750-7E4D-4263-B43E-FA0E78F0B9CA}" type="presParOf" srcId="{E4E98AD2-745E-4305-8FF3-712F14D4A63C}" destId="{84B7F2E7-4C17-4C45-A9FA-65B7275157AA}" srcOrd="2" destOrd="0" presId="urn:microsoft.com/office/officeart/2005/8/layout/process4"/>
    <dgm:cxn modelId="{9D262BB2-0559-4151-B17D-D30508CFFBBD}" type="presParOf" srcId="{84B7F2E7-4C17-4C45-A9FA-65B7275157AA}" destId="{B60DD88B-9DEC-4A73-8E87-7E040AA5D968}" srcOrd="0" destOrd="0" presId="urn:microsoft.com/office/officeart/2005/8/layout/process4"/>
    <dgm:cxn modelId="{A54161FA-1E38-473D-A2D2-810F2BF11CA8}" type="presParOf" srcId="{84B7F2E7-4C17-4C45-A9FA-65B7275157AA}" destId="{7829E6B9-2285-4D8A-83A6-C3DB9D4C5937}" srcOrd="1" destOrd="0" presId="urn:microsoft.com/office/officeart/2005/8/layout/process4"/>
    <dgm:cxn modelId="{25CDFB0B-A122-4686-83BF-8C2A52967E79}" type="presParOf" srcId="{5394B7DF-9F39-4D41-A8C9-E85878B5DEFF}" destId="{A5F53B92-4AD7-4945-9FE6-4775C5F3ECB5}" srcOrd="1" destOrd="0" presId="urn:microsoft.com/office/officeart/2005/8/layout/process4"/>
    <dgm:cxn modelId="{D5D80DA1-BD36-420E-AE2E-AEE5B5068DD7}" type="presParOf" srcId="{5394B7DF-9F39-4D41-A8C9-E85878B5DEFF}" destId="{F73F6EFD-AF65-4E22-A80B-C7755D7E9DBD}" srcOrd="2" destOrd="0" presId="urn:microsoft.com/office/officeart/2005/8/layout/process4"/>
    <dgm:cxn modelId="{6D2BDAA6-AFBC-4F48-B580-2A1A01CA39F3}" type="presParOf" srcId="{F73F6EFD-AF65-4E22-A80B-C7755D7E9DBD}" destId="{F2A3B7E4-5AAC-4D6C-A5E3-CB822A7CAB5E}" srcOrd="0" destOrd="0" presId="urn:microsoft.com/office/officeart/2005/8/layout/process4"/>
    <dgm:cxn modelId="{73AA3163-EF5F-44A2-89FE-74DE0F96BA4E}" type="presParOf" srcId="{F73F6EFD-AF65-4E22-A80B-C7755D7E9DBD}" destId="{4C7B7970-3976-4585-94D7-C2EFA6B501DE}" srcOrd="1" destOrd="0" presId="urn:microsoft.com/office/officeart/2005/8/layout/process4"/>
    <dgm:cxn modelId="{56D697A8-1162-44BD-B9F2-A66FE37117AD}" type="presParOf" srcId="{F73F6EFD-AF65-4E22-A80B-C7755D7E9DBD}" destId="{B2D0CCB9-F459-4369-8B6D-C5CE533911C1}" srcOrd="2" destOrd="0" presId="urn:microsoft.com/office/officeart/2005/8/layout/process4"/>
    <dgm:cxn modelId="{169E933C-EB9A-4B0D-8DE5-F880A879F4C8}" type="presParOf" srcId="{B2D0CCB9-F459-4369-8B6D-C5CE533911C1}" destId="{C173842E-4C4C-49BD-B6C3-2FC156FE8165}" srcOrd="0" destOrd="0" presId="urn:microsoft.com/office/officeart/2005/8/layout/process4"/>
    <dgm:cxn modelId="{14A1ED3A-650D-49E8-A319-5E1B3ABEFF09}" type="presParOf" srcId="{B2D0CCB9-F459-4369-8B6D-C5CE533911C1}" destId="{F084BF6A-2FEF-431F-B6E9-8B573C27F1D8}"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accent1_2" csCatId="accent1" phldr="1"/>
      <dgm:spPr/>
    </dgm:pt>
    <dgm:pt modelId="{C4F9A7E8-741C-4B8E-90D7-5ED934D0448D}">
      <dgm:prSet phldrT="[Text]" custT="1"/>
      <dgm:spPr>
        <a:xfrm rot="10800000">
          <a:off x="0" y="0"/>
          <a:ext cx="10058399" cy="1201208"/>
        </a:xfrm>
        <a:prstGeom prst="trapezoid">
          <a:avLst>
            <a:gd name="adj" fmla="val 139559"/>
          </a:avLst>
        </a:prstGeom>
        <a:solidFill>
          <a:schemeClr val="accent1">
            <a:lumMod val="60000"/>
            <a:lumOff val="40000"/>
          </a:schemeClr>
        </a:soli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gm:spPr>
      <dgm:t>
        <a:bodyPr/>
        <a:lstStyle/>
        <a:p>
          <a:r>
            <a:rPr lang="en-US" sz="2400" b="1" dirty="0">
              <a:solidFill>
                <a:srgbClr val="000000">
                  <a:hueOff val="0"/>
                  <a:satOff val="0"/>
                  <a:lumOff val="0"/>
                  <a:alphaOff val="0"/>
                </a:srgbClr>
              </a:solidFill>
              <a:latin typeface="+mn-lt"/>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olidFill>
          <a:schemeClr val="accent1">
            <a:lumMod val="40000"/>
            <a:lumOff val="60000"/>
          </a:schemeClr>
        </a:soli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gm:spPr>
      <dgm:t>
        <a:bodyPr/>
        <a:lstStyle/>
        <a:p>
          <a:r>
            <a:rPr lang="en-US" sz="2400" b="1" dirty="0">
              <a:solidFill>
                <a:srgbClr val="000000">
                  <a:hueOff val="0"/>
                  <a:satOff val="0"/>
                  <a:lumOff val="0"/>
                  <a:alphaOff val="0"/>
                </a:srgbClr>
              </a:solidFill>
              <a:latin typeface="+mn-lt"/>
              <a:ea typeface="+mn-ea"/>
              <a:cs typeface="Arial" panose="020B0604020202020204" pitchFamily="34" charset="0"/>
            </a:rPr>
            <a:t>Believing</a:t>
          </a: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olidFill>
          <a:schemeClr val="accent1">
            <a:lumMod val="20000"/>
            <a:lumOff val="80000"/>
          </a:schemeClr>
        </a:soli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gm:spPr>
      <dgm:t>
        <a:bodyPr/>
        <a:lstStyle/>
        <a:p>
          <a:r>
            <a:rPr lang="en-US" sz="2400" b="0" dirty="0">
              <a:solidFill>
                <a:srgbClr val="000000">
                  <a:hueOff val="0"/>
                  <a:satOff val="0"/>
                  <a:lumOff val="0"/>
                  <a:alphaOff val="0"/>
                </a:srgbClr>
              </a:solidFill>
              <a:latin typeface="+mn-lt"/>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custLinFactNeighborX="-13387">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31E2205-BDD1-445A-A423-9779A7233B8C}"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1571674D-D7BB-483B-86C9-4D2586938B31}">
      <dgm:prSet phldrT="[Text]" custT="1"/>
      <dgm:spPr>
        <a:solidFill>
          <a:schemeClr val="accent1">
            <a:lumMod val="20000"/>
            <a:lumOff val="80000"/>
          </a:schemeClr>
        </a:solidFill>
        <a:ln>
          <a:solidFill>
            <a:schemeClr val="tx1"/>
          </a:solidFill>
        </a:ln>
      </dgm:spPr>
      <dgm:t>
        <a:bodyPr/>
        <a:lstStyle/>
        <a:p>
          <a:r>
            <a:rPr lang="en-GB" sz="2400" dirty="0"/>
            <a:t>Behaviour</a:t>
          </a:r>
        </a:p>
      </dgm:t>
    </dgm:pt>
    <dgm:pt modelId="{1C0ECEC0-64A9-4408-9DD7-E3A68CB327D6}" type="parTrans" cxnId="{7FC665AB-8D90-4C04-914E-2FE40D46B86A}">
      <dgm:prSet/>
      <dgm:spPr/>
      <dgm:t>
        <a:bodyPr/>
        <a:lstStyle/>
        <a:p>
          <a:endParaRPr lang="en-GB"/>
        </a:p>
      </dgm:t>
    </dgm:pt>
    <dgm:pt modelId="{C6694BC0-2691-4480-96F3-6A3BA1BFB008}" type="sibTrans" cxnId="{7FC665AB-8D90-4C04-914E-2FE40D46B86A}">
      <dgm:prSet/>
      <dgm:spPr/>
      <dgm:t>
        <a:bodyPr/>
        <a:lstStyle/>
        <a:p>
          <a:endParaRPr lang="en-GB"/>
        </a:p>
      </dgm:t>
    </dgm:pt>
    <dgm:pt modelId="{A490D011-07F8-402A-A967-F39875412852}">
      <dgm:prSet phldrT="[Text]" custT="1"/>
      <dgm:spPr>
        <a:solidFill>
          <a:schemeClr val="bg2">
            <a:lumMod val="90000"/>
          </a:schemeClr>
        </a:solidFill>
        <a:ln>
          <a:solidFill>
            <a:schemeClr val="tx1"/>
          </a:solidFill>
        </a:ln>
      </dgm:spPr>
      <dgm:t>
        <a:bodyPr/>
        <a:lstStyle/>
        <a:p>
          <a:r>
            <a:rPr lang="en-GB" sz="2400" dirty="0"/>
            <a:t>Actions</a:t>
          </a:r>
        </a:p>
      </dgm:t>
    </dgm:pt>
    <dgm:pt modelId="{9003BA56-8D00-471C-8D09-A18A63D478D3}" type="parTrans" cxnId="{C434B8A8-4466-4F81-BF16-B100A16FFA05}">
      <dgm:prSet/>
      <dgm:spPr/>
      <dgm:t>
        <a:bodyPr/>
        <a:lstStyle/>
        <a:p>
          <a:endParaRPr lang="en-GB"/>
        </a:p>
      </dgm:t>
    </dgm:pt>
    <dgm:pt modelId="{6705DB25-A0C8-48A7-B390-A0F8E42C7C07}" type="sibTrans" cxnId="{C434B8A8-4466-4F81-BF16-B100A16FFA05}">
      <dgm:prSet/>
      <dgm:spPr/>
      <dgm:t>
        <a:bodyPr/>
        <a:lstStyle/>
        <a:p>
          <a:endParaRPr lang="en-GB"/>
        </a:p>
      </dgm:t>
    </dgm:pt>
    <dgm:pt modelId="{67043950-E1AB-4F5B-9ABB-1BD8094ADDF9}">
      <dgm:prSet phldrT="[Text]" custT="1"/>
      <dgm:spPr>
        <a:solidFill>
          <a:schemeClr val="accent1">
            <a:lumMod val="40000"/>
            <a:lumOff val="60000"/>
          </a:schemeClr>
        </a:solidFill>
        <a:ln>
          <a:solidFill>
            <a:schemeClr val="tx1"/>
          </a:solidFill>
        </a:ln>
      </dgm:spPr>
      <dgm:t>
        <a:bodyPr/>
        <a:lstStyle/>
        <a:p>
          <a:r>
            <a:rPr lang="en-GB" sz="2300" dirty="0"/>
            <a:t>Intelligence</a:t>
          </a:r>
        </a:p>
      </dgm:t>
    </dgm:pt>
    <dgm:pt modelId="{7563CDAA-9A52-46AB-953E-C07A35618DFF}" type="parTrans" cxnId="{E6DC770F-C28B-4C39-B806-79144C76473C}">
      <dgm:prSet/>
      <dgm:spPr/>
      <dgm:t>
        <a:bodyPr/>
        <a:lstStyle/>
        <a:p>
          <a:endParaRPr lang="en-GB"/>
        </a:p>
      </dgm:t>
    </dgm:pt>
    <dgm:pt modelId="{10639C4A-4BB8-49FD-A596-0E70D7B8DA46}" type="sibTrans" cxnId="{E6DC770F-C28B-4C39-B806-79144C76473C}">
      <dgm:prSet/>
      <dgm:spPr/>
      <dgm:t>
        <a:bodyPr/>
        <a:lstStyle/>
        <a:p>
          <a:endParaRPr lang="en-GB"/>
        </a:p>
      </dgm:t>
    </dgm:pt>
    <dgm:pt modelId="{0DD2361A-B814-4BBD-86F1-804F86852186}">
      <dgm:prSet phldrT="[Text]" custT="1"/>
      <dgm:spPr>
        <a:solidFill>
          <a:schemeClr val="accent3">
            <a:lumMod val="40000"/>
            <a:lumOff val="60000"/>
            <a:alpha val="90000"/>
          </a:schemeClr>
        </a:solidFill>
        <a:ln>
          <a:solidFill>
            <a:schemeClr val="tx1"/>
          </a:solidFill>
        </a:ln>
      </dgm:spPr>
      <dgm:t>
        <a:bodyPr/>
        <a:lstStyle/>
        <a:p>
          <a:r>
            <a:rPr lang="en-GB" sz="2400" dirty="0"/>
            <a:t>the Time</a:t>
          </a:r>
        </a:p>
      </dgm:t>
    </dgm:pt>
    <dgm:pt modelId="{84DEC1CB-F0A2-4BEB-8D91-BFD054613EFB}" type="parTrans" cxnId="{73918A5E-AA81-4C49-98BB-2023DDBA51EC}">
      <dgm:prSet/>
      <dgm:spPr/>
      <dgm:t>
        <a:bodyPr/>
        <a:lstStyle/>
        <a:p>
          <a:endParaRPr lang="en-GB"/>
        </a:p>
      </dgm:t>
    </dgm:pt>
    <dgm:pt modelId="{5B1965BD-9A0E-412D-9A2C-58F82ADABDD5}" type="sibTrans" cxnId="{73918A5E-AA81-4C49-98BB-2023DDBA51EC}">
      <dgm:prSet/>
      <dgm:spPr/>
      <dgm:t>
        <a:bodyPr/>
        <a:lstStyle/>
        <a:p>
          <a:endParaRPr lang="en-GB"/>
        </a:p>
      </dgm:t>
    </dgm:pt>
    <dgm:pt modelId="{1E9C2E32-AD32-4835-A722-60215880D2F2}">
      <dgm:prSet phldrT="[Text]" custT="1"/>
      <dgm:spPr>
        <a:solidFill>
          <a:schemeClr val="tx2">
            <a:lumMod val="20000"/>
            <a:lumOff val="80000"/>
          </a:schemeClr>
        </a:solidFill>
        <a:ln>
          <a:solidFill>
            <a:srgbClr val="002060"/>
          </a:solidFill>
        </a:ln>
      </dgm:spPr>
      <dgm:t>
        <a:bodyPr/>
        <a:lstStyle/>
        <a:p>
          <a:r>
            <a:rPr lang="en-GB" sz="2400" dirty="0"/>
            <a:t>or Place</a:t>
          </a:r>
        </a:p>
      </dgm:t>
    </dgm:pt>
    <dgm:pt modelId="{B273C220-C4D2-4D14-95A7-D5C03C17567A}" type="parTrans" cxnId="{119E0FE5-72EA-4F20-BECF-DFE79D6F4A7B}">
      <dgm:prSet/>
      <dgm:spPr/>
      <dgm:t>
        <a:bodyPr/>
        <a:lstStyle/>
        <a:p>
          <a:endParaRPr lang="en-GB"/>
        </a:p>
      </dgm:t>
    </dgm:pt>
    <dgm:pt modelId="{FD397025-E264-41FC-8DBB-BA6FB861BC2B}" type="sibTrans" cxnId="{119E0FE5-72EA-4F20-BECF-DFE79D6F4A7B}">
      <dgm:prSet/>
      <dgm:spPr/>
      <dgm:t>
        <a:bodyPr/>
        <a:lstStyle/>
        <a:p>
          <a:endParaRPr lang="en-GB"/>
        </a:p>
      </dgm:t>
    </dgm:pt>
    <dgm:pt modelId="{58DBD367-2E5E-46AB-B80B-E91E862DC4F4}" type="pres">
      <dgm:prSet presAssocID="{C31E2205-BDD1-445A-A423-9779A7233B8C}" presName="Name0" presStyleCnt="0">
        <dgm:presLayoutVars>
          <dgm:chMax val="11"/>
          <dgm:chPref val="11"/>
          <dgm:dir/>
          <dgm:resizeHandles/>
        </dgm:presLayoutVars>
      </dgm:prSet>
      <dgm:spPr/>
    </dgm:pt>
    <dgm:pt modelId="{4C18F413-2A3F-462C-93D2-A45E0C67470D}" type="pres">
      <dgm:prSet presAssocID="{1E9C2E32-AD32-4835-A722-60215880D2F2}" presName="Accent5" presStyleCnt="0"/>
      <dgm:spPr/>
    </dgm:pt>
    <dgm:pt modelId="{33922424-C1DD-4149-8D97-D5F075028A52}" type="pres">
      <dgm:prSet presAssocID="{1E9C2E32-AD32-4835-A722-60215880D2F2}" presName="Accent" presStyleLbl="node1" presStyleIdx="0" presStyleCnt="5"/>
      <dgm:spPr>
        <a:solidFill>
          <a:srgbClr val="002060"/>
        </a:solidFill>
        <a:ln>
          <a:solidFill>
            <a:schemeClr val="tx1"/>
          </a:solidFill>
        </a:ln>
      </dgm:spPr>
    </dgm:pt>
    <dgm:pt modelId="{DCCBD399-64C1-4E31-8A74-1405727BA1BC}" type="pres">
      <dgm:prSet presAssocID="{1E9C2E32-AD32-4835-A722-60215880D2F2}" presName="ParentBackground5" presStyleCnt="0"/>
      <dgm:spPr/>
    </dgm:pt>
    <dgm:pt modelId="{CC44D646-8617-4A3F-B16E-81262668F73E}" type="pres">
      <dgm:prSet presAssocID="{1E9C2E32-AD32-4835-A722-60215880D2F2}" presName="ParentBackground" presStyleLbl="fgAcc1" presStyleIdx="0" presStyleCnt="5"/>
      <dgm:spPr/>
    </dgm:pt>
    <dgm:pt modelId="{466302DE-7BA6-4D7D-9365-26FC18580797}" type="pres">
      <dgm:prSet presAssocID="{1E9C2E32-AD32-4835-A722-60215880D2F2}" presName="Parent5" presStyleLbl="revTx" presStyleIdx="0" presStyleCnt="0">
        <dgm:presLayoutVars>
          <dgm:chMax val="1"/>
          <dgm:chPref val="1"/>
          <dgm:bulletEnabled val="1"/>
        </dgm:presLayoutVars>
      </dgm:prSet>
      <dgm:spPr/>
    </dgm:pt>
    <dgm:pt modelId="{661F330F-CC27-453E-A625-E2E6EA7BEF51}" type="pres">
      <dgm:prSet presAssocID="{0DD2361A-B814-4BBD-86F1-804F86852186}" presName="Accent4" presStyleCnt="0"/>
      <dgm:spPr/>
    </dgm:pt>
    <dgm:pt modelId="{1501303D-D12A-4512-977F-CB8F973B789A}" type="pres">
      <dgm:prSet presAssocID="{0DD2361A-B814-4BBD-86F1-804F86852186}" presName="Accent" presStyleLbl="node1" presStyleIdx="1" presStyleCnt="5"/>
      <dgm:spPr>
        <a:solidFill>
          <a:srgbClr val="002060"/>
        </a:solidFill>
        <a:ln>
          <a:solidFill>
            <a:schemeClr val="tx1"/>
          </a:solidFill>
        </a:ln>
      </dgm:spPr>
    </dgm:pt>
    <dgm:pt modelId="{D97F4FA9-42A6-4B0C-9D6B-788BB09A221F}" type="pres">
      <dgm:prSet presAssocID="{0DD2361A-B814-4BBD-86F1-804F86852186}" presName="ParentBackground4" presStyleCnt="0"/>
      <dgm:spPr/>
    </dgm:pt>
    <dgm:pt modelId="{87B2C358-ACB4-4EA1-A0B0-620B15FA628D}" type="pres">
      <dgm:prSet presAssocID="{0DD2361A-B814-4BBD-86F1-804F86852186}" presName="ParentBackground" presStyleLbl="fgAcc1" presStyleIdx="1" presStyleCnt="5"/>
      <dgm:spPr/>
    </dgm:pt>
    <dgm:pt modelId="{560AEDF5-95E0-47BB-BA35-75E83F067064}" type="pres">
      <dgm:prSet presAssocID="{0DD2361A-B814-4BBD-86F1-804F86852186}" presName="Parent4" presStyleLbl="revTx" presStyleIdx="0" presStyleCnt="0">
        <dgm:presLayoutVars>
          <dgm:chMax val="1"/>
          <dgm:chPref val="1"/>
          <dgm:bulletEnabled val="1"/>
        </dgm:presLayoutVars>
      </dgm:prSet>
      <dgm:spPr/>
    </dgm:pt>
    <dgm:pt modelId="{FBABDA38-0AF5-457E-8F38-8DBDC81D2A09}" type="pres">
      <dgm:prSet presAssocID="{67043950-E1AB-4F5B-9ABB-1BD8094ADDF9}" presName="Accent3" presStyleCnt="0"/>
      <dgm:spPr/>
    </dgm:pt>
    <dgm:pt modelId="{084B86E1-BBCB-485F-A8AB-E685064A70F4}" type="pres">
      <dgm:prSet presAssocID="{67043950-E1AB-4F5B-9ABB-1BD8094ADDF9}" presName="Accent" presStyleLbl="node1" presStyleIdx="2" presStyleCnt="5"/>
      <dgm:spPr>
        <a:solidFill>
          <a:srgbClr val="002060"/>
        </a:solidFill>
        <a:ln>
          <a:solidFill>
            <a:schemeClr val="tx1"/>
          </a:solidFill>
        </a:ln>
      </dgm:spPr>
    </dgm:pt>
    <dgm:pt modelId="{F991B246-6168-498F-A1D1-069F4DF53551}" type="pres">
      <dgm:prSet presAssocID="{67043950-E1AB-4F5B-9ABB-1BD8094ADDF9}" presName="ParentBackground3" presStyleCnt="0"/>
      <dgm:spPr/>
    </dgm:pt>
    <dgm:pt modelId="{C0C1F2C8-82C8-4256-8F57-1C76871D0A38}" type="pres">
      <dgm:prSet presAssocID="{67043950-E1AB-4F5B-9ABB-1BD8094ADDF9}" presName="ParentBackground" presStyleLbl="fgAcc1" presStyleIdx="2" presStyleCnt="5"/>
      <dgm:spPr/>
    </dgm:pt>
    <dgm:pt modelId="{25DF04F3-F4F7-4D65-9E3A-2E2F04028C82}" type="pres">
      <dgm:prSet presAssocID="{67043950-E1AB-4F5B-9ABB-1BD8094ADDF9}" presName="Parent3" presStyleLbl="revTx" presStyleIdx="0" presStyleCnt="0">
        <dgm:presLayoutVars>
          <dgm:chMax val="1"/>
          <dgm:chPref val="1"/>
          <dgm:bulletEnabled val="1"/>
        </dgm:presLayoutVars>
      </dgm:prSet>
      <dgm:spPr/>
    </dgm:pt>
    <dgm:pt modelId="{BBC21179-3004-45A3-A585-F3C46C4B2830}" type="pres">
      <dgm:prSet presAssocID="{A490D011-07F8-402A-A967-F39875412852}" presName="Accent2" presStyleCnt="0"/>
      <dgm:spPr/>
    </dgm:pt>
    <dgm:pt modelId="{ADB7D08A-8BE4-489F-A280-F4DB7A78056D}" type="pres">
      <dgm:prSet presAssocID="{A490D011-07F8-402A-A967-F39875412852}" presName="Accent" presStyleLbl="node1" presStyleIdx="3" presStyleCnt="5"/>
      <dgm:spPr>
        <a:solidFill>
          <a:srgbClr val="002060"/>
        </a:solidFill>
        <a:ln>
          <a:solidFill>
            <a:schemeClr val="tx1"/>
          </a:solidFill>
        </a:ln>
      </dgm:spPr>
    </dgm:pt>
    <dgm:pt modelId="{0B3429DC-3710-4367-9047-D044EF177F3C}" type="pres">
      <dgm:prSet presAssocID="{A490D011-07F8-402A-A967-F39875412852}" presName="ParentBackground2" presStyleCnt="0"/>
      <dgm:spPr/>
    </dgm:pt>
    <dgm:pt modelId="{AD22385C-938C-4F65-AF2D-E54A68F6D1AB}" type="pres">
      <dgm:prSet presAssocID="{A490D011-07F8-402A-A967-F39875412852}" presName="ParentBackground" presStyleLbl="fgAcc1" presStyleIdx="3" presStyleCnt="5"/>
      <dgm:spPr/>
    </dgm:pt>
    <dgm:pt modelId="{AC6D21FE-AC36-4D6D-94F3-F4F0C4E539CD}" type="pres">
      <dgm:prSet presAssocID="{A490D011-07F8-402A-A967-F39875412852}" presName="Parent2" presStyleLbl="revTx" presStyleIdx="0" presStyleCnt="0">
        <dgm:presLayoutVars>
          <dgm:chMax val="1"/>
          <dgm:chPref val="1"/>
          <dgm:bulletEnabled val="1"/>
        </dgm:presLayoutVars>
      </dgm:prSet>
      <dgm:spPr/>
    </dgm:pt>
    <dgm:pt modelId="{4FF7C6DE-5C29-4AF6-882B-BD5F362C6458}" type="pres">
      <dgm:prSet presAssocID="{1571674D-D7BB-483B-86C9-4D2586938B31}" presName="Accent1" presStyleCnt="0"/>
      <dgm:spPr/>
    </dgm:pt>
    <dgm:pt modelId="{D4BF2955-1A3A-4A95-B11E-6044EAA99B30}" type="pres">
      <dgm:prSet presAssocID="{1571674D-D7BB-483B-86C9-4D2586938B31}" presName="Accent" presStyleLbl="node1" presStyleIdx="4" presStyleCnt="5"/>
      <dgm:spPr>
        <a:solidFill>
          <a:srgbClr val="002060"/>
        </a:solidFill>
        <a:ln>
          <a:solidFill>
            <a:schemeClr val="tx1"/>
          </a:solidFill>
        </a:ln>
      </dgm:spPr>
    </dgm:pt>
    <dgm:pt modelId="{428D96FC-EF2F-4054-B30B-765C116199E5}" type="pres">
      <dgm:prSet presAssocID="{1571674D-D7BB-483B-86C9-4D2586938B31}" presName="ParentBackground1" presStyleCnt="0"/>
      <dgm:spPr/>
    </dgm:pt>
    <dgm:pt modelId="{8FFEF7DB-5C20-4FD0-93B0-A2A19FA970A7}" type="pres">
      <dgm:prSet presAssocID="{1571674D-D7BB-483B-86C9-4D2586938B31}" presName="ParentBackground" presStyleLbl="fgAcc1" presStyleIdx="4" presStyleCnt="5"/>
      <dgm:spPr/>
    </dgm:pt>
    <dgm:pt modelId="{725BD37B-38FA-4A22-9780-F9E668C0B974}" type="pres">
      <dgm:prSet presAssocID="{1571674D-D7BB-483B-86C9-4D2586938B31}" presName="Parent1" presStyleLbl="revTx" presStyleIdx="0" presStyleCnt="0">
        <dgm:presLayoutVars>
          <dgm:chMax val="1"/>
          <dgm:chPref val="1"/>
          <dgm:bulletEnabled val="1"/>
        </dgm:presLayoutVars>
      </dgm:prSet>
      <dgm:spPr/>
    </dgm:pt>
  </dgm:ptLst>
  <dgm:cxnLst>
    <dgm:cxn modelId="{7140FD06-103A-41DE-AAE3-8FC5A1D325E6}" type="presOf" srcId="{1E9C2E32-AD32-4835-A722-60215880D2F2}" destId="{CC44D646-8617-4A3F-B16E-81262668F73E}" srcOrd="0" destOrd="0" presId="urn:microsoft.com/office/officeart/2011/layout/CircleProcess"/>
    <dgm:cxn modelId="{E6DC770F-C28B-4C39-B806-79144C76473C}" srcId="{C31E2205-BDD1-445A-A423-9779A7233B8C}" destId="{67043950-E1AB-4F5B-9ABB-1BD8094ADDF9}" srcOrd="2" destOrd="0" parTransId="{7563CDAA-9A52-46AB-953E-C07A35618DFF}" sibTransId="{10639C4A-4BB8-49FD-A596-0E70D7B8DA46}"/>
    <dgm:cxn modelId="{1507B717-7854-4D7A-ABC2-B557AE74DCF3}" type="presOf" srcId="{67043950-E1AB-4F5B-9ABB-1BD8094ADDF9}" destId="{25DF04F3-F4F7-4D65-9E3A-2E2F04028C82}" srcOrd="1" destOrd="0" presId="urn:microsoft.com/office/officeart/2011/layout/CircleProcess"/>
    <dgm:cxn modelId="{73918A5E-AA81-4C49-98BB-2023DDBA51EC}" srcId="{C31E2205-BDD1-445A-A423-9779A7233B8C}" destId="{0DD2361A-B814-4BBD-86F1-804F86852186}" srcOrd="3" destOrd="0" parTransId="{84DEC1CB-F0A2-4BEB-8D91-BFD054613EFB}" sibTransId="{5B1965BD-9A0E-412D-9A2C-58F82ADABDD5}"/>
    <dgm:cxn modelId="{D0AEB75F-5FFE-4260-8407-EF57F0681CBC}" type="presOf" srcId="{A490D011-07F8-402A-A967-F39875412852}" destId="{AD22385C-938C-4F65-AF2D-E54A68F6D1AB}" srcOrd="0" destOrd="0" presId="urn:microsoft.com/office/officeart/2011/layout/CircleProcess"/>
    <dgm:cxn modelId="{E2D1CD61-2306-41A5-9FCB-F49BE8EC4589}" type="presOf" srcId="{1E9C2E32-AD32-4835-A722-60215880D2F2}" destId="{466302DE-7BA6-4D7D-9365-26FC18580797}" srcOrd="1" destOrd="0" presId="urn:microsoft.com/office/officeart/2011/layout/CircleProcess"/>
    <dgm:cxn modelId="{8A3BC543-A0A6-4CD4-AD5C-E7100D5941F8}" type="presOf" srcId="{A490D011-07F8-402A-A967-F39875412852}" destId="{AC6D21FE-AC36-4D6D-94F3-F4F0C4E539CD}" srcOrd="1" destOrd="0" presId="urn:microsoft.com/office/officeart/2011/layout/CircleProcess"/>
    <dgm:cxn modelId="{A9EA147C-9CB3-4136-A3AD-4AE862E340AD}" type="presOf" srcId="{1571674D-D7BB-483B-86C9-4D2586938B31}" destId="{8FFEF7DB-5C20-4FD0-93B0-A2A19FA970A7}" srcOrd="0" destOrd="0" presId="urn:microsoft.com/office/officeart/2011/layout/CircleProcess"/>
    <dgm:cxn modelId="{3343D281-9484-4652-873A-03950F3C5C25}" type="presOf" srcId="{67043950-E1AB-4F5B-9ABB-1BD8094ADDF9}" destId="{C0C1F2C8-82C8-4256-8F57-1C76871D0A38}" srcOrd="0" destOrd="0" presId="urn:microsoft.com/office/officeart/2011/layout/CircleProcess"/>
    <dgm:cxn modelId="{462E388B-A2E0-4F79-84F8-93767C5E8315}" type="presOf" srcId="{0DD2361A-B814-4BBD-86F1-804F86852186}" destId="{560AEDF5-95E0-47BB-BA35-75E83F067064}" srcOrd="1" destOrd="0" presId="urn:microsoft.com/office/officeart/2011/layout/CircleProcess"/>
    <dgm:cxn modelId="{C434B8A8-4466-4F81-BF16-B100A16FFA05}" srcId="{C31E2205-BDD1-445A-A423-9779A7233B8C}" destId="{A490D011-07F8-402A-A967-F39875412852}" srcOrd="1" destOrd="0" parTransId="{9003BA56-8D00-471C-8D09-A18A63D478D3}" sibTransId="{6705DB25-A0C8-48A7-B390-A0F8E42C7C07}"/>
    <dgm:cxn modelId="{7FC665AB-8D90-4C04-914E-2FE40D46B86A}" srcId="{C31E2205-BDD1-445A-A423-9779A7233B8C}" destId="{1571674D-D7BB-483B-86C9-4D2586938B31}" srcOrd="0" destOrd="0" parTransId="{1C0ECEC0-64A9-4408-9DD7-E3A68CB327D6}" sibTransId="{C6694BC0-2691-4480-96F3-6A3BA1BFB008}"/>
    <dgm:cxn modelId="{3C593FB0-7652-49E7-B0BD-C9AA71FFAD98}" type="presOf" srcId="{C31E2205-BDD1-445A-A423-9779A7233B8C}" destId="{58DBD367-2E5E-46AB-B80B-E91E862DC4F4}" srcOrd="0" destOrd="0" presId="urn:microsoft.com/office/officeart/2011/layout/CircleProcess"/>
    <dgm:cxn modelId="{C55726DE-EF2A-455F-8B2B-1C5A988349AB}" type="presOf" srcId="{1571674D-D7BB-483B-86C9-4D2586938B31}" destId="{725BD37B-38FA-4A22-9780-F9E668C0B974}" srcOrd="1" destOrd="0" presId="urn:microsoft.com/office/officeart/2011/layout/CircleProcess"/>
    <dgm:cxn modelId="{452E6BE3-C1BF-4EE8-9323-C3C5940DCC9A}" type="presOf" srcId="{0DD2361A-B814-4BBD-86F1-804F86852186}" destId="{87B2C358-ACB4-4EA1-A0B0-620B15FA628D}" srcOrd="0" destOrd="0" presId="urn:microsoft.com/office/officeart/2011/layout/CircleProcess"/>
    <dgm:cxn modelId="{119E0FE5-72EA-4F20-BECF-DFE79D6F4A7B}" srcId="{C31E2205-BDD1-445A-A423-9779A7233B8C}" destId="{1E9C2E32-AD32-4835-A722-60215880D2F2}" srcOrd="4" destOrd="0" parTransId="{B273C220-C4D2-4D14-95A7-D5C03C17567A}" sibTransId="{FD397025-E264-41FC-8DBB-BA6FB861BC2B}"/>
    <dgm:cxn modelId="{A8AC80DD-025A-48DA-BCAF-FC34FBD50DD2}" type="presParOf" srcId="{58DBD367-2E5E-46AB-B80B-E91E862DC4F4}" destId="{4C18F413-2A3F-462C-93D2-A45E0C67470D}" srcOrd="0" destOrd="0" presId="urn:microsoft.com/office/officeart/2011/layout/CircleProcess"/>
    <dgm:cxn modelId="{B39F6E4A-3171-439C-B194-578A0909D774}" type="presParOf" srcId="{4C18F413-2A3F-462C-93D2-A45E0C67470D}" destId="{33922424-C1DD-4149-8D97-D5F075028A52}" srcOrd="0" destOrd="0" presId="urn:microsoft.com/office/officeart/2011/layout/CircleProcess"/>
    <dgm:cxn modelId="{076351ED-8BE5-468C-B6D2-B2499865B235}" type="presParOf" srcId="{58DBD367-2E5E-46AB-B80B-E91E862DC4F4}" destId="{DCCBD399-64C1-4E31-8A74-1405727BA1BC}" srcOrd="1" destOrd="0" presId="urn:microsoft.com/office/officeart/2011/layout/CircleProcess"/>
    <dgm:cxn modelId="{0F4DF324-8181-4A7A-A9B2-CB522544BFAC}" type="presParOf" srcId="{DCCBD399-64C1-4E31-8A74-1405727BA1BC}" destId="{CC44D646-8617-4A3F-B16E-81262668F73E}" srcOrd="0" destOrd="0" presId="urn:microsoft.com/office/officeart/2011/layout/CircleProcess"/>
    <dgm:cxn modelId="{1BFD0273-60E9-4D6A-BB79-FB75AD7C6019}" type="presParOf" srcId="{58DBD367-2E5E-46AB-B80B-E91E862DC4F4}" destId="{466302DE-7BA6-4D7D-9365-26FC18580797}" srcOrd="2" destOrd="0" presId="urn:microsoft.com/office/officeart/2011/layout/CircleProcess"/>
    <dgm:cxn modelId="{006B9584-1185-4C9C-A3DD-58E5C8727250}" type="presParOf" srcId="{58DBD367-2E5E-46AB-B80B-E91E862DC4F4}" destId="{661F330F-CC27-453E-A625-E2E6EA7BEF51}" srcOrd="3" destOrd="0" presId="urn:microsoft.com/office/officeart/2011/layout/CircleProcess"/>
    <dgm:cxn modelId="{EFB65415-4741-4FEF-BBEF-39DFF6483211}" type="presParOf" srcId="{661F330F-CC27-453E-A625-E2E6EA7BEF51}" destId="{1501303D-D12A-4512-977F-CB8F973B789A}" srcOrd="0" destOrd="0" presId="urn:microsoft.com/office/officeart/2011/layout/CircleProcess"/>
    <dgm:cxn modelId="{C00A514E-FDC1-4F79-8D84-1A79C1064409}" type="presParOf" srcId="{58DBD367-2E5E-46AB-B80B-E91E862DC4F4}" destId="{D97F4FA9-42A6-4B0C-9D6B-788BB09A221F}" srcOrd="4" destOrd="0" presId="urn:microsoft.com/office/officeart/2011/layout/CircleProcess"/>
    <dgm:cxn modelId="{E04D287E-14C2-498F-BDD8-67BA7A06F280}" type="presParOf" srcId="{D97F4FA9-42A6-4B0C-9D6B-788BB09A221F}" destId="{87B2C358-ACB4-4EA1-A0B0-620B15FA628D}" srcOrd="0" destOrd="0" presId="urn:microsoft.com/office/officeart/2011/layout/CircleProcess"/>
    <dgm:cxn modelId="{D7F56CCE-D24C-4A5F-92D7-669430722109}" type="presParOf" srcId="{58DBD367-2E5E-46AB-B80B-E91E862DC4F4}" destId="{560AEDF5-95E0-47BB-BA35-75E83F067064}" srcOrd="5" destOrd="0" presId="urn:microsoft.com/office/officeart/2011/layout/CircleProcess"/>
    <dgm:cxn modelId="{95574128-4170-476D-BE75-967D209F0683}" type="presParOf" srcId="{58DBD367-2E5E-46AB-B80B-E91E862DC4F4}" destId="{FBABDA38-0AF5-457E-8F38-8DBDC81D2A09}" srcOrd="6" destOrd="0" presId="urn:microsoft.com/office/officeart/2011/layout/CircleProcess"/>
    <dgm:cxn modelId="{47878DC2-7E6E-4D8A-9784-52322639632E}" type="presParOf" srcId="{FBABDA38-0AF5-457E-8F38-8DBDC81D2A09}" destId="{084B86E1-BBCB-485F-A8AB-E685064A70F4}" srcOrd="0" destOrd="0" presId="urn:microsoft.com/office/officeart/2011/layout/CircleProcess"/>
    <dgm:cxn modelId="{C87F2D91-119E-419B-91B8-81622F9B2F9E}" type="presParOf" srcId="{58DBD367-2E5E-46AB-B80B-E91E862DC4F4}" destId="{F991B246-6168-498F-A1D1-069F4DF53551}" srcOrd="7" destOrd="0" presId="urn:microsoft.com/office/officeart/2011/layout/CircleProcess"/>
    <dgm:cxn modelId="{24C21089-0B13-40D0-A4F6-6B0DBCEEFE2B}" type="presParOf" srcId="{F991B246-6168-498F-A1D1-069F4DF53551}" destId="{C0C1F2C8-82C8-4256-8F57-1C76871D0A38}" srcOrd="0" destOrd="0" presId="urn:microsoft.com/office/officeart/2011/layout/CircleProcess"/>
    <dgm:cxn modelId="{448C0361-5AC2-41C8-8DD9-1F6B55B40C31}" type="presParOf" srcId="{58DBD367-2E5E-46AB-B80B-E91E862DC4F4}" destId="{25DF04F3-F4F7-4D65-9E3A-2E2F04028C82}" srcOrd="8" destOrd="0" presId="urn:microsoft.com/office/officeart/2011/layout/CircleProcess"/>
    <dgm:cxn modelId="{12959F1C-71AC-4E74-BD09-BBCA4091E30C}" type="presParOf" srcId="{58DBD367-2E5E-46AB-B80B-E91E862DC4F4}" destId="{BBC21179-3004-45A3-A585-F3C46C4B2830}" srcOrd="9" destOrd="0" presId="urn:microsoft.com/office/officeart/2011/layout/CircleProcess"/>
    <dgm:cxn modelId="{850EB12E-858F-4EEA-BD12-D800F8297B5F}" type="presParOf" srcId="{BBC21179-3004-45A3-A585-F3C46C4B2830}" destId="{ADB7D08A-8BE4-489F-A280-F4DB7A78056D}" srcOrd="0" destOrd="0" presId="urn:microsoft.com/office/officeart/2011/layout/CircleProcess"/>
    <dgm:cxn modelId="{B7427120-5EFE-4F62-BD9F-2BBA2A4BD26E}" type="presParOf" srcId="{58DBD367-2E5E-46AB-B80B-E91E862DC4F4}" destId="{0B3429DC-3710-4367-9047-D044EF177F3C}" srcOrd="10" destOrd="0" presId="urn:microsoft.com/office/officeart/2011/layout/CircleProcess"/>
    <dgm:cxn modelId="{1E83CE82-2DD2-4772-8E9F-9942B7DBE608}" type="presParOf" srcId="{0B3429DC-3710-4367-9047-D044EF177F3C}" destId="{AD22385C-938C-4F65-AF2D-E54A68F6D1AB}" srcOrd="0" destOrd="0" presId="urn:microsoft.com/office/officeart/2011/layout/CircleProcess"/>
    <dgm:cxn modelId="{17340B5A-99F9-4803-9A40-F1CE6AB1CAEA}" type="presParOf" srcId="{58DBD367-2E5E-46AB-B80B-E91E862DC4F4}" destId="{AC6D21FE-AC36-4D6D-94F3-F4F0C4E539CD}" srcOrd="11" destOrd="0" presId="urn:microsoft.com/office/officeart/2011/layout/CircleProcess"/>
    <dgm:cxn modelId="{BA9B7943-DC90-4F16-BB24-6FFBDB384DF5}" type="presParOf" srcId="{58DBD367-2E5E-46AB-B80B-E91E862DC4F4}" destId="{4FF7C6DE-5C29-4AF6-882B-BD5F362C6458}" srcOrd="12" destOrd="0" presId="urn:microsoft.com/office/officeart/2011/layout/CircleProcess"/>
    <dgm:cxn modelId="{B0B6A552-CD7C-4039-BEF1-8ED305462B20}" type="presParOf" srcId="{4FF7C6DE-5C29-4AF6-882B-BD5F362C6458}" destId="{D4BF2955-1A3A-4A95-B11E-6044EAA99B30}" srcOrd="0" destOrd="0" presId="urn:microsoft.com/office/officeart/2011/layout/CircleProcess"/>
    <dgm:cxn modelId="{B2F008B4-0350-414F-9191-C3D480F5306E}" type="presParOf" srcId="{58DBD367-2E5E-46AB-B80B-E91E862DC4F4}" destId="{428D96FC-EF2F-4054-B30B-765C116199E5}" srcOrd="13" destOrd="0" presId="urn:microsoft.com/office/officeart/2011/layout/CircleProcess"/>
    <dgm:cxn modelId="{A83D46E4-2AA0-4066-9741-49D32AC70EEB}" type="presParOf" srcId="{428D96FC-EF2F-4054-B30B-765C116199E5}" destId="{8FFEF7DB-5C20-4FD0-93B0-A2A19FA970A7}" srcOrd="0" destOrd="0" presId="urn:microsoft.com/office/officeart/2011/layout/CircleProcess"/>
    <dgm:cxn modelId="{C7EAB5B4-3BCD-443E-974A-A692F8B0E1F9}" type="presParOf" srcId="{58DBD367-2E5E-46AB-B80B-E91E862DC4F4}" destId="{725BD37B-38FA-4A22-9780-F9E668C0B974}" srcOrd="14" destOrd="0" presId="urn:microsoft.com/office/officeart/2011/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AFE681B-D25F-4ED9-8EA7-349F5AE4C56D}"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1B259F1B-AB53-4E1D-853A-E0A1BEFDFF3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dirty="0">
              <a:solidFill>
                <a:schemeClr val="tx1"/>
              </a:solidFill>
            </a:rPr>
            <a:t>A constable may arrest without warrant anyone who:</a:t>
          </a:r>
        </a:p>
      </dgm:t>
    </dgm:pt>
    <dgm:pt modelId="{AAEAFBB0-7745-48BD-A66F-D67A008D0959}" type="parTrans" cxnId="{E01DDA7A-2C3E-479C-9FB1-6D540771896E}">
      <dgm:prSet/>
      <dgm:spPr/>
      <dgm:t>
        <a:bodyPr/>
        <a:lstStyle/>
        <a:p>
          <a:endParaRPr lang="en-GB"/>
        </a:p>
      </dgm:t>
    </dgm:pt>
    <dgm:pt modelId="{62CCF769-AB2B-4808-89B8-EDFD914A7240}" type="sibTrans" cxnId="{E01DDA7A-2C3E-479C-9FB1-6D540771896E}">
      <dgm:prSet/>
      <dgm:spPr/>
      <dgm:t>
        <a:bodyPr/>
        <a:lstStyle/>
        <a:p>
          <a:endParaRPr lang="en-GB"/>
        </a:p>
      </dgm:t>
    </dgm:pt>
    <dgm:pt modelId="{2A4D6161-579E-4892-A525-A5CD6EF5293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u="sng" dirty="0">
              <a:solidFill>
                <a:schemeClr val="tx1"/>
              </a:solidFill>
            </a:rPr>
            <a:t>is about </a:t>
          </a:r>
          <a:r>
            <a:rPr lang="en-GB" sz="2400" dirty="0">
              <a:solidFill>
                <a:schemeClr val="tx1"/>
              </a:solidFill>
            </a:rPr>
            <a:t>to commit an offence</a:t>
          </a:r>
        </a:p>
      </dgm:t>
    </dgm:pt>
    <dgm:pt modelId="{053DF225-DA2F-466F-8C19-7D5CC5909280}" type="parTrans" cxnId="{3720A200-2A71-4808-BCDE-4B594AED3ACB}">
      <dgm:prSet/>
      <dgm:spPr/>
      <dgm:t>
        <a:bodyPr/>
        <a:lstStyle/>
        <a:p>
          <a:endParaRPr lang="en-GB"/>
        </a:p>
      </dgm:t>
    </dgm:pt>
    <dgm:pt modelId="{D4D41B42-38B1-4D18-9843-B547E67C7943}" type="sibTrans" cxnId="{3720A200-2A71-4808-BCDE-4B594AED3ACB}">
      <dgm:prSet/>
      <dgm:spPr/>
      <dgm:t>
        <a:bodyPr/>
        <a:lstStyle/>
        <a:p>
          <a:endParaRPr lang="en-GB"/>
        </a:p>
      </dgm:t>
    </dgm:pt>
    <dgm:pt modelId="{A21A4C8A-166D-4000-887E-D36E6639A59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u="sng" dirty="0">
              <a:solidFill>
                <a:schemeClr val="tx1"/>
              </a:solidFill>
            </a:rPr>
            <a:t>is in the act </a:t>
          </a:r>
          <a:r>
            <a:rPr lang="en-GB" sz="2400" dirty="0">
              <a:solidFill>
                <a:schemeClr val="tx1"/>
              </a:solidFill>
            </a:rPr>
            <a:t>of committing an offence</a:t>
          </a:r>
        </a:p>
      </dgm:t>
    </dgm:pt>
    <dgm:pt modelId="{8DF7C3F5-3142-457C-8A3B-7579942DDA55}" type="parTrans" cxnId="{FEBDD53E-E807-4FB3-9968-669E5F011241}">
      <dgm:prSet/>
      <dgm:spPr/>
      <dgm:t>
        <a:bodyPr/>
        <a:lstStyle/>
        <a:p>
          <a:endParaRPr lang="en-GB"/>
        </a:p>
      </dgm:t>
    </dgm:pt>
    <dgm:pt modelId="{67BC42B9-4E11-4227-B132-EEDF5FA83D1D}" type="sibTrans" cxnId="{FEBDD53E-E807-4FB3-9968-669E5F011241}">
      <dgm:prSet/>
      <dgm:spPr/>
      <dgm:t>
        <a:bodyPr/>
        <a:lstStyle/>
        <a:p>
          <a:endParaRPr lang="en-GB"/>
        </a:p>
      </dgm:t>
    </dgm:pt>
    <dgm:pt modelId="{86DA29E9-473F-4DA0-B3CF-A9C6351DBDDE}">
      <dgm:prSet phldrT="[Text]" custT="1"/>
      <dgm:spPr>
        <a:solidFill>
          <a:schemeClr val="accent3">
            <a:lumMod val="20000"/>
            <a:lumOff val="80000"/>
          </a:schemeClr>
        </a:solidFill>
        <a:ln>
          <a:solidFill>
            <a:schemeClr val="tx1"/>
          </a:solidFill>
        </a:ln>
      </dgm:spPr>
      <dgm:t>
        <a:bodyPr/>
        <a:lstStyle/>
        <a:p>
          <a:pPr algn="ctr"/>
          <a:r>
            <a:rPr lang="en-GB" sz="2400" dirty="0">
              <a:solidFill>
                <a:schemeClr val="tx1"/>
              </a:solidFill>
            </a:rPr>
            <a:t>They have </a:t>
          </a:r>
          <a:r>
            <a:rPr lang="en-GB" sz="2400" b="1" u="sng" dirty="0">
              <a:solidFill>
                <a:schemeClr val="tx1"/>
              </a:solidFill>
            </a:rPr>
            <a:t>reasonable grounds to suspect</a:t>
          </a:r>
          <a:r>
            <a:rPr lang="en-GB" sz="2400" dirty="0">
              <a:solidFill>
                <a:schemeClr val="tx1"/>
              </a:solidFill>
            </a:rPr>
            <a:t> to be:</a:t>
          </a:r>
        </a:p>
        <a:p>
          <a:pPr algn="l"/>
          <a:r>
            <a:rPr lang="en-GB" sz="2400" dirty="0">
              <a:solidFill>
                <a:schemeClr val="tx1"/>
              </a:solidFill>
            </a:rPr>
            <a:t>a) </a:t>
          </a:r>
          <a:r>
            <a:rPr lang="en-GB" sz="2400" b="1" u="sng" dirty="0">
              <a:solidFill>
                <a:schemeClr val="tx1"/>
              </a:solidFill>
            </a:rPr>
            <a:t>about </a:t>
          </a:r>
          <a:r>
            <a:rPr lang="en-GB" sz="2400" dirty="0">
              <a:solidFill>
                <a:schemeClr val="tx1"/>
              </a:solidFill>
            </a:rPr>
            <a:t>to commit an offence or</a:t>
          </a:r>
        </a:p>
        <a:p>
          <a:pPr algn="l"/>
          <a:r>
            <a:rPr lang="en-GB" sz="2400" dirty="0">
              <a:solidFill>
                <a:schemeClr val="tx1"/>
              </a:solidFill>
            </a:rPr>
            <a:t>b) </a:t>
          </a:r>
          <a:r>
            <a:rPr lang="en-GB" sz="2400" b="1" u="sng" dirty="0">
              <a:solidFill>
                <a:schemeClr val="tx1"/>
              </a:solidFill>
            </a:rPr>
            <a:t>in the act of committing</a:t>
          </a:r>
          <a:r>
            <a:rPr lang="en-GB" sz="2400" dirty="0">
              <a:solidFill>
                <a:schemeClr val="tx1"/>
              </a:solidFill>
            </a:rPr>
            <a:t> an offence</a:t>
          </a:r>
        </a:p>
      </dgm:t>
    </dgm:pt>
    <dgm:pt modelId="{E93E2D04-22BD-40BE-8B97-B57993F926F6}" type="parTrans" cxnId="{85C840AE-CB44-47C6-9981-3454CAD691CF}">
      <dgm:prSet/>
      <dgm:spPr/>
      <dgm:t>
        <a:bodyPr/>
        <a:lstStyle/>
        <a:p>
          <a:endParaRPr lang="en-GB"/>
        </a:p>
      </dgm:t>
    </dgm:pt>
    <dgm:pt modelId="{74BB6096-B886-46D6-B9DC-7B90A0562750}" type="sibTrans" cxnId="{85C840AE-CB44-47C6-9981-3454CAD691CF}">
      <dgm:prSet/>
      <dgm:spPr/>
      <dgm:t>
        <a:bodyPr/>
        <a:lstStyle/>
        <a:p>
          <a:endParaRPr lang="en-GB"/>
        </a:p>
      </dgm:t>
    </dgm:pt>
    <dgm:pt modelId="{B41D5845-E35C-4C6D-AD43-5F644FE89DAA}" type="pres">
      <dgm:prSet presAssocID="{9AFE681B-D25F-4ED9-8EA7-349F5AE4C56D}" presName="composite" presStyleCnt="0">
        <dgm:presLayoutVars>
          <dgm:chMax val="1"/>
          <dgm:dir/>
          <dgm:resizeHandles val="exact"/>
        </dgm:presLayoutVars>
      </dgm:prSet>
      <dgm:spPr/>
    </dgm:pt>
    <dgm:pt modelId="{C3657973-BD76-4BE6-9D01-871F28D1C946}" type="pres">
      <dgm:prSet presAssocID="{1B259F1B-AB53-4E1D-853A-E0A1BEFDFF32}" presName="roof" presStyleLbl="dkBgShp" presStyleIdx="0" presStyleCnt="2"/>
      <dgm:spPr/>
    </dgm:pt>
    <dgm:pt modelId="{13411F3A-A9E2-4FD1-8FAD-2D55264475DE}" type="pres">
      <dgm:prSet presAssocID="{1B259F1B-AB53-4E1D-853A-E0A1BEFDFF32}" presName="pillars" presStyleCnt="0"/>
      <dgm:spPr/>
    </dgm:pt>
    <dgm:pt modelId="{E7A521AF-BADB-40ED-9635-A3BCD4DF73A7}" type="pres">
      <dgm:prSet presAssocID="{1B259F1B-AB53-4E1D-853A-E0A1BEFDFF32}" presName="pillar1" presStyleLbl="node1" presStyleIdx="0" presStyleCnt="3">
        <dgm:presLayoutVars>
          <dgm:bulletEnabled val="1"/>
        </dgm:presLayoutVars>
      </dgm:prSet>
      <dgm:spPr/>
    </dgm:pt>
    <dgm:pt modelId="{1CF6B96C-045C-4260-9E10-B8959DB01B22}" type="pres">
      <dgm:prSet presAssocID="{A21A4C8A-166D-4000-887E-D36E6639A59A}" presName="pillarX" presStyleLbl="node1" presStyleIdx="1" presStyleCnt="3">
        <dgm:presLayoutVars>
          <dgm:bulletEnabled val="1"/>
        </dgm:presLayoutVars>
      </dgm:prSet>
      <dgm:spPr/>
    </dgm:pt>
    <dgm:pt modelId="{8EC5F339-7628-46BD-AE56-6C61A9185ED4}" type="pres">
      <dgm:prSet presAssocID="{86DA29E9-473F-4DA0-B3CF-A9C6351DBDDE}" presName="pillarX" presStyleLbl="node1" presStyleIdx="2" presStyleCnt="3">
        <dgm:presLayoutVars>
          <dgm:bulletEnabled val="1"/>
        </dgm:presLayoutVars>
      </dgm:prSet>
      <dgm:spPr/>
    </dgm:pt>
    <dgm:pt modelId="{A24717AB-9AFD-4E02-9AC9-E72490C6107A}" type="pres">
      <dgm:prSet presAssocID="{1B259F1B-AB53-4E1D-853A-E0A1BEFDFF32}" presName="base" presStyleLbl="dkBgShp" presStyleIdx="1" presStyleCnt="2"/>
      <dgm:spPr>
        <a:solidFill>
          <a:schemeClr val="tx2">
            <a:lumMod val="40000"/>
            <a:lumOff val="60000"/>
          </a:schemeClr>
        </a:solidFill>
        <a:ln>
          <a:solidFill>
            <a:schemeClr val="tx1"/>
          </a:solidFill>
        </a:ln>
      </dgm:spPr>
    </dgm:pt>
  </dgm:ptLst>
  <dgm:cxnLst>
    <dgm:cxn modelId="{3720A200-2A71-4808-BCDE-4B594AED3ACB}" srcId="{1B259F1B-AB53-4E1D-853A-E0A1BEFDFF32}" destId="{2A4D6161-579E-4892-A525-A5CD6EF5293E}" srcOrd="0" destOrd="0" parTransId="{053DF225-DA2F-466F-8C19-7D5CC5909280}" sibTransId="{D4D41B42-38B1-4D18-9843-B547E67C7943}"/>
    <dgm:cxn modelId="{21BF7D26-F657-427A-B8D6-E3ABAADA4DCC}" type="presOf" srcId="{A21A4C8A-166D-4000-887E-D36E6639A59A}" destId="{1CF6B96C-045C-4260-9E10-B8959DB01B22}" srcOrd="0" destOrd="0" presId="urn:microsoft.com/office/officeart/2005/8/layout/hList3"/>
    <dgm:cxn modelId="{FEBDD53E-E807-4FB3-9968-669E5F011241}" srcId="{1B259F1B-AB53-4E1D-853A-E0A1BEFDFF32}" destId="{A21A4C8A-166D-4000-887E-D36E6639A59A}" srcOrd="1" destOrd="0" parTransId="{8DF7C3F5-3142-457C-8A3B-7579942DDA55}" sibTransId="{67BC42B9-4E11-4227-B132-EEDF5FA83D1D}"/>
    <dgm:cxn modelId="{C0F2EE3F-6001-494A-B779-28D3E17164E7}" type="presOf" srcId="{9AFE681B-D25F-4ED9-8EA7-349F5AE4C56D}" destId="{B41D5845-E35C-4C6D-AD43-5F644FE89DAA}" srcOrd="0" destOrd="0" presId="urn:microsoft.com/office/officeart/2005/8/layout/hList3"/>
    <dgm:cxn modelId="{8CA7A865-97BD-483D-B424-B39F5938A91B}" type="presOf" srcId="{1B259F1B-AB53-4E1D-853A-E0A1BEFDFF32}" destId="{C3657973-BD76-4BE6-9D01-871F28D1C946}" srcOrd="0" destOrd="0" presId="urn:microsoft.com/office/officeart/2005/8/layout/hList3"/>
    <dgm:cxn modelId="{81C27D79-ED31-43AB-85B6-A1C66FD838DA}" type="presOf" srcId="{2A4D6161-579E-4892-A525-A5CD6EF5293E}" destId="{E7A521AF-BADB-40ED-9635-A3BCD4DF73A7}" srcOrd="0" destOrd="0" presId="urn:microsoft.com/office/officeart/2005/8/layout/hList3"/>
    <dgm:cxn modelId="{E01DDA7A-2C3E-479C-9FB1-6D540771896E}" srcId="{9AFE681B-D25F-4ED9-8EA7-349F5AE4C56D}" destId="{1B259F1B-AB53-4E1D-853A-E0A1BEFDFF32}" srcOrd="0" destOrd="0" parTransId="{AAEAFBB0-7745-48BD-A66F-D67A008D0959}" sibTransId="{62CCF769-AB2B-4808-89B8-EDFD914A7240}"/>
    <dgm:cxn modelId="{85C840AE-CB44-47C6-9981-3454CAD691CF}" srcId="{1B259F1B-AB53-4E1D-853A-E0A1BEFDFF32}" destId="{86DA29E9-473F-4DA0-B3CF-A9C6351DBDDE}" srcOrd="2" destOrd="0" parTransId="{E93E2D04-22BD-40BE-8B97-B57993F926F6}" sibTransId="{74BB6096-B886-46D6-B9DC-7B90A0562750}"/>
    <dgm:cxn modelId="{78B46ED9-693E-4904-BF99-B8012CAAA117}" type="presOf" srcId="{86DA29E9-473F-4DA0-B3CF-A9C6351DBDDE}" destId="{8EC5F339-7628-46BD-AE56-6C61A9185ED4}" srcOrd="0" destOrd="0" presId="urn:microsoft.com/office/officeart/2005/8/layout/hList3"/>
    <dgm:cxn modelId="{3E364F8E-DA7B-4092-B4E9-E5D5CBD72317}" type="presParOf" srcId="{B41D5845-E35C-4C6D-AD43-5F644FE89DAA}" destId="{C3657973-BD76-4BE6-9D01-871F28D1C946}" srcOrd="0" destOrd="0" presId="urn:microsoft.com/office/officeart/2005/8/layout/hList3"/>
    <dgm:cxn modelId="{765A5B42-AD93-4BCD-8EA7-6424E37BA9A2}" type="presParOf" srcId="{B41D5845-E35C-4C6D-AD43-5F644FE89DAA}" destId="{13411F3A-A9E2-4FD1-8FAD-2D55264475DE}" srcOrd="1" destOrd="0" presId="urn:microsoft.com/office/officeart/2005/8/layout/hList3"/>
    <dgm:cxn modelId="{AD06D886-BE31-4514-A5CE-3951A8FD11FD}" type="presParOf" srcId="{13411F3A-A9E2-4FD1-8FAD-2D55264475DE}" destId="{E7A521AF-BADB-40ED-9635-A3BCD4DF73A7}" srcOrd="0" destOrd="0" presId="urn:microsoft.com/office/officeart/2005/8/layout/hList3"/>
    <dgm:cxn modelId="{843F6A93-6BAE-4916-B4E2-69C870504D67}" type="presParOf" srcId="{13411F3A-A9E2-4FD1-8FAD-2D55264475DE}" destId="{1CF6B96C-045C-4260-9E10-B8959DB01B22}" srcOrd="1" destOrd="0" presId="urn:microsoft.com/office/officeart/2005/8/layout/hList3"/>
    <dgm:cxn modelId="{F58E4720-2CFD-4532-B4CA-134B4DFEB922}" type="presParOf" srcId="{13411F3A-A9E2-4FD1-8FAD-2D55264475DE}" destId="{8EC5F339-7628-46BD-AE56-6C61A9185ED4}" srcOrd="2" destOrd="0" presId="urn:microsoft.com/office/officeart/2005/8/layout/hList3"/>
    <dgm:cxn modelId="{08FA2993-CA7A-43E6-90AA-5BC45908DC00}" type="presParOf" srcId="{B41D5845-E35C-4C6D-AD43-5F644FE89DAA}" destId="{A24717AB-9AFD-4E02-9AC9-E72490C6107A}"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986DD14-DECB-48B6-B25F-F17D749C434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3BF644EE-9C87-4CBF-9014-19EF9EF62DF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If an offence </a:t>
          </a:r>
          <a:r>
            <a:rPr lang="en-GB" sz="2400" b="1" u="sng" dirty="0">
              <a:solidFill>
                <a:schemeClr val="tx1"/>
              </a:solidFill>
            </a:rPr>
            <a:t>has been committed</a:t>
          </a:r>
          <a:r>
            <a:rPr lang="en-GB" sz="2400" dirty="0">
              <a:solidFill>
                <a:schemeClr val="tx1"/>
              </a:solidFill>
            </a:rPr>
            <a:t>, an officer may arrest anyone who:</a:t>
          </a:r>
        </a:p>
      </dgm:t>
    </dgm:pt>
    <dgm:pt modelId="{DC194801-BE32-40C2-ABE0-D9FA976610F9}" type="parTrans" cxnId="{E0332390-4EDE-48E7-8E12-E651774073FC}">
      <dgm:prSet/>
      <dgm:spPr/>
      <dgm:t>
        <a:bodyPr/>
        <a:lstStyle/>
        <a:p>
          <a:endParaRPr lang="en-GB"/>
        </a:p>
      </dgm:t>
    </dgm:pt>
    <dgm:pt modelId="{04C08978-BE62-45B3-B427-51CFF441BEE7}" type="sibTrans" cxnId="{E0332390-4EDE-48E7-8E12-E651774073FC}">
      <dgm:prSet/>
      <dgm:spPr/>
      <dgm:t>
        <a:bodyPr/>
        <a:lstStyle/>
        <a:p>
          <a:endParaRPr lang="en-GB"/>
        </a:p>
      </dgm:t>
    </dgm:pt>
    <dgm:pt modelId="{7173CCD1-CA3B-412A-A309-DCD0AA33CB67}">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 </a:t>
          </a:r>
          <a:r>
            <a:rPr lang="en-GB" sz="2400" b="1" u="sng" dirty="0">
              <a:solidFill>
                <a:schemeClr val="tx1"/>
              </a:solidFill>
            </a:rPr>
            <a:t>is guilty </a:t>
          </a:r>
          <a:r>
            <a:rPr lang="en-GB" sz="2400" dirty="0">
              <a:solidFill>
                <a:schemeClr val="tx1"/>
              </a:solidFill>
            </a:rPr>
            <a:t>of the offence</a:t>
          </a:r>
        </a:p>
      </dgm:t>
    </dgm:pt>
    <dgm:pt modelId="{8862B709-2570-42BD-BFBA-05838DC09953}" type="parTrans" cxnId="{F452CA05-3442-4F8D-97F9-64541FB1D4C6}">
      <dgm:prSet/>
      <dgm:spPr/>
      <dgm:t>
        <a:bodyPr/>
        <a:lstStyle/>
        <a:p>
          <a:endParaRPr lang="en-GB"/>
        </a:p>
      </dgm:t>
    </dgm:pt>
    <dgm:pt modelId="{DFC4930C-83D9-4DAD-BD39-732CA908F6FB}" type="sibTrans" cxnId="{F452CA05-3442-4F8D-97F9-64541FB1D4C6}">
      <dgm:prSet/>
      <dgm:spPr/>
      <dgm:t>
        <a:bodyPr/>
        <a:lstStyle/>
        <a:p>
          <a:endParaRPr lang="en-GB"/>
        </a:p>
      </dgm:t>
    </dgm:pt>
    <dgm:pt modelId="{F3CE8CBA-22B3-4270-B2F3-6EAA08FFF8A6}">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 they </a:t>
          </a:r>
          <a:r>
            <a:rPr lang="en-GB" sz="2400" b="1" u="sng" dirty="0">
              <a:solidFill>
                <a:schemeClr val="tx1"/>
              </a:solidFill>
            </a:rPr>
            <a:t>have reasonable grounds for suspecting </a:t>
          </a:r>
          <a:r>
            <a:rPr lang="en-GB" sz="2400" dirty="0">
              <a:solidFill>
                <a:schemeClr val="tx1"/>
              </a:solidFill>
            </a:rPr>
            <a:t>to be guilty of it</a:t>
          </a:r>
        </a:p>
      </dgm:t>
    </dgm:pt>
    <dgm:pt modelId="{EEC221DC-5DD7-4DF7-91B4-D6A5E540BB65}" type="parTrans" cxnId="{EE65583C-8A2E-494C-89C9-C92C3ADA2207}">
      <dgm:prSet/>
      <dgm:spPr/>
      <dgm:t>
        <a:bodyPr/>
        <a:lstStyle/>
        <a:p>
          <a:endParaRPr lang="en-GB"/>
        </a:p>
      </dgm:t>
    </dgm:pt>
    <dgm:pt modelId="{C63A56A9-8D1A-485F-9FF0-FD0959B01C9F}" type="sibTrans" cxnId="{EE65583C-8A2E-494C-89C9-C92C3ADA2207}">
      <dgm:prSet/>
      <dgm:spPr/>
      <dgm:t>
        <a:bodyPr/>
        <a:lstStyle/>
        <a:p>
          <a:endParaRPr lang="en-GB"/>
        </a:p>
      </dgm:t>
    </dgm:pt>
    <dgm:pt modelId="{7D41FD7C-D6CF-46F2-BEF5-EC1FB704E504}" type="pres">
      <dgm:prSet presAssocID="{5986DD14-DECB-48B6-B25F-F17D749C4340}" presName="composite" presStyleCnt="0">
        <dgm:presLayoutVars>
          <dgm:chMax val="1"/>
          <dgm:dir/>
          <dgm:resizeHandles val="exact"/>
        </dgm:presLayoutVars>
      </dgm:prSet>
      <dgm:spPr/>
    </dgm:pt>
    <dgm:pt modelId="{3FAF9024-97C9-4CC5-94FB-9849D8A25B4F}" type="pres">
      <dgm:prSet presAssocID="{3BF644EE-9C87-4CBF-9014-19EF9EF62DFB}" presName="roof" presStyleLbl="dkBgShp" presStyleIdx="0" presStyleCnt="2"/>
      <dgm:spPr/>
    </dgm:pt>
    <dgm:pt modelId="{FEB6D6A1-8DFD-42F7-96DA-9697C594B7CF}" type="pres">
      <dgm:prSet presAssocID="{3BF644EE-9C87-4CBF-9014-19EF9EF62DFB}" presName="pillars" presStyleCnt="0"/>
      <dgm:spPr/>
    </dgm:pt>
    <dgm:pt modelId="{17480732-75E5-42DA-AD47-80A5E3704CAC}" type="pres">
      <dgm:prSet presAssocID="{3BF644EE-9C87-4CBF-9014-19EF9EF62DFB}" presName="pillar1" presStyleLbl="node1" presStyleIdx="0" presStyleCnt="2">
        <dgm:presLayoutVars>
          <dgm:bulletEnabled val="1"/>
        </dgm:presLayoutVars>
      </dgm:prSet>
      <dgm:spPr/>
    </dgm:pt>
    <dgm:pt modelId="{DE5E879B-5AB4-466C-8AB4-D8491522D472}" type="pres">
      <dgm:prSet presAssocID="{F3CE8CBA-22B3-4270-B2F3-6EAA08FFF8A6}" presName="pillarX" presStyleLbl="node1" presStyleIdx="1" presStyleCnt="2">
        <dgm:presLayoutVars>
          <dgm:bulletEnabled val="1"/>
        </dgm:presLayoutVars>
      </dgm:prSet>
      <dgm:spPr/>
    </dgm:pt>
    <dgm:pt modelId="{527C4C87-495D-4399-A1A7-22D191EF6B92}" type="pres">
      <dgm:prSet presAssocID="{3BF644EE-9C87-4CBF-9014-19EF9EF62DFB}" presName="base" presStyleLbl="dkBgShp" presStyleIdx="1" presStyleCnt="2"/>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pt>
  </dgm:ptLst>
  <dgm:cxnLst>
    <dgm:cxn modelId="{F452CA05-3442-4F8D-97F9-64541FB1D4C6}" srcId="{3BF644EE-9C87-4CBF-9014-19EF9EF62DFB}" destId="{7173CCD1-CA3B-412A-A309-DCD0AA33CB67}" srcOrd="0" destOrd="0" parTransId="{8862B709-2570-42BD-BFBA-05838DC09953}" sibTransId="{DFC4930C-83D9-4DAD-BD39-732CA908F6FB}"/>
    <dgm:cxn modelId="{071F4D16-6EA8-44F9-BF80-CAB6644D3610}" type="presOf" srcId="{5986DD14-DECB-48B6-B25F-F17D749C4340}" destId="{7D41FD7C-D6CF-46F2-BEF5-EC1FB704E504}" srcOrd="0" destOrd="0" presId="urn:microsoft.com/office/officeart/2005/8/layout/hList3"/>
    <dgm:cxn modelId="{EE65583C-8A2E-494C-89C9-C92C3ADA2207}" srcId="{3BF644EE-9C87-4CBF-9014-19EF9EF62DFB}" destId="{F3CE8CBA-22B3-4270-B2F3-6EAA08FFF8A6}" srcOrd="1" destOrd="0" parTransId="{EEC221DC-5DD7-4DF7-91B4-D6A5E540BB65}" sibTransId="{C63A56A9-8D1A-485F-9FF0-FD0959B01C9F}"/>
    <dgm:cxn modelId="{3FCD643D-A4ED-4D9E-A15B-530F3339CF48}" type="presOf" srcId="{3BF644EE-9C87-4CBF-9014-19EF9EF62DFB}" destId="{3FAF9024-97C9-4CC5-94FB-9849D8A25B4F}" srcOrd="0" destOrd="0" presId="urn:microsoft.com/office/officeart/2005/8/layout/hList3"/>
    <dgm:cxn modelId="{1ACDFA6D-B69C-4A2C-9958-943D690C218A}" type="presOf" srcId="{F3CE8CBA-22B3-4270-B2F3-6EAA08FFF8A6}" destId="{DE5E879B-5AB4-466C-8AB4-D8491522D472}" srcOrd="0" destOrd="0" presId="urn:microsoft.com/office/officeart/2005/8/layout/hList3"/>
    <dgm:cxn modelId="{E0332390-4EDE-48E7-8E12-E651774073FC}" srcId="{5986DD14-DECB-48B6-B25F-F17D749C4340}" destId="{3BF644EE-9C87-4CBF-9014-19EF9EF62DFB}" srcOrd="0" destOrd="0" parTransId="{DC194801-BE32-40C2-ABE0-D9FA976610F9}" sibTransId="{04C08978-BE62-45B3-B427-51CFF441BEE7}"/>
    <dgm:cxn modelId="{A740D3A8-FC74-4626-AA64-D13CC2330B64}" type="presOf" srcId="{7173CCD1-CA3B-412A-A309-DCD0AA33CB67}" destId="{17480732-75E5-42DA-AD47-80A5E3704CAC}" srcOrd="0" destOrd="0" presId="urn:microsoft.com/office/officeart/2005/8/layout/hList3"/>
    <dgm:cxn modelId="{9BA263FF-6127-4864-8944-6E899FAE6FA2}" type="presParOf" srcId="{7D41FD7C-D6CF-46F2-BEF5-EC1FB704E504}" destId="{3FAF9024-97C9-4CC5-94FB-9849D8A25B4F}" srcOrd="0" destOrd="0" presId="urn:microsoft.com/office/officeart/2005/8/layout/hList3"/>
    <dgm:cxn modelId="{8EAA7903-D78B-4CE3-9557-EEC1ACE16E62}" type="presParOf" srcId="{7D41FD7C-D6CF-46F2-BEF5-EC1FB704E504}" destId="{FEB6D6A1-8DFD-42F7-96DA-9697C594B7CF}" srcOrd="1" destOrd="0" presId="urn:microsoft.com/office/officeart/2005/8/layout/hList3"/>
    <dgm:cxn modelId="{A54A907C-87CE-4165-9401-01E77AEBAF44}" type="presParOf" srcId="{FEB6D6A1-8DFD-42F7-96DA-9697C594B7CF}" destId="{17480732-75E5-42DA-AD47-80A5E3704CAC}" srcOrd="0" destOrd="0" presId="urn:microsoft.com/office/officeart/2005/8/layout/hList3"/>
    <dgm:cxn modelId="{A3145857-CA7B-445F-8EA5-2D9867A347CE}" type="presParOf" srcId="{FEB6D6A1-8DFD-42F7-96DA-9697C594B7CF}" destId="{DE5E879B-5AB4-466C-8AB4-D8491522D472}" srcOrd="1" destOrd="0" presId="urn:microsoft.com/office/officeart/2005/8/layout/hList3"/>
    <dgm:cxn modelId="{B902D991-4A63-47C9-878A-56EE9279ED12}" type="presParOf" srcId="{7D41FD7C-D6CF-46F2-BEF5-EC1FB704E504}" destId="{527C4C87-495D-4399-A1A7-22D191EF6B92}"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F2EAD6D-C136-4A80-9590-4F74B11F8866}"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DB6FDCAB-E270-40B3-A07C-AC33E12F2D3C}">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To allow the prompt &amp; effective investigation of the offence</a:t>
          </a:r>
        </a:p>
      </dgm:t>
    </dgm:pt>
    <dgm:pt modelId="{52C93C7C-BA28-4007-9E0F-39A93DC9B173}" type="parTrans" cxnId="{9CED0B18-BD14-45EB-A665-0FCE80CC7B67}">
      <dgm:prSet/>
      <dgm:spPr/>
      <dgm:t>
        <a:bodyPr/>
        <a:lstStyle/>
        <a:p>
          <a:endParaRPr lang="en-GB"/>
        </a:p>
      </dgm:t>
    </dgm:pt>
    <dgm:pt modelId="{23942C5F-AEA5-47F2-BBC0-ABBCF76672D8}" type="sibTrans" cxnId="{9CED0B18-BD14-45EB-A665-0FCE80CC7B67}">
      <dgm:prSet/>
      <dgm:spPr/>
      <dgm:t>
        <a:bodyPr/>
        <a:lstStyle/>
        <a:p>
          <a:endParaRPr lang="en-GB"/>
        </a:p>
      </dgm:t>
    </dgm:pt>
    <dgm:pt modelId="{F6E489D4-6B09-44BA-950B-183BB9A45CC5}">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To prevent the disappearance of the person in question</a:t>
          </a:r>
        </a:p>
      </dgm:t>
    </dgm:pt>
    <dgm:pt modelId="{F3A18334-D3E8-4C9B-88CE-138C9866B54B}" type="parTrans" cxnId="{A08A755D-BE83-41DF-A62B-B79DA43342B7}">
      <dgm:prSet/>
      <dgm:spPr/>
      <dgm:t>
        <a:bodyPr/>
        <a:lstStyle/>
        <a:p>
          <a:endParaRPr lang="en-GB"/>
        </a:p>
      </dgm:t>
    </dgm:pt>
    <dgm:pt modelId="{1D16D10E-E258-45A7-B69A-4288A492D618}" type="sibTrans" cxnId="{A08A755D-BE83-41DF-A62B-B79DA43342B7}">
      <dgm:prSet/>
      <dgm:spPr/>
      <dgm:t>
        <a:bodyPr/>
        <a:lstStyle/>
        <a:p>
          <a:endParaRPr lang="en-GB"/>
        </a:p>
      </dgm:t>
    </dgm:pt>
    <dgm:pt modelId="{22243970-64C0-4C3E-8A52-A44AF26B11E9}" type="pres">
      <dgm:prSet presAssocID="{AF2EAD6D-C136-4A80-9590-4F74B11F8866}" presName="Name0" presStyleCnt="0">
        <dgm:presLayoutVars>
          <dgm:dir/>
          <dgm:resizeHandles val="exact"/>
        </dgm:presLayoutVars>
      </dgm:prSet>
      <dgm:spPr/>
    </dgm:pt>
    <dgm:pt modelId="{4CA51C4B-46F8-4DD5-8F2C-A8010530979B}" type="pres">
      <dgm:prSet presAssocID="{AF2EAD6D-C136-4A80-9590-4F74B11F8866}" presName="bkgdShp" presStyleLbl="alignAccFollowNode1" presStyleIdx="0" presStyleCnt="1"/>
      <dgm:spPr>
        <a:solidFill>
          <a:schemeClr val="accent1">
            <a:lumMod val="75000"/>
            <a:alpha val="90000"/>
          </a:schemeClr>
        </a:solidFill>
        <a:ln>
          <a:solidFill>
            <a:schemeClr val="tx1">
              <a:alpha val="90000"/>
            </a:schemeClr>
          </a:solidFill>
        </a:ln>
      </dgm:spPr>
    </dgm:pt>
    <dgm:pt modelId="{A0157C6B-B26A-4123-B2DD-5D389BA620D1}" type="pres">
      <dgm:prSet presAssocID="{AF2EAD6D-C136-4A80-9590-4F74B11F8866}" presName="linComp" presStyleCnt="0"/>
      <dgm:spPr/>
    </dgm:pt>
    <dgm:pt modelId="{0C904EEF-CB37-4102-A2B8-A0B24EB06451}" type="pres">
      <dgm:prSet presAssocID="{DB6FDCAB-E270-40B3-A07C-AC33E12F2D3C}" presName="compNode" presStyleCnt="0"/>
      <dgm:spPr/>
    </dgm:pt>
    <dgm:pt modelId="{65F6889B-3BFE-4921-8AF4-5382574A43BE}" type="pres">
      <dgm:prSet presAssocID="{DB6FDCAB-E270-40B3-A07C-AC33E12F2D3C}" presName="node" presStyleLbl="node1" presStyleIdx="0" presStyleCnt="2">
        <dgm:presLayoutVars>
          <dgm:bulletEnabled val="1"/>
        </dgm:presLayoutVars>
      </dgm:prSet>
      <dgm:spPr/>
    </dgm:pt>
    <dgm:pt modelId="{9EB7F7DC-7D4F-4CC5-82E2-3B51395D1A80}" type="pres">
      <dgm:prSet presAssocID="{DB6FDCAB-E270-40B3-A07C-AC33E12F2D3C}" presName="invisiNode" presStyleLbl="node1" presStyleIdx="0" presStyleCnt="2"/>
      <dgm:spPr/>
    </dgm:pt>
    <dgm:pt modelId="{E06E1C49-937E-41F7-9674-D431A9BF3911}" type="pres">
      <dgm:prSet presAssocID="{DB6FDCAB-E270-40B3-A07C-AC33E12F2D3C}" presName="imagNode" presStyleLbl="fgImgPlace1" presStyleIdx="0" presStyleCnt="2"/>
      <dgm:spPr>
        <a:blipFill rotWithShape="1">
          <a:blip xmlns:r="http://schemas.openxmlformats.org/officeDocument/2006/relationships" r:embed="rId1"/>
          <a:srcRect/>
          <a:stretch>
            <a:fillRect t="-3000" b="-3000"/>
          </a:stretch>
        </a:blipFill>
        <a:ln>
          <a:solidFill>
            <a:schemeClr val="tx1"/>
          </a:solidFill>
        </a:ln>
      </dgm:spPr>
    </dgm:pt>
    <dgm:pt modelId="{F74269F7-63E2-4015-932A-E967D8A3F462}" type="pres">
      <dgm:prSet presAssocID="{23942C5F-AEA5-47F2-BBC0-ABBCF76672D8}" presName="sibTrans" presStyleLbl="sibTrans2D1" presStyleIdx="0" presStyleCnt="0"/>
      <dgm:spPr/>
    </dgm:pt>
    <dgm:pt modelId="{BCF97589-AF4F-449F-A645-C26939FE0475}" type="pres">
      <dgm:prSet presAssocID="{F6E489D4-6B09-44BA-950B-183BB9A45CC5}" presName="compNode" presStyleCnt="0"/>
      <dgm:spPr/>
    </dgm:pt>
    <dgm:pt modelId="{C876E11B-48DC-4799-BE48-0F7D42E8D1DC}" type="pres">
      <dgm:prSet presAssocID="{F6E489D4-6B09-44BA-950B-183BB9A45CC5}" presName="node" presStyleLbl="node1" presStyleIdx="1" presStyleCnt="2">
        <dgm:presLayoutVars>
          <dgm:bulletEnabled val="1"/>
        </dgm:presLayoutVars>
      </dgm:prSet>
      <dgm:spPr/>
    </dgm:pt>
    <dgm:pt modelId="{3E1E87EA-DBE8-4857-B3CA-3CE61FDD6980}" type="pres">
      <dgm:prSet presAssocID="{F6E489D4-6B09-44BA-950B-183BB9A45CC5}" presName="invisiNode" presStyleLbl="node1" presStyleIdx="1" presStyleCnt="2"/>
      <dgm:spPr/>
    </dgm:pt>
    <dgm:pt modelId="{F7583A4E-7BA9-496D-9C40-4A2794F58C76}" type="pres">
      <dgm:prSet presAssocID="{F6E489D4-6B09-44BA-950B-183BB9A45CC5}" presName="imagNode" presStyleLbl="fgImgPlace1" presStyleIdx="1" presStyleCnt="2"/>
      <dgm:spPr>
        <a:blipFill rotWithShape="1">
          <a:blip xmlns:r="http://schemas.openxmlformats.org/officeDocument/2006/relationships" r:embed="rId2"/>
          <a:srcRect/>
          <a:stretch>
            <a:fillRect t="-57000" b="-57000"/>
          </a:stretch>
        </a:blipFill>
        <a:ln>
          <a:solidFill>
            <a:schemeClr val="tx1"/>
          </a:solidFill>
        </a:ln>
      </dgm:spPr>
    </dgm:pt>
  </dgm:ptLst>
  <dgm:cxnLst>
    <dgm:cxn modelId="{9CED0B18-BD14-45EB-A665-0FCE80CC7B67}" srcId="{AF2EAD6D-C136-4A80-9590-4F74B11F8866}" destId="{DB6FDCAB-E270-40B3-A07C-AC33E12F2D3C}" srcOrd="0" destOrd="0" parTransId="{52C93C7C-BA28-4007-9E0F-39A93DC9B173}" sibTransId="{23942C5F-AEA5-47F2-BBC0-ABBCF76672D8}"/>
    <dgm:cxn modelId="{BDD7802B-C6F6-4865-8C79-BDBFDB87A0AA}" type="presOf" srcId="{AF2EAD6D-C136-4A80-9590-4F74B11F8866}" destId="{22243970-64C0-4C3E-8A52-A44AF26B11E9}" srcOrd="0" destOrd="0" presId="urn:microsoft.com/office/officeart/2005/8/layout/pList2"/>
    <dgm:cxn modelId="{A08A755D-BE83-41DF-A62B-B79DA43342B7}" srcId="{AF2EAD6D-C136-4A80-9590-4F74B11F8866}" destId="{F6E489D4-6B09-44BA-950B-183BB9A45CC5}" srcOrd="1" destOrd="0" parTransId="{F3A18334-D3E8-4C9B-88CE-138C9866B54B}" sibTransId="{1D16D10E-E258-45A7-B69A-4288A492D618}"/>
    <dgm:cxn modelId="{77919665-5ACD-4994-A2DF-BBC0417119B8}" type="presOf" srcId="{23942C5F-AEA5-47F2-BBC0-ABBCF76672D8}" destId="{F74269F7-63E2-4015-932A-E967D8A3F462}" srcOrd="0" destOrd="0" presId="urn:microsoft.com/office/officeart/2005/8/layout/pList2"/>
    <dgm:cxn modelId="{50C34C47-7770-410A-B325-7BA3CFE05D83}" type="presOf" srcId="{DB6FDCAB-E270-40B3-A07C-AC33E12F2D3C}" destId="{65F6889B-3BFE-4921-8AF4-5382574A43BE}" srcOrd="0" destOrd="0" presId="urn:microsoft.com/office/officeart/2005/8/layout/pList2"/>
    <dgm:cxn modelId="{EBF5649A-9642-484A-A9AB-CFBB4D74AE9F}" type="presOf" srcId="{F6E489D4-6B09-44BA-950B-183BB9A45CC5}" destId="{C876E11B-48DC-4799-BE48-0F7D42E8D1DC}" srcOrd="0" destOrd="0" presId="urn:microsoft.com/office/officeart/2005/8/layout/pList2"/>
    <dgm:cxn modelId="{C0D855F4-7F93-49B3-81B7-8E14BA1D1E94}" type="presParOf" srcId="{22243970-64C0-4C3E-8A52-A44AF26B11E9}" destId="{4CA51C4B-46F8-4DD5-8F2C-A8010530979B}" srcOrd="0" destOrd="0" presId="urn:microsoft.com/office/officeart/2005/8/layout/pList2"/>
    <dgm:cxn modelId="{5220D4A3-F823-4F73-8049-2C03F98BDB6B}" type="presParOf" srcId="{22243970-64C0-4C3E-8A52-A44AF26B11E9}" destId="{A0157C6B-B26A-4123-B2DD-5D389BA620D1}" srcOrd="1" destOrd="0" presId="urn:microsoft.com/office/officeart/2005/8/layout/pList2"/>
    <dgm:cxn modelId="{2D9708D4-F0C8-44A2-968B-1D2D4194E9A2}" type="presParOf" srcId="{A0157C6B-B26A-4123-B2DD-5D389BA620D1}" destId="{0C904EEF-CB37-4102-A2B8-A0B24EB06451}" srcOrd="0" destOrd="0" presId="urn:microsoft.com/office/officeart/2005/8/layout/pList2"/>
    <dgm:cxn modelId="{76C54011-EB0E-4135-8922-20DE26CD3377}" type="presParOf" srcId="{0C904EEF-CB37-4102-A2B8-A0B24EB06451}" destId="{65F6889B-3BFE-4921-8AF4-5382574A43BE}" srcOrd="0" destOrd="0" presId="urn:microsoft.com/office/officeart/2005/8/layout/pList2"/>
    <dgm:cxn modelId="{E9759FA0-0CBE-4870-884A-3B579C8655C5}" type="presParOf" srcId="{0C904EEF-CB37-4102-A2B8-A0B24EB06451}" destId="{9EB7F7DC-7D4F-4CC5-82E2-3B51395D1A80}" srcOrd="1" destOrd="0" presId="urn:microsoft.com/office/officeart/2005/8/layout/pList2"/>
    <dgm:cxn modelId="{6C0F0437-22A1-4268-B529-944B427B3A3A}" type="presParOf" srcId="{0C904EEF-CB37-4102-A2B8-A0B24EB06451}" destId="{E06E1C49-937E-41F7-9674-D431A9BF3911}" srcOrd="2" destOrd="0" presId="urn:microsoft.com/office/officeart/2005/8/layout/pList2"/>
    <dgm:cxn modelId="{3CC9407A-94A3-4DBF-908F-89993E1297D5}" type="presParOf" srcId="{A0157C6B-B26A-4123-B2DD-5D389BA620D1}" destId="{F74269F7-63E2-4015-932A-E967D8A3F462}" srcOrd="1" destOrd="0" presId="urn:microsoft.com/office/officeart/2005/8/layout/pList2"/>
    <dgm:cxn modelId="{245C2482-2233-401A-B764-A583867B5D0D}" type="presParOf" srcId="{A0157C6B-B26A-4123-B2DD-5D389BA620D1}" destId="{BCF97589-AF4F-449F-A645-C26939FE0475}" srcOrd="2" destOrd="0" presId="urn:microsoft.com/office/officeart/2005/8/layout/pList2"/>
    <dgm:cxn modelId="{B68CCD59-CFCC-4386-BF5E-6C5F38625D67}" type="presParOf" srcId="{BCF97589-AF4F-449F-A645-C26939FE0475}" destId="{C876E11B-48DC-4799-BE48-0F7D42E8D1DC}" srcOrd="0" destOrd="0" presId="urn:microsoft.com/office/officeart/2005/8/layout/pList2"/>
    <dgm:cxn modelId="{3A9F88E7-0B5E-4FEE-BBBF-6F8095FB4C65}" type="presParOf" srcId="{BCF97589-AF4F-449F-A645-C26939FE0475}" destId="{3E1E87EA-DBE8-4857-B3CA-3CE61FDD6980}" srcOrd="1" destOrd="0" presId="urn:microsoft.com/office/officeart/2005/8/layout/pList2"/>
    <dgm:cxn modelId="{086A6486-1618-44A1-9257-C53E794CDF00}" type="presParOf" srcId="{BCF97589-AF4F-449F-A645-C26939FE0475}" destId="{F7583A4E-7BA9-496D-9C40-4A2794F58C76}"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F2EAD6D-C136-4A80-9590-4F74B11F8866}" type="doc">
      <dgm:prSet loTypeId="urn:microsoft.com/office/officeart/2005/8/layout/pList2" loCatId="list" qsTypeId="urn:microsoft.com/office/officeart/2005/8/quickstyle/simple1" qsCatId="simple" csTypeId="urn:microsoft.com/office/officeart/2005/8/colors/accent1_2" csCatId="accent1" phldr="1"/>
      <dgm:spPr/>
    </dgm:pt>
    <dgm:pt modelId="{DB6FDCAB-E270-40B3-A07C-AC33E12F2D3C}">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To protect a child or other vulnerable person</a:t>
          </a:r>
        </a:p>
      </dgm:t>
    </dgm:pt>
    <dgm:pt modelId="{52C93C7C-BA28-4007-9E0F-39A93DC9B173}" type="parTrans" cxnId="{9CED0B18-BD14-45EB-A665-0FCE80CC7B67}">
      <dgm:prSet/>
      <dgm:spPr/>
      <dgm:t>
        <a:bodyPr/>
        <a:lstStyle/>
        <a:p>
          <a:endParaRPr lang="en-GB"/>
        </a:p>
      </dgm:t>
    </dgm:pt>
    <dgm:pt modelId="{23942C5F-AEA5-47F2-BBC0-ABBCF76672D8}" type="sibTrans" cxnId="{9CED0B18-BD14-45EB-A665-0FCE80CC7B67}">
      <dgm:prSet/>
      <dgm:spPr/>
      <dgm:t>
        <a:bodyPr/>
        <a:lstStyle/>
        <a:p>
          <a:endParaRPr lang="en-GB"/>
        </a:p>
      </dgm:t>
    </dgm:pt>
    <dgm:pt modelId="{F6E489D4-6B09-44BA-950B-183BB9A45CC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To prevent causing unlawful obstruction of the highway</a:t>
          </a:r>
        </a:p>
      </dgm:t>
    </dgm:pt>
    <dgm:pt modelId="{F3A18334-D3E8-4C9B-88CE-138C9866B54B}" type="parTrans" cxnId="{A08A755D-BE83-41DF-A62B-B79DA43342B7}">
      <dgm:prSet/>
      <dgm:spPr/>
      <dgm:t>
        <a:bodyPr/>
        <a:lstStyle/>
        <a:p>
          <a:endParaRPr lang="en-GB"/>
        </a:p>
      </dgm:t>
    </dgm:pt>
    <dgm:pt modelId="{1D16D10E-E258-45A7-B69A-4288A492D618}" type="sibTrans" cxnId="{A08A755D-BE83-41DF-A62B-B79DA43342B7}">
      <dgm:prSet/>
      <dgm:spPr/>
      <dgm:t>
        <a:bodyPr/>
        <a:lstStyle/>
        <a:p>
          <a:endParaRPr lang="en-GB"/>
        </a:p>
      </dgm:t>
    </dgm:pt>
    <dgm:pt modelId="{22243970-64C0-4C3E-8A52-A44AF26B11E9}" type="pres">
      <dgm:prSet presAssocID="{AF2EAD6D-C136-4A80-9590-4F74B11F8866}" presName="Name0" presStyleCnt="0">
        <dgm:presLayoutVars>
          <dgm:dir/>
          <dgm:resizeHandles val="exact"/>
        </dgm:presLayoutVars>
      </dgm:prSet>
      <dgm:spPr/>
    </dgm:pt>
    <dgm:pt modelId="{4CA51C4B-46F8-4DD5-8F2C-A8010530979B}" type="pres">
      <dgm:prSet presAssocID="{AF2EAD6D-C136-4A80-9590-4F74B11F8866}" presName="bkgdShp" presStyleLbl="alignAccFollowNode1" presStyleIdx="0" presStyleCnt="1"/>
      <dgm:spPr>
        <a:solidFill>
          <a:schemeClr val="accent1">
            <a:lumMod val="75000"/>
            <a:alpha val="90000"/>
          </a:schemeClr>
        </a:solidFill>
        <a:ln>
          <a:solidFill>
            <a:schemeClr val="tx1">
              <a:alpha val="90000"/>
            </a:schemeClr>
          </a:solidFill>
        </a:ln>
      </dgm:spPr>
    </dgm:pt>
    <dgm:pt modelId="{A0157C6B-B26A-4123-B2DD-5D389BA620D1}" type="pres">
      <dgm:prSet presAssocID="{AF2EAD6D-C136-4A80-9590-4F74B11F8866}" presName="linComp" presStyleCnt="0"/>
      <dgm:spPr/>
    </dgm:pt>
    <dgm:pt modelId="{0C904EEF-CB37-4102-A2B8-A0B24EB06451}" type="pres">
      <dgm:prSet presAssocID="{DB6FDCAB-E270-40B3-A07C-AC33E12F2D3C}" presName="compNode" presStyleCnt="0"/>
      <dgm:spPr/>
    </dgm:pt>
    <dgm:pt modelId="{65F6889B-3BFE-4921-8AF4-5382574A43BE}" type="pres">
      <dgm:prSet presAssocID="{DB6FDCAB-E270-40B3-A07C-AC33E12F2D3C}" presName="node" presStyleLbl="node1" presStyleIdx="0" presStyleCnt="2">
        <dgm:presLayoutVars>
          <dgm:bulletEnabled val="1"/>
        </dgm:presLayoutVars>
      </dgm:prSet>
      <dgm:spPr/>
    </dgm:pt>
    <dgm:pt modelId="{9EB7F7DC-7D4F-4CC5-82E2-3B51395D1A80}" type="pres">
      <dgm:prSet presAssocID="{DB6FDCAB-E270-40B3-A07C-AC33E12F2D3C}" presName="invisiNode" presStyleLbl="node1" presStyleIdx="0" presStyleCnt="2"/>
      <dgm:spPr/>
    </dgm:pt>
    <dgm:pt modelId="{E06E1C49-937E-41F7-9674-D431A9BF3911}" type="pres">
      <dgm:prSet presAssocID="{DB6FDCAB-E270-40B3-A07C-AC33E12F2D3C}" presName="imagNode" presStyleLbl="fgImgPlace1" presStyleIdx="0" presStyleCnt="2"/>
      <dgm:spPr>
        <a:blipFill rotWithShape="1">
          <a:blip xmlns:r="http://schemas.openxmlformats.org/officeDocument/2006/relationships" r:embed="rId1"/>
          <a:srcRect/>
          <a:stretch>
            <a:fillRect t="-17000" b="-17000"/>
          </a:stretch>
        </a:blipFill>
        <a:ln>
          <a:solidFill>
            <a:schemeClr val="tx1"/>
          </a:solidFill>
        </a:ln>
      </dgm:spPr>
    </dgm:pt>
    <dgm:pt modelId="{F74269F7-63E2-4015-932A-E967D8A3F462}" type="pres">
      <dgm:prSet presAssocID="{23942C5F-AEA5-47F2-BBC0-ABBCF76672D8}" presName="sibTrans" presStyleLbl="sibTrans2D1" presStyleIdx="0" presStyleCnt="0"/>
      <dgm:spPr/>
    </dgm:pt>
    <dgm:pt modelId="{BCF97589-AF4F-449F-A645-C26939FE0475}" type="pres">
      <dgm:prSet presAssocID="{F6E489D4-6B09-44BA-950B-183BB9A45CC5}" presName="compNode" presStyleCnt="0"/>
      <dgm:spPr/>
    </dgm:pt>
    <dgm:pt modelId="{C876E11B-48DC-4799-BE48-0F7D42E8D1DC}" type="pres">
      <dgm:prSet presAssocID="{F6E489D4-6B09-44BA-950B-183BB9A45CC5}" presName="node" presStyleLbl="node1" presStyleIdx="1" presStyleCnt="2">
        <dgm:presLayoutVars>
          <dgm:bulletEnabled val="1"/>
        </dgm:presLayoutVars>
      </dgm:prSet>
      <dgm:spPr/>
    </dgm:pt>
    <dgm:pt modelId="{3E1E87EA-DBE8-4857-B3CA-3CE61FDD6980}" type="pres">
      <dgm:prSet presAssocID="{F6E489D4-6B09-44BA-950B-183BB9A45CC5}" presName="invisiNode" presStyleLbl="node1" presStyleIdx="1" presStyleCnt="2"/>
      <dgm:spPr/>
    </dgm:pt>
    <dgm:pt modelId="{F7583A4E-7BA9-496D-9C40-4A2794F58C76}" type="pres">
      <dgm:prSet presAssocID="{F6E489D4-6B09-44BA-950B-183BB9A45CC5}" presName="imagNode" presStyleLbl="fgImgPlace1" presStyleIdx="1" presStyleCnt="2"/>
      <dgm:spPr>
        <a:blipFill rotWithShape="1">
          <a:blip xmlns:r="http://schemas.openxmlformats.org/officeDocument/2006/relationships" r:embed="rId2"/>
          <a:srcRect/>
          <a:stretch>
            <a:fillRect t="-30000" b="-30000"/>
          </a:stretch>
        </a:blipFill>
        <a:ln>
          <a:solidFill>
            <a:schemeClr val="tx1"/>
          </a:solidFill>
        </a:ln>
      </dgm:spPr>
    </dgm:pt>
  </dgm:ptLst>
  <dgm:cxnLst>
    <dgm:cxn modelId="{9CED0B18-BD14-45EB-A665-0FCE80CC7B67}" srcId="{AF2EAD6D-C136-4A80-9590-4F74B11F8866}" destId="{DB6FDCAB-E270-40B3-A07C-AC33E12F2D3C}" srcOrd="0" destOrd="0" parTransId="{52C93C7C-BA28-4007-9E0F-39A93DC9B173}" sibTransId="{23942C5F-AEA5-47F2-BBC0-ABBCF76672D8}"/>
    <dgm:cxn modelId="{BDD7802B-C6F6-4865-8C79-BDBFDB87A0AA}" type="presOf" srcId="{AF2EAD6D-C136-4A80-9590-4F74B11F8866}" destId="{22243970-64C0-4C3E-8A52-A44AF26B11E9}" srcOrd="0" destOrd="0" presId="urn:microsoft.com/office/officeart/2005/8/layout/pList2"/>
    <dgm:cxn modelId="{A08A755D-BE83-41DF-A62B-B79DA43342B7}" srcId="{AF2EAD6D-C136-4A80-9590-4F74B11F8866}" destId="{F6E489D4-6B09-44BA-950B-183BB9A45CC5}" srcOrd="1" destOrd="0" parTransId="{F3A18334-D3E8-4C9B-88CE-138C9866B54B}" sibTransId="{1D16D10E-E258-45A7-B69A-4288A492D618}"/>
    <dgm:cxn modelId="{77919665-5ACD-4994-A2DF-BBC0417119B8}" type="presOf" srcId="{23942C5F-AEA5-47F2-BBC0-ABBCF76672D8}" destId="{F74269F7-63E2-4015-932A-E967D8A3F462}" srcOrd="0" destOrd="0" presId="urn:microsoft.com/office/officeart/2005/8/layout/pList2"/>
    <dgm:cxn modelId="{50C34C47-7770-410A-B325-7BA3CFE05D83}" type="presOf" srcId="{DB6FDCAB-E270-40B3-A07C-AC33E12F2D3C}" destId="{65F6889B-3BFE-4921-8AF4-5382574A43BE}" srcOrd="0" destOrd="0" presId="urn:microsoft.com/office/officeart/2005/8/layout/pList2"/>
    <dgm:cxn modelId="{EBF5649A-9642-484A-A9AB-CFBB4D74AE9F}" type="presOf" srcId="{F6E489D4-6B09-44BA-950B-183BB9A45CC5}" destId="{C876E11B-48DC-4799-BE48-0F7D42E8D1DC}" srcOrd="0" destOrd="0" presId="urn:microsoft.com/office/officeart/2005/8/layout/pList2"/>
    <dgm:cxn modelId="{C0D855F4-7F93-49B3-81B7-8E14BA1D1E94}" type="presParOf" srcId="{22243970-64C0-4C3E-8A52-A44AF26B11E9}" destId="{4CA51C4B-46F8-4DD5-8F2C-A8010530979B}" srcOrd="0" destOrd="0" presId="urn:microsoft.com/office/officeart/2005/8/layout/pList2"/>
    <dgm:cxn modelId="{5220D4A3-F823-4F73-8049-2C03F98BDB6B}" type="presParOf" srcId="{22243970-64C0-4C3E-8A52-A44AF26B11E9}" destId="{A0157C6B-B26A-4123-B2DD-5D389BA620D1}" srcOrd="1" destOrd="0" presId="urn:microsoft.com/office/officeart/2005/8/layout/pList2"/>
    <dgm:cxn modelId="{2D9708D4-F0C8-44A2-968B-1D2D4194E9A2}" type="presParOf" srcId="{A0157C6B-B26A-4123-B2DD-5D389BA620D1}" destId="{0C904EEF-CB37-4102-A2B8-A0B24EB06451}" srcOrd="0" destOrd="0" presId="urn:microsoft.com/office/officeart/2005/8/layout/pList2"/>
    <dgm:cxn modelId="{76C54011-EB0E-4135-8922-20DE26CD3377}" type="presParOf" srcId="{0C904EEF-CB37-4102-A2B8-A0B24EB06451}" destId="{65F6889B-3BFE-4921-8AF4-5382574A43BE}" srcOrd="0" destOrd="0" presId="urn:microsoft.com/office/officeart/2005/8/layout/pList2"/>
    <dgm:cxn modelId="{E9759FA0-0CBE-4870-884A-3B579C8655C5}" type="presParOf" srcId="{0C904EEF-CB37-4102-A2B8-A0B24EB06451}" destId="{9EB7F7DC-7D4F-4CC5-82E2-3B51395D1A80}" srcOrd="1" destOrd="0" presId="urn:microsoft.com/office/officeart/2005/8/layout/pList2"/>
    <dgm:cxn modelId="{6C0F0437-22A1-4268-B529-944B427B3A3A}" type="presParOf" srcId="{0C904EEF-CB37-4102-A2B8-A0B24EB06451}" destId="{E06E1C49-937E-41F7-9674-D431A9BF3911}" srcOrd="2" destOrd="0" presId="urn:microsoft.com/office/officeart/2005/8/layout/pList2"/>
    <dgm:cxn modelId="{3CC9407A-94A3-4DBF-908F-89993E1297D5}" type="presParOf" srcId="{A0157C6B-B26A-4123-B2DD-5D389BA620D1}" destId="{F74269F7-63E2-4015-932A-E967D8A3F462}" srcOrd="1" destOrd="0" presId="urn:microsoft.com/office/officeart/2005/8/layout/pList2"/>
    <dgm:cxn modelId="{245C2482-2233-401A-B764-A583867B5D0D}" type="presParOf" srcId="{A0157C6B-B26A-4123-B2DD-5D389BA620D1}" destId="{BCF97589-AF4F-449F-A645-C26939FE0475}" srcOrd="2" destOrd="0" presId="urn:microsoft.com/office/officeart/2005/8/layout/pList2"/>
    <dgm:cxn modelId="{B68CCD59-CFCC-4386-BF5E-6C5F38625D67}" type="presParOf" srcId="{BCF97589-AF4F-449F-A645-C26939FE0475}" destId="{C876E11B-48DC-4799-BE48-0F7D42E8D1DC}" srcOrd="0" destOrd="0" presId="urn:microsoft.com/office/officeart/2005/8/layout/pList2"/>
    <dgm:cxn modelId="{3A9F88E7-0B5E-4FEE-BBBF-6F8095FB4C65}" type="presParOf" srcId="{BCF97589-AF4F-449F-A645-C26939FE0475}" destId="{3E1E87EA-DBE8-4857-B3CA-3CE61FDD6980}" srcOrd="1" destOrd="0" presId="urn:microsoft.com/office/officeart/2005/8/layout/pList2"/>
    <dgm:cxn modelId="{086A6486-1618-44A1-9257-C53E794CDF00}" type="presParOf" srcId="{BCF97589-AF4F-449F-A645-C26939FE0475}" destId="{F7583A4E-7BA9-496D-9C40-4A2794F58C76}"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DD69A9A-6EE7-4AA9-BDF7-5AD6FF04FFC0}" type="doc">
      <dgm:prSet loTypeId="urn:microsoft.com/office/officeart/2005/8/layout/pList2" loCatId="list" qsTypeId="urn:microsoft.com/office/officeart/2005/8/quickstyle/simple1" qsCatId="simple" csTypeId="urn:microsoft.com/office/officeart/2005/8/colors/accent1_2" csCatId="accent1" phldr="1"/>
      <dgm:spPr/>
    </dgm:pt>
    <dgm:pt modelId="{F71280AE-E60F-4F25-9F28-BBAC6A0CD250}">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Prevent causing injury to himself or others</a:t>
          </a:r>
        </a:p>
      </dgm:t>
    </dgm:pt>
    <dgm:pt modelId="{F9CFAA3B-E239-4799-9B08-CF96035A0A04}" type="parTrans" cxnId="{C159E0AE-D462-4B7D-B6ED-333673D05464}">
      <dgm:prSet/>
      <dgm:spPr/>
      <dgm:t>
        <a:bodyPr/>
        <a:lstStyle/>
        <a:p>
          <a:endParaRPr lang="en-GB"/>
        </a:p>
      </dgm:t>
    </dgm:pt>
    <dgm:pt modelId="{3EC1132B-D897-40AC-8440-18C0097483A0}" type="sibTrans" cxnId="{C159E0AE-D462-4B7D-B6ED-333673D05464}">
      <dgm:prSet/>
      <dgm:spPr/>
      <dgm:t>
        <a:bodyPr/>
        <a:lstStyle/>
        <a:p>
          <a:endParaRPr lang="en-GB"/>
        </a:p>
      </dgm:t>
    </dgm:pt>
    <dgm:pt modelId="{571133C8-254B-452C-AEA1-8CDD85B83E7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Committing an offence against public decency</a:t>
          </a:r>
        </a:p>
      </dgm:t>
    </dgm:pt>
    <dgm:pt modelId="{FE91617C-0580-432C-B861-DA79B5D26EDC}" type="parTrans" cxnId="{0F3087D4-8978-4E0B-9695-A2254B171860}">
      <dgm:prSet/>
      <dgm:spPr/>
      <dgm:t>
        <a:bodyPr/>
        <a:lstStyle/>
        <a:p>
          <a:endParaRPr lang="en-GB"/>
        </a:p>
      </dgm:t>
    </dgm:pt>
    <dgm:pt modelId="{859F690D-4EB7-49DE-9F62-DD073B8AF65E}" type="sibTrans" cxnId="{0F3087D4-8978-4E0B-9695-A2254B171860}">
      <dgm:prSet/>
      <dgm:spPr/>
      <dgm:t>
        <a:bodyPr/>
        <a:lstStyle/>
        <a:p>
          <a:endParaRPr lang="en-GB"/>
        </a:p>
      </dgm:t>
    </dgm:pt>
    <dgm:pt modelId="{F884D7B4-1917-452F-A284-1A99074F6AFC}" type="pres">
      <dgm:prSet presAssocID="{5DD69A9A-6EE7-4AA9-BDF7-5AD6FF04FFC0}" presName="Name0" presStyleCnt="0">
        <dgm:presLayoutVars>
          <dgm:dir/>
          <dgm:resizeHandles val="exact"/>
        </dgm:presLayoutVars>
      </dgm:prSet>
      <dgm:spPr/>
    </dgm:pt>
    <dgm:pt modelId="{A0A58D4E-413C-486C-AB26-E3A86C36EF0D}" type="pres">
      <dgm:prSet presAssocID="{5DD69A9A-6EE7-4AA9-BDF7-5AD6FF04FFC0}" presName="bkgdShp" presStyleLbl="alignAccFollowNode1" presStyleIdx="0" presStyleCnt="1" custLinFactNeighborX="-4333" custLinFactNeighborY="-5905"/>
      <dgm:spPr>
        <a:solidFill>
          <a:srgbClr val="0070C0">
            <a:alpha val="90000"/>
          </a:srgbClr>
        </a:solidFill>
        <a:ln>
          <a:solidFill>
            <a:schemeClr val="tx1">
              <a:alpha val="90000"/>
            </a:schemeClr>
          </a:solidFill>
        </a:ln>
      </dgm:spPr>
    </dgm:pt>
    <dgm:pt modelId="{24C921A9-C918-4536-A6DB-FE658905A64C}" type="pres">
      <dgm:prSet presAssocID="{5DD69A9A-6EE7-4AA9-BDF7-5AD6FF04FFC0}" presName="linComp" presStyleCnt="0"/>
      <dgm:spPr/>
    </dgm:pt>
    <dgm:pt modelId="{658083EE-AE62-480F-8CB2-B2D29C8FE728}" type="pres">
      <dgm:prSet presAssocID="{F71280AE-E60F-4F25-9F28-BBAC6A0CD250}" presName="compNode" presStyleCnt="0"/>
      <dgm:spPr/>
    </dgm:pt>
    <dgm:pt modelId="{1B1AABC4-8ECE-4405-9E67-02952C677C46}" type="pres">
      <dgm:prSet presAssocID="{F71280AE-E60F-4F25-9F28-BBAC6A0CD250}" presName="node" presStyleLbl="node1" presStyleIdx="0" presStyleCnt="2">
        <dgm:presLayoutVars>
          <dgm:bulletEnabled val="1"/>
        </dgm:presLayoutVars>
      </dgm:prSet>
      <dgm:spPr/>
    </dgm:pt>
    <dgm:pt modelId="{C142B5B9-BD00-4FF5-B973-E839EA0EAF45}" type="pres">
      <dgm:prSet presAssocID="{F71280AE-E60F-4F25-9F28-BBAC6A0CD250}" presName="invisiNode" presStyleLbl="node1" presStyleIdx="0" presStyleCnt="2"/>
      <dgm:spPr/>
    </dgm:pt>
    <dgm:pt modelId="{913397BA-AB04-4E3A-AA35-A36CFC67D0F3}" type="pres">
      <dgm:prSet presAssocID="{F71280AE-E60F-4F25-9F28-BBAC6A0CD250}" presName="imagNode" presStyleLbl="fgImgPlace1" presStyleIdx="0" presStyleCnt="2"/>
      <dgm:spPr>
        <a:blipFill rotWithShape="1">
          <a:blip xmlns:r="http://schemas.openxmlformats.org/officeDocument/2006/relationships" r:embed="rId1"/>
          <a:srcRect/>
          <a:stretch>
            <a:fillRect l="-2000" r="-2000"/>
          </a:stretch>
        </a:blipFill>
        <a:ln>
          <a:solidFill>
            <a:schemeClr val="tx1"/>
          </a:solidFill>
        </a:ln>
      </dgm:spPr>
    </dgm:pt>
    <dgm:pt modelId="{2BAD8475-ACAA-4CB1-9FD6-3A9B93A4E9CC}" type="pres">
      <dgm:prSet presAssocID="{3EC1132B-D897-40AC-8440-18C0097483A0}" presName="sibTrans" presStyleLbl="sibTrans2D1" presStyleIdx="0" presStyleCnt="0"/>
      <dgm:spPr/>
    </dgm:pt>
    <dgm:pt modelId="{43B166F8-BFB0-4834-8CF9-08273B21B4FC}" type="pres">
      <dgm:prSet presAssocID="{571133C8-254B-452C-AEA1-8CDD85B83E7B}" presName="compNode" presStyleCnt="0"/>
      <dgm:spPr/>
    </dgm:pt>
    <dgm:pt modelId="{142756EA-8B6C-4DE8-A505-27D2D01B77E5}" type="pres">
      <dgm:prSet presAssocID="{571133C8-254B-452C-AEA1-8CDD85B83E7B}" presName="node" presStyleLbl="node1" presStyleIdx="1" presStyleCnt="2">
        <dgm:presLayoutVars>
          <dgm:bulletEnabled val="1"/>
        </dgm:presLayoutVars>
      </dgm:prSet>
      <dgm:spPr/>
    </dgm:pt>
    <dgm:pt modelId="{76541222-4667-4B79-A9E5-3F98881C55AB}" type="pres">
      <dgm:prSet presAssocID="{571133C8-254B-452C-AEA1-8CDD85B83E7B}" presName="invisiNode" presStyleLbl="node1" presStyleIdx="1" presStyleCnt="2"/>
      <dgm:spPr/>
    </dgm:pt>
    <dgm:pt modelId="{2F693D1C-9E76-4B99-BEB1-98C01AC7F2A5}" type="pres">
      <dgm:prSet presAssocID="{571133C8-254B-452C-AEA1-8CDD85B83E7B}" presName="imagNode" presStyleLbl="fgImgPlace1" presStyleIdx="1" presStyleCnt="2"/>
      <dgm:spPr>
        <a:blipFill rotWithShape="1">
          <a:blip xmlns:r="http://schemas.openxmlformats.org/officeDocument/2006/relationships" r:embed="rId2"/>
          <a:srcRect/>
          <a:stretch>
            <a:fillRect l="-2000" r="-2000"/>
          </a:stretch>
        </a:blipFill>
        <a:ln>
          <a:solidFill>
            <a:schemeClr val="tx1"/>
          </a:solidFill>
        </a:ln>
      </dgm:spPr>
    </dgm:pt>
  </dgm:ptLst>
  <dgm:cxnLst>
    <dgm:cxn modelId="{FB55416C-6311-4741-855B-A896360525A2}" type="presOf" srcId="{3EC1132B-D897-40AC-8440-18C0097483A0}" destId="{2BAD8475-ACAA-4CB1-9FD6-3A9B93A4E9CC}" srcOrd="0" destOrd="0" presId="urn:microsoft.com/office/officeart/2005/8/layout/pList2"/>
    <dgm:cxn modelId="{C159E0AE-D462-4B7D-B6ED-333673D05464}" srcId="{5DD69A9A-6EE7-4AA9-BDF7-5AD6FF04FFC0}" destId="{F71280AE-E60F-4F25-9F28-BBAC6A0CD250}" srcOrd="0" destOrd="0" parTransId="{F9CFAA3B-E239-4799-9B08-CF96035A0A04}" sibTransId="{3EC1132B-D897-40AC-8440-18C0097483A0}"/>
    <dgm:cxn modelId="{DDB990C6-D93B-47BF-9BF7-B811DFEC3244}" type="presOf" srcId="{571133C8-254B-452C-AEA1-8CDD85B83E7B}" destId="{142756EA-8B6C-4DE8-A505-27D2D01B77E5}" srcOrd="0" destOrd="0" presId="urn:microsoft.com/office/officeart/2005/8/layout/pList2"/>
    <dgm:cxn modelId="{632563D1-4AE3-41ED-AC62-A24CAD50BC2F}" type="presOf" srcId="{5DD69A9A-6EE7-4AA9-BDF7-5AD6FF04FFC0}" destId="{F884D7B4-1917-452F-A284-1A99074F6AFC}" srcOrd="0" destOrd="0" presId="urn:microsoft.com/office/officeart/2005/8/layout/pList2"/>
    <dgm:cxn modelId="{0F3087D4-8978-4E0B-9695-A2254B171860}" srcId="{5DD69A9A-6EE7-4AA9-BDF7-5AD6FF04FFC0}" destId="{571133C8-254B-452C-AEA1-8CDD85B83E7B}" srcOrd="1" destOrd="0" parTransId="{FE91617C-0580-432C-B861-DA79B5D26EDC}" sibTransId="{859F690D-4EB7-49DE-9F62-DD073B8AF65E}"/>
    <dgm:cxn modelId="{9B1484F9-1C71-4B0E-B139-84D1121F2644}" type="presOf" srcId="{F71280AE-E60F-4F25-9F28-BBAC6A0CD250}" destId="{1B1AABC4-8ECE-4405-9E67-02952C677C46}" srcOrd="0" destOrd="0" presId="urn:microsoft.com/office/officeart/2005/8/layout/pList2"/>
    <dgm:cxn modelId="{63B07B7B-5D63-483C-9AE9-77347765032E}" type="presParOf" srcId="{F884D7B4-1917-452F-A284-1A99074F6AFC}" destId="{A0A58D4E-413C-486C-AB26-E3A86C36EF0D}" srcOrd="0" destOrd="0" presId="urn:microsoft.com/office/officeart/2005/8/layout/pList2"/>
    <dgm:cxn modelId="{B78555C1-DE1C-4AB0-94E3-570C32E0983E}" type="presParOf" srcId="{F884D7B4-1917-452F-A284-1A99074F6AFC}" destId="{24C921A9-C918-4536-A6DB-FE658905A64C}" srcOrd="1" destOrd="0" presId="urn:microsoft.com/office/officeart/2005/8/layout/pList2"/>
    <dgm:cxn modelId="{2866408F-A8E5-430E-9632-438826AA5B82}" type="presParOf" srcId="{24C921A9-C918-4536-A6DB-FE658905A64C}" destId="{658083EE-AE62-480F-8CB2-B2D29C8FE728}" srcOrd="0" destOrd="0" presId="urn:microsoft.com/office/officeart/2005/8/layout/pList2"/>
    <dgm:cxn modelId="{408676CF-660E-477F-BC98-1A151AF86B24}" type="presParOf" srcId="{658083EE-AE62-480F-8CB2-B2D29C8FE728}" destId="{1B1AABC4-8ECE-4405-9E67-02952C677C46}" srcOrd="0" destOrd="0" presId="urn:microsoft.com/office/officeart/2005/8/layout/pList2"/>
    <dgm:cxn modelId="{91E98300-6D6A-44DB-8797-7DD03EEB0EE2}" type="presParOf" srcId="{658083EE-AE62-480F-8CB2-B2D29C8FE728}" destId="{C142B5B9-BD00-4FF5-B973-E839EA0EAF45}" srcOrd="1" destOrd="0" presId="urn:microsoft.com/office/officeart/2005/8/layout/pList2"/>
    <dgm:cxn modelId="{9A10AEA3-0267-46F7-B424-84244A685679}" type="presParOf" srcId="{658083EE-AE62-480F-8CB2-B2D29C8FE728}" destId="{913397BA-AB04-4E3A-AA35-A36CFC67D0F3}" srcOrd="2" destOrd="0" presId="urn:microsoft.com/office/officeart/2005/8/layout/pList2"/>
    <dgm:cxn modelId="{3FD35B43-85CA-4A74-A419-60ED9BEF7645}" type="presParOf" srcId="{24C921A9-C918-4536-A6DB-FE658905A64C}" destId="{2BAD8475-ACAA-4CB1-9FD6-3A9B93A4E9CC}" srcOrd="1" destOrd="0" presId="urn:microsoft.com/office/officeart/2005/8/layout/pList2"/>
    <dgm:cxn modelId="{6DD1BF91-55B8-4957-B7D5-B6EF856097AB}" type="presParOf" srcId="{24C921A9-C918-4536-A6DB-FE658905A64C}" destId="{43B166F8-BFB0-4834-8CF9-08273B21B4FC}" srcOrd="2" destOrd="0" presId="urn:microsoft.com/office/officeart/2005/8/layout/pList2"/>
    <dgm:cxn modelId="{41731902-7ABE-44A6-8029-5D287C2EA042}" type="presParOf" srcId="{43B166F8-BFB0-4834-8CF9-08273B21B4FC}" destId="{142756EA-8B6C-4DE8-A505-27D2D01B77E5}" srcOrd="0" destOrd="0" presId="urn:microsoft.com/office/officeart/2005/8/layout/pList2"/>
    <dgm:cxn modelId="{E059A72D-C750-4781-B2C7-5BD10149F110}" type="presParOf" srcId="{43B166F8-BFB0-4834-8CF9-08273B21B4FC}" destId="{76541222-4667-4B79-A9E5-3F98881C55AB}" srcOrd="1" destOrd="0" presId="urn:microsoft.com/office/officeart/2005/8/layout/pList2"/>
    <dgm:cxn modelId="{8391DE03-1A5F-44A9-959D-C7837B6FD270}" type="presParOf" srcId="{43B166F8-BFB0-4834-8CF9-08273B21B4FC}" destId="{2F693D1C-9E76-4B99-BEB1-98C01AC7F2A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DD69A9A-6EE7-4AA9-BDF7-5AD6FF04FFC0}" type="doc">
      <dgm:prSet loTypeId="urn:microsoft.com/office/officeart/2005/8/layout/pList2" loCatId="list" qsTypeId="urn:microsoft.com/office/officeart/2005/8/quickstyle/simple1" qsCatId="simple" csTypeId="urn:microsoft.com/office/officeart/2005/8/colors/accent1_2" csCatId="accent1" phldr="1"/>
      <dgm:spPr/>
    </dgm:pt>
    <dgm:pt modelId="{F71280AE-E60F-4F25-9F28-BBAC6A0CD250}">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Causing loss or damage to property</a:t>
          </a:r>
        </a:p>
      </dgm:t>
    </dgm:pt>
    <dgm:pt modelId="{F9CFAA3B-E239-4799-9B08-CF96035A0A04}" type="parTrans" cxnId="{C159E0AE-D462-4B7D-B6ED-333673D05464}">
      <dgm:prSet/>
      <dgm:spPr/>
      <dgm:t>
        <a:bodyPr/>
        <a:lstStyle/>
        <a:p>
          <a:endParaRPr lang="en-GB"/>
        </a:p>
      </dgm:t>
    </dgm:pt>
    <dgm:pt modelId="{3EC1132B-D897-40AC-8440-18C0097483A0}" type="sibTrans" cxnId="{C159E0AE-D462-4B7D-B6ED-333673D05464}">
      <dgm:prSet/>
      <dgm:spPr/>
      <dgm:t>
        <a:bodyPr/>
        <a:lstStyle/>
        <a:p>
          <a:endParaRPr lang="en-GB"/>
        </a:p>
      </dgm:t>
    </dgm:pt>
    <dgm:pt modelId="{571133C8-254B-452C-AEA1-8CDD85B83E7B}">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Ascertain a persons name or address</a:t>
          </a:r>
        </a:p>
      </dgm:t>
    </dgm:pt>
    <dgm:pt modelId="{FE91617C-0580-432C-B861-DA79B5D26EDC}" type="parTrans" cxnId="{0F3087D4-8978-4E0B-9695-A2254B171860}">
      <dgm:prSet/>
      <dgm:spPr/>
      <dgm:t>
        <a:bodyPr/>
        <a:lstStyle/>
        <a:p>
          <a:endParaRPr lang="en-GB"/>
        </a:p>
      </dgm:t>
    </dgm:pt>
    <dgm:pt modelId="{859F690D-4EB7-49DE-9F62-DD073B8AF65E}" type="sibTrans" cxnId="{0F3087D4-8978-4E0B-9695-A2254B171860}">
      <dgm:prSet/>
      <dgm:spPr/>
      <dgm:t>
        <a:bodyPr/>
        <a:lstStyle/>
        <a:p>
          <a:endParaRPr lang="en-GB"/>
        </a:p>
      </dgm:t>
    </dgm:pt>
    <dgm:pt modelId="{F884D7B4-1917-452F-A284-1A99074F6AFC}" type="pres">
      <dgm:prSet presAssocID="{5DD69A9A-6EE7-4AA9-BDF7-5AD6FF04FFC0}" presName="Name0" presStyleCnt="0">
        <dgm:presLayoutVars>
          <dgm:dir/>
          <dgm:resizeHandles val="exact"/>
        </dgm:presLayoutVars>
      </dgm:prSet>
      <dgm:spPr/>
    </dgm:pt>
    <dgm:pt modelId="{A0A58D4E-413C-486C-AB26-E3A86C36EF0D}" type="pres">
      <dgm:prSet presAssocID="{5DD69A9A-6EE7-4AA9-BDF7-5AD6FF04FFC0}" presName="bkgdShp" presStyleLbl="alignAccFollowNode1" presStyleIdx="0" presStyleCnt="1" custLinFactNeighborX="-4333" custLinFactNeighborY="-5905"/>
      <dgm:spPr>
        <a:solidFill>
          <a:srgbClr val="0070C0">
            <a:alpha val="90000"/>
          </a:srgbClr>
        </a:solidFill>
      </dgm:spPr>
    </dgm:pt>
    <dgm:pt modelId="{24C921A9-C918-4536-A6DB-FE658905A64C}" type="pres">
      <dgm:prSet presAssocID="{5DD69A9A-6EE7-4AA9-BDF7-5AD6FF04FFC0}" presName="linComp" presStyleCnt="0"/>
      <dgm:spPr/>
    </dgm:pt>
    <dgm:pt modelId="{658083EE-AE62-480F-8CB2-B2D29C8FE728}" type="pres">
      <dgm:prSet presAssocID="{F71280AE-E60F-4F25-9F28-BBAC6A0CD250}" presName="compNode" presStyleCnt="0"/>
      <dgm:spPr/>
    </dgm:pt>
    <dgm:pt modelId="{1B1AABC4-8ECE-4405-9E67-02952C677C46}" type="pres">
      <dgm:prSet presAssocID="{F71280AE-E60F-4F25-9F28-BBAC6A0CD250}" presName="node" presStyleLbl="node1" presStyleIdx="0" presStyleCnt="2">
        <dgm:presLayoutVars>
          <dgm:bulletEnabled val="1"/>
        </dgm:presLayoutVars>
      </dgm:prSet>
      <dgm:spPr/>
    </dgm:pt>
    <dgm:pt modelId="{C142B5B9-BD00-4FF5-B973-E839EA0EAF45}" type="pres">
      <dgm:prSet presAssocID="{F71280AE-E60F-4F25-9F28-BBAC6A0CD250}" presName="invisiNode" presStyleLbl="node1" presStyleIdx="0" presStyleCnt="2"/>
      <dgm:spPr/>
    </dgm:pt>
    <dgm:pt modelId="{913397BA-AB04-4E3A-AA35-A36CFC67D0F3}" type="pres">
      <dgm:prSet presAssocID="{F71280AE-E60F-4F25-9F28-BBAC6A0CD250}" presName="imagNode" presStyleLbl="fgImgPlace1" presStyleIdx="0" presStyleCnt="2"/>
      <dgm:spPr>
        <a:blipFill rotWithShape="1">
          <a:blip xmlns:r="http://schemas.openxmlformats.org/officeDocument/2006/relationships" r:embed="rId1"/>
          <a:srcRect/>
          <a:stretch>
            <a:fillRect l="-22000" r="-22000"/>
          </a:stretch>
        </a:blipFill>
        <a:ln>
          <a:solidFill>
            <a:schemeClr val="tx1"/>
          </a:solidFill>
        </a:ln>
      </dgm:spPr>
    </dgm:pt>
    <dgm:pt modelId="{2BAD8475-ACAA-4CB1-9FD6-3A9B93A4E9CC}" type="pres">
      <dgm:prSet presAssocID="{3EC1132B-D897-40AC-8440-18C0097483A0}" presName="sibTrans" presStyleLbl="sibTrans2D1" presStyleIdx="0" presStyleCnt="0"/>
      <dgm:spPr/>
    </dgm:pt>
    <dgm:pt modelId="{43B166F8-BFB0-4834-8CF9-08273B21B4FC}" type="pres">
      <dgm:prSet presAssocID="{571133C8-254B-452C-AEA1-8CDD85B83E7B}" presName="compNode" presStyleCnt="0"/>
      <dgm:spPr/>
    </dgm:pt>
    <dgm:pt modelId="{142756EA-8B6C-4DE8-A505-27D2D01B77E5}" type="pres">
      <dgm:prSet presAssocID="{571133C8-254B-452C-AEA1-8CDD85B83E7B}" presName="node" presStyleLbl="node1" presStyleIdx="1" presStyleCnt="2">
        <dgm:presLayoutVars>
          <dgm:bulletEnabled val="1"/>
        </dgm:presLayoutVars>
      </dgm:prSet>
      <dgm:spPr/>
    </dgm:pt>
    <dgm:pt modelId="{76541222-4667-4B79-A9E5-3F98881C55AB}" type="pres">
      <dgm:prSet presAssocID="{571133C8-254B-452C-AEA1-8CDD85B83E7B}" presName="invisiNode" presStyleLbl="node1" presStyleIdx="1" presStyleCnt="2"/>
      <dgm:spPr/>
    </dgm:pt>
    <dgm:pt modelId="{2F693D1C-9E76-4B99-BEB1-98C01AC7F2A5}" type="pres">
      <dgm:prSet presAssocID="{571133C8-254B-452C-AEA1-8CDD85B83E7B}" presName="imagNode" presStyleLbl="fgImgPlace1" presStyleIdx="1" presStyleCnt="2"/>
      <dgm:spPr>
        <a:blipFill rotWithShape="1">
          <a:blip xmlns:r="http://schemas.openxmlformats.org/officeDocument/2006/relationships" r:embed="rId2"/>
          <a:srcRect/>
          <a:stretch>
            <a:fillRect l="-9000" r="-9000"/>
          </a:stretch>
        </a:blipFill>
      </dgm:spPr>
    </dgm:pt>
  </dgm:ptLst>
  <dgm:cxnLst>
    <dgm:cxn modelId="{FB55416C-6311-4741-855B-A896360525A2}" type="presOf" srcId="{3EC1132B-D897-40AC-8440-18C0097483A0}" destId="{2BAD8475-ACAA-4CB1-9FD6-3A9B93A4E9CC}" srcOrd="0" destOrd="0" presId="urn:microsoft.com/office/officeart/2005/8/layout/pList2"/>
    <dgm:cxn modelId="{C159E0AE-D462-4B7D-B6ED-333673D05464}" srcId="{5DD69A9A-6EE7-4AA9-BDF7-5AD6FF04FFC0}" destId="{F71280AE-E60F-4F25-9F28-BBAC6A0CD250}" srcOrd="0" destOrd="0" parTransId="{F9CFAA3B-E239-4799-9B08-CF96035A0A04}" sibTransId="{3EC1132B-D897-40AC-8440-18C0097483A0}"/>
    <dgm:cxn modelId="{DDB990C6-D93B-47BF-9BF7-B811DFEC3244}" type="presOf" srcId="{571133C8-254B-452C-AEA1-8CDD85B83E7B}" destId="{142756EA-8B6C-4DE8-A505-27D2D01B77E5}" srcOrd="0" destOrd="0" presId="urn:microsoft.com/office/officeart/2005/8/layout/pList2"/>
    <dgm:cxn modelId="{632563D1-4AE3-41ED-AC62-A24CAD50BC2F}" type="presOf" srcId="{5DD69A9A-6EE7-4AA9-BDF7-5AD6FF04FFC0}" destId="{F884D7B4-1917-452F-A284-1A99074F6AFC}" srcOrd="0" destOrd="0" presId="urn:microsoft.com/office/officeart/2005/8/layout/pList2"/>
    <dgm:cxn modelId="{0F3087D4-8978-4E0B-9695-A2254B171860}" srcId="{5DD69A9A-6EE7-4AA9-BDF7-5AD6FF04FFC0}" destId="{571133C8-254B-452C-AEA1-8CDD85B83E7B}" srcOrd="1" destOrd="0" parTransId="{FE91617C-0580-432C-B861-DA79B5D26EDC}" sibTransId="{859F690D-4EB7-49DE-9F62-DD073B8AF65E}"/>
    <dgm:cxn modelId="{9B1484F9-1C71-4B0E-B139-84D1121F2644}" type="presOf" srcId="{F71280AE-E60F-4F25-9F28-BBAC6A0CD250}" destId="{1B1AABC4-8ECE-4405-9E67-02952C677C46}" srcOrd="0" destOrd="0" presId="urn:microsoft.com/office/officeart/2005/8/layout/pList2"/>
    <dgm:cxn modelId="{63B07B7B-5D63-483C-9AE9-77347765032E}" type="presParOf" srcId="{F884D7B4-1917-452F-A284-1A99074F6AFC}" destId="{A0A58D4E-413C-486C-AB26-E3A86C36EF0D}" srcOrd="0" destOrd="0" presId="urn:microsoft.com/office/officeart/2005/8/layout/pList2"/>
    <dgm:cxn modelId="{B78555C1-DE1C-4AB0-94E3-570C32E0983E}" type="presParOf" srcId="{F884D7B4-1917-452F-A284-1A99074F6AFC}" destId="{24C921A9-C918-4536-A6DB-FE658905A64C}" srcOrd="1" destOrd="0" presId="urn:microsoft.com/office/officeart/2005/8/layout/pList2"/>
    <dgm:cxn modelId="{2866408F-A8E5-430E-9632-438826AA5B82}" type="presParOf" srcId="{24C921A9-C918-4536-A6DB-FE658905A64C}" destId="{658083EE-AE62-480F-8CB2-B2D29C8FE728}" srcOrd="0" destOrd="0" presId="urn:microsoft.com/office/officeart/2005/8/layout/pList2"/>
    <dgm:cxn modelId="{408676CF-660E-477F-BC98-1A151AF86B24}" type="presParOf" srcId="{658083EE-AE62-480F-8CB2-B2D29C8FE728}" destId="{1B1AABC4-8ECE-4405-9E67-02952C677C46}" srcOrd="0" destOrd="0" presId="urn:microsoft.com/office/officeart/2005/8/layout/pList2"/>
    <dgm:cxn modelId="{91E98300-6D6A-44DB-8797-7DD03EEB0EE2}" type="presParOf" srcId="{658083EE-AE62-480F-8CB2-B2D29C8FE728}" destId="{C142B5B9-BD00-4FF5-B973-E839EA0EAF45}" srcOrd="1" destOrd="0" presId="urn:microsoft.com/office/officeart/2005/8/layout/pList2"/>
    <dgm:cxn modelId="{9A10AEA3-0267-46F7-B424-84244A685679}" type="presParOf" srcId="{658083EE-AE62-480F-8CB2-B2D29C8FE728}" destId="{913397BA-AB04-4E3A-AA35-A36CFC67D0F3}" srcOrd="2" destOrd="0" presId="urn:microsoft.com/office/officeart/2005/8/layout/pList2"/>
    <dgm:cxn modelId="{3FD35B43-85CA-4A74-A419-60ED9BEF7645}" type="presParOf" srcId="{24C921A9-C918-4536-A6DB-FE658905A64C}" destId="{2BAD8475-ACAA-4CB1-9FD6-3A9B93A4E9CC}" srcOrd="1" destOrd="0" presId="urn:microsoft.com/office/officeart/2005/8/layout/pList2"/>
    <dgm:cxn modelId="{6DD1BF91-55B8-4957-B7D5-B6EF856097AB}" type="presParOf" srcId="{24C921A9-C918-4536-A6DB-FE658905A64C}" destId="{43B166F8-BFB0-4834-8CF9-08273B21B4FC}" srcOrd="2" destOrd="0" presId="urn:microsoft.com/office/officeart/2005/8/layout/pList2"/>
    <dgm:cxn modelId="{41731902-7ABE-44A6-8029-5D287C2EA042}" type="presParOf" srcId="{43B166F8-BFB0-4834-8CF9-08273B21B4FC}" destId="{142756EA-8B6C-4DE8-A505-27D2D01B77E5}" srcOrd="0" destOrd="0" presId="urn:microsoft.com/office/officeart/2005/8/layout/pList2"/>
    <dgm:cxn modelId="{E059A72D-C750-4781-B2C7-5BD10149F110}" type="presParOf" srcId="{43B166F8-BFB0-4834-8CF9-08273B21B4FC}" destId="{76541222-4667-4B79-A9E5-3F98881C55AB}" srcOrd="1" destOrd="0" presId="urn:microsoft.com/office/officeart/2005/8/layout/pList2"/>
    <dgm:cxn modelId="{8391DE03-1A5F-44A9-959D-C7837B6FD270}" type="presParOf" srcId="{43B166F8-BFB0-4834-8CF9-08273B21B4FC}" destId="{2F693D1C-9E76-4B99-BEB1-98C01AC7F2A5}"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A999885-DDA2-4CC9-BB57-49AA2CA4A167}"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E54E6808-B02E-46D5-960D-E0046CF78A49}">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A person </a:t>
          </a:r>
          <a:r>
            <a:rPr lang="en-GB" sz="2400" b="1" u="sng" dirty="0">
              <a:solidFill>
                <a:schemeClr val="tx1"/>
              </a:solidFill>
            </a:rPr>
            <a:t>other than a constable </a:t>
          </a:r>
          <a:r>
            <a:rPr lang="en-GB" sz="2400" dirty="0">
              <a:solidFill>
                <a:schemeClr val="tx1"/>
              </a:solidFill>
            </a:rPr>
            <a:t>may arrest without warrant anyone who: </a:t>
          </a:r>
        </a:p>
      </dgm:t>
    </dgm:pt>
    <dgm:pt modelId="{E0E0E488-A215-484B-947A-1BC4B547F624}" type="parTrans" cxnId="{29863405-CB9C-4FC2-AB6A-B1DEEA48067F}">
      <dgm:prSet/>
      <dgm:spPr/>
      <dgm:t>
        <a:bodyPr/>
        <a:lstStyle/>
        <a:p>
          <a:endParaRPr lang="en-GB"/>
        </a:p>
      </dgm:t>
    </dgm:pt>
    <dgm:pt modelId="{451A4A84-3DA0-488D-8A28-FADBE66269BB}" type="sibTrans" cxnId="{29863405-CB9C-4FC2-AB6A-B1DEEA48067F}">
      <dgm:prSet/>
      <dgm:spPr/>
      <dgm:t>
        <a:bodyPr/>
        <a:lstStyle/>
        <a:p>
          <a:endParaRPr lang="en-GB"/>
        </a:p>
      </dgm:t>
    </dgm:pt>
    <dgm:pt modelId="{44DDEFD6-3057-42E7-BF41-FB3166840EB2}">
      <dgm:prSet phldrT="[Text]" custT="1"/>
      <dgm:spPr>
        <a:solidFill>
          <a:schemeClr val="accent1">
            <a:lumMod val="60000"/>
            <a:lumOff val="40000"/>
            <a:alpha val="90000"/>
          </a:schemeClr>
        </a:solidFill>
        <a:ln>
          <a:solidFill>
            <a:schemeClr val="tx1"/>
          </a:solidFill>
        </a:ln>
      </dgm:spPr>
      <dgm:t>
        <a:bodyPr/>
        <a:lstStyle/>
        <a:p>
          <a:r>
            <a:rPr lang="en-GB" sz="2400" dirty="0"/>
            <a:t>Is in the act of committing an indictable or triable either way offence</a:t>
          </a:r>
        </a:p>
      </dgm:t>
    </dgm:pt>
    <dgm:pt modelId="{0A4306A4-7131-409B-ABCF-55F0CCCBD1CF}" type="parTrans" cxnId="{106561C8-F227-4BB2-AB1C-6A105F45B63B}">
      <dgm:prSet/>
      <dgm:spPr>
        <a:solidFill>
          <a:schemeClr val="accent2">
            <a:lumMod val="75000"/>
          </a:schemeClr>
        </a:solidFill>
        <a:ln w="57150">
          <a:solidFill>
            <a:schemeClr val="tx1"/>
          </a:solidFill>
        </a:ln>
      </dgm:spPr>
      <dgm:t>
        <a:bodyPr/>
        <a:lstStyle/>
        <a:p>
          <a:endParaRPr lang="en-GB"/>
        </a:p>
      </dgm:t>
    </dgm:pt>
    <dgm:pt modelId="{CBBDA5C6-D59B-40C6-A12C-4595139AF4EF}" type="sibTrans" cxnId="{106561C8-F227-4BB2-AB1C-6A105F45B63B}">
      <dgm:prSet/>
      <dgm:spPr/>
      <dgm:t>
        <a:bodyPr/>
        <a:lstStyle/>
        <a:p>
          <a:endParaRPr lang="en-GB"/>
        </a:p>
      </dgm:t>
    </dgm:pt>
    <dgm:pt modelId="{5FE6F4D1-5FB2-4A3D-8E93-050C718E4B0D}">
      <dgm:prSet phldrT="[Text]" custT="1"/>
      <dgm:spPr>
        <a:solidFill>
          <a:schemeClr val="tx2">
            <a:lumMod val="20000"/>
            <a:lumOff val="80000"/>
            <a:alpha val="90000"/>
          </a:schemeClr>
        </a:solidFill>
        <a:ln>
          <a:solidFill>
            <a:schemeClr val="tx1"/>
          </a:solidFill>
        </a:ln>
      </dgm:spPr>
      <dgm:t>
        <a:bodyPr/>
        <a:lstStyle/>
        <a:p>
          <a:r>
            <a:rPr lang="en-GB" sz="2400" dirty="0"/>
            <a:t>They have reasonable grounds for suspecting to be committing an indictable or triable either way offence</a:t>
          </a:r>
        </a:p>
      </dgm:t>
    </dgm:pt>
    <dgm:pt modelId="{2CC8B297-3C3C-46C7-8BD1-B7D3A130FC12}" type="parTrans" cxnId="{B0AF9CBF-D3B5-4BF9-BFBD-7036FB96FCB9}">
      <dgm:prSet/>
      <dgm:spPr>
        <a:solidFill>
          <a:schemeClr val="accent2">
            <a:lumMod val="75000"/>
          </a:schemeClr>
        </a:solidFill>
        <a:ln w="57150">
          <a:solidFill>
            <a:schemeClr val="tx1"/>
          </a:solidFill>
        </a:ln>
      </dgm:spPr>
      <dgm:t>
        <a:bodyPr/>
        <a:lstStyle/>
        <a:p>
          <a:endParaRPr lang="en-GB"/>
        </a:p>
      </dgm:t>
    </dgm:pt>
    <dgm:pt modelId="{DCA8A4AC-C3B7-4F65-A268-9C1B366481AB}" type="sibTrans" cxnId="{B0AF9CBF-D3B5-4BF9-BFBD-7036FB96FCB9}">
      <dgm:prSet/>
      <dgm:spPr/>
      <dgm:t>
        <a:bodyPr/>
        <a:lstStyle/>
        <a:p>
          <a:endParaRPr lang="en-GB"/>
        </a:p>
      </dgm:t>
    </dgm:pt>
    <dgm:pt modelId="{B840EA3B-3B58-44F2-91A4-FB560230659E}">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Where such an offence has been committed, a person </a:t>
          </a:r>
          <a:r>
            <a:rPr lang="en-GB" sz="2400" b="1" u="sng" dirty="0">
              <a:solidFill>
                <a:schemeClr val="tx1"/>
              </a:solidFill>
            </a:rPr>
            <a:t>other than a constable</a:t>
          </a:r>
          <a:r>
            <a:rPr lang="en-GB" sz="2400" dirty="0">
              <a:solidFill>
                <a:schemeClr val="tx1"/>
              </a:solidFill>
            </a:rPr>
            <a:t>, may arrest without warrant anyone who: </a:t>
          </a:r>
        </a:p>
      </dgm:t>
    </dgm:pt>
    <dgm:pt modelId="{42AD9C4D-00CD-484F-B0A5-2A6F26B11DF5}" type="parTrans" cxnId="{F3D5699C-3716-470C-94A7-F18D09CAD17B}">
      <dgm:prSet/>
      <dgm:spPr/>
      <dgm:t>
        <a:bodyPr/>
        <a:lstStyle/>
        <a:p>
          <a:endParaRPr lang="en-GB"/>
        </a:p>
      </dgm:t>
    </dgm:pt>
    <dgm:pt modelId="{D733CF4F-6A0A-4D2E-80C3-0C52CA537C06}" type="sibTrans" cxnId="{F3D5699C-3716-470C-94A7-F18D09CAD17B}">
      <dgm:prSet/>
      <dgm:spPr/>
      <dgm:t>
        <a:bodyPr/>
        <a:lstStyle/>
        <a:p>
          <a:endParaRPr lang="en-GB"/>
        </a:p>
      </dgm:t>
    </dgm:pt>
    <dgm:pt modelId="{7B36B204-9FD8-4D61-A22D-D61B3F8A34E1}">
      <dgm:prSet phldrT="[Text]" custT="1"/>
      <dgm:spPr>
        <a:solidFill>
          <a:schemeClr val="accent1">
            <a:lumMod val="60000"/>
            <a:lumOff val="40000"/>
            <a:alpha val="90000"/>
          </a:schemeClr>
        </a:solidFill>
        <a:ln>
          <a:solidFill>
            <a:schemeClr val="tx1"/>
          </a:solidFill>
        </a:ln>
      </dgm:spPr>
      <dgm:t>
        <a:bodyPr/>
        <a:lstStyle/>
        <a:p>
          <a:r>
            <a:rPr lang="en-GB" sz="2400" dirty="0"/>
            <a:t>Is guilty of the offence </a:t>
          </a:r>
          <a:r>
            <a:rPr lang="en-GB" sz="2400" b="1" dirty="0"/>
            <a:t>OR</a:t>
          </a:r>
        </a:p>
      </dgm:t>
    </dgm:pt>
    <dgm:pt modelId="{00FBFA5A-F5DB-4139-A1C4-8D65FAAC1468}" type="parTrans" cxnId="{0F241A0F-EAE1-499E-BDAD-32CDAD1F9D3E}">
      <dgm:prSet/>
      <dgm:spPr>
        <a:solidFill>
          <a:schemeClr val="accent2">
            <a:lumMod val="75000"/>
          </a:schemeClr>
        </a:solidFill>
        <a:ln w="57150">
          <a:solidFill>
            <a:schemeClr val="tx1"/>
          </a:solidFill>
        </a:ln>
      </dgm:spPr>
      <dgm:t>
        <a:bodyPr/>
        <a:lstStyle/>
        <a:p>
          <a:endParaRPr lang="en-GB"/>
        </a:p>
      </dgm:t>
    </dgm:pt>
    <dgm:pt modelId="{C0E174D8-54F8-412F-8DAA-54C751D67308}" type="sibTrans" cxnId="{0F241A0F-EAE1-499E-BDAD-32CDAD1F9D3E}">
      <dgm:prSet/>
      <dgm:spPr/>
      <dgm:t>
        <a:bodyPr/>
        <a:lstStyle/>
        <a:p>
          <a:endParaRPr lang="en-GB"/>
        </a:p>
      </dgm:t>
    </dgm:pt>
    <dgm:pt modelId="{480B9B57-2744-4488-A5C3-AFDA6BFBA9EA}">
      <dgm:prSet phldrT="[Text]" custT="1"/>
      <dgm:spPr>
        <a:solidFill>
          <a:schemeClr val="tx2">
            <a:lumMod val="20000"/>
            <a:lumOff val="80000"/>
            <a:alpha val="90000"/>
          </a:schemeClr>
        </a:solidFill>
        <a:ln>
          <a:solidFill>
            <a:schemeClr val="tx1"/>
          </a:solidFill>
        </a:ln>
      </dgm:spPr>
      <dgm:t>
        <a:bodyPr/>
        <a:lstStyle/>
        <a:p>
          <a:r>
            <a:rPr lang="en-GB" sz="2400" dirty="0"/>
            <a:t>They have reasonable grounds for suspecting to be guilty of it</a:t>
          </a:r>
        </a:p>
      </dgm:t>
    </dgm:pt>
    <dgm:pt modelId="{74F00872-E44C-49AD-8A3F-0B87C44E569C}" type="parTrans" cxnId="{C47862A8-0221-441F-8C26-85613FBB2640}">
      <dgm:prSet/>
      <dgm:spPr>
        <a:solidFill>
          <a:schemeClr val="accent2">
            <a:lumMod val="75000"/>
          </a:schemeClr>
        </a:solidFill>
        <a:ln w="57150">
          <a:solidFill>
            <a:schemeClr val="tx1"/>
          </a:solidFill>
        </a:ln>
      </dgm:spPr>
      <dgm:t>
        <a:bodyPr/>
        <a:lstStyle/>
        <a:p>
          <a:endParaRPr lang="en-GB"/>
        </a:p>
      </dgm:t>
    </dgm:pt>
    <dgm:pt modelId="{06325CF0-A78A-4111-869D-458EF54C99C7}" type="sibTrans" cxnId="{C47862A8-0221-441F-8C26-85613FBB2640}">
      <dgm:prSet/>
      <dgm:spPr/>
      <dgm:t>
        <a:bodyPr/>
        <a:lstStyle/>
        <a:p>
          <a:endParaRPr lang="en-GB"/>
        </a:p>
      </dgm:t>
    </dgm:pt>
    <dgm:pt modelId="{549F45BC-338C-43B4-8B57-3D75A269DE0D}" type="pres">
      <dgm:prSet presAssocID="{5A999885-DDA2-4CC9-BB57-49AA2CA4A167}" presName="diagram" presStyleCnt="0">
        <dgm:presLayoutVars>
          <dgm:chPref val="1"/>
          <dgm:dir/>
          <dgm:animOne val="branch"/>
          <dgm:animLvl val="lvl"/>
          <dgm:resizeHandles/>
        </dgm:presLayoutVars>
      </dgm:prSet>
      <dgm:spPr/>
    </dgm:pt>
    <dgm:pt modelId="{BD8C4EA6-786B-4D79-9007-9FED3608FFFC}" type="pres">
      <dgm:prSet presAssocID="{E54E6808-B02E-46D5-960D-E0046CF78A49}" presName="root" presStyleCnt="0"/>
      <dgm:spPr/>
    </dgm:pt>
    <dgm:pt modelId="{4821AAB7-CE9E-49BF-A07F-C9E926597ACD}" type="pres">
      <dgm:prSet presAssocID="{E54E6808-B02E-46D5-960D-E0046CF78A49}" presName="rootComposite" presStyleCnt="0"/>
      <dgm:spPr/>
    </dgm:pt>
    <dgm:pt modelId="{B868DDBA-52CB-4978-94A2-15340DAEEEE7}" type="pres">
      <dgm:prSet presAssocID="{E54E6808-B02E-46D5-960D-E0046CF78A49}" presName="rootText" presStyleLbl="node1" presStyleIdx="0" presStyleCnt="2" custScaleX="168626"/>
      <dgm:spPr/>
    </dgm:pt>
    <dgm:pt modelId="{1CE3EDF3-7F56-46C5-B5C6-14E960854927}" type="pres">
      <dgm:prSet presAssocID="{E54E6808-B02E-46D5-960D-E0046CF78A49}" presName="rootConnector" presStyleLbl="node1" presStyleIdx="0" presStyleCnt="2"/>
      <dgm:spPr/>
    </dgm:pt>
    <dgm:pt modelId="{5DC6F73A-E2ED-4C39-A65C-9564EDD9D64D}" type="pres">
      <dgm:prSet presAssocID="{E54E6808-B02E-46D5-960D-E0046CF78A49}" presName="childShape" presStyleCnt="0"/>
      <dgm:spPr/>
    </dgm:pt>
    <dgm:pt modelId="{51A640C1-415F-411E-BE9E-16BDC556DF82}" type="pres">
      <dgm:prSet presAssocID="{0A4306A4-7131-409B-ABCF-55F0CCCBD1CF}" presName="Name13" presStyleLbl="parChTrans1D2" presStyleIdx="0" presStyleCnt="4"/>
      <dgm:spPr/>
    </dgm:pt>
    <dgm:pt modelId="{F12D962A-17C6-4170-AE10-AF02C20FBC0D}" type="pres">
      <dgm:prSet presAssocID="{44DDEFD6-3057-42E7-BF41-FB3166840EB2}" presName="childText" presStyleLbl="bgAcc1" presStyleIdx="0" presStyleCnt="4" custScaleX="137554">
        <dgm:presLayoutVars>
          <dgm:bulletEnabled val="1"/>
        </dgm:presLayoutVars>
      </dgm:prSet>
      <dgm:spPr/>
    </dgm:pt>
    <dgm:pt modelId="{870537FB-70BF-4797-B03D-C37D38BD0738}" type="pres">
      <dgm:prSet presAssocID="{2CC8B297-3C3C-46C7-8BD1-B7D3A130FC12}" presName="Name13" presStyleLbl="parChTrans1D2" presStyleIdx="1" presStyleCnt="4"/>
      <dgm:spPr/>
    </dgm:pt>
    <dgm:pt modelId="{FB97EFD6-BD9A-485C-A7E4-3392822CD953}" type="pres">
      <dgm:prSet presAssocID="{5FE6F4D1-5FB2-4A3D-8E93-050C718E4B0D}" presName="childText" presStyleLbl="bgAcc1" presStyleIdx="1" presStyleCnt="4" custScaleX="181367">
        <dgm:presLayoutVars>
          <dgm:bulletEnabled val="1"/>
        </dgm:presLayoutVars>
      </dgm:prSet>
      <dgm:spPr/>
    </dgm:pt>
    <dgm:pt modelId="{D63D8A91-7BBA-4997-B52B-6A34F4F8428F}" type="pres">
      <dgm:prSet presAssocID="{B840EA3B-3B58-44F2-91A4-FB560230659E}" presName="root" presStyleCnt="0"/>
      <dgm:spPr/>
    </dgm:pt>
    <dgm:pt modelId="{5BD41D44-DB91-492D-AF15-56E5E19D1BC8}" type="pres">
      <dgm:prSet presAssocID="{B840EA3B-3B58-44F2-91A4-FB560230659E}" presName="rootComposite" presStyleCnt="0"/>
      <dgm:spPr/>
    </dgm:pt>
    <dgm:pt modelId="{CAA3E2EA-722E-45A1-8146-E791FF6A3D12}" type="pres">
      <dgm:prSet presAssocID="{B840EA3B-3B58-44F2-91A4-FB560230659E}" presName="rootText" presStyleLbl="node1" presStyleIdx="1" presStyleCnt="2" custScaleX="184141"/>
      <dgm:spPr/>
    </dgm:pt>
    <dgm:pt modelId="{4EE0DEA0-ADEC-4522-9980-697F3C7C4095}" type="pres">
      <dgm:prSet presAssocID="{B840EA3B-3B58-44F2-91A4-FB560230659E}" presName="rootConnector" presStyleLbl="node1" presStyleIdx="1" presStyleCnt="2"/>
      <dgm:spPr/>
    </dgm:pt>
    <dgm:pt modelId="{3E12634F-0404-460D-BB15-41A85D35705B}" type="pres">
      <dgm:prSet presAssocID="{B840EA3B-3B58-44F2-91A4-FB560230659E}" presName="childShape" presStyleCnt="0"/>
      <dgm:spPr/>
    </dgm:pt>
    <dgm:pt modelId="{E2F26947-1A17-419A-B40D-BF91815982F9}" type="pres">
      <dgm:prSet presAssocID="{00FBFA5A-F5DB-4139-A1C4-8D65FAAC1468}" presName="Name13" presStyleLbl="parChTrans1D2" presStyleIdx="2" presStyleCnt="4"/>
      <dgm:spPr/>
    </dgm:pt>
    <dgm:pt modelId="{7A6587F6-D563-44B8-9B34-A09F036B8F73}" type="pres">
      <dgm:prSet presAssocID="{7B36B204-9FD8-4D61-A22D-D61B3F8A34E1}" presName="childText" presStyleLbl="bgAcc1" presStyleIdx="2" presStyleCnt="4" custScaleX="131295">
        <dgm:presLayoutVars>
          <dgm:bulletEnabled val="1"/>
        </dgm:presLayoutVars>
      </dgm:prSet>
      <dgm:spPr/>
    </dgm:pt>
    <dgm:pt modelId="{4C1D41C4-29BC-43B9-A9B5-A83EE546E8DC}" type="pres">
      <dgm:prSet presAssocID="{74F00872-E44C-49AD-8A3F-0B87C44E569C}" presName="Name13" presStyleLbl="parChTrans1D2" presStyleIdx="3" presStyleCnt="4"/>
      <dgm:spPr/>
    </dgm:pt>
    <dgm:pt modelId="{469B5663-DD5F-4C8F-A268-D3368E594C5C}" type="pres">
      <dgm:prSet presAssocID="{480B9B57-2744-4488-A5C3-AFDA6BFBA9EA}" presName="childText" presStyleLbl="bgAcc1" presStyleIdx="3" presStyleCnt="4" custScaleX="169367">
        <dgm:presLayoutVars>
          <dgm:bulletEnabled val="1"/>
        </dgm:presLayoutVars>
      </dgm:prSet>
      <dgm:spPr/>
    </dgm:pt>
  </dgm:ptLst>
  <dgm:cxnLst>
    <dgm:cxn modelId="{29863405-CB9C-4FC2-AB6A-B1DEEA48067F}" srcId="{5A999885-DDA2-4CC9-BB57-49AA2CA4A167}" destId="{E54E6808-B02E-46D5-960D-E0046CF78A49}" srcOrd="0" destOrd="0" parTransId="{E0E0E488-A215-484B-947A-1BC4B547F624}" sibTransId="{451A4A84-3DA0-488D-8A28-FADBE66269BB}"/>
    <dgm:cxn modelId="{1AB9F707-E9A9-4CCB-9309-405DA48D7D96}" type="presOf" srcId="{44DDEFD6-3057-42E7-BF41-FB3166840EB2}" destId="{F12D962A-17C6-4170-AE10-AF02C20FBC0D}" srcOrd="0" destOrd="0" presId="urn:microsoft.com/office/officeart/2005/8/layout/hierarchy3"/>
    <dgm:cxn modelId="{0F241A0F-EAE1-499E-BDAD-32CDAD1F9D3E}" srcId="{B840EA3B-3B58-44F2-91A4-FB560230659E}" destId="{7B36B204-9FD8-4D61-A22D-D61B3F8A34E1}" srcOrd="0" destOrd="0" parTransId="{00FBFA5A-F5DB-4139-A1C4-8D65FAAC1468}" sibTransId="{C0E174D8-54F8-412F-8DAA-54C751D67308}"/>
    <dgm:cxn modelId="{7F65AF0F-8423-4452-B970-7948A31E1C12}" type="presOf" srcId="{480B9B57-2744-4488-A5C3-AFDA6BFBA9EA}" destId="{469B5663-DD5F-4C8F-A268-D3368E594C5C}" srcOrd="0" destOrd="0" presId="urn:microsoft.com/office/officeart/2005/8/layout/hierarchy3"/>
    <dgm:cxn modelId="{ED4A3A13-E70E-4ADC-85D7-413D9ED59206}" type="presOf" srcId="{00FBFA5A-F5DB-4139-A1C4-8D65FAAC1468}" destId="{E2F26947-1A17-419A-B40D-BF91815982F9}" srcOrd="0" destOrd="0" presId="urn:microsoft.com/office/officeart/2005/8/layout/hierarchy3"/>
    <dgm:cxn modelId="{16887122-2B86-4B1A-B33C-05D274A56B6D}" type="presOf" srcId="{74F00872-E44C-49AD-8A3F-0B87C44E569C}" destId="{4C1D41C4-29BC-43B9-A9B5-A83EE546E8DC}" srcOrd="0" destOrd="0" presId="urn:microsoft.com/office/officeart/2005/8/layout/hierarchy3"/>
    <dgm:cxn modelId="{1DB1102F-2332-4EFC-AB55-2C5A86171A88}" type="presOf" srcId="{E54E6808-B02E-46D5-960D-E0046CF78A49}" destId="{1CE3EDF3-7F56-46C5-B5C6-14E960854927}" srcOrd="1" destOrd="0" presId="urn:microsoft.com/office/officeart/2005/8/layout/hierarchy3"/>
    <dgm:cxn modelId="{B790CF32-F51F-4E8C-A206-DFD3E2C3EB12}" type="presOf" srcId="{B840EA3B-3B58-44F2-91A4-FB560230659E}" destId="{4EE0DEA0-ADEC-4522-9980-697F3C7C4095}" srcOrd="1" destOrd="0" presId="urn:microsoft.com/office/officeart/2005/8/layout/hierarchy3"/>
    <dgm:cxn modelId="{F3392B40-7688-4083-A179-589DD49E541B}" type="presOf" srcId="{5FE6F4D1-5FB2-4A3D-8E93-050C718E4B0D}" destId="{FB97EFD6-BD9A-485C-A7E4-3392822CD953}" srcOrd="0" destOrd="0" presId="urn:microsoft.com/office/officeart/2005/8/layout/hierarchy3"/>
    <dgm:cxn modelId="{F0F8E842-F516-4D0C-AAAE-2C14C5A37359}" type="presOf" srcId="{5A999885-DDA2-4CC9-BB57-49AA2CA4A167}" destId="{549F45BC-338C-43B4-8B57-3D75A269DE0D}" srcOrd="0" destOrd="0" presId="urn:microsoft.com/office/officeart/2005/8/layout/hierarchy3"/>
    <dgm:cxn modelId="{3E6AC75A-7282-451E-8BB8-FFE1244A8049}" type="presOf" srcId="{B840EA3B-3B58-44F2-91A4-FB560230659E}" destId="{CAA3E2EA-722E-45A1-8146-E791FF6A3D12}" srcOrd="0" destOrd="0" presId="urn:microsoft.com/office/officeart/2005/8/layout/hierarchy3"/>
    <dgm:cxn modelId="{F3D5699C-3716-470C-94A7-F18D09CAD17B}" srcId="{5A999885-DDA2-4CC9-BB57-49AA2CA4A167}" destId="{B840EA3B-3B58-44F2-91A4-FB560230659E}" srcOrd="1" destOrd="0" parTransId="{42AD9C4D-00CD-484F-B0A5-2A6F26B11DF5}" sibTransId="{D733CF4F-6A0A-4D2E-80C3-0C52CA537C06}"/>
    <dgm:cxn modelId="{C47862A8-0221-441F-8C26-85613FBB2640}" srcId="{B840EA3B-3B58-44F2-91A4-FB560230659E}" destId="{480B9B57-2744-4488-A5C3-AFDA6BFBA9EA}" srcOrd="1" destOrd="0" parTransId="{74F00872-E44C-49AD-8A3F-0B87C44E569C}" sibTransId="{06325CF0-A78A-4111-869D-458EF54C99C7}"/>
    <dgm:cxn modelId="{B0AF9CBF-D3B5-4BF9-BFBD-7036FB96FCB9}" srcId="{E54E6808-B02E-46D5-960D-E0046CF78A49}" destId="{5FE6F4D1-5FB2-4A3D-8E93-050C718E4B0D}" srcOrd="1" destOrd="0" parTransId="{2CC8B297-3C3C-46C7-8BD1-B7D3A130FC12}" sibTransId="{DCA8A4AC-C3B7-4F65-A268-9C1B366481AB}"/>
    <dgm:cxn modelId="{106561C8-F227-4BB2-AB1C-6A105F45B63B}" srcId="{E54E6808-B02E-46D5-960D-E0046CF78A49}" destId="{44DDEFD6-3057-42E7-BF41-FB3166840EB2}" srcOrd="0" destOrd="0" parTransId="{0A4306A4-7131-409B-ABCF-55F0CCCBD1CF}" sibTransId="{CBBDA5C6-D59B-40C6-A12C-4595139AF4EF}"/>
    <dgm:cxn modelId="{AF82EACC-29F3-4230-9416-1850D1B0E4AB}" type="presOf" srcId="{7B36B204-9FD8-4D61-A22D-D61B3F8A34E1}" destId="{7A6587F6-D563-44B8-9B34-A09F036B8F73}" srcOrd="0" destOrd="0" presId="urn:microsoft.com/office/officeart/2005/8/layout/hierarchy3"/>
    <dgm:cxn modelId="{57F92DE0-1AE6-4EC6-BEE5-2F56A08DF17B}" type="presOf" srcId="{E54E6808-B02E-46D5-960D-E0046CF78A49}" destId="{B868DDBA-52CB-4978-94A2-15340DAEEEE7}" srcOrd="0" destOrd="0" presId="urn:microsoft.com/office/officeart/2005/8/layout/hierarchy3"/>
    <dgm:cxn modelId="{B63CB2E0-1BC0-4F55-ADDD-7C551AA83163}" type="presOf" srcId="{2CC8B297-3C3C-46C7-8BD1-B7D3A130FC12}" destId="{870537FB-70BF-4797-B03D-C37D38BD0738}" srcOrd="0" destOrd="0" presId="urn:microsoft.com/office/officeart/2005/8/layout/hierarchy3"/>
    <dgm:cxn modelId="{01CD68EE-F50D-4321-8670-8AD02FCC054B}" type="presOf" srcId="{0A4306A4-7131-409B-ABCF-55F0CCCBD1CF}" destId="{51A640C1-415F-411E-BE9E-16BDC556DF82}" srcOrd="0" destOrd="0" presId="urn:microsoft.com/office/officeart/2005/8/layout/hierarchy3"/>
    <dgm:cxn modelId="{82DBDFF3-8C40-4AA1-929C-7DC072687807}" type="presParOf" srcId="{549F45BC-338C-43B4-8B57-3D75A269DE0D}" destId="{BD8C4EA6-786B-4D79-9007-9FED3608FFFC}" srcOrd="0" destOrd="0" presId="urn:microsoft.com/office/officeart/2005/8/layout/hierarchy3"/>
    <dgm:cxn modelId="{20C3C2B6-F86D-495E-BEA8-E5E228726EBB}" type="presParOf" srcId="{BD8C4EA6-786B-4D79-9007-9FED3608FFFC}" destId="{4821AAB7-CE9E-49BF-A07F-C9E926597ACD}" srcOrd="0" destOrd="0" presId="urn:microsoft.com/office/officeart/2005/8/layout/hierarchy3"/>
    <dgm:cxn modelId="{11D11928-D65C-46F4-BB88-CD3C8419E3D9}" type="presParOf" srcId="{4821AAB7-CE9E-49BF-A07F-C9E926597ACD}" destId="{B868DDBA-52CB-4978-94A2-15340DAEEEE7}" srcOrd="0" destOrd="0" presId="urn:microsoft.com/office/officeart/2005/8/layout/hierarchy3"/>
    <dgm:cxn modelId="{E63E8BD5-E860-4A77-BA27-20227590630A}" type="presParOf" srcId="{4821AAB7-CE9E-49BF-A07F-C9E926597ACD}" destId="{1CE3EDF3-7F56-46C5-B5C6-14E960854927}" srcOrd="1" destOrd="0" presId="urn:microsoft.com/office/officeart/2005/8/layout/hierarchy3"/>
    <dgm:cxn modelId="{C407404B-7923-4F7F-B562-273BA5E615D2}" type="presParOf" srcId="{BD8C4EA6-786B-4D79-9007-9FED3608FFFC}" destId="{5DC6F73A-E2ED-4C39-A65C-9564EDD9D64D}" srcOrd="1" destOrd="0" presId="urn:microsoft.com/office/officeart/2005/8/layout/hierarchy3"/>
    <dgm:cxn modelId="{6EB14902-CB9F-4AA6-BC92-4920A12E558F}" type="presParOf" srcId="{5DC6F73A-E2ED-4C39-A65C-9564EDD9D64D}" destId="{51A640C1-415F-411E-BE9E-16BDC556DF82}" srcOrd="0" destOrd="0" presId="urn:microsoft.com/office/officeart/2005/8/layout/hierarchy3"/>
    <dgm:cxn modelId="{48236468-B2A7-4F9B-AC86-25E852510672}" type="presParOf" srcId="{5DC6F73A-E2ED-4C39-A65C-9564EDD9D64D}" destId="{F12D962A-17C6-4170-AE10-AF02C20FBC0D}" srcOrd="1" destOrd="0" presId="urn:microsoft.com/office/officeart/2005/8/layout/hierarchy3"/>
    <dgm:cxn modelId="{7853179A-AB9B-4C58-83CE-D76233D45DA4}" type="presParOf" srcId="{5DC6F73A-E2ED-4C39-A65C-9564EDD9D64D}" destId="{870537FB-70BF-4797-B03D-C37D38BD0738}" srcOrd="2" destOrd="0" presId="urn:microsoft.com/office/officeart/2005/8/layout/hierarchy3"/>
    <dgm:cxn modelId="{D91A9BE8-2B70-4777-9566-5EF3EB694B4A}" type="presParOf" srcId="{5DC6F73A-E2ED-4C39-A65C-9564EDD9D64D}" destId="{FB97EFD6-BD9A-485C-A7E4-3392822CD953}" srcOrd="3" destOrd="0" presId="urn:microsoft.com/office/officeart/2005/8/layout/hierarchy3"/>
    <dgm:cxn modelId="{7E818E41-1EA7-4947-9608-472274D5F676}" type="presParOf" srcId="{549F45BC-338C-43B4-8B57-3D75A269DE0D}" destId="{D63D8A91-7BBA-4997-B52B-6A34F4F8428F}" srcOrd="1" destOrd="0" presId="urn:microsoft.com/office/officeart/2005/8/layout/hierarchy3"/>
    <dgm:cxn modelId="{2285E07C-7B69-4234-9555-11779BDF422A}" type="presParOf" srcId="{D63D8A91-7BBA-4997-B52B-6A34F4F8428F}" destId="{5BD41D44-DB91-492D-AF15-56E5E19D1BC8}" srcOrd="0" destOrd="0" presId="urn:microsoft.com/office/officeart/2005/8/layout/hierarchy3"/>
    <dgm:cxn modelId="{3FEB20F4-318B-420F-BDF6-7848FE1C78DA}" type="presParOf" srcId="{5BD41D44-DB91-492D-AF15-56E5E19D1BC8}" destId="{CAA3E2EA-722E-45A1-8146-E791FF6A3D12}" srcOrd="0" destOrd="0" presId="urn:microsoft.com/office/officeart/2005/8/layout/hierarchy3"/>
    <dgm:cxn modelId="{DAFBCD8F-5C96-449A-8453-90D2980C1328}" type="presParOf" srcId="{5BD41D44-DB91-492D-AF15-56E5E19D1BC8}" destId="{4EE0DEA0-ADEC-4522-9980-697F3C7C4095}" srcOrd="1" destOrd="0" presId="urn:microsoft.com/office/officeart/2005/8/layout/hierarchy3"/>
    <dgm:cxn modelId="{0268F1FE-A4BA-4671-8A9D-DF81ED2DC7C7}" type="presParOf" srcId="{D63D8A91-7BBA-4997-B52B-6A34F4F8428F}" destId="{3E12634F-0404-460D-BB15-41A85D35705B}" srcOrd="1" destOrd="0" presId="urn:microsoft.com/office/officeart/2005/8/layout/hierarchy3"/>
    <dgm:cxn modelId="{C2DBE6D1-C9C6-4A9A-812A-FB6397B17C9C}" type="presParOf" srcId="{3E12634F-0404-460D-BB15-41A85D35705B}" destId="{E2F26947-1A17-419A-B40D-BF91815982F9}" srcOrd="0" destOrd="0" presId="urn:microsoft.com/office/officeart/2005/8/layout/hierarchy3"/>
    <dgm:cxn modelId="{C145E708-C67F-46E4-B556-D1DBA3645003}" type="presParOf" srcId="{3E12634F-0404-460D-BB15-41A85D35705B}" destId="{7A6587F6-D563-44B8-9B34-A09F036B8F73}" srcOrd="1" destOrd="0" presId="urn:microsoft.com/office/officeart/2005/8/layout/hierarchy3"/>
    <dgm:cxn modelId="{CC68340B-5300-4464-8EB3-BE6AF3854F13}" type="presParOf" srcId="{3E12634F-0404-460D-BB15-41A85D35705B}" destId="{4C1D41C4-29BC-43B9-A9B5-A83EE546E8DC}" srcOrd="2" destOrd="0" presId="urn:microsoft.com/office/officeart/2005/8/layout/hierarchy3"/>
    <dgm:cxn modelId="{0DB1E2D1-AD76-45ED-ACF8-88B39CA481A4}" type="presParOf" srcId="{3E12634F-0404-460D-BB15-41A85D35705B}" destId="{469B5663-DD5F-4C8F-A268-D3368E594C5C}"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A50CAC4-CB29-4DB0-8CC3-DA2FB29CAC7F}" type="doc">
      <dgm:prSet loTypeId="urn:microsoft.com/office/officeart/2005/8/layout/process1" loCatId="process" qsTypeId="urn:microsoft.com/office/officeart/2005/8/quickstyle/simple1" qsCatId="simple" csTypeId="urn:microsoft.com/office/officeart/2005/8/colors/accent1_2" csCatId="accent1" phldr="1"/>
      <dgm:spPr/>
    </dgm:pt>
    <dgm:pt modelId="{537A0E30-ACCD-42CB-A58F-C15A16E49C3A}">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It appears to the person making the arrest that it is not reasonably practicable for a Constable to make it instead </a:t>
          </a:r>
        </a:p>
      </dgm:t>
    </dgm:pt>
    <dgm:pt modelId="{74379B51-F16A-4FD9-B35F-7584E04CE0DB}" type="parTrans" cxnId="{1EF40B8C-F338-4C11-85D7-4C4ACF51D43B}">
      <dgm:prSet/>
      <dgm:spPr/>
      <dgm:t>
        <a:bodyPr/>
        <a:lstStyle/>
        <a:p>
          <a:endParaRPr lang="en-GB"/>
        </a:p>
      </dgm:t>
    </dgm:pt>
    <dgm:pt modelId="{C8CDE075-82A7-41B6-9C97-461D70668591}" type="sibTrans" cxnId="{1EF40B8C-F338-4C11-85D7-4C4ACF51D43B}">
      <dgm:prSet/>
      <dgm:spPr>
        <a:solidFill>
          <a:srgbClr val="0070C0"/>
        </a:solidFill>
        <a:ln>
          <a:solidFill>
            <a:schemeClr val="tx1"/>
          </a:solidFill>
        </a:ln>
      </dgm:spPr>
      <dgm:t>
        <a:bodyPr/>
        <a:lstStyle/>
        <a:p>
          <a:endParaRPr lang="en-GB"/>
        </a:p>
      </dgm:t>
    </dgm:pt>
    <dgm:pt modelId="{6B8E3ECF-55C4-4AF1-8634-5D4C10E0ED6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u="sng" dirty="0">
              <a:solidFill>
                <a:schemeClr val="tx1"/>
              </a:solidFill>
            </a:rPr>
            <a:t>AND</a:t>
          </a:r>
        </a:p>
      </dgm:t>
    </dgm:pt>
    <dgm:pt modelId="{AB23B007-CF80-44B5-BAE6-08AEBEA46EB8}" type="parTrans" cxnId="{4E1F3C65-94FF-43FE-B659-7BF3DA18CDEA}">
      <dgm:prSet/>
      <dgm:spPr/>
      <dgm:t>
        <a:bodyPr/>
        <a:lstStyle/>
        <a:p>
          <a:endParaRPr lang="en-GB"/>
        </a:p>
      </dgm:t>
    </dgm:pt>
    <dgm:pt modelId="{1B1F4CA5-B66B-4512-B94F-01361DEDAC49}" type="sibTrans" cxnId="{4E1F3C65-94FF-43FE-B659-7BF3DA18CDEA}">
      <dgm:prSet/>
      <dgm:spPr>
        <a:solidFill>
          <a:srgbClr val="0070C0"/>
        </a:solidFill>
        <a:ln>
          <a:solidFill>
            <a:schemeClr val="tx1"/>
          </a:solidFill>
        </a:ln>
      </dgm:spPr>
      <dgm:t>
        <a:bodyPr/>
        <a:lstStyle/>
        <a:p>
          <a:endParaRPr lang="en-GB"/>
        </a:p>
      </dgm:t>
    </dgm:pt>
    <dgm:pt modelId="{AB9A2ACB-B9F9-4D83-8C39-9183F03E5B42}">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The person making the arrest has </a:t>
          </a:r>
          <a:r>
            <a:rPr lang="en-GB" sz="2200" b="1" u="sng" dirty="0">
              <a:solidFill>
                <a:schemeClr val="tx1"/>
              </a:solidFill>
            </a:rPr>
            <a:t>reasonable grounds for believing </a:t>
          </a:r>
          <a:r>
            <a:rPr lang="en-GB" sz="2200" dirty="0">
              <a:solidFill>
                <a:schemeClr val="tx1"/>
              </a:solidFill>
            </a:rPr>
            <a:t>that the arrest is necessary to prevent the person being arrested:-</a:t>
          </a:r>
        </a:p>
      </dgm:t>
    </dgm:pt>
    <dgm:pt modelId="{8848AE0E-7675-49B8-8B9B-D3B9F3DE9441}" type="parTrans" cxnId="{75B83084-FEC9-4C34-8BCA-E08DFDD53A6C}">
      <dgm:prSet/>
      <dgm:spPr/>
      <dgm:t>
        <a:bodyPr/>
        <a:lstStyle/>
        <a:p>
          <a:endParaRPr lang="en-GB"/>
        </a:p>
      </dgm:t>
    </dgm:pt>
    <dgm:pt modelId="{9A96A6DD-1B20-4429-AEE5-2AE3E2375377}" type="sibTrans" cxnId="{75B83084-FEC9-4C34-8BCA-E08DFDD53A6C}">
      <dgm:prSet/>
      <dgm:spPr/>
      <dgm:t>
        <a:bodyPr/>
        <a:lstStyle/>
        <a:p>
          <a:endParaRPr lang="en-GB"/>
        </a:p>
      </dgm:t>
    </dgm:pt>
    <dgm:pt modelId="{0B6FC1CF-20DC-4BE7-969C-D4A39E0AE1A5}" type="pres">
      <dgm:prSet presAssocID="{6A50CAC4-CB29-4DB0-8CC3-DA2FB29CAC7F}" presName="Name0" presStyleCnt="0">
        <dgm:presLayoutVars>
          <dgm:dir/>
          <dgm:resizeHandles val="exact"/>
        </dgm:presLayoutVars>
      </dgm:prSet>
      <dgm:spPr/>
    </dgm:pt>
    <dgm:pt modelId="{8197B4C9-7273-4911-9DB3-4556C920F654}" type="pres">
      <dgm:prSet presAssocID="{537A0E30-ACCD-42CB-A58F-C15A16E49C3A}" presName="node" presStyleLbl="node1" presStyleIdx="0" presStyleCnt="3" custScaleY="85765">
        <dgm:presLayoutVars>
          <dgm:bulletEnabled val="1"/>
        </dgm:presLayoutVars>
      </dgm:prSet>
      <dgm:spPr/>
    </dgm:pt>
    <dgm:pt modelId="{0C5B6E39-D6A1-48B4-964C-D18FED3B0784}" type="pres">
      <dgm:prSet presAssocID="{C8CDE075-82A7-41B6-9C97-461D70668591}" presName="sibTrans" presStyleLbl="sibTrans2D1" presStyleIdx="0" presStyleCnt="2"/>
      <dgm:spPr/>
    </dgm:pt>
    <dgm:pt modelId="{8EBAEC21-8A5A-420A-9D21-8BC8331ABD43}" type="pres">
      <dgm:prSet presAssocID="{C8CDE075-82A7-41B6-9C97-461D70668591}" presName="connectorText" presStyleLbl="sibTrans2D1" presStyleIdx="0" presStyleCnt="2"/>
      <dgm:spPr/>
    </dgm:pt>
    <dgm:pt modelId="{CBBC2B1B-E803-4457-B86B-6C391B256811}" type="pres">
      <dgm:prSet presAssocID="{6B8E3ECF-55C4-4AF1-8634-5D4C10E0ED69}" presName="node" presStyleLbl="node1" presStyleIdx="1" presStyleCnt="3" custScaleX="49694" custScaleY="50310">
        <dgm:presLayoutVars>
          <dgm:bulletEnabled val="1"/>
        </dgm:presLayoutVars>
      </dgm:prSet>
      <dgm:spPr/>
    </dgm:pt>
    <dgm:pt modelId="{019D22B2-C975-4904-BAA4-3CACEBF4E0FB}" type="pres">
      <dgm:prSet presAssocID="{1B1F4CA5-B66B-4512-B94F-01361DEDAC49}" presName="sibTrans" presStyleLbl="sibTrans2D1" presStyleIdx="1" presStyleCnt="2"/>
      <dgm:spPr/>
    </dgm:pt>
    <dgm:pt modelId="{423E3B1B-D98B-4F11-B7DF-BF01B71D6173}" type="pres">
      <dgm:prSet presAssocID="{1B1F4CA5-B66B-4512-B94F-01361DEDAC49}" presName="connectorText" presStyleLbl="sibTrans2D1" presStyleIdx="1" presStyleCnt="2"/>
      <dgm:spPr/>
    </dgm:pt>
    <dgm:pt modelId="{F8AFC28C-FE18-494D-9579-A8C89FC067F5}" type="pres">
      <dgm:prSet presAssocID="{AB9A2ACB-B9F9-4D83-8C39-9183F03E5B42}" presName="node" presStyleLbl="node1" presStyleIdx="2" presStyleCnt="3">
        <dgm:presLayoutVars>
          <dgm:bulletEnabled val="1"/>
        </dgm:presLayoutVars>
      </dgm:prSet>
      <dgm:spPr/>
    </dgm:pt>
  </dgm:ptLst>
  <dgm:cxnLst>
    <dgm:cxn modelId="{2A58402E-2321-4C5E-868C-F056E3B43BBC}" type="presOf" srcId="{C8CDE075-82A7-41B6-9C97-461D70668591}" destId="{8EBAEC21-8A5A-420A-9D21-8BC8331ABD43}" srcOrd="1" destOrd="0" presId="urn:microsoft.com/office/officeart/2005/8/layout/process1"/>
    <dgm:cxn modelId="{4E1F3C65-94FF-43FE-B659-7BF3DA18CDEA}" srcId="{6A50CAC4-CB29-4DB0-8CC3-DA2FB29CAC7F}" destId="{6B8E3ECF-55C4-4AF1-8634-5D4C10E0ED69}" srcOrd="1" destOrd="0" parTransId="{AB23B007-CF80-44B5-BAE6-08AEBEA46EB8}" sibTransId="{1B1F4CA5-B66B-4512-B94F-01361DEDAC49}"/>
    <dgm:cxn modelId="{35412E70-1B6D-44C0-BBAE-60E53757A327}" type="presOf" srcId="{AB9A2ACB-B9F9-4D83-8C39-9183F03E5B42}" destId="{F8AFC28C-FE18-494D-9579-A8C89FC067F5}" srcOrd="0" destOrd="0" presId="urn:microsoft.com/office/officeart/2005/8/layout/process1"/>
    <dgm:cxn modelId="{75B83084-FEC9-4C34-8BCA-E08DFDD53A6C}" srcId="{6A50CAC4-CB29-4DB0-8CC3-DA2FB29CAC7F}" destId="{AB9A2ACB-B9F9-4D83-8C39-9183F03E5B42}" srcOrd="2" destOrd="0" parTransId="{8848AE0E-7675-49B8-8B9B-D3B9F3DE9441}" sibTransId="{9A96A6DD-1B20-4429-AEE5-2AE3E2375377}"/>
    <dgm:cxn modelId="{1EF40B8C-F338-4C11-85D7-4C4ACF51D43B}" srcId="{6A50CAC4-CB29-4DB0-8CC3-DA2FB29CAC7F}" destId="{537A0E30-ACCD-42CB-A58F-C15A16E49C3A}" srcOrd="0" destOrd="0" parTransId="{74379B51-F16A-4FD9-B35F-7584E04CE0DB}" sibTransId="{C8CDE075-82A7-41B6-9C97-461D70668591}"/>
    <dgm:cxn modelId="{7B448D90-8FA2-4592-AFD5-4C1410EA8566}" type="presOf" srcId="{537A0E30-ACCD-42CB-A58F-C15A16E49C3A}" destId="{8197B4C9-7273-4911-9DB3-4556C920F654}" srcOrd="0" destOrd="0" presId="urn:microsoft.com/office/officeart/2005/8/layout/process1"/>
    <dgm:cxn modelId="{FB51A9C8-13CF-415B-A410-25E015560E9A}" type="presOf" srcId="{1B1F4CA5-B66B-4512-B94F-01361DEDAC49}" destId="{423E3B1B-D98B-4F11-B7DF-BF01B71D6173}" srcOrd="1" destOrd="0" presId="urn:microsoft.com/office/officeart/2005/8/layout/process1"/>
    <dgm:cxn modelId="{F2BBE6D8-20EF-4E0D-BCE6-1DBFE6FEA3AA}" type="presOf" srcId="{C8CDE075-82A7-41B6-9C97-461D70668591}" destId="{0C5B6E39-D6A1-48B4-964C-D18FED3B0784}" srcOrd="0" destOrd="0" presId="urn:microsoft.com/office/officeart/2005/8/layout/process1"/>
    <dgm:cxn modelId="{543B28D9-64A8-408C-9ECC-5008F59C88BB}" type="presOf" srcId="{6A50CAC4-CB29-4DB0-8CC3-DA2FB29CAC7F}" destId="{0B6FC1CF-20DC-4BE7-969C-D4A39E0AE1A5}" srcOrd="0" destOrd="0" presId="urn:microsoft.com/office/officeart/2005/8/layout/process1"/>
    <dgm:cxn modelId="{20B4B0DE-1D14-4814-8F87-13A53B140456}" type="presOf" srcId="{1B1F4CA5-B66B-4512-B94F-01361DEDAC49}" destId="{019D22B2-C975-4904-BAA4-3CACEBF4E0FB}" srcOrd="0" destOrd="0" presId="urn:microsoft.com/office/officeart/2005/8/layout/process1"/>
    <dgm:cxn modelId="{9C0761E2-A464-4E49-BA40-3A18C1886F48}" type="presOf" srcId="{6B8E3ECF-55C4-4AF1-8634-5D4C10E0ED69}" destId="{CBBC2B1B-E803-4457-B86B-6C391B256811}" srcOrd="0" destOrd="0" presId="urn:microsoft.com/office/officeart/2005/8/layout/process1"/>
    <dgm:cxn modelId="{D146F602-63E8-4A4C-B199-46FDB50E7D4F}" type="presParOf" srcId="{0B6FC1CF-20DC-4BE7-969C-D4A39E0AE1A5}" destId="{8197B4C9-7273-4911-9DB3-4556C920F654}" srcOrd="0" destOrd="0" presId="urn:microsoft.com/office/officeart/2005/8/layout/process1"/>
    <dgm:cxn modelId="{A0C1EB90-13BC-48F2-9DA3-9788B51D6CA6}" type="presParOf" srcId="{0B6FC1CF-20DC-4BE7-969C-D4A39E0AE1A5}" destId="{0C5B6E39-D6A1-48B4-964C-D18FED3B0784}" srcOrd="1" destOrd="0" presId="urn:microsoft.com/office/officeart/2005/8/layout/process1"/>
    <dgm:cxn modelId="{D9AEF5BB-0300-492F-A5A9-5FBC895855AA}" type="presParOf" srcId="{0C5B6E39-D6A1-48B4-964C-D18FED3B0784}" destId="{8EBAEC21-8A5A-420A-9D21-8BC8331ABD43}" srcOrd="0" destOrd="0" presId="urn:microsoft.com/office/officeart/2005/8/layout/process1"/>
    <dgm:cxn modelId="{60A6ADF4-B469-46A2-8E6E-3467FAA3D82B}" type="presParOf" srcId="{0B6FC1CF-20DC-4BE7-969C-D4A39E0AE1A5}" destId="{CBBC2B1B-E803-4457-B86B-6C391B256811}" srcOrd="2" destOrd="0" presId="urn:microsoft.com/office/officeart/2005/8/layout/process1"/>
    <dgm:cxn modelId="{6427171C-8274-405B-8F30-1A1BE2CE98B1}" type="presParOf" srcId="{0B6FC1CF-20DC-4BE7-969C-D4A39E0AE1A5}" destId="{019D22B2-C975-4904-BAA4-3CACEBF4E0FB}" srcOrd="3" destOrd="0" presId="urn:microsoft.com/office/officeart/2005/8/layout/process1"/>
    <dgm:cxn modelId="{1B08837B-E740-4714-9FC6-8AEC68722E9B}" type="presParOf" srcId="{019D22B2-C975-4904-BAA4-3CACEBF4E0FB}" destId="{423E3B1B-D98B-4F11-B7DF-BF01B71D6173}" srcOrd="0" destOrd="0" presId="urn:microsoft.com/office/officeart/2005/8/layout/process1"/>
    <dgm:cxn modelId="{0A39F697-C0C7-4F25-945D-67C426B1B600}" type="presParOf" srcId="{0B6FC1CF-20DC-4BE7-969C-D4A39E0AE1A5}" destId="{F8AFC28C-FE18-494D-9579-A8C89FC067F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411F3AC-CB91-403E-BE27-F5FDB54E64E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E571E15-4252-4563-93A0-638C540FEB4A}">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Causing physical injury to themselves or any other person</a:t>
          </a:r>
        </a:p>
      </dgm:t>
    </dgm:pt>
    <dgm:pt modelId="{224C3153-CD4C-4989-93E4-231CBC247AF7}" type="parTrans" cxnId="{ED62EE48-19D0-4EF0-817A-EED364582564}">
      <dgm:prSet/>
      <dgm:spPr/>
      <dgm:t>
        <a:bodyPr/>
        <a:lstStyle/>
        <a:p>
          <a:endParaRPr lang="en-GB"/>
        </a:p>
      </dgm:t>
    </dgm:pt>
    <dgm:pt modelId="{0C6A76A2-4289-46CB-9C0E-D9F5E5865A39}" type="sibTrans" cxnId="{ED62EE48-19D0-4EF0-817A-EED364582564}">
      <dgm:prSet/>
      <dgm:spPr/>
      <dgm:t>
        <a:bodyPr/>
        <a:lstStyle/>
        <a:p>
          <a:endParaRPr lang="en-GB"/>
        </a:p>
      </dgm:t>
    </dgm:pt>
    <dgm:pt modelId="{CE03C40B-1ADE-4B71-AF36-4DCC15709A4B}">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Suffering physical injury</a:t>
          </a:r>
        </a:p>
      </dgm:t>
    </dgm:pt>
    <dgm:pt modelId="{89852CFD-CBCA-4AD9-B182-1E80768DD652}" type="parTrans" cxnId="{0C93AC92-D8F5-4415-90E5-B5BBE581A704}">
      <dgm:prSet/>
      <dgm:spPr/>
      <dgm:t>
        <a:bodyPr/>
        <a:lstStyle/>
        <a:p>
          <a:endParaRPr lang="en-GB"/>
        </a:p>
      </dgm:t>
    </dgm:pt>
    <dgm:pt modelId="{AADC2CD6-5C8D-4B7F-B655-CF12A8BD95FA}" type="sibTrans" cxnId="{0C93AC92-D8F5-4415-90E5-B5BBE581A704}">
      <dgm:prSet/>
      <dgm:spPr/>
      <dgm:t>
        <a:bodyPr/>
        <a:lstStyle/>
        <a:p>
          <a:endParaRPr lang="en-GB"/>
        </a:p>
      </dgm:t>
    </dgm:pt>
    <dgm:pt modelId="{86E92546-65E2-4271-B67E-CFE189FEC34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Causing loss of or damage to property or</a:t>
          </a:r>
        </a:p>
      </dgm:t>
    </dgm:pt>
    <dgm:pt modelId="{0255EAA0-4591-4CD8-9489-A372145D4579}" type="parTrans" cxnId="{76B16661-7AC5-4BE4-A0AB-D12575A82E2A}">
      <dgm:prSet/>
      <dgm:spPr/>
      <dgm:t>
        <a:bodyPr/>
        <a:lstStyle/>
        <a:p>
          <a:endParaRPr lang="en-GB"/>
        </a:p>
      </dgm:t>
    </dgm:pt>
    <dgm:pt modelId="{EDF08A4A-F56F-4929-858E-253BD05427CB}" type="sibTrans" cxnId="{76B16661-7AC5-4BE4-A0AB-D12575A82E2A}">
      <dgm:prSet/>
      <dgm:spPr/>
      <dgm:t>
        <a:bodyPr/>
        <a:lstStyle/>
        <a:p>
          <a:endParaRPr lang="en-GB"/>
        </a:p>
      </dgm:t>
    </dgm:pt>
    <dgm:pt modelId="{D20B4F9A-A2F5-4E89-9817-470A18B9DF77}">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Making off before a police officer can assume responsibility for them</a:t>
          </a:r>
        </a:p>
      </dgm:t>
    </dgm:pt>
    <dgm:pt modelId="{516755A9-499B-4E6F-93DB-49F4E8EDD458}" type="parTrans" cxnId="{D09085A0-55CF-4D12-86E5-95099936CC1B}">
      <dgm:prSet/>
      <dgm:spPr/>
      <dgm:t>
        <a:bodyPr/>
        <a:lstStyle/>
        <a:p>
          <a:endParaRPr lang="en-GB"/>
        </a:p>
      </dgm:t>
    </dgm:pt>
    <dgm:pt modelId="{2B24C21F-3673-45CA-9FDA-43BD65489CE5}" type="sibTrans" cxnId="{D09085A0-55CF-4D12-86E5-95099936CC1B}">
      <dgm:prSet/>
      <dgm:spPr/>
      <dgm:t>
        <a:bodyPr/>
        <a:lstStyle/>
        <a:p>
          <a:endParaRPr lang="en-GB"/>
        </a:p>
      </dgm:t>
    </dgm:pt>
    <dgm:pt modelId="{C5B15684-3F0C-4F2F-8A57-58BAE60EEDBD}" type="pres">
      <dgm:prSet presAssocID="{C411F3AC-CB91-403E-BE27-F5FDB54E64E8}" presName="diagram" presStyleCnt="0">
        <dgm:presLayoutVars>
          <dgm:dir/>
          <dgm:resizeHandles val="exact"/>
        </dgm:presLayoutVars>
      </dgm:prSet>
      <dgm:spPr/>
    </dgm:pt>
    <dgm:pt modelId="{47EFEDBE-55C4-44E7-AB0E-D8A0E201C366}" type="pres">
      <dgm:prSet presAssocID="{9E571E15-4252-4563-93A0-638C540FEB4A}" presName="node" presStyleLbl="node1" presStyleIdx="0" presStyleCnt="4">
        <dgm:presLayoutVars>
          <dgm:bulletEnabled val="1"/>
        </dgm:presLayoutVars>
      </dgm:prSet>
      <dgm:spPr/>
    </dgm:pt>
    <dgm:pt modelId="{04EE9FB3-019A-4FE0-86FC-719EC972B148}" type="pres">
      <dgm:prSet presAssocID="{0C6A76A2-4289-46CB-9C0E-D9F5E5865A39}" presName="sibTrans" presStyleCnt="0"/>
      <dgm:spPr/>
    </dgm:pt>
    <dgm:pt modelId="{D41B0284-9D4A-41E9-B5C8-5CD41F8923B6}" type="pres">
      <dgm:prSet presAssocID="{CE03C40B-1ADE-4B71-AF36-4DCC15709A4B}" presName="node" presStyleLbl="node1" presStyleIdx="1" presStyleCnt="4">
        <dgm:presLayoutVars>
          <dgm:bulletEnabled val="1"/>
        </dgm:presLayoutVars>
      </dgm:prSet>
      <dgm:spPr/>
    </dgm:pt>
    <dgm:pt modelId="{D9FC41B7-4E5D-4322-9C40-51959BAAEC89}" type="pres">
      <dgm:prSet presAssocID="{AADC2CD6-5C8D-4B7F-B655-CF12A8BD95FA}" presName="sibTrans" presStyleCnt="0"/>
      <dgm:spPr/>
    </dgm:pt>
    <dgm:pt modelId="{F9C54E12-4DF7-48C3-A78B-A9D84A92CB4A}" type="pres">
      <dgm:prSet presAssocID="{86E92546-65E2-4271-B67E-CFE189FEC348}" presName="node" presStyleLbl="node1" presStyleIdx="2" presStyleCnt="4">
        <dgm:presLayoutVars>
          <dgm:bulletEnabled val="1"/>
        </dgm:presLayoutVars>
      </dgm:prSet>
      <dgm:spPr/>
    </dgm:pt>
    <dgm:pt modelId="{E2F32560-4558-432E-AEA3-2E7EEC425C15}" type="pres">
      <dgm:prSet presAssocID="{EDF08A4A-F56F-4929-858E-253BD05427CB}" presName="sibTrans" presStyleCnt="0"/>
      <dgm:spPr/>
    </dgm:pt>
    <dgm:pt modelId="{FAF7E135-5E80-428B-8A0F-D4BF0FCE2994}" type="pres">
      <dgm:prSet presAssocID="{D20B4F9A-A2F5-4E89-9817-470A18B9DF77}" presName="node" presStyleLbl="node1" presStyleIdx="3" presStyleCnt="4">
        <dgm:presLayoutVars>
          <dgm:bulletEnabled val="1"/>
        </dgm:presLayoutVars>
      </dgm:prSet>
      <dgm:spPr/>
    </dgm:pt>
  </dgm:ptLst>
  <dgm:cxnLst>
    <dgm:cxn modelId="{76B16661-7AC5-4BE4-A0AB-D12575A82E2A}" srcId="{C411F3AC-CB91-403E-BE27-F5FDB54E64E8}" destId="{86E92546-65E2-4271-B67E-CFE189FEC348}" srcOrd="2" destOrd="0" parTransId="{0255EAA0-4591-4CD8-9489-A372145D4579}" sibTransId="{EDF08A4A-F56F-4929-858E-253BD05427CB}"/>
    <dgm:cxn modelId="{ED62EE48-19D0-4EF0-817A-EED364582564}" srcId="{C411F3AC-CB91-403E-BE27-F5FDB54E64E8}" destId="{9E571E15-4252-4563-93A0-638C540FEB4A}" srcOrd="0" destOrd="0" parTransId="{224C3153-CD4C-4989-93E4-231CBC247AF7}" sibTransId="{0C6A76A2-4289-46CB-9C0E-D9F5E5865A39}"/>
    <dgm:cxn modelId="{755EFC76-AE85-42F0-854F-ECCB2BFC38AF}" type="presOf" srcId="{86E92546-65E2-4271-B67E-CFE189FEC348}" destId="{F9C54E12-4DF7-48C3-A78B-A9D84A92CB4A}" srcOrd="0" destOrd="0" presId="urn:microsoft.com/office/officeart/2005/8/layout/default"/>
    <dgm:cxn modelId="{6F1E4783-DB17-4685-A47E-5DF210C4BCDF}" type="presOf" srcId="{C411F3AC-CB91-403E-BE27-F5FDB54E64E8}" destId="{C5B15684-3F0C-4F2F-8A57-58BAE60EEDBD}" srcOrd="0" destOrd="0" presId="urn:microsoft.com/office/officeart/2005/8/layout/default"/>
    <dgm:cxn modelId="{0C93AC92-D8F5-4415-90E5-B5BBE581A704}" srcId="{C411F3AC-CB91-403E-BE27-F5FDB54E64E8}" destId="{CE03C40B-1ADE-4B71-AF36-4DCC15709A4B}" srcOrd="1" destOrd="0" parTransId="{89852CFD-CBCA-4AD9-B182-1E80768DD652}" sibTransId="{AADC2CD6-5C8D-4B7F-B655-CF12A8BD95FA}"/>
    <dgm:cxn modelId="{D09085A0-55CF-4D12-86E5-95099936CC1B}" srcId="{C411F3AC-CB91-403E-BE27-F5FDB54E64E8}" destId="{D20B4F9A-A2F5-4E89-9817-470A18B9DF77}" srcOrd="3" destOrd="0" parTransId="{516755A9-499B-4E6F-93DB-49F4E8EDD458}" sibTransId="{2B24C21F-3673-45CA-9FDA-43BD65489CE5}"/>
    <dgm:cxn modelId="{65F54EF1-B2A9-4367-950C-B7F5639CEF86}" type="presOf" srcId="{9E571E15-4252-4563-93A0-638C540FEB4A}" destId="{47EFEDBE-55C4-44E7-AB0E-D8A0E201C366}" srcOrd="0" destOrd="0" presId="urn:microsoft.com/office/officeart/2005/8/layout/default"/>
    <dgm:cxn modelId="{F45828F8-31E7-4F63-8BA8-D76B341ED888}" type="presOf" srcId="{D20B4F9A-A2F5-4E89-9817-470A18B9DF77}" destId="{FAF7E135-5E80-428B-8A0F-D4BF0FCE2994}" srcOrd="0" destOrd="0" presId="urn:microsoft.com/office/officeart/2005/8/layout/default"/>
    <dgm:cxn modelId="{79FDA6FD-FF02-4633-8AB3-F56A949D51E4}" type="presOf" srcId="{CE03C40B-1ADE-4B71-AF36-4DCC15709A4B}" destId="{D41B0284-9D4A-41E9-B5C8-5CD41F8923B6}" srcOrd="0" destOrd="0" presId="urn:microsoft.com/office/officeart/2005/8/layout/default"/>
    <dgm:cxn modelId="{0ED401A0-39BD-4566-9850-CC2770451E32}" type="presParOf" srcId="{C5B15684-3F0C-4F2F-8A57-58BAE60EEDBD}" destId="{47EFEDBE-55C4-44E7-AB0E-D8A0E201C366}" srcOrd="0" destOrd="0" presId="urn:microsoft.com/office/officeart/2005/8/layout/default"/>
    <dgm:cxn modelId="{370D2E5A-171B-467B-A8A6-2443C8579DB1}" type="presParOf" srcId="{C5B15684-3F0C-4F2F-8A57-58BAE60EEDBD}" destId="{04EE9FB3-019A-4FE0-86FC-719EC972B148}" srcOrd="1" destOrd="0" presId="urn:microsoft.com/office/officeart/2005/8/layout/default"/>
    <dgm:cxn modelId="{9DAE13D0-9AB7-469C-847B-E1E1243DC5A1}" type="presParOf" srcId="{C5B15684-3F0C-4F2F-8A57-58BAE60EEDBD}" destId="{D41B0284-9D4A-41E9-B5C8-5CD41F8923B6}" srcOrd="2" destOrd="0" presId="urn:microsoft.com/office/officeart/2005/8/layout/default"/>
    <dgm:cxn modelId="{6EE006BE-274F-4DFA-844C-393B553ADAED}" type="presParOf" srcId="{C5B15684-3F0C-4F2F-8A57-58BAE60EEDBD}" destId="{D9FC41B7-4E5D-4322-9C40-51959BAAEC89}" srcOrd="3" destOrd="0" presId="urn:microsoft.com/office/officeart/2005/8/layout/default"/>
    <dgm:cxn modelId="{029786FE-6C5C-4610-A448-A2D4B47150FF}" type="presParOf" srcId="{C5B15684-3F0C-4F2F-8A57-58BAE60EEDBD}" destId="{F9C54E12-4DF7-48C3-A78B-A9D84A92CB4A}" srcOrd="4" destOrd="0" presId="urn:microsoft.com/office/officeart/2005/8/layout/default"/>
    <dgm:cxn modelId="{0A9102A3-3DBA-4340-9F26-2BEC54D5F29E}" type="presParOf" srcId="{C5B15684-3F0C-4F2F-8A57-58BAE60EEDBD}" destId="{E2F32560-4558-432E-AEA3-2E7EEC425C15}" srcOrd="5" destOrd="0" presId="urn:microsoft.com/office/officeart/2005/8/layout/default"/>
    <dgm:cxn modelId="{87C3B829-977D-492A-B5C0-424448C9A2BF}" type="presParOf" srcId="{C5B15684-3F0C-4F2F-8A57-58BAE60EEDBD}" destId="{FAF7E135-5E80-428B-8A0F-D4BF0FCE2994}"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064D476-104F-4568-B4E2-DB45E86934F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83D7418-14AE-483B-A68E-29AF98A0F5FD}">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nature &amp; circumstances of the offence leading to the arrest</a:t>
          </a:r>
        </a:p>
      </dgm:t>
    </dgm:pt>
    <dgm:pt modelId="{6EDFAA7E-B6E2-4FA4-9928-869743348DB9}" type="parTrans" cxnId="{49E1A348-33B4-49DD-B1A2-39BA3EE79B97}">
      <dgm:prSet/>
      <dgm:spPr/>
      <dgm:t>
        <a:bodyPr/>
        <a:lstStyle/>
        <a:p>
          <a:endParaRPr lang="en-GB"/>
        </a:p>
      </dgm:t>
    </dgm:pt>
    <dgm:pt modelId="{F952854D-4CE2-497A-9E5B-CF3FEB1B3917}" type="sibTrans" cxnId="{49E1A348-33B4-49DD-B1A2-39BA3EE79B97}">
      <dgm:prSet/>
      <dgm:spPr/>
      <dgm:t>
        <a:bodyPr/>
        <a:lstStyle/>
        <a:p>
          <a:endParaRPr lang="en-GB"/>
        </a:p>
      </dgm:t>
    </dgm:pt>
    <dgm:pt modelId="{54FE0532-890D-4541-9B62-82A392619B1F}">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reason or reasons why arrest was necessary</a:t>
          </a:r>
        </a:p>
      </dgm:t>
    </dgm:pt>
    <dgm:pt modelId="{B2EF1590-B8D4-4DCF-B228-32AE880DCCDD}" type="parTrans" cxnId="{5A1F70CE-A170-4B92-A8C6-0A0A8353FBC4}">
      <dgm:prSet/>
      <dgm:spPr/>
      <dgm:t>
        <a:bodyPr/>
        <a:lstStyle/>
        <a:p>
          <a:endParaRPr lang="en-GB"/>
        </a:p>
      </dgm:t>
    </dgm:pt>
    <dgm:pt modelId="{B63F0C4B-719C-4989-B85E-ED15123AA120}" type="sibTrans" cxnId="{5A1F70CE-A170-4B92-A8C6-0A0A8353FBC4}">
      <dgm:prSet/>
      <dgm:spPr/>
      <dgm:t>
        <a:bodyPr/>
        <a:lstStyle/>
        <a:p>
          <a:endParaRPr lang="en-GB"/>
        </a:p>
      </dgm:t>
    </dgm:pt>
    <dgm:pt modelId="{672901E3-7E79-465B-9AE7-ED0479139D77}">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giving of the caution </a:t>
          </a:r>
          <a:r>
            <a:rPr lang="en-GB" sz="2400" b="1" u="sng" dirty="0">
              <a:solidFill>
                <a:schemeClr val="tx1"/>
              </a:solidFill>
            </a:rPr>
            <a:t>AND</a:t>
          </a:r>
        </a:p>
      </dgm:t>
    </dgm:pt>
    <dgm:pt modelId="{CA24E63F-6D86-4090-A8AA-F69838B80307}" type="parTrans" cxnId="{82ED65C0-281F-4E19-B2BE-501F380D0BEF}">
      <dgm:prSet/>
      <dgm:spPr/>
      <dgm:t>
        <a:bodyPr/>
        <a:lstStyle/>
        <a:p>
          <a:endParaRPr lang="en-GB"/>
        </a:p>
      </dgm:t>
    </dgm:pt>
    <dgm:pt modelId="{02E109C6-CC59-4B30-873C-50B01183767A}" type="sibTrans" cxnId="{82ED65C0-281F-4E19-B2BE-501F380D0BEF}">
      <dgm:prSet/>
      <dgm:spPr/>
      <dgm:t>
        <a:bodyPr/>
        <a:lstStyle/>
        <a:p>
          <a:endParaRPr lang="en-GB"/>
        </a:p>
      </dgm:t>
    </dgm:pt>
    <dgm:pt modelId="{BF8DD577-AAE4-4C4C-94BB-4AF28FA9DF69}">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Anything said by the person at the time of arrest</a:t>
          </a:r>
        </a:p>
      </dgm:t>
    </dgm:pt>
    <dgm:pt modelId="{64A7A81B-8BAE-459E-BEAD-134F0A333004}" type="parTrans" cxnId="{6E9B68AD-FD27-4C6B-9133-AD6B8CE51A30}">
      <dgm:prSet/>
      <dgm:spPr/>
      <dgm:t>
        <a:bodyPr/>
        <a:lstStyle/>
        <a:p>
          <a:endParaRPr lang="en-GB"/>
        </a:p>
      </dgm:t>
    </dgm:pt>
    <dgm:pt modelId="{24F7F74A-FFC5-4BF9-962D-AE3AEB557821}" type="sibTrans" cxnId="{6E9B68AD-FD27-4C6B-9133-AD6B8CE51A30}">
      <dgm:prSet/>
      <dgm:spPr/>
      <dgm:t>
        <a:bodyPr/>
        <a:lstStyle/>
        <a:p>
          <a:endParaRPr lang="en-GB"/>
        </a:p>
      </dgm:t>
    </dgm:pt>
    <dgm:pt modelId="{F708ED8C-CB5C-44C3-8B23-AE2F3B5A1788}" type="pres">
      <dgm:prSet presAssocID="{7064D476-104F-4568-B4E2-DB45E86934FA}" presName="diagram" presStyleCnt="0">
        <dgm:presLayoutVars>
          <dgm:dir/>
          <dgm:resizeHandles val="exact"/>
        </dgm:presLayoutVars>
      </dgm:prSet>
      <dgm:spPr/>
    </dgm:pt>
    <dgm:pt modelId="{292629B2-5304-464F-95AA-8AA22C29059A}" type="pres">
      <dgm:prSet presAssocID="{283D7418-14AE-483B-A68E-29AF98A0F5FD}" presName="node" presStyleLbl="node1" presStyleIdx="0" presStyleCnt="4" custScaleX="104942" custLinFactNeighborY="8719">
        <dgm:presLayoutVars>
          <dgm:bulletEnabled val="1"/>
        </dgm:presLayoutVars>
      </dgm:prSet>
      <dgm:spPr/>
    </dgm:pt>
    <dgm:pt modelId="{A8D8685A-E7D6-4D7D-BDE6-7B020BAFC75D}" type="pres">
      <dgm:prSet presAssocID="{F952854D-4CE2-497A-9E5B-CF3FEB1B3917}" presName="sibTrans" presStyleCnt="0"/>
      <dgm:spPr/>
    </dgm:pt>
    <dgm:pt modelId="{C41A668D-9F51-446C-BF72-27C0D1B6CB80}" type="pres">
      <dgm:prSet presAssocID="{54FE0532-890D-4541-9B62-82A392619B1F}" presName="node" presStyleLbl="node1" presStyleIdx="1" presStyleCnt="4" custScaleX="106356" custLinFactNeighborY="8719">
        <dgm:presLayoutVars>
          <dgm:bulletEnabled val="1"/>
        </dgm:presLayoutVars>
      </dgm:prSet>
      <dgm:spPr/>
    </dgm:pt>
    <dgm:pt modelId="{B59EA4BA-2316-4C89-B0E2-ACF4250A5F62}" type="pres">
      <dgm:prSet presAssocID="{B63F0C4B-719C-4989-B85E-ED15123AA120}" presName="sibTrans" presStyleCnt="0"/>
      <dgm:spPr/>
    </dgm:pt>
    <dgm:pt modelId="{D577EAD0-BEAD-4AD0-A6BC-CD76A8AD0CB1}" type="pres">
      <dgm:prSet presAssocID="{672901E3-7E79-465B-9AE7-ED0479139D77}" presName="node" presStyleLbl="node1" presStyleIdx="2" presStyleCnt="4" custScaleX="89144" custScaleY="79561">
        <dgm:presLayoutVars>
          <dgm:bulletEnabled val="1"/>
        </dgm:presLayoutVars>
      </dgm:prSet>
      <dgm:spPr/>
    </dgm:pt>
    <dgm:pt modelId="{B92C0389-47A6-47BE-ADC9-E7AA0AE51669}" type="pres">
      <dgm:prSet presAssocID="{02E109C6-CC59-4B30-873C-50B01183767A}" presName="sibTrans" presStyleCnt="0"/>
      <dgm:spPr/>
    </dgm:pt>
    <dgm:pt modelId="{B42387A2-0F0C-44B5-A7DA-8C1A49801F2C}" type="pres">
      <dgm:prSet presAssocID="{BF8DD577-AAE4-4C4C-94BB-4AF28FA9DF69}" presName="node" presStyleLbl="node1" presStyleIdx="3" presStyleCnt="4" custScaleX="87725" custScaleY="81349">
        <dgm:presLayoutVars>
          <dgm:bulletEnabled val="1"/>
        </dgm:presLayoutVars>
      </dgm:prSet>
      <dgm:spPr/>
    </dgm:pt>
  </dgm:ptLst>
  <dgm:cxnLst>
    <dgm:cxn modelId="{8B48ED2B-89C6-4064-BE78-BB068E438F10}" type="presOf" srcId="{283D7418-14AE-483B-A68E-29AF98A0F5FD}" destId="{292629B2-5304-464F-95AA-8AA22C29059A}" srcOrd="0" destOrd="0" presId="urn:microsoft.com/office/officeart/2005/8/layout/default"/>
    <dgm:cxn modelId="{49E1A348-33B4-49DD-B1A2-39BA3EE79B97}" srcId="{7064D476-104F-4568-B4E2-DB45E86934FA}" destId="{283D7418-14AE-483B-A68E-29AF98A0F5FD}" srcOrd="0" destOrd="0" parTransId="{6EDFAA7E-B6E2-4FA4-9928-869743348DB9}" sibTransId="{F952854D-4CE2-497A-9E5B-CF3FEB1B3917}"/>
    <dgm:cxn modelId="{599D5A49-DBAA-4750-8C98-82440386A5CE}" type="presOf" srcId="{54FE0532-890D-4541-9B62-82A392619B1F}" destId="{C41A668D-9F51-446C-BF72-27C0D1B6CB80}" srcOrd="0" destOrd="0" presId="urn:microsoft.com/office/officeart/2005/8/layout/default"/>
    <dgm:cxn modelId="{1C85685A-F1F5-40A0-9B6D-7F6488DA088D}" type="presOf" srcId="{7064D476-104F-4568-B4E2-DB45E86934FA}" destId="{F708ED8C-CB5C-44C3-8B23-AE2F3B5A1788}" srcOrd="0" destOrd="0" presId="urn:microsoft.com/office/officeart/2005/8/layout/default"/>
    <dgm:cxn modelId="{E1FD4694-E21D-402E-B6AC-345E49362548}" type="presOf" srcId="{BF8DD577-AAE4-4C4C-94BB-4AF28FA9DF69}" destId="{B42387A2-0F0C-44B5-A7DA-8C1A49801F2C}" srcOrd="0" destOrd="0" presId="urn:microsoft.com/office/officeart/2005/8/layout/default"/>
    <dgm:cxn modelId="{6E9B68AD-FD27-4C6B-9133-AD6B8CE51A30}" srcId="{7064D476-104F-4568-B4E2-DB45E86934FA}" destId="{BF8DD577-AAE4-4C4C-94BB-4AF28FA9DF69}" srcOrd="3" destOrd="0" parTransId="{64A7A81B-8BAE-459E-BEAD-134F0A333004}" sibTransId="{24F7F74A-FFC5-4BF9-962D-AE3AEB557821}"/>
    <dgm:cxn modelId="{82ED65C0-281F-4E19-B2BE-501F380D0BEF}" srcId="{7064D476-104F-4568-B4E2-DB45E86934FA}" destId="{672901E3-7E79-465B-9AE7-ED0479139D77}" srcOrd="2" destOrd="0" parTransId="{CA24E63F-6D86-4090-A8AA-F69838B80307}" sibTransId="{02E109C6-CC59-4B30-873C-50B01183767A}"/>
    <dgm:cxn modelId="{5A1F70CE-A170-4B92-A8C6-0A0A8353FBC4}" srcId="{7064D476-104F-4568-B4E2-DB45E86934FA}" destId="{54FE0532-890D-4541-9B62-82A392619B1F}" srcOrd="1" destOrd="0" parTransId="{B2EF1590-B8D4-4DCF-B228-32AE880DCCDD}" sibTransId="{B63F0C4B-719C-4989-B85E-ED15123AA120}"/>
    <dgm:cxn modelId="{8A3E7FF6-AB19-4CB6-A3C6-751810A0D323}" type="presOf" srcId="{672901E3-7E79-465B-9AE7-ED0479139D77}" destId="{D577EAD0-BEAD-4AD0-A6BC-CD76A8AD0CB1}" srcOrd="0" destOrd="0" presId="urn:microsoft.com/office/officeart/2005/8/layout/default"/>
    <dgm:cxn modelId="{56BE9529-04E0-4A73-8979-8CB923F8FB63}" type="presParOf" srcId="{F708ED8C-CB5C-44C3-8B23-AE2F3B5A1788}" destId="{292629B2-5304-464F-95AA-8AA22C29059A}" srcOrd="0" destOrd="0" presId="urn:microsoft.com/office/officeart/2005/8/layout/default"/>
    <dgm:cxn modelId="{D83C090E-43E6-4801-A757-6636096B907F}" type="presParOf" srcId="{F708ED8C-CB5C-44C3-8B23-AE2F3B5A1788}" destId="{A8D8685A-E7D6-4D7D-BDE6-7B020BAFC75D}" srcOrd="1" destOrd="0" presId="urn:microsoft.com/office/officeart/2005/8/layout/default"/>
    <dgm:cxn modelId="{B0DB97F9-D3E2-421F-80AD-53A3DA580184}" type="presParOf" srcId="{F708ED8C-CB5C-44C3-8B23-AE2F3B5A1788}" destId="{C41A668D-9F51-446C-BF72-27C0D1B6CB80}" srcOrd="2" destOrd="0" presId="urn:microsoft.com/office/officeart/2005/8/layout/default"/>
    <dgm:cxn modelId="{2C5221FF-961D-46CF-A08F-C4DD48B3B5BB}" type="presParOf" srcId="{F708ED8C-CB5C-44C3-8B23-AE2F3B5A1788}" destId="{B59EA4BA-2316-4C89-B0E2-ACF4250A5F62}" srcOrd="3" destOrd="0" presId="urn:microsoft.com/office/officeart/2005/8/layout/default"/>
    <dgm:cxn modelId="{7EA58BAF-7A3A-4B43-9D01-037D8086035D}" type="presParOf" srcId="{F708ED8C-CB5C-44C3-8B23-AE2F3B5A1788}" destId="{D577EAD0-BEAD-4AD0-A6BC-CD76A8AD0CB1}" srcOrd="4" destOrd="0" presId="urn:microsoft.com/office/officeart/2005/8/layout/default"/>
    <dgm:cxn modelId="{03293EA1-EBD8-44CE-BA49-94B665DCF2BA}" type="presParOf" srcId="{F708ED8C-CB5C-44C3-8B23-AE2F3B5A1788}" destId="{B92C0389-47A6-47BE-ADC9-E7AA0AE51669}" srcOrd="5" destOrd="0" presId="urn:microsoft.com/office/officeart/2005/8/layout/default"/>
    <dgm:cxn modelId="{5D74AA0B-F2B5-4B4E-A7E3-BEAC17FCF82C}" type="presParOf" srcId="{F708ED8C-CB5C-44C3-8B23-AE2F3B5A1788}" destId="{B42387A2-0F0C-44B5-A7DA-8C1A49801F2C}"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2110ADF-89BE-4287-9D83-41B4144459D1}"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58CC6E7-26F6-45AF-8AF6-D0ED2AEA27BB}">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No further action - discretion</a:t>
          </a:r>
        </a:p>
      </dgm:t>
    </dgm:pt>
    <dgm:pt modelId="{662FEA69-F594-4C54-8566-5E961C3D6F5B}" type="parTrans" cxnId="{80703735-81C3-4D29-AC9B-034BF23131A3}">
      <dgm:prSet/>
      <dgm:spPr/>
      <dgm:t>
        <a:bodyPr/>
        <a:lstStyle/>
        <a:p>
          <a:endParaRPr lang="en-GB"/>
        </a:p>
      </dgm:t>
    </dgm:pt>
    <dgm:pt modelId="{4E12C64E-A2DC-4A96-9309-4A9C27741462}" type="sibTrans" cxnId="{80703735-81C3-4D29-AC9B-034BF23131A3}">
      <dgm:prSet/>
      <dgm:spPr>
        <a:solidFill>
          <a:srgbClr val="002060"/>
        </a:solidFill>
        <a:ln>
          <a:solidFill>
            <a:schemeClr val="tx1"/>
          </a:solidFill>
        </a:ln>
      </dgm:spPr>
      <dgm:t>
        <a:bodyPr/>
        <a:lstStyle/>
        <a:p>
          <a:endParaRPr lang="en-GB"/>
        </a:p>
      </dgm:t>
    </dgm:pt>
    <dgm:pt modelId="{B5119D93-D780-4BE8-BBDD-CAF7D95A5E9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Persuade, advise &amp; warn</a:t>
          </a:r>
        </a:p>
      </dgm:t>
    </dgm:pt>
    <dgm:pt modelId="{24D5F01B-59E2-42ED-8324-623F7EA9EAA1}" type="parTrans" cxnId="{05B230AE-239E-4F4A-9AD7-620DD13E15E1}">
      <dgm:prSet/>
      <dgm:spPr/>
      <dgm:t>
        <a:bodyPr/>
        <a:lstStyle/>
        <a:p>
          <a:endParaRPr lang="en-GB"/>
        </a:p>
      </dgm:t>
    </dgm:pt>
    <dgm:pt modelId="{8F62F6D0-9347-4776-A5F8-E168D0C471F0}" type="sibTrans" cxnId="{05B230AE-239E-4F4A-9AD7-620DD13E15E1}">
      <dgm:prSet/>
      <dgm:spPr>
        <a:solidFill>
          <a:srgbClr val="002060"/>
        </a:solidFill>
        <a:ln>
          <a:solidFill>
            <a:schemeClr val="tx1"/>
          </a:solidFill>
        </a:ln>
      </dgm:spPr>
      <dgm:t>
        <a:bodyPr/>
        <a:lstStyle/>
        <a:p>
          <a:endParaRPr lang="en-GB"/>
        </a:p>
      </dgm:t>
    </dgm:pt>
    <dgm:pt modelId="{138B346A-7DD5-4D18-8FC9-D90016E5C4AC}">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Caution</a:t>
          </a:r>
        </a:p>
      </dgm:t>
    </dgm:pt>
    <dgm:pt modelId="{7715B0FD-46B0-4685-BBE0-AB59C81E3BE6}" type="parTrans" cxnId="{666AAFCD-2DE2-47FD-A57B-70045547C297}">
      <dgm:prSet/>
      <dgm:spPr/>
      <dgm:t>
        <a:bodyPr/>
        <a:lstStyle/>
        <a:p>
          <a:endParaRPr lang="en-GB"/>
        </a:p>
      </dgm:t>
    </dgm:pt>
    <dgm:pt modelId="{E69C8BC0-F2A2-4CED-8A98-3773F436F032}" type="sibTrans" cxnId="{666AAFCD-2DE2-47FD-A57B-70045547C297}">
      <dgm:prSet/>
      <dgm:spPr>
        <a:solidFill>
          <a:srgbClr val="002060"/>
        </a:solidFill>
        <a:ln>
          <a:solidFill>
            <a:schemeClr val="tx1"/>
          </a:solidFill>
        </a:ln>
      </dgm:spPr>
      <dgm:t>
        <a:bodyPr/>
        <a:lstStyle/>
        <a:p>
          <a:endParaRPr lang="en-GB"/>
        </a:p>
      </dgm:t>
    </dgm:pt>
    <dgm:pt modelId="{928F355D-9435-45CE-AF91-26A7684CB196}">
      <dgm:prSet phldrT="[Text]" custT="1"/>
      <dgm:spPr>
        <a:solidFill>
          <a:schemeClr val="bg1">
            <a:lumMod val="85000"/>
          </a:schemeClr>
        </a:solidFill>
        <a:ln>
          <a:solidFill>
            <a:schemeClr val="tx1"/>
          </a:solidFill>
        </a:ln>
      </dgm:spPr>
      <dgm:t>
        <a:bodyPr/>
        <a:lstStyle/>
        <a:p>
          <a:r>
            <a:rPr lang="en-GB" sz="2400" dirty="0">
              <a:solidFill>
                <a:schemeClr val="tx1"/>
              </a:solidFill>
            </a:rPr>
            <a:t>Out of court disposal (fixed penalty notice)</a:t>
          </a:r>
        </a:p>
      </dgm:t>
    </dgm:pt>
    <dgm:pt modelId="{A73D0591-F5F4-40FF-838A-BE9E8068A27D}" type="parTrans" cxnId="{345CE81F-1CCB-432A-B632-F6A03C657C8C}">
      <dgm:prSet/>
      <dgm:spPr/>
      <dgm:t>
        <a:bodyPr/>
        <a:lstStyle/>
        <a:p>
          <a:endParaRPr lang="en-GB"/>
        </a:p>
      </dgm:t>
    </dgm:pt>
    <dgm:pt modelId="{A2883484-9951-49F2-B7F1-D032D7B0DCF1}" type="sibTrans" cxnId="{345CE81F-1CCB-432A-B632-F6A03C657C8C}">
      <dgm:prSet/>
      <dgm:spPr>
        <a:solidFill>
          <a:srgbClr val="002060"/>
        </a:solidFill>
        <a:ln>
          <a:solidFill>
            <a:schemeClr val="tx1"/>
          </a:solidFill>
        </a:ln>
      </dgm:spPr>
      <dgm:t>
        <a:bodyPr/>
        <a:lstStyle/>
        <a:p>
          <a:endParaRPr lang="en-GB"/>
        </a:p>
      </dgm:t>
    </dgm:pt>
    <dgm:pt modelId="{4AC01488-CF67-447C-9543-47DD6C24A86E}">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Youth referral</a:t>
          </a:r>
        </a:p>
      </dgm:t>
    </dgm:pt>
    <dgm:pt modelId="{0EDD94B5-5FAD-4B2A-B422-1651F850CF1D}" type="parTrans" cxnId="{25C8EBB7-9DDB-4B77-887E-6760E99095DC}">
      <dgm:prSet/>
      <dgm:spPr/>
      <dgm:t>
        <a:bodyPr/>
        <a:lstStyle/>
        <a:p>
          <a:endParaRPr lang="en-GB"/>
        </a:p>
      </dgm:t>
    </dgm:pt>
    <dgm:pt modelId="{CB900B86-869C-45E3-939F-756A7355B4B0}" type="sibTrans" cxnId="{25C8EBB7-9DDB-4B77-887E-6760E99095DC}">
      <dgm:prSet/>
      <dgm:spPr>
        <a:solidFill>
          <a:srgbClr val="002060"/>
        </a:solidFill>
        <a:ln>
          <a:solidFill>
            <a:schemeClr val="tx1"/>
          </a:solidFill>
        </a:ln>
      </dgm:spPr>
      <dgm:t>
        <a:bodyPr/>
        <a:lstStyle/>
        <a:p>
          <a:endParaRPr lang="en-GB"/>
        </a:p>
      </dgm:t>
    </dgm:pt>
    <dgm:pt modelId="{A15CC44F-F61E-44CF-B940-DB331E17DCA9}">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Community Resolutions</a:t>
          </a:r>
        </a:p>
      </dgm:t>
    </dgm:pt>
    <dgm:pt modelId="{5AFCD7D6-2AC0-4B28-9253-82FF6F62C430}" type="parTrans" cxnId="{44640888-13E0-452B-B318-DD50C7449115}">
      <dgm:prSet/>
      <dgm:spPr/>
      <dgm:t>
        <a:bodyPr/>
        <a:lstStyle/>
        <a:p>
          <a:endParaRPr lang="en-GB"/>
        </a:p>
      </dgm:t>
    </dgm:pt>
    <dgm:pt modelId="{AE7C8E2A-CF4A-4600-ADA0-9283B04B9331}" type="sibTrans" cxnId="{44640888-13E0-452B-B318-DD50C7449115}">
      <dgm:prSet/>
      <dgm:spPr>
        <a:solidFill>
          <a:srgbClr val="002060"/>
        </a:solidFill>
        <a:ln>
          <a:solidFill>
            <a:schemeClr val="tx1"/>
          </a:solidFill>
        </a:ln>
      </dgm:spPr>
      <dgm:t>
        <a:bodyPr/>
        <a:lstStyle/>
        <a:p>
          <a:endParaRPr lang="en-GB"/>
        </a:p>
      </dgm:t>
    </dgm:pt>
    <dgm:pt modelId="{EA5EA112-533E-4D97-A28A-5068E6B7BA66}">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Restorative Justice</a:t>
          </a:r>
        </a:p>
      </dgm:t>
    </dgm:pt>
    <dgm:pt modelId="{9B05388C-E0EE-4ED8-8F95-A67F5B3AD0D4}" type="parTrans" cxnId="{71896763-686B-4093-83FC-F340FBD1110F}">
      <dgm:prSet/>
      <dgm:spPr/>
      <dgm:t>
        <a:bodyPr/>
        <a:lstStyle/>
        <a:p>
          <a:endParaRPr lang="en-GB"/>
        </a:p>
      </dgm:t>
    </dgm:pt>
    <dgm:pt modelId="{AA01A07A-69A7-4F42-8892-DC7E6E06BF80}" type="sibTrans" cxnId="{71896763-686B-4093-83FC-F340FBD1110F}">
      <dgm:prSet/>
      <dgm:spPr>
        <a:solidFill>
          <a:srgbClr val="002060"/>
        </a:solidFill>
        <a:ln>
          <a:solidFill>
            <a:schemeClr val="tx1"/>
          </a:solidFill>
        </a:ln>
      </dgm:spPr>
      <dgm:t>
        <a:bodyPr/>
        <a:lstStyle/>
        <a:p>
          <a:endParaRPr lang="en-GB"/>
        </a:p>
      </dgm:t>
    </dgm:pt>
    <dgm:pt modelId="{FCB94B38-1787-4F88-8EC8-FE2665779A9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Postal Charge Requisition</a:t>
          </a:r>
        </a:p>
      </dgm:t>
    </dgm:pt>
    <dgm:pt modelId="{3F6C658E-6AB7-47FD-A22A-7E9E79019E98}" type="parTrans" cxnId="{481704F7-F12A-42A8-9120-E7EE741E94C0}">
      <dgm:prSet/>
      <dgm:spPr/>
      <dgm:t>
        <a:bodyPr/>
        <a:lstStyle/>
        <a:p>
          <a:endParaRPr lang="en-GB"/>
        </a:p>
      </dgm:t>
    </dgm:pt>
    <dgm:pt modelId="{B317C165-2FB9-4D8D-93CA-4DBE80C08A23}" type="sibTrans" cxnId="{481704F7-F12A-42A8-9120-E7EE741E94C0}">
      <dgm:prSet/>
      <dgm:spPr>
        <a:solidFill>
          <a:srgbClr val="002060"/>
        </a:solidFill>
        <a:ln>
          <a:solidFill>
            <a:schemeClr val="tx1"/>
          </a:solidFill>
        </a:ln>
      </dgm:spPr>
      <dgm:t>
        <a:bodyPr/>
        <a:lstStyle/>
        <a:p>
          <a:endParaRPr lang="en-GB"/>
        </a:p>
      </dgm:t>
    </dgm:pt>
    <dgm:pt modelId="{ADC26FDE-566C-43DE-9051-2B1007D9876E}">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Report for summons/prosecution</a:t>
          </a:r>
        </a:p>
      </dgm:t>
    </dgm:pt>
    <dgm:pt modelId="{7D7CBF26-6BF8-4AE0-878B-C99B5F4ECC4C}" type="parTrans" cxnId="{2271498F-6787-434F-A86B-B8B4436C4005}">
      <dgm:prSet/>
      <dgm:spPr/>
      <dgm:t>
        <a:bodyPr/>
        <a:lstStyle/>
        <a:p>
          <a:endParaRPr lang="en-GB"/>
        </a:p>
      </dgm:t>
    </dgm:pt>
    <dgm:pt modelId="{4AA8BD99-0DFE-4A71-9693-70AC97BE0CD1}" type="sibTrans" cxnId="{2271498F-6787-434F-A86B-B8B4436C4005}">
      <dgm:prSet/>
      <dgm:spPr>
        <a:solidFill>
          <a:srgbClr val="002060"/>
        </a:solidFill>
        <a:ln>
          <a:solidFill>
            <a:schemeClr val="tx1"/>
          </a:solidFill>
        </a:ln>
      </dgm:spPr>
      <dgm:t>
        <a:bodyPr/>
        <a:lstStyle/>
        <a:p>
          <a:endParaRPr lang="en-GB"/>
        </a:p>
      </dgm:t>
    </dgm:pt>
    <dgm:pt modelId="{5D5E5C66-6B33-4F32-B0AF-07C5E427E8F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Voluntary interview</a:t>
          </a:r>
        </a:p>
      </dgm:t>
    </dgm:pt>
    <dgm:pt modelId="{9EA926F8-35D8-4857-958D-525F4994D656}" type="parTrans" cxnId="{C2086FCD-749F-4790-A2FF-A0919C348E25}">
      <dgm:prSet/>
      <dgm:spPr/>
      <dgm:t>
        <a:bodyPr/>
        <a:lstStyle/>
        <a:p>
          <a:endParaRPr lang="en-GB"/>
        </a:p>
      </dgm:t>
    </dgm:pt>
    <dgm:pt modelId="{0075C2D1-CA2D-4FAF-AB12-869E0BDECCA1}" type="sibTrans" cxnId="{C2086FCD-749F-4790-A2FF-A0919C348E25}">
      <dgm:prSet/>
      <dgm:spPr/>
      <dgm:t>
        <a:bodyPr/>
        <a:lstStyle/>
        <a:p>
          <a:endParaRPr lang="en-GB"/>
        </a:p>
      </dgm:t>
    </dgm:pt>
    <dgm:pt modelId="{A52C9221-B8C7-4CF2-BB01-6A4E54EA3415}" type="pres">
      <dgm:prSet presAssocID="{A2110ADF-89BE-4287-9D83-41B4144459D1}" presName="Name0" presStyleCnt="0">
        <dgm:presLayoutVars>
          <dgm:dir/>
          <dgm:resizeHandles/>
        </dgm:presLayoutVars>
      </dgm:prSet>
      <dgm:spPr/>
    </dgm:pt>
    <dgm:pt modelId="{7C9E7B3F-8C7B-455C-8775-0E446957B57B}" type="pres">
      <dgm:prSet presAssocID="{258CC6E7-26F6-45AF-8AF6-D0ED2AEA27BB}" presName="compNode" presStyleCnt="0"/>
      <dgm:spPr/>
    </dgm:pt>
    <dgm:pt modelId="{B884A140-6F19-45DE-8DDD-77A8210CAA4A}" type="pres">
      <dgm:prSet presAssocID="{258CC6E7-26F6-45AF-8AF6-D0ED2AEA27BB}" presName="dummyConnPt" presStyleCnt="0"/>
      <dgm:spPr/>
    </dgm:pt>
    <dgm:pt modelId="{12367EA0-E030-4B29-BD35-24218AE9BB77}" type="pres">
      <dgm:prSet presAssocID="{258CC6E7-26F6-45AF-8AF6-D0ED2AEA27BB}" presName="node" presStyleLbl="node1" presStyleIdx="0" presStyleCnt="10" custScaleX="175925">
        <dgm:presLayoutVars>
          <dgm:bulletEnabled val="1"/>
        </dgm:presLayoutVars>
      </dgm:prSet>
      <dgm:spPr/>
    </dgm:pt>
    <dgm:pt modelId="{BE27A65E-E7F7-4E02-8E4B-DCA7850DAAF4}" type="pres">
      <dgm:prSet presAssocID="{4E12C64E-A2DC-4A96-9309-4A9C27741462}" presName="sibTrans" presStyleLbl="bgSibTrans2D1" presStyleIdx="0" presStyleCnt="9"/>
      <dgm:spPr/>
    </dgm:pt>
    <dgm:pt modelId="{E6085B5E-DF6B-4518-9FB9-B35BD1632A63}" type="pres">
      <dgm:prSet presAssocID="{B5119D93-D780-4BE8-BBDD-CAF7D95A5E99}" presName="compNode" presStyleCnt="0"/>
      <dgm:spPr/>
    </dgm:pt>
    <dgm:pt modelId="{E827D826-0B68-48C5-A838-0A0F43EFBF15}" type="pres">
      <dgm:prSet presAssocID="{B5119D93-D780-4BE8-BBDD-CAF7D95A5E99}" presName="dummyConnPt" presStyleCnt="0"/>
      <dgm:spPr/>
    </dgm:pt>
    <dgm:pt modelId="{9516B7DC-DCF4-4395-88AC-0FF806F2E460}" type="pres">
      <dgm:prSet presAssocID="{B5119D93-D780-4BE8-BBDD-CAF7D95A5E99}" presName="node" presStyleLbl="node1" presStyleIdx="1" presStyleCnt="10" custScaleX="170570">
        <dgm:presLayoutVars>
          <dgm:bulletEnabled val="1"/>
        </dgm:presLayoutVars>
      </dgm:prSet>
      <dgm:spPr/>
    </dgm:pt>
    <dgm:pt modelId="{57C1783B-4418-4AA7-B905-4BABCB8C22B9}" type="pres">
      <dgm:prSet presAssocID="{8F62F6D0-9347-4776-A5F8-E168D0C471F0}" presName="sibTrans" presStyleLbl="bgSibTrans2D1" presStyleIdx="1" presStyleCnt="9"/>
      <dgm:spPr/>
    </dgm:pt>
    <dgm:pt modelId="{EFD68014-236D-41DA-9213-16700BCE94E2}" type="pres">
      <dgm:prSet presAssocID="{138B346A-7DD5-4D18-8FC9-D90016E5C4AC}" presName="compNode" presStyleCnt="0"/>
      <dgm:spPr/>
    </dgm:pt>
    <dgm:pt modelId="{EF9FEB20-3DF5-4BA6-A923-C20DA79BADFD}" type="pres">
      <dgm:prSet presAssocID="{138B346A-7DD5-4D18-8FC9-D90016E5C4AC}" presName="dummyConnPt" presStyleCnt="0"/>
      <dgm:spPr/>
    </dgm:pt>
    <dgm:pt modelId="{AEEC62B7-620C-418C-8BAC-2408FBD3A768}" type="pres">
      <dgm:prSet presAssocID="{138B346A-7DD5-4D18-8FC9-D90016E5C4AC}" presName="node" presStyleLbl="node1" presStyleIdx="2" presStyleCnt="10" custScaleX="170570">
        <dgm:presLayoutVars>
          <dgm:bulletEnabled val="1"/>
        </dgm:presLayoutVars>
      </dgm:prSet>
      <dgm:spPr/>
    </dgm:pt>
    <dgm:pt modelId="{555C753F-743B-4F6D-9852-418E2A9BCC1B}" type="pres">
      <dgm:prSet presAssocID="{E69C8BC0-F2A2-4CED-8A98-3773F436F032}" presName="sibTrans" presStyleLbl="bgSibTrans2D1" presStyleIdx="2" presStyleCnt="9"/>
      <dgm:spPr/>
    </dgm:pt>
    <dgm:pt modelId="{7A34844A-7C17-4E69-855D-72464A21EDBE}" type="pres">
      <dgm:prSet presAssocID="{928F355D-9435-45CE-AF91-26A7684CB196}" presName="compNode" presStyleCnt="0"/>
      <dgm:spPr/>
    </dgm:pt>
    <dgm:pt modelId="{CE3F11A1-3B60-4D62-B09F-865FC42CE5CA}" type="pres">
      <dgm:prSet presAssocID="{928F355D-9435-45CE-AF91-26A7684CB196}" presName="dummyConnPt" presStyleCnt="0"/>
      <dgm:spPr/>
    </dgm:pt>
    <dgm:pt modelId="{85025F58-2223-4752-ACA3-85A1A534F1A5}" type="pres">
      <dgm:prSet presAssocID="{928F355D-9435-45CE-AF91-26A7684CB196}" presName="node" presStyleLbl="node1" presStyleIdx="3" presStyleCnt="10" custScaleX="179329">
        <dgm:presLayoutVars>
          <dgm:bulletEnabled val="1"/>
        </dgm:presLayoutVars>
      </dgm:prSet>
      <dgm:spPr/>
    </dgm:pt>
    <dgm:pt modelId="{5BB45399-9633-4805-A687-FD3C72885309}" type="pres">
      <dgm:prSet presAssocID="{A2883484-9951-49F2-B7F1-D032D7B0DCF1}" presName="sibTrans" presStyleLbl="bgSibTrans2D1" presStyleIdx="3" presStyleCnt="9"/>
      <dgm:spPr/>
    </dgm:pt>
    <dgm:pt modelId="{E8E3DB72-F311-41DC-8D72-1987F8A8A54E}" type="pres">
      <dgm:prSet presAssocID="{4AC01488-CF67-447C-9543-47DD6C24A86E}" presName="compNode" presStyleCnt="0"/>
      <dgm:spPr/>
    </dgm:pt>
    <dgm:pt modelId="{E553CBD6-CDC5-4653-9699-9DE8B8FB90CA}" type="pres">
      <dgm:prSet presAssocID="{4AC01488-CF67-447C-9543-47DD6C24A86E}" presName="dummyConnPt" presStyleCnt="0"/>
      <dgm:spPr/>
    </dgm:pt>
    <dgm:pt modelId="{86BD61FF-1936-47A1-8392-E0FCFAF1CEED}" type="pres">
      <dgm:prSet presAssocID="{4AC01488-CF67-447C-9543-47DD6C24A86E}" presName="node" presStyleLbl="node1" presStyleIdx="4" presStyleCnt="10" custScaleX="154719">
        <dgm:presLayoutVars>
          <dgm:bulletEnabled val="1"/>
        </dgm:presLayoutVars>
      </dgm:prSet>
      <dgm:spPr/>
    </dgm:pt>
    <dgm:pt modelId="{DFE3B10B-BE2A-4140-8093-CE5F84A9FAC4}" type="pres">
      <dgm:prSet presAssocID="{CB900B86-869C-45E3-939F-756A7355B4B0}" presName="sibTrans" presStyleLbl="bgSibTrans2D1" presStyleIdx="4" presStyleCnt="9"/>
      <dgm:spPr/>
    </dgm:pt>
    <dgm:pt modelId="{BBFA7575-5F37-4914-BBEC-3DE2EC640A25}" type="pres">
      <dgm:prSet presAssocID="{A15CC44F-F61E-44CF-B940-DB331E17DCA9}" presName="compNode" presStyleCnt="0"/>
      <dgm:spPr/>
    </dgm:pt>
    <dgm:pt modelId="{A8CCE01A-4CF1-442F-83AE-0D2123BB95CD}" type="pres">
      <dgm:prSet presAssocID="{A15CC44F-F61E-44CF-B940-DB331E17DCA9}" presName="dummyConnPt" presStyleCnt="0"/>
      <dgm:spPr/>
    </dgm:pt>
    <dgm:pt modelId="{6350070F-E877-4DCF-B5BD-BEB018A0D958}" type="pres">
      <dgm:prSet presAssocID="{A15CC44F-F61E-44CF-B940-DB331E17DCA9}" presName="node" presStyleLbl="node1" presStyleIdx="5" presStyleCnt="10" custScaleX="154719">
        <dgm:presLayoutVars>
          <dgm:bulletEnabled val="1"/>
        </dgm:presLayoutVars>
      </dgm:prSet>
      <dgm:spPr/>
    </dgm:pt>
    <dgm:pt modelId="{1FB5ACD9-C65A-4802-B1C3-E397016D411D}" type="pres">
      <dgm:prSet presAssocID="{AE7C8E2A-CF4A-4600-ADA0-9283B04B9331}" presName="sibTrans" presStyleLbl="bgSibTrans2D1" presStyleIdx="5" presStyleCnt="9"/>
      <dgm:spPr/>
    </dgm:pt>
    <dgm:pt modelId="{D1BA151F-9BDA-4C08-9533-AD0849210E9C}" type="pres">
      <dgm:prSet presAssocID="{EA5EA112-533E-4D97-A28A-5068E6B7BA66}" presName="compNode" presStyleCnt="0"/>
      <dgm:spPr/>
    </dgm:pt>
    <dgm:pt modelId="{9D078CDB-73A5-49C3-A64A-BE26DF3F225F}" type="pres">
      <dgm:prSet presAssocID="{EA5EA112-533E-4D97-A28A-5068E6B7BA66}" presName="dummyConnPt" presStyleCnt="0"/>
      <dgm:spPr/>
    </dgm:pt>
    <dgm:pt modelId="{6CA9AA7B-FADA-4A26-9AA7-83B3C30A5EF8}" type="pres">
      <dgm:prSet presAssocID="{EA5EA112-533E-4D97-A28A-5068E6B7BA66}" presName="node" presStyleLbl="node1" presStyleIdx="6" presStyleCnt="10" custScaleX="154719">
        <dgm:presLayoutVars>
          <dgm:bulletEnabled val="1"/>
        </dgm:presLayoutVars>
      </dgm:prSet>
      <dgm:spPr/>
    </dgm:pt>
    <dgm:pt modelId="{6FBDA477-5708-4BE4-ACA5-043757EE9FEA}" type="pres">
      <dgm:prSet presAssocID="{AA01A07A-69A7-4F42-8892-DC7E6E06BF80}" presName="sibTrans" presStyleLbl="bgSibTrans2D1" presStyleIdx="6" presStyleCnt="9"/>
      <dgm:spPr/>
    </dgm:pt>
    <dgm:pt modelId="{76AB0E13-64E6-4F70-B2F8-B2C25B936446}" type="pres">
      <dgm:prSet presAssocID="{FCB94B38-1787-4F88-8EC8-FE2665779A9C}" presName="compNode" presStyleCnt="0"/>
      <dgm:spPr/>
    </dgm:pt>
    <dgm:pt modelId="{254E96C1-1E22-4D05-B70A-A222C5B88667}" type="pres">
      <dgm:prSet presAssocID="{FCB94B38-1787-4F88-8EC8-FE2665779A9C}" presName="dummyConnPt" presStyleCnt="0"/>
      <dgm:spPr/>
    </dgm:pt>
    <dgm:pt modelId="{1EA797F0-F2BA-4727-A90A-F8332EE1370D}" type="pres">
      <dgm:prSet presAssocID="{FCB94B38-1787-4F88-8EC8-FE2665779A9C}" presName="node" presStyleLbl="node1" presStyleIdx="7" presStyleCnt="10" custScaleX="156119">
        <dgm:presLayoutVars>
          <dgm:bulletEnabled val="1"/>
        </dgm:presLayoutVars>
      </dgm:prSet>
      <dgm:spPr/>
    </dgm:pt>
    <dgm:pt modelId="{F1D62A85-3F6C-46EB-B130-515EDD2EAC72}" type="pres">
      <dgm:prSet presAssocID="{B317C165-2FB9-4D8D-93CA-4DBE80C08A23}" presName="sibTrans" presStyleLbl="bgSibTrans2D1" presStyleIdx="7" presStyleCnt="9"/>
      <dgm:spPr/>
    </dgm:pt>
    <dgm:pt modelId="{F1F5B005-F46C-49D7-A7BA-D9CA75A2DAFA}" type="pres">
      <dgm:prSet presAssocID="{ADC26FDE-566C-43DE-9051-2B1007D9876E}" presName="compNode" presStyleCnt="0"/>
      <dgm:spPr/>
    </dgm:pt>
    <dgm:pt modelId="{0572CD74-A9E2-4405-99F8-B62AA0DBAB9A}" type="pres">
      <dgm:prSet presAssocID="{ADC26FDE-566C-43DE-9051-2B1007D9876E}" presName="dummyConnPt" presStyleCnt="0"/>
      <dgm:spPr/>
    </dgm:pt>
    <dgm:pt modelId="{7DFB81D6-0298-4D42-8B66-254AB4298619}" type="pres">
      <dgm:prSet presAssocID="{ADC26FDE-566C-43DE-9051-2B1007D9876E}" presName="node" presStyleLbl="node1" presStyleIdx="8" presStyleCnt="10" custScaleX="194934">
        <dgm:presLayoutVars>
          <dgm:bulletEnabled val="1"/>
        </dgm:presLayoutVars>
      </dgm:prSet>
      <dgm:spPr/>
    </dgm:pt>
    <dgm:pt modelId="{23E00FA6-40A3-425F-88F8-842B7EEDE2D0}" type="pres">
      <dgm:prSet presAssocID="{4AA8BD99-0DFE-4A71-9693-70AC97BE0CD1}" presName="sibTrans" presStyleLbl="bgSibTrans2D1" presStyleIdx="8" presStyleCnt="9"/>
      <dgm:spPr/>
    </dgm:pt>
    <dgm:pt modelId="{26BB7044-0FAE-4C1D-82F8-DD1585833BFC}" type="pres">
      <dgm:prSet presAssocID="{5D5E5C66-6B33-4F32-B0AF-07C5E427E8F4}" presName="compNode" presStyleCnt="0"/>
      <dgm:spPr/>
    </dgm:pt>
    <dgm:pt modelId="{22D5B523-B2F2-44CD-9646-74530999EB40}" type="pres">
      <dgm:prSet presAssocID="{5D5E5C66-6B33-4F32-B0AF-07C5E427E8F4}" presName="dummyConnPt" presStyleCnt="0"/>
      <dgm:spPr/>
    </dgm:pt>
    <dgm:pt modelId="{D68BCF63-FD51-416B-BB4A-1010A8152E75}" type="pres">
      <dgm:prSet presAssocID="{5D5E5C66-6B33-4F32-B0AF-07C5E427E8F4}" presName="node" presStyleLbl="node1" presStyleIdx="9" presStyleCnt="10" custScaleX="192943">
        <dgm:presLayoutVars>
          <dgm:bulletEnabled val="1"/>
        </dgm:presLayoutVars>
      </dgm:prSet>
      <dgm:spPr/>
    </dgm:pt>
  </dgm:ptLst>
  <dgm:cxnLst>
    <dgm:cxn modelId="{52870B00-5617-435E-9886-766C9EDE9E6A}" type="presOf" srcId="{E69C8BC0-F2A2-4CED-8A98-3773F436F032}" destId="{555C753F-743B-4F6D-9852-418E2A9BCC1B}" srcOrd="0" destOrd="0" presId="urn:microsoft.com/office/officeart/2005/8/layout/bProcess4"/>
    <dgm:cxn modelId="{FD01E800-499C-4DFA-8AF8-32ABD7593133}" type="presOf" srcId="{CB900B86-869C-45E3-939F-756A7355B4B0}" destId="{DFE3B10B-BE2A-4140-8093-CE5F84A9FAC4}" srcOrd="0" destOrd="0" presId="urn:microsoft.com/office/officeart/2005/8/layout/bProcess4"/>
    <dgm:cxn modelId="{345CE81F-1CCB-432A-B632-F6A03C657C8C}" srcId="{A2110ADF-89BE-4287-9D83-41B4144459D1}" destId="{928F355D-9435-45CE-AF91-26A7684CB196}" srcOrd="3" destOrd="0" parTransId="{A73D0591-F5F4-40FF-838A-BE9E8068A27D}" sibTransId="{A2883484-9951-49F2-B7F1-D032D7B0DCF1}"/>
    <dgm:cxn modelId="{C8925E2B-8582-40E3-83A1-F3D6EB3DD901}" type="presOf" srcId="{ADC26FDE-566C-43DE-9051-2B1007D9876E}" destId="{7DFB81D6-0298-4D42-8B66-254AB4298619}" srcOrd="0" destOrd="0" presId="urn:microsoft.com/office/officeart/2005/8/layout/bProcess4"/>
    <dgm:cxn modelId="{E090D52F-4932-4664-93C6-51EA4F362395}" type="presOf" srcId="{8F62F6D0-9347-4776-A5F8-E168D0C471F0}" destId="{57C1783B-4418-4AA7-B905-4BABCB8C22B9}" srcOrd="0" destOrd="0" presId="urn:microsoft.com/office/officeart/2005/8/layout/bProcess4"/>
    <dgm:cxn modelId="{80703735-81C3-4D29-AC9B-034BF23131A3}" srcId="{A2110ADF-89BE-4287-9D83-41B4144459D1}" destId="{258CC6E7-26F6-45AF-8AF6-D0ED2AEA27BB}" srcOrd="0" destOrd="0" parTransId="{662FEA69-F594-4C54-8566-5E961C3D6F5B}" sibTransId="{4E12C64E-A2DC-4A96-9309-4A9C27741462}"/>
    <dgm:cxn modelId="{7CF52C3D-9C8B-49A4-94D6-9C1A8C734473}" type="presOf" srcId="{EA5EA112-533E-4D97-A28A-5068E6B7BA66}" destId="{6CA9AA7B-FADA-4A26-9AA7-83B3C30A5EF8}" srcOrd="0" destOrd="0" presId="urn:microsoft.com/office/officeart/2005/8/layout/bProcess4"/>
    <dgm:cxn modelId="{8FE9305C-3FF0-4C05-B6E2-92512B36D982}" type="presOf" srcId="{A2883484-9951-49F2-B7F1-D032D7B0DCF1}" destId="{5BB45399-9633-4805-A687-FD3C72885309}" srcOrd="0" destOrd="0" presId="urn:microsoft.com/office/officeart/2005/8/layout/bProcess4"/>
    <dgm:cxn modelId="{71896763-686B-4093-83FC-F340FBD1110F}" srcId="{A2110ADF-89BE-4287-9D83-41B4144459D1}" destId="{EA5EA112-533E-4D97-A28A-5068E6B7BA66}" srcOrd="6" destOrd="0" parTransId="{9B05388C-E0EE-4ED8-8F95-A67F5B3AD0D4}" sibTransId="{AA01A07A-69A7-4F42-8892-DC7E6E06BF80}"/>
    <dgm:cxn modelId="{CF713448-06AE-4925-B296-AB1942BB9010}" type="presOf" srcId="{B317C165-2FB9-4D8D-93CA-4DBE80C08A23}" destId="{F1D62A85-3F6C-46EB-B130-515EDD2EAC72}" srcOrd="0" destOrd="0" presId="urn:microsoft.com/office/officeart/2005/8/layout/bProcess4"/>
    <dgm:cxn modelId="{582CF368-B199-4D0E-8586-156046822172}" type="presOf" srcId="{B5119D93-D780-4BE8-BBDD-CAF7D95A5E99}" destId="{9516B7DC-DCF4-4395-88AC-0FF806F2E460}" srcOrd="0" destOrd="0" presId="urn:microsoft.com/office/officeart/2005/8/layout/bProcess4"/>
    <dgm:cxn modelId="{C76D5C71-4F00-4C1B-9B8F-6979A5D2C982}" type="presOf" srcId="{FCB94B38-1787-4F88-8EC8-FE2665779A9C}" destId="{1EA797F0-F2BA-4727-A90A-F8332EE1370D}" srcOrd="0" destOrd="0" presId="urn:microsoft.com/office/officeart/2005/8/layout/bProcess4"/>
    <dgm:cxn modelId="{54ACA45A-4F98-47E1-888B-65D0A28B2AE1}" type="presOf" srcId="{A2110ADF-89BE-4287-9D83-41B4144459D1}" destId="{A52C9221-B8C7-4CF2-BB01-6A4E54EA3415}" srcOrd="0" destOrd="0" presId="urn:microsoft.com/office/officeart/2005/8/layout/bProcess4"/>
    <dgm:cxn modelId="{285A0180-E6C4-499E-995A-4856DF3F2F46}" type="presOf" srcId="{258CC6E7-26F6-45AF-8AF6-D0ED2AEA27BB}" destId="{12367EA0-E030-4B29-BD35-24218AE9BB77}" srcOrd="0" destOrd="0" presId="urn:microsoft.com/office/officeart/2005/8/layout/bProcess4"/>
    <dgm:cxn modelId="{46962185-3229-4337-8631-7D353837042E}" type="presOf" srcId="{AA01A07A-69A7-4F42-8892-DC7E6E06BF80}" destId="{6FBDA477-5708-4BE4-ACA5-043757EE9FEA}" srcOrd="0" destOrd="0" presId="urn:microsoft.com/office/officeart/2005/8/layout/bProcess4"/>
    <dgm:cxn modelId="{44640888-13E0-452B-B318-DD50C7449115}" srcId="{A2110ADF-89BE-4287-9D83-41B4144459D1}" destId="{A15CC44F-F61E-44CF-B940-DB331E17DCA9}" srcOrd="5" destOrd="0" parTransId="{5AFCD7D6-2AC0-4B28-9253-82FF6F62C430}" sibTransId="{AE7C8E2A-CF4A-4600-ADA0-9283B04B9331}"/>
    <dgm:cxn modelId="{C55AF289-7F12-407E-9363-8032EE34086C}" type="presOf" srcId="{AE7C8E2A-CF4A-4600-ADA0-9283B04B9331}" destId="{1FB5ACD9-C65A-4802-B1C3-E397016D411D}" srcOrd="0" destOrd="0" presId="urn:microsoft.com/office/officeart/2005/8/layout/bProcess4"/>
    <dgm:cxn modelId="{2271498F-6787-434F-A86B-B8B4436C4005}" srcId="{A2110ADF-89BE-4287-9D83-41B4144459D1}" destId="{ADC26FDE-566C-43DE-9051-2B1007D9876E}" srcOrd="8" destOrd="0" parTransId="{7D7CBF26-6BF8-4AE0-878B-C99B5F4ECC4C}" sibTransId="{4AA8BD99-0DFE-4A71-9693-70AC97BE0CD1}"/>
    <dgm:cxn modelId="{E281B596-36F5-48F6-BBBA-38837390C549}" type="presOf" srcId="{A15CC44F-F61E-44CF-B940-DB331E17DCA9}" destId="{6350070F-E877-4DCF-B5BD-BEB018A0D958}" srcOrd="0" destOrd="0" presId="urn:microsoft.com/office/officeart/2005/8/layout/bProcess4"/>
    <dgm:cxn modelId="{05B230AE-239E-4F4A-9AD7-620DD13E15E1}" srcId="{A2110ADF-89BE-4287-9D83-41B4144459D1}" destId="{B5119D93-D780-4BE8-BBDD-CAF7D95A5E99}" srcOrd="1" destOrd="0" parTransId="{24D5F01B-59E2-42ED-8324-623F7EA9EAA1}" sibTransId="{8F62F6D0-9347-4776-A5F8-E168D0C471F0}"/>
    <dgm:cxn modelId="{25C8EBB7-9DDB-4B77-887E-6760E99095DC}" srcId="{A2110ADF-89BE-4287-9D83-41B4144459D1}" destId="{4AC01488-CF67-447C-9543-47DD6C24A86E}" srcOrd="4" destOrd="0" parTransId="{0EDD94B5-5FAD-4B2A-B422-1651F850CF1D}" sibTransId="{CB900B86-869C-45E3-939F-756A7355B4B0}"/>
    <dgm:cxn modelId="{ADDCAFC0-44F7-4F0B-B8DE-40BE4D2B31A2}" type="presOf" srcId="{138B346A-7DD5-4D18-8FC9-D90016E5C4AC}" destId="{AEEC62B7-620C-418C-8BAC-2408FBD3A768}" srcOrd="0" destOrd="0" presId="urn:microsoft.com/office/officeart/2005/8/layout/bProcess4"/>
    <dgm:cxn modelId="{E3A304C7-0470-4B84-AF49-812063D2C9EE}" type="presOf" srcId="{4AC01488-CF67-447C-9543-47DD6C24A86E}" destId="{86BD61FF-1936-47A1-8392-E0FCFAF1CEED}" srcOrd="0" destOrd="0" presId="urn:microsoft.com/office/officeart/2005/8/layout/bProcess4"/>
    <dgm:cxn modelId="{055351C9-8A68-47EF-AECA-95731B786535}" type="presOf" srcId="{5D5E5C66-6B33-4F32-B0AF-07C5E427E8F4}" destId="{D68BCF63-FD51-416B-BB4A-1010A8152E75}" srcOrd="0" destOrd="0" presId="urn:microsoft.com/office/officeart/2005/8/layout/bProcess4"/>
    <dgm:cxn modelId="{C2086FCD-749F-4790-A2FF-A0919C348E25}" srcId="{A2110ADF-89BE-4287-9D83-41B4144459D1}" destId="{5D5E5C66-6B33-4F32-B0AF-07C5E427E8F4}" srcOrd="9" destOrd="0" parTransId="{9EA926F8-35D8-4857-958D-525F4994D656}" sibTransId="{0075C2D1-CA2D-4FAF-AB12-869E0BDECCA1}"/>
    <dgm:cxn modelId="{666AAFCD-2DE2-47FD-A57B-70045547C297}" srcId="{A2110ADF-89BE-4287-9D83-41B4144459D1}" destId="{138B346A-7DD5-4D18-8FC9-D90016E5C4AC}" srcOrd="2" destOrd="0" parTransId="{7715B0FD-46B0-4685-BBE0-AB59C81E3BE6}" sibTransId="{E69C8BC0-F2A2-4CED-8A98-3773F436F032}"/>
    <dgm:cxn modelId="{7F3B69CF-89F1-4866-9BBC-0A380366AB35}" type="presOf" srcId="{4AA8BD99-0DFE-4A71-9693-70AC97BE0CD1}" destId="{23E00FA6-40A3-425F-88F8-842B7EEDE2D0}" srcOrd="0" destOrd="0" presId="urn:microsoft.com/office/officeart/2005/8/layout/bProcess4"/>
    <dgm:cxn modelId="{964923DB-F5AE-4E53-8EDB-65153936A4D5}" type="presOf" srcId="{4E12C64E-A2DC-4A96-9309-4A9C27741462}" destId="{BE27A65E-E7F7-4E02-8E4B-DCA7850DAAF4}" srcOrd="0" destOrd="0" presId="urn:microsoft.com/office/officeart/2005/8/layout/bProcess4"/>
    <dgm:cxn modelId="{481704F7-F12A-42A8-9120-E7EE741E94C0}" srcId="{A2110ADF-89BE-4287-9D83-41B4144459D1}" destId="{FCB94B38-1787-4F88-8EC8-FE2665779A9C}" srcOrd="7" destOrd="0" parTransId="{3F6C658E-6AB7-47FD-A22A-7E9E79019E98}" sibTransId="{B317C165-2FB9-4D8D-93CA-4DBE80C08A23}"/>
    <dgm:cxn modelId="{D7CA95FD-2712-44EA-97A6-ED2C6B1B1511}" type="presOf" srcId="{928F355D-9435-45CE-AF91-26A7684CB196}" destId="{85025F58-2223-4752-ACA3-85A1A534F1A5}" srcOrd="0" destOrd="0" presId="urn:microsoft.com/office/officeart/2005/8/layout/bProcess4"/>
    <dgm:cxn modelId="{98AA9237-9A84-4EA2-831A-707B995FD89B}" type="presParOf" srcId="{A52C9221-B8C7-4CF2-BB01-6A4E54EA3415}" destId="{7C9E7B3F-8C7B-455C-8775-0E446957B57B}" srcOrd="0" destOrd="0" presId="urn:microsoft.com/office/officeart/2005/8/layout/bProcess4"/>
    <dgm:cxn modelId="{FF2AD509-9DB3-48A1-BA82-F2E9E5196F07}" type="presParOf" srcId="{7C9E7B3F-8C7B-455C-8775-0E446957B57B}" destId="{B884A140-6F19-45DE-8DDD-77A8210CAA4A}" srcOrd="0" destOrd="0" presId="urn:microsoft.com/office/officeart/2005/8/layout/bProcess4"/>
    <dgm:cxn modelId="{6464245B-CEDB-4540-BEA0-45CD91602D5F}" type="presParOf" srcId="{7C9E7B3F-8C7B-455C-8775-0E446957B57B}" destId="{12367EA0-E030-4B29-BD35-24218AE9BB77}" srcOrd="1" destOrd="0" presId="urn:microsoft.com/office/officeart/2005/8/layout/bProcess4"/>
    <dgm:cxn modelId="{C1F7F3E3-02B5-43AA-8D0F-9E081040FCFF}" type="presParOf" srcId="{A52C9221-B8C7-4CF2-BB01-6A4E54EA3415}" destId="{BE27A65E-E7F7-4E02-8E4B-DCA7850DAAF4}" srcOrd="1" destOrd="0" presId="urn:microsoft.com/office/officeart/2005/8/layout/bProcess4"/>
    <dgm:cxn modelId="{0E2CBC40-8F46-4BF2-9FC9-0B35A22A6833}" type="presParOf" srcId="{A52C9221-B8C7-4CF2-BB01-6A4E54EA3415}" destId="{E6085B5E-DF6B-4518-9FB9-B35BD1632A63}" srcOrd="2" destOrd="0" presId="urn:microsoft.com/office/officeart/2005/8/layout/bProcess4"/>
    <dgm:cxn modelId="{983BDA2E-797A-494E-B7E3-82E9D9BF77C5}" type="presParOf" srcId="{E6085B5E-DF6B-4518-9FB9-B35BD1632A63}" destId="{E827D826-0B68-48C5-A838-0A0F43EFBF15}" srcOrd="0" destOrd="0" presId="urn:microsoft.com/office/officeart/2005/8/layout/bProcess4"/>
    <dgm:cxn modelId="{26D5590B-95B5-4904-9D64-4BBFD6A82C9D}" type="presParOf" srcId="{E6085B5E-DF6B-4518-9FB9-B35BD1632A63}" destId="{9516B7DC-DCF4-4395-88AC-0FF806F2E460}" srcOrd="1" destOrd="0" presId="urn:microsoft.com/office/officeart/2005/8/layout/bProcess4"/>
    <dgm:cxn modelId="{0025841E-8654-454D-B524-4B054B1B866E}" type="presParOf" srcId="{A52C9221-B8C7-4CF2-BB01-6A4E54EA3415}" destId="{57C1783B-4418-4AA7-B905-4BABCB8C22B9}" srcOrd="3" destOrd="0" presId="urn:microsoft.com/office/officeart/2005/8/layout/bProcess4"/>
    <dgm:cxn modelId="{9C45CA08-4A25-4F19-8220-9FBB21953CFC}" type="presParOf" srcId="{A52C9221-B8C7-4CF2-BB01-6A4E54EA3415}" destId="{EFD68014-236D-41DA-9213-16700BCE94E2}" srcOrd="4" destOrd="0" presId="urn:microsoft.com/office/officeart/2005/8/layout/bProcess4"/>
    <dgm:cxn modelId="{B2B619A2-5E3C-4F6A-BE2E-F18D6BB83C3F}" type="presParOf" srcId="{EFD68014-236D-41DA-9213-16700BCE94E2}" destId="{EF9FEB20-3DF5-4BA6-A923-C20DA79BADFD}" srcOrd="0" destOrd="0" presId="urn:microsoft.com/office/officeart/2005/8/layout/bProcess4"/>
    <dgm:cxn modelId="{7B99176E-8852-4343-9D16-6EA17C441D04}" type="presParOf" srcId="{EFD68014-236D-41DA-9213-16700BCE94E2}" destId="{AEEC62B7-620C-418C-8BAC-2408FBD3A768}" srcOrd="1" destOrd="0" presId="urn:microsoft.com/office/officeart/2005/8/layout/bProcess4"/>
    <dgm:cxn modelId="{7368B1A8-24EF-4988-BC60-2C517C2F7E84}" type="presParOf" srcId="{A52C9221-B8C7-4CF2-BB01-6A4E54EA3415}" destId="{555C753F-743B-4F6D-9852-418E2A9BCC1B}" srcOrd="5" destOrd="0" presId="urn:microsoft.com/office/officeart/2005/8/layout/bProcess4"/>
    <dgm:cxn modelId="{69353037-1B65-4B98-9654-65E6AB55ADC7}" type="presParOf" srcId="{A52C9221-B8C7-4CF2-BB01-6A4E54EA3415}" destId="{7A34844A-7C17-4E69-855D-72464A21EDBE}" srcOrd="6" destOrd="0" presId="urn:microsoft.com/office/officeart/2005/8/layout/bProcess4"/>
    <dgm:cxn modelId="{CE0E0353-9355-4630-A6B3-E9DFAED17AD6}" type="presParOf" srcId="{7A34844A-7C17-4E69-855D-72464A21EDBE}" destId="{CE3F11A1-3B60-4D62-B09F-865FC42CE5CA}" srcOrd="0" destOrd="0" presId="urn:microsoft.com/office/officeart/2005/8/layout/bProcess4"/>
    <dgm:cxn modelId="{06583D73-E331-482A-944E-236760DE251F}" type="presParOf" srcId="{7A34844A-7C17-4E69-855D-72464A21EDBE}" destId="{85025F58-2223-4752-ACA3-85A1A534F1A5}" srcOrd="1" destOrd="0" presId="urn:microsoft.com/office/officeart/2005/8/layout/bProcess4"/>
    <dgm:cxn modelId="{D662975E-2242-4628-85DA-0C99FFFE7BCC}" type="presParOf" srcId="{A52C9221-B8C7-4CF2-BB01-6A4E54EA3415}" destId="{5BB45399-9633-4805-A687-FD3C72885309}" srcOrd="7" destOrd="0" presId="urn:microsoft.com/office/officeart/2005/8/layout/bProcess4"/>
    <dgm:cxn modelId="{56D35DAD-71E6-40B6-A8ED-83AA2228F17E}" type="presParOf" srcId="{A52C9221-B8C7-4CF2-BB01-6A4E54EA3415}" destId="{E8E3DB72-F311-41DC-8D72-1987F8A8A54E}" srcOrd="8" destOrd="0" presId="urn:microsoft.com/office/officeart/2005/8/layout/bProcess4"/>
    <dgm:cxn modelId="{7AA16F00-F7B6-46C0-B936-85C826D33D8C}" type="presParOf" srcId="{E8E3DB72-F311-41DC-8D72-1987F8A8A54E}" destId="{E553CBD6-CDC5-4653-9699-9DE8B8FB90CA}" srcOrd="0" destOrd="0" presId="urn:microsoft.com/office/officeart/2005/8/layout/bProcess4"/>
    <dgm:cxn modelId="{6F3BCFD6-B745-4E4C-9914-BEB3B75C6D17}" type="presParOf" srcId="{E8E3DB72-F311-41DC-8D72-1987F8A8A54E}" destId="{86BD61FF-1936-47A1-8392-E0FCFAF1CEED}" srcOrd="1" destOrd="0" presId="urn:microsoft.com/office/officeart/2005/8/layout/bProcess4"/>
    <dgm:cxn modelId="{A0645968-9E30-4F31-8FB0-2B5D2578C674}" type="presParOf" srcId="{A52C9221-B8C7-4CF2-BB01-6A4E54EA3415}" destId="{DFE3B10B-BE2A-4140-8093-CE5F84A9FAC4}" srcOrd="9" destOrd="0" presId="urn:microsoft.com/office/officeart/2005/8/layout/bProcess4"/>
    <dgm:cxn modelId="{1F8B9C75-D815-4A7D-AF60-3271309FD6CE}" type="presParOf" srcId="{A52C9221-B8C7-4CF2-BB01-6A4E54EA3415}" destId="{BBFA7575-5F37-4914-BBEC-3DE2EC640A25}" srcOrd="10" destOrd="0" presId="urn:microsoft.com/office/officeart/2005/8/layout/bProcess4"/>
    <dgm:cxn modelId="{7DB8CE93-326A-4A20-8CF5-F4F45BF7065D}" type="presParOf" srcId="{BBFA7575-5F37-4914-BBEC-3DE2EC640A25}" destId="{A8CCE01A-4CF1-442F-83AE-0D2123BB95CD}" srcOrd="0" destOrd="0" presId="urn:microsoft.com/office/officeart/2005/8/layout/bProcess4"/>
    <dgm:cxn modelId="{ED2ECC4C-FE54-46C8-BB1B-ED39DC1B37E6}" type="presParOf" srcId="{BBFA7575-5F37-4914-BBEC-3DE2EC640A25}" destId="{6350070F-E877-4DCF-B5BD-BEB018A0D958}" srcOrd="1" destOrd="0" presId="urn:microsoft.com/office/officeart/2005/8/layout/bProcess4"/>
    <dgm:cxn modelId="{54733AEF-D7A8-4942-9874-CC2D1641BDC0}" type="presParOf" srcId="{A52C9221-B8C7-4CF2-BB01-6A4E54EA3415}" destId="{1FB5ACD9-C65A-4802-B1C3-E397016D411D}" srcOrd="11" destOrd="0" presId="urn:microsoft.com/office/officeart/2005/8/layout/bProcess4"/>
    <dgm:cxn modelId="{13448F32-3007-460B-B173-F28BB528AC57}" type="presParOf" srcId="{A52C9221-B8C7-4CF2-BB01-6A4E54EA3415}" destId="{D1BA151F-9BDA-4C08-9533-AD0849210E9C}" srcOrd="12" destOrd="0" presId="urn:microsoft.com/office/officeart/2005/8/layout/bProcess4"/>
    <dgm:cxn modelId="{44558E69-C898-4132-88AB-6B48D1AC59B4}" type="presParOf" srcId="{D1BA151F-9BDA-4C08-9533-AD0849210E9C}" destId="{9D078CDB-73A5-49C3-A64A-BE26DF3F225F}" srcOrd="0" destOrd="0" presId="urn:microsoft.com/office/officeart/2005/8/layout/bProcess4"/>
    <dgm:cxn modelId="{5CCDB042-6F38-44A0-B932-1863BC9A55B9}" type="presParOf" srcId="{D1BA151F-9BDA-4C08-9533-AD0849210E9C}" destId="{6CA9AA7B-FADA-4A26-9AA7-83B3C30A5EF8}" srcOrd="1" destOrd="0" presId="urn:microsoft.com/office/officeart/2005/8/layout/bProcess4"/>
    <dgm:cxn modelId="{32C9F4BA-7864-4945-8539-EE20FCA26A0A}" type="presParOf" srcId="{A52C9221-B8C7-4CF2-BB01-6A4E54EA3415}" destId="{6FBDA477-5708-4BE4-ACA5-043757EE9FEA}" srcOrd="13" destOrd="0" presId="urn:microsoft.com/office/officeart/2005/8/layout/bProcess4"/>
    <dgm:cxn modelId="{3CA8814A-3979-4F8C-BC1E-554728F7E76E}" type="presParOf" srcId="{A52C9221-B8C7-4CF2-BB01-6A4E54EA3415}" destId="{76AB0E13-64E6-4F70-B2F8-B2C25B936446}" srcOrd="14" destOrd="0" presId="urn:microsoft.com/office/officeart/2005/8/layout/bProcess4"/>
    <dgm:cxn modelId="{71845486-000A-45EE-96BE-E470A8B969EC}" type="presParOf" srcId="{76AB0E13-64E6-4F70-B2F8-B2C25B936446}" destId="{254E96C1-1E22-4D05-B70A-A222C5B88667}" srcOrd="0" destOrd="0" presId="urn:microsoft.com/office/officeart/2005/8/layout/bProcess4"/>
    <dgm:cxn modelId="{CCAA48D7-382F-4C47-B7D6-AE8021BEC459}" type="presParOf" srcId="{76AB0E13-64E6-4F70-B2F8-B2C25B936446}" destId="{1EA797F0-F2BA-4727-A90A-F8332EE1370D}" srcOrd="1" destOrd="0" presId="urn:microsoft.com/office/officeart/2005/8/layout/bProcess4"/>
    <dgm:cxn modelId="{B766EBC9-A6D5-4345-855F-9FEC69B2DA07}" type="presParOf" srcId="{A52C9221-B8C7-4CF2-BB01-6A4E54EA3415}" destId="{F1D62A85-3F6C-46EB-B130-515EDD2EAC72}" srcOrd="15" destOrd="0" presId="urn:microsoft.com/office/officeart/2005/8/layout/bProcess4"/>
    <dgm:cxn modelId="{4B5D2C4A-94B2-4744-A421-912FB64AD196}" type="presParOf" srcId="{A52C9221-B8C7-4CF2-BB01-6A4E54EA3415}" destId="{F1F5B005-F46C-49D7-A7BA-D9CA75A2DAFA}" srcOrd="16" destOrd="0" presId="urn:microsoft.com/office/officeart/2005/8/layout/bProcess4"/>
    <dgm:cxn modelId="{EE70835A-ECDC-4B00-AFB1-B630636C0566}" type="presParOf" srcId="{F1F5B005-F46C-49D7-A7BA-D9CA75A2DAFA}" destId="{0572CD74-A9E2-4405-99F8-B62AA0DBAB9A}" srcOrd="0" destOrd="0" presId="urn:microsoft.com/office/officeart/2005/8/layout/bProcess4"/>
    <dgm:cxn modelId="{6C511117-CB98-46E5-BD7F-BBAC781ABBCD}" type="presParOf" srcId="{F1F5B005-F46C-49D7-A7BA-D9CA75A2DAFA}" destId="{7DFB81D6-0298-4D42-8B66-254AB4298619}" srcOrd="1" destOrd="0" presId="urn:microsoft.com/office/officeart/2005/8/layout/bProcess4"/>
    <dgm:cxn modelId="{1B05CC63-4E26-471E-9904-D21A255BD7C4}" type="presParOf" srcId="{A52C9221-B8C7-4CF2-BB01-6A4E54EA3415}" destId="{23E00FA6-40A3-425F-88F8-842B7EEDE2D0}" srcOrd="17" destOrd="0" presId="urn:microsoft.com/office/officeart/2005/8/layout/bProcess4"/>
    <dgm:cxn modelId="{2B8A565F-536B-409A-A7A6-0A411C566881}" type="presParOf" srcId="{A52C9221-B8C7-4CF2-BB01-6A4E54EA3415}" destId="{26BB7044-0FAE-4C1D-82F8-DD1585833BFC}" srcOrd="18" destOrd="0" presId="urn:microsoft.com/office/officeart/2005/8/layout/bProcess4"/>
    <dgm:cxn modelId="{B54D678A-8A56-4B6E-9A90-C29D2584BC66}" type="presParOf" srcId="{26BB7044-0FAE-4C1D-82F8-DD1585833BFC}" destId="{22D5B523-B2F2-44CD-9646-74530999EB40}" srcOrd="0" destOrd="0" presId="urn:microsoft.com/office/officeart/2005/8/layout/bProcess4"/>
    <dgm:cxn modelId="{BDDA7F7B-AFE8-4EAE-8EB0-699E123472DE}" type="presParOf" srcId="{26BB7044-0FAE-4C1D-82F8-DD1585833BFC}" destId="{D68BCF63-FD51-416B-BB4A-1010A8152E75}"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9106388-64FC-4942-AF39-CB9FB85BCFC0}"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D9522BFD-77C8-4B0D-B2E1-D78EC4C57A0D}">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Explain that they are no longer under arrest</a:t>
          </a:r>
        </a:p>
      </dgm:t>
    </dgm:pt>
    <dgm:pt modelId="{C34AEA27-2327-49F5-A536-16706EC18E73}" type="parTrans" cxnId="{5AAE91BF-525B-4C99-AF85-0FB0223BD638}">
      <dgm:prSet/>
      <dgm:spPr/>
      <dgm:t>
        <a:bodyPr/>
        <a:lstStyle/>
        <a:p>
          <a:endParaRPr lang="en-GB"/>
        </a:p>
      </dgm:t>
    </dgm:pt>
    <dgm:pt modelId="{A1EFA63E-F669-4ADA-80F7-425FF5ACC2AC}" type="sibTrans" cxnId="{5AAE91BF-525B-4C99-AF85-0FB0223BD638}">
      <dgm:prSet/>
      <dgm:spPr>
        <a:ln w="57150">
          <a:solidFill>
            <a:srgbClr val="002060"/>
          </a:solidFill>
        </a:ln>
      </dgm:spPr>
      <dgm:t>
        <a:bodyPr/>
        <a:lstStyle/>
        <a:p>
          <a:endParaRPr lang="en-GB"/>
        </a:p>
      </dgm:t>
    </dgm:pt>
    <dgm:pt modelId="{1FBE6EBB-1E9B-4B46-A109-74C99DDC4C7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Submit intelligence report (if appropriate)</a:t>
          </a:r>
        </a:p>
      </dgm:t>
    </dgm:pt>
    <dgm:pt modelId="{E0F653A4-488E-49A2-AA19-34BD909067CC}" type="parTrans" cxnId="{EED67B11-CCC9-4F9F-B0B6-8EA1230A6128}">
      <dgm:prSet/>
      <dgm:spPr/>
      <dgm:t>
        <a:bodyPr/>
        <a:lstStyle/>
        <a:p>
          <a:endParaRPr lang="en-GB"/>
        </a:p>
      </dgm:t>
    </dgm:pt>
    <dgm:pt modelId="{1EEA4C01-EA2D-41AB-87DE-6198ED969AAE}" type="sibTrans" cxnId="{EED67B11-CCC9-4F9F-B0B6-8EA1230A6128}">
      <dgm:prSet/>
      <dgm:spPr>
        <a:ln w="57150">
          <a:solidFill>
            <a:srgbClr val="002060"/>
          </a:solidFill>
        </a:ln>
      </dgm:spPr>
      <dgm:t>
        <a:bodyPr/>
        <a:lstStyle/>
        <a:p>
          <a:endParaRPr lang="en-GB"/>
        </a:p>
      </dgm:t>
    </dgm:pt>
    <dgm:pt modelId="{CCF02A5B-2B9B-4A2D-A1F5-CF639A90C7B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Complete EPNB entry</a:t>
          </a:r>
        </a:p>
      </dgm:t>
    </dgm:pt>
    <dgm:pt modelId="{6DC0069B-B489-4505-994F-D4F94A33FBB6}" type="parTrans" cxnId="{4DDC7BB5-8EB1-473C-92E4-55FE6A555FAB}">
      <dgm:prSet/>
      <dgm:spPr/>
      <dgm:t>
        <a:bodyPr/>
        <a:lstStyle/>
        <a:p>
          <a:endParaRPr lang="en-GB"/>
        </a:p>
      </dgm:t>
    </dgm:pt>
    <dgm:pt modelId="{6D81A529-26D2-489C-B395-7D80670879CC}" type="sibTrans" cxnId="{4DDC7BB5-8EB1-473C-92E4-55FE6A555FAB}">
      <dgm:prSet/>
      <dgm:spPr>
        <a:ln w="57150">
          <a:solidFill>
            <a:srgbClr val="002060"/>
          </a:solidFill>
        </a:ln>
      </dgm:spPr>
      <dgm:t>
        <a:bodyPr/>
        <a:lstStyle/>
        <a:p>
          <a:endParaRPr lang="en-GB"/>
        </a:p>
      </dgm:t>
    </dgm:pt>
    <dgm:pt modelId="{B08C5AE7-7EC3-4E36-82BB-AD31730530B7}">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Inform PSC &amp; other officers</a:t>
          </a:r>
        </a:p>
      </dgm:t>
    </dgm:pt>
    <dgm:pt modelId="{F889B645-19F3-4543-B013-3E3A4B5C5079}" type="parTrans" cxnId="{434710C7-E059-485F-BD6A-AC38709025D1}">
      <dgm:prSet/>
      <dgm:spPr/>
      <dgm:t>
        <a:bodyPr/>
        <a:lstStyle/>
        <a:p>
          <a:endParaRPr lang="en-GB"/>
        </a:p>
      </dgm:t>
    </dgm:pt>
    <dgm:pt modelId="{9A24DC5D-AB9D-4610-ABB8-26CC236D25BA}" type="sibTrans" cxnId="{434710C7-E059-485F-BD6A-AC38709025D1}">
      <dgm:prSet/>
      <dgm:spPr>
        <a:ln w="57150">
          <a:solidFill>
            <a:srgbClr val="002060"/>
          </a:solidFill>
        </a:ln>
      </dgm:spPr>
      <dgm:t>
        <a:bodyPr/>
        <a:lstStyle/>
        <a:p>
          <a:endParaRPr lang="en-GB"/>
        </a:p>
      </dgm:t>
    </dgm:pt>
    <dgm:pt modelId="{DF128A44-0AB1-40BD-A6BC-553AD4AF703C}">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Record all details of persons</a:t>
          </a:r>
        </a:p>
      </dgm:t>
    </dgm:pt>
    <dgm:pt modelId="{126454DA-B258-4D74-855F-644A22D79CDA}" type="parTrans" cxnId="{7BF497A1-12F3-4A51-AC5A-13220FA24DE4}">
      <dgm:prSet/>
      <dgm:spPr/>
      <dgm:t>
        <a:bodyPr/>
        <a:lstStyle/>
        <a:p>
          <a:endParaRPr lang="en-GB"/>
        </a:p>
      </dgm:t>
    </dgm:pt>
    <dgm:pt modelId="{8AE4F52A-3F1B-48F4-8858-F961F1EF7BB9}" type="sibTrans" cxnId="{7BF497A1-12F3-4A51-AC5A-13220FA24DE4}">
      <dgm:prSet/>
      <dgm:spPr>
        <a:ln w="57150">
          <a:solidFill>
            <a:srgbClr val="002060"/>
          </a:solidFill>
        </a:ln>
      </dgm:spPr>
      <dgm:t>
        <a:bodyPr/>
        <a:lstStyle/>
        <a:p>
          <a:endParaRPr lang="en-GB"/>
        </a:p>
      </dgm:t>
    </dgm:pt>
    <dgm:pt modelId="{5987F57E-F500-4C07-9DAB-9C1D1D854420}">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Consider any vulnerability/age etc</a:t>
          </a:r>
        </a:p>
      </dgm:t>
    </dgm:pt>
    <dgm:pt modelId="{496491A5-3507-4BE2-A9FA-599183FC99B2}" type="parTrans" cxnId="{AB0A54FD-C29A-4141-B0EB-11F55F1570B1}">
      <dgm:prSet/>
      <dgm:spPr/>
      <dgm:t>
        <a:bodyPr/>
        <a:lstStyle/>
        <a:p>
          <a:endParaRPr lang="en-GB"/>
        </a:p>
      </dgm:t>
    </dgm:pt>
    <dgm:pt modelId="{AC2274C2-8CC0-4F55-A049-ECBCE11F4336}" type="sibTrans" cxnId="{AB0A54FD-C29A-4141-B0EB-11F55F1570B1}">
      <dgm:prSet/>
      <dgm:spPr/>
      <dgm:t>
        <a:bodyPr/>
        <a:lstStyle/>
        <a:p>
          <a:endParaRPr lang="en-GB"/>
        </a:p>
      </dgm:t>
    </dgm:pt>
    <dgm:pt modelId="{F3FE0558-BAAA-4952-BEC8-B2AD48C45EA6}" type="pres">
      <dgm:prSet presAssocID="{99106388-64FC-4942-AF39-CB9FB85BCFC0}" presName="Name0" presStyleCnt="0">
        <dgm:presLayoutVars>
          <dgm:dir/>
          <dgm:resizeHandles val="exact"/>
        </dgm:presLayoutVars>
      </dgm:prSet>
      <dgm:spPr/>
    </dgm:pt>
    <dgm:pt modelId="{3440B573-B4E5-4EC5-9595-8B2CA11F0CFB}" type="pres">
      <dgm:prSet presAssocID="{D9522BFD-77C8-4B0D-B2E1-D78EC4C57A0D}" presName="node" presStyleLbl="node1" presStyleIdx="0" presStyleCnt="6">
        <dgm:presLayoutVars>
          <dgm:bulletEnabled val="1"/>
        </dgm:presLayoutVars>
      </dgm:prSet>
      <dgm:spPr/>
    </dgm:pt>
    <dgm:pt modelId="{568BC15E-262B-41E1-B237-B354E2B29044}" type="pres">
      <dgm:prSet presAssocID="{A1EFA63E-F669-4ADA-80F7-425FF5ACC2AC}" presName="sibTrans" presStyleLbl="sibTrans1D1" presStyleIdx="0" presStyleCnt="5"/>
      <dgm:spPr/>
    </dgm:pt>
    <dgm:pt modelId="{48C35109-98AF-4C5C-A3C0-473A68F99277}" type="pres">
      <dgm:prSet presAssocID="{A1EFA63E-F669-4ADA-80F7-425FF5ACC2AC}" presName="connectorText" presStyleLbl="sibTrans1D1" presStyleIdx="0" presStyleCnt="5"/>
      <dgm:spPr/>
    </dgm:pt>
    <dgm:pt modelId="{78E68882-5D0A-441D-8CD8-2B861A1E5D6B}" type="pres">
      <dgm:prSet presAssocID="{1FBE6EBB-1E9B-4B46-A109-74C99DDC4C7B}" presName="node" presStyleLbl="node1" presStyleIdx="1" presStyleCnt="6">
        <dgm:presLayoutVars>
          <dgm:bulletEnabled val="1"/>
        </dgm:presLayoutVars>
      </dgm:prSet>
      <dgm:spPr/>
    </dgm:pt>
    <dgm:pt modelId="{2566B111-F0F5-451F-8188-C6AD53473C02}" type="pres">
      <dgm:prSet presAssocID="{1EEA4C01-EA2D-41AB-87DE-6198ED969AAE}" presName="sibTrans" presStyleLbl="sibTrans1D1" presStyleIdx="1" presStyleCnt="5"/>
      <dgm:spPr/>
    </dgm:pt>
    <dgm:pt modelId="{BA2DFF9D-A3B4-4822-B25D-7D1E9B76F64D}" type="pres">
      <dgm:prSet presAssocID="{1EEA4C01-EA2D-41AB-87DE-6198ED969AAE}" presName="connectorText" presStyleLbl="sibTrans1D1" presStyleIdx="1" presStyleCnt="5"/>
      <dgm:spPr/>
    </dgm:pt>
    <dgm:pt modelId="{A5230680-5D92-41D7-A43A-19B2C90D6675}" type="pres">
      <dgm:prSet presAssocID="{CCF02A5B-2B9B-4A2D-A1F5-CF639A90C7B6}" presName="node" presStyleLbl="node1" presStyleIdx="2" presStyleCnt="6">
        <dgm:presLayoutVars>
          <dgm:bulletEnabled val="1"/>
        </dgm:presLayoutVars>
      </dgm:prSet>
      <dgm:spPr/>
    </dgm:pt>
    <dgm:pt modelId="{C19F5042-E443-4899-B228-AB5FE488728F}" type="pres">
      <dgm:prSet presAssocID="{6D81A529-26D2-489C-B395-7D80670879CC}" presName="sibTrans" presStyleLbl="sibTrans1D1" presStyleIdx="2" presStyleCnt="5"/>
      <dgm:spPr/>
    </dgm:pt>
    <dgm:pt modelId="{BF3EF4BA-64CB-4397-A773-C181E0B028EC}" type="pres">
      <dgm:prSet presAssocID="{6D81A529-26D2-489C-B395-7D80670879CC}" presName="connectorText" presStyleLbl="sibTrans1D1" presStyleIdx="2" presStyleCnt="5"/>
      <dgm:spPr/>
    </dgm:pt>
    <dgm:pt modelId="{C64117D1-D25E-4539-933F-73898279E484}" type="pres">
      <dgm:prSet presAssocID="{B08C5AE7-7EC3-4E36-82BB-AD31730530B7}" presName="node" presStyleLbl="node1" presStyleIdx="3" presStyleCnt="6">
        <dgm:presLayoutVars>
          <dgm:bulletEnabled val="1"/>
        </dgm:presLayoutVars>
      </dgm:prSet>
      <dgm:spPr/>
    </dgm:pt>
    <dgm:pt modelId="{42D3F4A6-3461-4213-94FC-35300D9A40E7}" type="pres">
      <dgm:prSet presAssocID="{9A24DC5D-AB9D-4610-ABB8-26CC236D25BA}" presName="sibTrans" presStyleLbl="sibTrans1D1" presStyleIdx="3" presStyleCnt="5"/>
      <dgm:spPr/>
    </dgm:pt>
    <dgm:pt modelId="{63B0C113-6A7F-4D1D-B3F3-1EF60DD8C358}" type="pres">
      <dgm:prSet presAssocID="{9A24DC5D-AB9D-4610-ABB8-26CC236D25BA}" presName="connectorText" presStyleLbl="sibTrans1D1" presStyleIdx="3" presStyleCnt="5"/>
      <dgm:spPr/>
    </dgm:pt>
    <dgm:pt modelId="{323CC20E-1909-40F1-974C-17E1CC4F054B}" type="pres">
      <dgm:prSet presAssocID="{DF128A44-0AB1-40BD-A6BC-553AD4AF703C}" presName="node" presStyleLbl="node1" presStyleIdx="4" presStyleCnt="6">
        <dgm:presLayoutVars>
          <dgm:bulletEnabled val="1"/>
        </dgm:presLayoutVars>
      </dgm:prSet>
      <dgm:spPr/>
    </dgm:pt>
    <dgm:pt modelId="{46DBFAFD-8DCD-4E1A-9745-830C8B9C0EB8}" type="pres">
      <dgm:prSet presAssocID="{8AE4F52A-3F1B-48F4-8858-F961F1EF7BB9}" presName="sibTrans" presStyleLbl="sibTrans1D1" presStyleIdx="4" presStyleCnt="5"/>
      <dgm:spPr/>
    </dgm:pt>
    <dgm:pt modelId="{0A3C3CEB-A46F-4E7A-97A7-371DA6025DC8}" type="pres">
      <dgm:prSet presAssocID="{8AE4F52A-3F1B-48F4-8858-F961F1EF7BB9}" presName="connectorText" presStyleLbl="sibTrans1D1" presStyleIdx="4" presStyleCnt="5"/>
      <dgm:spPr/>
    </dgm:pt>
    <dgm:pt modelId="{88ABF24F-C038-4CC9-9C4D-4C30E5215AF5}" type="pres">
      <dgm:prSet presAssocID="{5987F57E-F500-4C07-9DAB-9C1D1D854420}" presName="node" presStyleLbl="node1" presStyleIdx="5" presStyleCnt="6">
        <dgm:presLayoutVars>
          <dgm:bulletEnabled val="1"/>
        </dgm:presLayoutVars>
      </dgm:prSet>
      <dgm:spPr/>
    </dgm:pt>
  </dgm:ptLst>
  <dgm:cxnLst>
    <dgm:cxn modelId="{6577D500-F138-4008-AD95-60AC1256902D}" type="presOf" srcId="{9A24DC5D-AB9D-4610-ABB8-26CC236D25BA}" destId="{63B0C113-6A7F-4D1D-B3F3-1EF60DD8C358}" srcOrd="1" destOrd="0" presId="urn:microsoft.com/office/officeart/2005/8/layout/bProcess3"/>
    <dgm:cxn modelId="{EED67B11-CCC9-4F9F-B0B6-8EA1230A6128}" srcId="{99106388-64FC-4942-AF39-CB9FB85BCFC0}" destId="{1FBE6EBB-1E9B-4B46-A109-74C99DDC4C7B}" srcOrd="1" destOrd="0" parTransId="{E0F653A4-488E-49A2-AA19-34BD909067CC}" sibTransId="{1EEA4C01-EA2D-41AB-87DE-6198ED969AAE}"/>
    <dgm:cxn modelId="{F4AB6334-A0E2-417C-B196-C78C0D7E9D60}" type="presOf" srcId="{1EEA4C01-EA2D-41AB-87DE-6198ED969AAE}" destId="{2566B111-F0F5-451F-8188-C6AD53473C02}" srcOrd="0" destOrd="0" presId="urn:microsoft.com/office/officeart/2005/8/layout/bProcess3"/>
    <dgm:cxn modelId="{0E2E9F67-F049-4BB1-9A1D-F4891DAF2F1F}" type="presOf" srcId="{CCF02A5B-2B9B-4A2D-A1F5-CF639A90C7B6}" destId="{A5230680-5D92-41D7-A43A-19B2C90D6675}" srcOrd="0" destOrd="0" presId="urn:microsoft.com/office/officeart/2005/8/layout/bProcess3"/>
    <dgm:cxn modelId="{332CEF50-6059-48D2-9B62-85C34A189E29}" type="presOf" srcId="{B08C5AE7-7EC3-4E36-82BB-AD31730530B7}" destId="{C64117D1-D25E-4539-933F-73898279E484}" srcOrd="0" destOrd="0" presId="urn:microsoft.com/office/officeart/2005/8/layout/bProcess3"/>
    <dgm:cxn modelId="{4AAB3E55-5A02-4415-9341-7841146D0538}" type="presOf" srcId="{9A24DC5D-AB9D-4610-ABB8-26CC236D25BA}" destId="{42D3F4A6-3461-4213-94FC-35300D9A40E7}" srcOrd="0" destOrd="0" presId="urn:microsoft.com/office/officeart/2005/8/layout/bProcess3"/>
    <dgm:cxn modelId="{07937E80-2941-4DC8-995B-BA965580B8A7}" type="presOf" srcId="{1FBE6EBB-1E9B-4B46-A109-74C99DDC4C7B}" destId="{78E68882-5D0A-441D-8CD8-2B861A1E5D6B}" srcOrd="0" destOrd="0" presId="urn:microsoft.com/office/officeart/2005/8/layout/bProcess3"/>
    <dgm:cxn modelId="{260C4B8C-12DA-4FBF-907A-7EB389B6FE1C}" type="presOf" srcId="{A1EFA63E-F669-4ADA-80F7-425FF5ACC2AC}" destId="{48C35109-98AF-4C5C-A3C0-473A68F99277}" srcOrd="1" destOrd="0" presId="urn:microsoft.com/office/officeart/2005/8/layout/bProcess3"/>
    <dgm:cxn modelId="{20902490-5E4A-443A-B096-13CBDEBAE0CE}" type="presOf" srcId="{1EEA4C01-EA2D-41AB-87DE-6198ED969AAE}" destId="{BA2DFF9D-A3B4-4822-B25D-7D1E9B76F64D}" srcOrd="1" destOrd="0" presId="urn:microsoft.com/office/officeart/2005/8/layout/bProcess3"/>
    <dgm:cxn modelId="{6EB4E093-44D2-4C81-A3A9-A0B547A8694A}" type="presOf" srcId="{5987F57E-F500-4C07-9DAB-9C1D1D854420}" destId="{88ABF24F-C038-4CC9-9C4D-4C30E5215AF5}" srcOrd="0" destOrd="0" presId="urn:microsoft.com/office/officeart/2005/8/layout/bProcess3"/>
    <dgm:cxn modelId="{0B63DA95-019A-43CD-A43B-58E99BD2D549}" type="presOf" srcId="{99106388-64FC-4942-AF39-CB9FB85BCFC0}" destId="{F3FE0558-BAAA-4952-BEC8-B2AD48C45EA6}" srcOrd="0" destOrd="0" presId="urn:microsoft.com/office/officeart/2005/8/layout/bProcess3"/>
    <dgm:cxn modelId="{8F283298-AD7F-4DB0-9120-BDAB005A6C10}" type="presOf" srcId="{8AE4F52A-3F1B-48F4-8858-F961F1EF7BB9}" destId="{0A3C3CEB-A46F-4E7A-97A7-371DA6025DC8}" srcOrd="1" destOrd="0" presId="urn:microsoft.com/office/officeart/2005/8/layout/bProcess3"/>
    <dgm:cxn modelId="{35FA4699-EAF3-4960-8CCF-FB6D1990A68D}" type="presOf" srcId="{6D81A529-26D2-489C-B395-7D80670879CC}" destId="{C19F5042-E443-4899-B228-AB5FE488728F}" srcOrd="0" destOrd="0" presId="urn:microsoft.com/office/officeart/2005/8/layout/bProcess3"/>
    <dgm:cxn modelId="{7BF497A1-12F3-4A51-AC5A-13220FA24DE4}" srcId="{99106388-64FC-4942-AF39-CB9FB85BCFC0}" destId="{DF128A44-0AB1-40BD-A6BC-553AD4AF703C}" srcOrd="4" destOrd="0" parTransId="{126454DA-B258-4D74-855F-644A22D79CDA}" sibTransId="{8AE4F52A-3F1B-48F4-8858-F961F1EF7BB9}"/>
    <dgm:cxn modelId="{C07926A9-DEEA-49B3-B33E-52F0282A329A}" type="presOf" srcId="{A1EFA63E-F669-4ADA-80F7-425FF5ACC2AC}" destId="{568BC15E-262B-41E1-B237-B354E2B29044}" srcOrd="0" destOrd="0" presId="urn:microsoft.com/office/officeart/2005/8/layout/bProcess3"/>
    <dgm:cxn modelId="{5054E9AB-7FDE-471B-A6D3-1089AB09B706}" type="presOf" srcId="{6D81A529-26D2-489C-B395-7D80670879CC}" destId="{BF3EF4BA-64CB-4397-A773-C181E0B028EC}" srcOrd="1" destOrd="0" presId="urn:microsoft.com/office/officeart/2005/8/layout/bProcess3"/>
    <dgm:cxn modelId="{96066CB0-5E0A-4E49-9822-2D1DB2A3DB91}" type="presOf" srcId="{DF128A44-0AB1-40BD-A6BC-553AD4AF703C}" destId="{323CC20E-1909-40F1-974C-17E1CC4F054B}" srcOrd="0" destOrd="0" presId="urn:microsoft.com/office/officeart/2005/8/layout/bProcess3"/>
    <dgm:cxn modelId="{4DDC7BB5-8EB1-473C-92E4-55FE6A555FAB}" srcId="{99106388-64FC-4942-AF39-CB9FB85BCFC0}" destId="{CCF02A5B-2B9B-4A2D-A1F5-CF639A90C7B6}" srcOrd="2" destOrd="0" parTransId="{6DC0069B-B489-4505-994F-D4F94A33FBB6}" sibTransId="{6D81A529-26D2-489C-B395-7D80670879CC}"/>
    <dgm:cxn modelId="{5AAE91BF-525B-4C99-AF85-0FB0223BD638}" srcId="{99106388-64FC-4942-AF39-CB9FB85BCFC0}" destId="{D9522BFD-77C8-4B0D-B2E1-D78EC4C57A0D}" srcOrd="0" destOrd="0" parTransId="{C34AEA27-2327-49F5-A536-16706EC18E73}" sibTransId="{A1EFA63E-F669-4ADA-80F7-425FF5ACC2AC}"/>
    <dgm:cxn modelId="{434710C7-E059-485F-BD6A-AC38709025D1}" srcId="{99106388-64FC-4942-AF39-CB9FB85BCFC0}" destId="{B08C5AE7-7EC3-4E36-82BB-AD31730530B7}" srcOrd="3" destOrd="0" parTransId="{F889B645-19F3-4543-B013-3E3A4B5C5079}" sibTransId="{9A24DC5D-AB9D-4610-ABB8-26CC236D25BA}"/>
    <dgm:cxn modelId="{55BCFBCB-59A5-477D-B451-1BDD845A969E}" type="presOf" srcId="{8AE4F52A-3F1B-48F4-8858-F961F1EF7BB9}" destId="{46DBFAFD-8DCD-4E1A-9745-830C8B9C0EB8}" srcOrd="0" destOrd="0" presId="urn:microsoft.com/office/officeart/2005/8/layout/bProcess3"/>
    <dgm:cxn modelId="{0FEE36DA-2BF7-4BC3-AA46-0C266FFF1A10}" type="presOf" srcId="{D9522BFD-77C8-4B0D-B2E1-D78EC4C57A0D}" destId="{3440B573-B4E5-4EC5-9595-8B2CA11F0CFB}" srcOrd="0" destOrd="0" presId="urn:microsoft.com/office/officeart/2005/8/layout/bProcess3"/>
    <dgm:cxn modelId="{AB0A54FD-C29A-4141-B0EB-11F55F1570B1}" srcId="{99106388-64FC-4942-AF39-CB9FB85BCFC0}" destId="{5987F57E-F500-4C07-9DAB-9C1D1D854420}" srcOrd="5" destOrd="0" parTransId="{496491A5-3507-4BE2-A9FA-599183FC99B2}" sibTransId="{AC2274C2-8CC0-4F55-A049-ECBCE11F4336}"/>
    <dgm:cxn modelId="{B40DDFA0-9DAD-42E0-AAA0-F9E1A600EE77}" type="presParOf" srcId="{F3FE0558-BAAA-4952-BEC8-B2AD48C45EA6}" destId="{3440B573-B4E5-4EC5-9595-8B2CA11F0CFB}" srcOrd="0" destOrd="0" presId="urn:microsoft.com/office/officeart/2005/8/layout/bProcess3"/>
    <dgm:cxn modelId="{29D83438-7998-4E93-B1F7-C38C2B5C907A}" type="presParOf" srcId="{F3FE0558-BAAA-4952-BEC8-B2AD48C45EA6}" destId="{568BC15E-262B-41E1-B237-B354E2B29044}" srcOrd="1" destOrd="0" presId="urn:microsoft.com/office/officeart/2005/8/layout/bProcess3"/>
    <dgm:cxn modelId="{55CF96FA-BD00-4BA8-9292-346708319A20}" type="presParOf" srcId="{568BC15E-262B-41E1-B237-B354E2B29044}" destId="{48C35109-98AF-4C5C-A3C0-473A68F99277}" srcOrd="0" destOrd="0" presId="urn:microsoft.com/office/officeart/2005/8/layout/bProcess3"/>
    <dgm:cxn modelId="{6DBFA540-973C-4161-9930-95E14941564E}" type="presParOf" srcId="{F3FE0558-BAAA-4952-BEC8-B2AD48C45EA6}" destId="{78E68882-5D0A-441D-8CD8-2B861A1E5D6B}" srcOrd="2" destOrd="0" presId="urn:microsoft.com/office/officeart/2005/8/layout/bProcess3"/>
    <dgm:cxn modelId="{1350818D-D4BF-4E0B-8CE3-ED768DFFE880}" type="presParOf" srcId="{F3FE0558-BAAA-4952-BEC8-B2AD48C45EA6}" destId="{2566B111-F0F5-451F-8188-C6AD53473C02}" srcOrd="3" destOrd="0" presId="urn:microsoft.com/office/officeart/2005/8/layout/bProcess3"/>
    <dgm:cxn modelId="{E728C222-B75F-4CFF-BA27-2B24B9520EEE}" type="presParOf" srcId="{2566B111-F0F5-451F-8188-C6AD53473C02}" destId="{BA2DFF9D-A3B4-4822-B25D-7D1E9B76F64D}" srcOrd="0" destOrd="0" presId="urn:microsoft.com/office/officeart/2005/8/layout/bProcess3"/>
    <dgm:cxn modelId="{1EAAB766-4CD8-4BB7-BF40-6681EE42312F}" type="presParOf" srcId="{F3FE0558-BAAA-4952-BEC8-B2AD48C45EA6}" destId="{A5230680-5D92-41D7-A43A-19B2C90D6675}" srcOrd="4" destOrd="0" presId="urn:microsoft.com/office/officeart/2005/8/layout/bProcess3"/>
    <dgm:cxn modelId="{5FB19AB3-2C45-4CA5-9112-2D2F8366D04B}" type="presParOf" srcId="{F3FE0558-BAAA-4952-BEC8-B2AD48C45EA6}" destId="{C19F5042-E443-4899-B228-AB5FE488728F}" srcOrd="5" destOrd="0" presId="urn:microsoft.com/office/officeart/2005/8/layout/bProcess3"/>
    <dgm:cxn modelId="{C8393C48-B581-475D-8D54-1C8B654AEA68}" type="presParOf" srcId="{C19F5042-E443-4899-B228-AB5FE488728F}" destId="{BF3EF4BA-64CB-4397-A773-C181E0B028EC}" srcOrd="0" destOrd="0" presId="urn:microsoft.com/office/officeart/2005/8/layout/bProcess3"/>
    <dgm:cxn modelId="{5C421CAA-E624-4C58-8648-3AD3A4521BA7}" type="presParOf" srcId="{F3FE0558-BAAA-4952-BEC8-B2AD48C45EA6}" destId="{C64117D1-D25E-4539-933F-73898279E484}" srcOrd="6" destOrd="0" presId="urn:microsoft.com/office/officeart/2005/8/layout/bProcess3"/>
    <dgm:cxn modelId="{98F1C92E-1CE9-4443-82B5-6026CEBD82F2}" type="presParOf" srcId="{F3FE0558-BAAA-4952-BEC8-B2AD48C45EA6}" destId="{42D3F4A6-3461-4213-94FC-35300D9A40E7}" srcOrd="7" destOrd="0" presId="urn:microsoft.com/office/officeart/2005/8/layout/bProcess3"/>
    <dgm:cxn modelId="{8781661C-3315-4CD1-A38F-38E78817D017}" type="presParOf" srcId="{42D3F4A6-3461-4213-94FC-35300D9A40E7}" destId="{63B0C113-6A7F-4D1D-B3F3-1EF60DD8C358}" srcOrd="0" destOrd="0" presId="urn:microsoft.com/office/officeart/2005/8/layout/bProcess3"/>
    <dgm:cxn modelId="{75BDEFBC-DB91-4D4B-A271-D63FE8119F56}" type="presParOf" srcId="{F3FE0558-BAAA-4952-BEC8-B2AD48C45EA6}" destId="{323CC20E-1909-40F1-974C-17E1CC4F054B}" srcOrd="8" destOrd="0" presId="urn:microsoft.com/office/officeart/2005/8/layout/bProcess3"/>
    <dgm:cxn modelId="{DE1FCB5C-1965-4011-915C-79AF43CEA376}" type="presParOf" srcId="{F3FE0558-BAAA-4952-BEC8-B2AD48C45EA6}" destId="{46DBFAFD-8DCD-4E1A-9745-830C8B9C0EB8}" srcOrd="9" destOrd="0" presId="urn:microsoft.com/office/officeart/2005/8/layout/bProcess3"/>
    <dgm:cxn modelId="{3F6C6270-5356-4454-8735-4BEE3F54E29F}" type="presParOf" srcId="{46DBFAFD-8DCD-4E1A-9745-830C8B9C0EB8}" destId="{0A3C3CEB-A46F-4E7A-97A7-371DA6025DC8}" srcOrd="0" destOrd="0" presId="urn:microsoft.com/office/officeart/2005/8/layout/bProcess3"/>
    <dgm:cxn modelId="{BB5FE2DE-3400-46B2-8AC6-98B02E8F3ED8}" type="presParOf" srcId="{F3FE0558-BAAA-4952-BEC8-B2AD48C45EA6}" destId="{88ABF24F-C038-4CC9-9C4D-4C30E5215AF5}"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22E160D-A250-435A-8EF0-4181B44C81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3DD174A-5761-475A-9B93-842EF716837C}">
      <dgm:prSet phldrT="[Text]" custT="1"/>
      <dgm:spPr>
        <a:solidFill>
          <a:schemeClr val="accent3">
            <a:lumMod val="40000"/>
            <a:lumOff val="60000"/>
          </a:schemeClr>
        </a:solidFill>
        <a:ln>
          <a:solidFill>
            <a:schemeClr val="bg2">
              <a:lumMod val="1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Statutory power of the Home Secretary (HS)</a:t>
          </a:r>
        </a:p>
      </dgm:t>
    </dgm:pt>
    <dgm:pt modelId="{B0168606-300C-46D9-9489-B6752F8E3FE9}" type="parTrans" cxnId="{F7D189AB-B560-460E-80EF-012D379C16AC}">
      <dgm:prSet/>
      <dgm:spPr/>
      <dgm:t>
        <a:bodyPr/>
        <a:lstStyle/>
        <a:p>
          <a:endParaRPr lang="en-GB"/>
        </a:p>
      </dgm:t>
    </dgm:pt>
    <dgm:pt modelId="{6432B9BC-65BD-452D-8CE8-C67F1838804A}" type="sibTrans" cxnId="{F7D189AB-B560-460E-80EF-012D379C16AC}">
      <dgm:prSet/>
      <dgm:spPr/>
      <dgm:t>
        <a:bodyPr/>
        <a:lstStyle/>
        <a:p>
          <a:endParaRPr lang="en-GB"/>
        </a:p>
      </dgm:t>
    </dgm:pt>
    <dgm:pt modelId="{1E328E69-5A6C-45E1-9CA6-11412A88981A}">
      <dgm:prSet phldrT="[Text]" custT="1"/>
      <dgm:spPr>
        <a:solidFill>
          <a:schemeClr val="accent1">
            <a:lumMod val="20000"/>
            <a:lumOff val="80000"/>
          </a:schemeClr>
        </a:solidFill>
        <a:ln>
          <a:solidFill>
            <a:schemeClr val="bg2">
              <a:lumMod val="1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Non British citizens are liable to deportation from the UK if the HS deems their deportation to be conducive to the public good</a:t>
          </a:r>
        </a:p>
      </dgm:t>
    </dgm:pt>
    <dgm:pt modelId="{FC5B0EF7-4B44-4DC6-801E-4FBF5BE48795}" type="parTrans" cxnId="{99A106CA-C38E-4F9D-A5BD-55559EFFA686}">
      <dgm:prSet/>
      <dgm:spPr/>
      <dgm:t>
        <a:bodyPr/>
        <a:lstStyle/>
        <a:p>
          <a:endParaRPr lang="en-GB"/>
        </a:p>
      </dgm:t>
    </dgm:pt>
    <dgm:pt modelId="{87AEEC06-6D54-4D34-861C-F37D6663FDA2}" type="sibTrans" cxnId="{99A106CA-C38E-4F9D-A5BD-55559EFFA686}">
      <dgm:prSet/>
      <dgm:spPr/>
      <dgm:t>
        <a:bodyPr/>
        <a:lstStyle/>
        <a:p>
          <a:endParaRPr lang="en-GB"/>
        </a:p>
      </dgm:t>
    </dgm:pt>
    <dgm:pt modelId="{5AF4AC48-0E16-4B4C-8DF3-A2F78D582A99}">
      <dgm:prSet phldrT="[Text]" custT="1"/>
      <dgm:spPr>
        <a:solidFill>
          <a:schemeClr val="tx2">
            <a:lumMod val="40000"/>
            <a:lumOff val="60000"/>
          </a:schemeClr>
        </a:solidFill>
        <a:ln>
          <a:solidFill>
            <a:schemeClr val="bg2">
              <a:lumMod val="1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Automatic deportation of foreign criminals under the UK Borders Act 2007. HS must make a deportation order in respect of a foreign criminal unless exemptions apply</a:t>
          </a:r>
        </a:p>
      </dgm:t>
    </dgm:pt>
    <dgm:pt modelId="{C97AEC9D-EB34-42DC-93ED-10F3FD9AA258}" type="parTrans" cxnId="{D84B542F-BFD8-4756-AEA3-5CACB7E103B2}">
      <dgm:prSet/>
      <dgm:spPr/>
      <dgm:t>
        <a:bodyPr/>
        <a:lstStyle/>
        <a:p>
          <a:endParaRPr lang="en-GB"/>
        </a:p>
      </dgm:t>
    </dgm:pt>
    <dgm:pt modelId="{C304C2FB-6684-4A87-845B-D1BFDFB683B1}" type="sibTrans" cxnId="{D84B542F-BFD8-4756-AEA3-5CACB7E103B2}">
      <dgm:prSet/>
      <dgm:spPr/>
      <dgm:t>
        <a:bodyPr/>
        <a:lstStyle/>
        <a:p>
          <a:endParaRPr lang="en-GB"/>
        </a:p>
      </dgm:t>
    </dgm:pt>
    <dgm:pt modelId="{3F41C003-D5C7-41D2-B46D-8B44DC307584}" type="pres">
      <dgm:prSet presAssocID="{C22E160D-A250-435A-8EF0-4181B44C81E2}" presName="diagram" presStyleCnt="0">
        <dgm:presLayoutVars>
          <dgm:dir/>
          <dgm:resizeHandles val="exact"/>
        </dgm:presLayoutVars>
      </dgm:prSet>
      <dgm:spPr/>
    </dgm:pt>
    <dgm:pt modelId="{BFB2B10B-C66D-4632-9CAA-537D1DB6E0B9}" type="pres">
      <dgm:prSet presAssocID="{33DD174A-5761-475A-9B93-842EF716837C}" presName="node" presStyleLbl="node1" presStyleIdx="0" presStyleCnt="3" custScaleY="67666">
        <dgm:presLayoutVars>
          <dgm:bulletEnabled val="1"/>
        </dgm:presLayoutVars>
      </dgm:prSet>
      <dgm:spPr/>
    </dgm:pt>
    <dgm:pt modelId="{79A66412-4998-455C-B27E-2AA09646E06E}" type="pres">
      <dgm:prSet presAssocID="{6432B9BC-65BD-452D-8CE8-C67F1838804A}" presName="sibTrans" presStyleCnt="0"/>
      <dgm:spPr/>
    </dgm:pt>
    <dgm:pt modelId="{8DC55A1C-601C-44B7-929A-31C01F8B419B}" type="pres">
      <dgm:prSet presAssocID="{1E328E69-5A6C-45E1-9CA6-11412A88981A}" presName="node" presStyleLbl="node1" presStyleIdx="1" presStyleCnt="3" custScaleY="75616">
        <dgm:presLayoutVars>
          <dgm:bulletEnabled val="1"/>
        </dgm:presLayoutVars>
      </dgm:prSet>
      <dgm:spPr/>
    </dgm:pt>
    <dgm:pt modelId="{0D4E0375-DBDD-4A8D-AFDE-D94E64355349}" type="pres">
      <dgm:prSet presAssocID="{87AEEC06-6D54-4D34-861C-F37D6663FDA2}" presName="sibTrans" presStyleCnt="0"/>
      <dgm:spPr/>
    </dgm:pt>
    <dgm:pt modelId="{538B4FBB-6014-41F9-ADAD-2CC506BB13CB}" type="pres">
      <dgm:prSet presAssocID="{5AF4AC48-0E16-4B4C-8DF3-A2F78D582A99}" presName="node" presStyleLbl="node1" presStyleIdx="2" presStyleCnt="3" custScaleX="193533" custScaleY="64694">
        <dgm:presLayoutVars>
          <dgm:bulletEnabled val="1"/>
        </dgm:presLayoutVars>
      </dgm:prSet>
      <dgm:spPr/>
    </dgm:pt>
  </dgm:ptLst>
  <dgm:cxnLst>
    <dgm:cxn modelId="{FC5E3C03-524E-40E4-B53D-BF7217E43098}" type="presOf" srcId="{C22E160D-A250-435A-8EF0-4181B44C81E2}" destId="{3F41C003-D5C7-41D2-B46D-8B44DC307584}" srcOrd="0" destOrd="0" presId="urn:microsoft.com/office/officeart/2005/8/layout/default"/>
    <dgm:cxn modelId="{D84B542F-BFD8-4756-AEA3-5CACB7E103B2}" srcId="{C22E160D-A250-435A-8EF0-4181B44C81E2}" destId="{5AF4AC48-0E16-4B4C-8DF3-A2F78D582A99}" srcOrd="2" destOrd="0" parTransId="{C97AEC9D-EB34-42DC-93ED-10F3FD9AA258}" sibTransId="{C304C2FB-6684-4A87-845B-D1BFDFB683B1}"/>
    <dgm:cxn modelId="{84C34B3E-F929-4FFC-B85F-00244794ED91}" type="presOf" srcId="{1E328E69-5A6C-45E1-9CA6-11412A88981A}" destId="{8DC55A1C-601C-44B7-929A-31C01F8B419B}" srcOrd="0" destOrd="0" presId="urn:microsoft.com/office/officeart/2005/8/layout/default"/>
    <dgm:cxn modelId="{F7D189AB-B560-460E-80EF-012D379C16AC}" srcId="{C22E160D-A250-435A-8EF0-4181B44C81E2}" destId="{33DD174A-5761-475A-9B93-842EF716837C}" srcOrd="0" destOrd="0" parTransId="{B0168606-300C-46D9-9489-B6752F8E3FE9}" sibTransId="{6432B9BC-65BD-452D-8CE8-C67F1838804A}"/>
    <dgm:cxn modelId="{91BFB2C2-0E9E-4360-A2C5-CF2340EED89D}" type="presOf" srcId="{33DD174A-5761-475A-9B93-842EF716837C}" destId="{BFB2B10B-C66D-4632-9CAA-537D1DB6E0B9}" srcOrd="0" destOrd="0" presId="urn:microsoft.com/office/officeart/2005/8/layout/default"/>
    <dgm:cxn modelId="{99A106CA-C38E-4F9D-A5BD-55559EFFA686}" srcId="{C22E160D-A250-435A-8EF0-4181B44C81E2}" destId="{1E328E69-5A6C-45E1-9CA6-11412A88981A}" srcOrd="1" destOrd="0" parTransId="{FC5B0EF7-4B44-4DC6-801E-4FBF5BE48795}" sibTransId="{87AEEC06-6D54-4D34-861C-F37D6663FDA2}"/>
    <dgm:cxn modelId="{94CEAAD4-1680-42D7-B679-0657B01841ED}" type="presOf" srcId="{5AF4AC48-0E16-4B4C-8DF3-A2F78D582A99}" destId="{538B4FBB-6014-41F9-ADAD-2CC506BB13CB}" srcOrd="0" destOrd="0" presId="urn:microsoft.com/office/officeart/2005/8/layout/default"/>
    <dgm:cxn modelId="{17241B47-B338-484F-8EF3-E41B0B0408B8}" type="presParOf" srcId="{3F41C003-D5C7-41D2-B46D-8B44DC307584}" destId="{BFB2B10B-C66D-4632-9CAA-537D1DB6E0B9}" srcOrd="0" destOrd="0" presId="urn:microsoft.com/office/officeart/2005/8/layout/default"/>
    <dgm:cxn modelId="{631416EC-5F51-4D53-96E6-D432E44B6091}" type="presParOf" srcId="{3F41C003-D5C7-41D2-B46D-8B44DC307584}" destId="{79A66412-4998-455C-B27E-2AA09646E06E}" srcOrd="1" destOrd="0" presId="urn:microsoft.com/office/officeart/2005/8/layout/default"/>
    <dgm:cxn modelId="{313DF1C1-C85D-427A-8A3C-BA9DE0253281}" type="presParOf" srcId="{3F41C003-D5C7-41D2-B46D-8B44DC307584}" destId="{8DC55A1C-601C-44B7-929A-31C01F8B419B}" srcOrd="2" destOrd="0" presId="urn:microsoft.com/office/officeart/2005/8/layout/default"/>
    <dgm:cxn modelId="{64404223-0743-488C-BB56-D9C40E5F23B9}" type="presParOf" srcId="{3F41C003-D5C7-41D2-B46D-8B44DC307584}" destId="{0D4E0375-DBDD-4A8D-AFDE-D94E64355349}" srcOrd="3" destOrd="0" presId="urn:microsoft.com/office/officeart/2005/8/layout/default"/>
    <dgm:cxn modelId="{8415FE4A-2947-4A10-A57D-CF776FAB4059}" type="presParOf" srcId="{3F41C003-D5C7-41D2-B46D-8B44DC307584}" destId="{538B4FBB-6014-41F9-ADAD-2CC506BB13C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D638D23-40E2-4D90-BF95-A39FCBC57087}"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A0B81CEA-4D6D-41F8-802F-9253299C852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Appearance</a:t>
          </a:r>
        </a:p>
      </dgm:t>
    </dgm:pt>
    <dgm:pt modelId="{1B884B9F-CAF6-4E9E-8B73-6FB0238FE5C9}" type="parTrans" cxnId="{ECE29EEE-3C72-43FD-9876-74B1E33325A6}">
      <dgm:prSet/>
      <dgm:spPr/>
      <dgm:t>
        <a:bodyPr/>
        <a:lstStyle/>
        <a:p>
          <a:endParaRPr lang="en-GB"/>
        </a:p>
      </dgm:t>
    </dgm:pt>
    <dgm:pt modelId="{290C48E7-AB18-455F-8918-0750F10B4357}" type="sibTrans" cxnId="{ECE29EEE-3C72-43FD-9876-74B1E33325A6}">
      <dgm:prSet/>
      <dgm:spPr>
        <a:ln w="57150">
          <a:solidFill>
            <a:srgbClr val="002060"/>
          </a:solidFill>
        </a:ln>
      </dgm:spPr>
      <dgm:t>
        <a:bodyPr/>
        <a:lstStyle/>
        <a:p>
          <a:endParaRPr lang="en-GB"/>
        </a:p>
      </dgm:t>
    </dgm:pt>
    <dgm:pt modelId="{0FBE8220-CBD0-4AD5-8816-88719FFC4154}">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Behaviour of the detainee</a:t>
          </a:r>
        </a:p>
      </dgm:t>
    </dgm:pt>
    <dgm:pt modelId="{9112B5DA-0547-4C57-8ED9-C5657EF8B06D}" type="parTrans" cxnId="{D703FA3D-5DE4-40B8-ACC9-907CB61D993B}">
      <dgm:prSet/>
      <dgm:spPr/>
      <dgm:t>
        <a:bodyPr/>
        <a:lstStyle/>
        <a:p>
          <a:endParaRPr lang="en-GB"/>
        </a:p>
      </dgm:t>
    </dgm:pt>
    <dgm:pt modelId="{8172F7D9-3E0C-4BE7-9196-FC52BDCAC54E}" type="sibTrans" cxnId="{D703FA3D-5DE4-40B8-ACC9-907CB61D993B}">
      <dgm:prSet/>
      <dgm:spPr>
        <a:ln w="57150">
          <a:solidFill>
            <a:srgbClr val="002060"/>
          </a:solidFill>
        </a:ln>
      </dgm:spPr>
      <dgm:t>
        <a:bodyPr/>
        <a:lstStyle/>
        <a:p>
          <a:endParaRPr lang="en-GB"/>
        </a:p>
      </dgm:t>
    </dgm:pt>
    <dgm:pt modelId="{94B1A174-F671-402D-B3EF-B0C7F776BAB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Any signs of illness or injury</a:t>
          </a:r>
        </a:p>
      </dgm:t>
    </dgm:pt>
    <dgm:pt modelId="{BF8F43EF-FC32-409F-8450-8B53CED11ADD}" type="parTrans" cxnId="{5331346B-53F7-4D80-894E-10F143B00695}">
      <dgm:prSet/>
      <dgm:spPr/>
      <dgm:t>
        <a:bodyPr/>
        <a:lstStyle/>
        <a:p>
          <a:endParaRPr lang="en-GB"/>
        </a:p>
      </dgm:t>
    </dgm:pt>
    <dgm:pt modelId="{5763F0E3-435C-49F2-9203-466C0E0BE3AC}" type="sibTrans" cxnId="{5331346B-53F7-4D80-894E-10F143B00695}">
      <dgm:prSet/>
      <dgm:spPr>
        <a:ln w="57150">
          <a:solidFill>
            <a:srgbClr val="002060"/>
          </a:solidFill>
        </a:ln>
      </dgm:spPr>
      <dgm:t>
        <a:bodyPr/>
        <a:lstStyle/>
        <a:p>
          <a:endParaRPr lang="en-GB"/>
        </a:p>
      </dgm:t>
    </dgm:pt>
    <dgm:pt modelId="{E5822D97-289C-4E45-AA97-EE7F1ED0D2A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Their style &amp; level of communication</a:t>
          </a:r>
        </a:p>
      </dgm:t>
    </dgm:pt>
    <dgm:pt modelId="{690D0173-2944-4F36-B7AD-721EA1971559}" type="parTrans" cxnId="{DAF657C7-72E1-4023-A51F-9EBC831A245C}">
      <dgm:prSet/>
      <dgm:spPr/>
      <dgm:t>
        <a:bodyPr/>
        <a:lstStyle/>
        <a:p>
          <a:endParaRPr lang="en-GB"/>
        </a:p>
      </dgm:t>
    </dgm:pt>
    <dgm:pt modelId="{C7D4EE76-020E-4926-88EB-2DFBB383265F}" type="sibTrans" cxnId="{DAF657C7-72E1-4023-A51F-9EBC831A245C}">
      <dgm:prSet/>
      <dgm:spPr>
        <a:ln w="57150">
          <a:solidFill>
            <a:srgbClr val="002060"/>
          </a:solidFill>
        </a:ln>
      </dgm:spPr>
      <dgm:t>
        <a:bodyPr/>
        <a:lstStyle/>
        <a:p>
          <a:endParaRPr lang="en-GB"/>
        </a:p>
      </dgm:t>
    </dgm:pt>
    <dgm:pt modelId="{86BE0FA4-567C-4223-BA80-0CD3C8407DA2}">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Collaborative information from all sources</a:t>
          </a:r>
        </a:p>
      </dgm:t>
    </dgm:pt>
    <dgm:pt modelId="{72D64DA4-69BA-4824-972B-E4069479445B}" type="parTrans" cxnId="{171B1542-0FE2-41C8-BF53-4908A724D2B7}">
      <dgm:prSet/>
      <dgm:spPr/>
      <dgm:t>
        <a:bodyPr/>
        <a:lstStyle/>
        <a:p>
          <a:endParaRPr lang="en-GB"/>
        </a:p>
      </dgm:t>
    </dgm:pt>
    <dgm:pt modelId="{EFCD57A2-0677-48DA-978D-7C5BEBDBFB61}" type="sibTrans" cxnId="{171B1542-0FE2-41C8-BF53-4908A724D2B7}">
      <dgm:prSet/>
      <dgm:spPr>
        <a:ln w="57150">
          <a:solidFill>
            <a:srgbClr val="002060"/>
          </a:solidFill>
        </a:ln>
      </dgm:spPr>
      <dgm:t>
        <a:bodyPr/>
        <a:lstStyle/>
        <a:p>
          <a:endParaRPr lang="en-GB"/>
        </a:p>
      </dgm:t>
    </dgm:pt>
    <dgm:pt modelId="{E5EA0FC9-04AA-4B80-97EF-DB3C4F932A9C}">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circumstances &amp; environment in which they were found</a:t>
          </a:r>
        </a:p>
      </dgm:t>
    </dgm:pt>
    <dgm:pt modelId="{281FE70A-A1C2-4B7A-9038-02A4724ABD56}" type="parTrans" cxnId="{DCD893C2-14F5-429E-AA79-41A5E62ABFBB}">
      <dgm:prSet/>
      <dgm:spPr/>
      <dgm:t>
        <a:bodyPr/>
        <a:lstStyle/>
        <a:p>
          <a:endParaRPr lang="en-GB"/>
        </a:p>
      </dgm:t>
    </dgm:pt>
    <dgm:pt modelId="{BF83789A-D551-4FB2-A4F8-430D648CBCBE}" type="sibTrans" cxnId="{DCD893C2-14F5-429E-AA79-41A5E62ABFBB}">
      <dgm:prSet/>
      <dgm:spPr/>
      <dgm:t>
        <a:bodyPr/>
        <a:lstStyle/>
        <a:p>
          <a:endParaRPr lang="en-GB"/>
        </a:p>
      </dgm:t>
    </dgm:pt>
    <dgm:pt modelId="{5077DC57-A4B8-4B35-BD5F-E9652FAA4DE0}" type="pres">
      <dgm:prSet presAssocID="{7D638D23-40E2-4D90-BF95-A39FCBC57087}" presName="Name0" presStyleCnt="0">
        <dgm:presLayoutVars>
          <dgm:dir/>
          <dgm:resizeHandles val="exact"/>
        </dgm:presLayoutVars>
      </dgm:prSet>
      <dgm:spPr/>
    </dgm:pt>
    <dgm:pt modelId="{ACCFD56B-5A24-4860-8382-F9C440192886}" type="pres">
      <dgm:prSet presAssocID="{A0B81CEA-4D6D-41F8-802F-9253299C852A}" presName="node" presStyleLbl="node1" presStyleIdx="0" presStyleCnt="6">
        <dgm:presLayoutVars>
          <dgm:bulletEnabled val="1"/>
        </dgm:presLayoutVars>
      </dgm:prSet>
      <dgm:spPr/>
    </dgm:pt>
    <dgm:pt modelId="{BE0D56AF-98DF-4A6C-8DFA-AC15B42BD2C6}" type="pres">
      <dgm:prSet presAssocID="{290C48E7-AB18-455F-8918-0750F10B4357}" presName="sibTrans" presStyleLbl="sibTrans1D1" presStyleIdx="0" presStyleCnt="5"/>
      <dgm:spPr/>
    </dgm:pt>
    <dgm:pt modelId="{AE9FE463-7676-4DBD-BB8F-A970FB94AC36}" type="pres">
      <dgm:prSet presAssocID="{290C48E7-AB18-455F-8918-0750F10B4357}" presName="connectorText" presStyleLbl="sibTrans1D1" presStyleIdx="0" presStyleCnt="5"/>
      <dgm:spPr/>
    </dgm:pt>
    <dgm:pt modelId="{73EA4E51-A3E4-4732-AF93-41F923910DD6}" type="pres">
      <dgm:prSet presAssocID="{0FBE8220-CBD0-4AD5-8816-88719FFC4154}" presName="node" presStyleLbl="node1" presStyleIdx="1" presStyleCnt="6">
        <dgm:presLayoutVars>
          <dgm:bulletEnabled val="1"/>
        </dgm:presLayoutVars>
      </dgm:prSet>
      <dgm:spPr/>
    </dgm:pt>
    <dgm:pt modelId="{647EAB39-68B2-4BFC-BF7A-00ACDC277F0F}" type="pres">
      <dgm:prSet presAssocID="{8172F7D9-3E0C-4BE7-9196-FC52BDCAC54E}" presName="sibTrans" presStyleLbl="sibTrans1D1" presStyleIdx="1" presStyleCnt="5"/>
      <dgm:spPr/>
    </dgm:pt>
    <dgm:pt modelId="{546CC147-BD2B-4D09-82CD-D01E8290E4EF}" type="pres">
      <dgm:prSet presAssocID="{8172F7D9-3E0C-4BE7-9196-FC52BDCAC54E}" presName="connectorText" presStyleLbl="sibTrans1D1" presStyleIdx="1" presStyleCnt="5"/>
      <dgm:spPr/>
    </dgm:pt>
    <dgm:pt modelId="{CFAB8E1B-455A-4590-885A-F7EA23122B9F}" type="pres">
      <dgm:prSet presAssocID="{94B1A174-F671-402D-B3EF-B0C7F776BAB4}" presName="node" presStyleLbl="node1" presStyleIdx="2" presStyleCnt="6">
        <dgm:presLayoutVars>
          <dgm:bulletEnabled val="1"/>
        </dgm:presLayoutVars>
      </dgm:prSet>
      <dgm:spPr/>
    </dgm:pt>
    <dgm:pt modelId="{A6ABACF4-EF1B-48BE-967E-DD57518F8E5A}" type="pres">
      <dgm:prSet presAssocID="{5763F0E3-435C-49F2-9203-466C0E0BE3AC}" presName="sibTrans" presStyleLbl="sibTrans1D1" presStyleIdx="2" presStyleCnt="5"/>
      <dgm:spPr/>
    </dgm:pt>
    <dgm:pt modelId="{D2C644B8-CDB7-4281-A4D3-3D4525146331}" type="pres">
      <dgm:prSet presAssocID="{5763F0E3-435C-49F2-9203-466C0E0BE3AC}" presName="connectorText" presStyleLbl="sibTrans1D1" presStyleIdx="2" presStyleCnt="5"/>
      <dgm:spPr/>
    </dgm:pt>
    <dgm:pt modelId="{0C25BD78-09E9-4DBF-AD7E-8A70DC82018F}" type="pres">
      <dgm:prSet presAssocID="{E5822D97-289C-4E45-AA97-EE7F1ED0D2AE}" presName="node" presStyleLbl="node1" presStyleIdx="3" presStyleCnt="6">
        <dgm:presLayoutVars>
          <dgm:bulletEnabled val="1"/>
        </dgm:presLayoutVars>
      </dgm:prSet>
      <dgm:spPr/>
    </dgm:pt>
    <dgm:pt modelId="{EEC6CAC2-3C11-4AF7-A66C-7F0499CE4C3F}" type="pres">
      <dgm:prSet presAssocID="{C7D4EE76-020E-4926-88EB-2DFBB383265F}" presName="sibTrans" presStyleLbl="sibTrans1D1" presStyleIdx="3" presStyleCnt="5"/>
      <dgm:spPr/>
    </dgm:pt>
    <dgm:pt modelId="{1ADA1FC1-1C59-4022-ACE6-0C0E11B9AC76}" type="pres">
      <dgm:prSet presAssocID="{C7D4EE76-020E-4926-88EB-2DFBB383265F}" presName="connectorText" presStyleLbl="sibTrans1D1" presStyleIdx="3" presStyleCnt="5"/>
      <dgm:spPr/>
    </dgm:pt>
    <dgm:pt modelId="{A24C7321-1C2C-4E8D-B456-254B3FCF165D}" type="pres">
      <dgm:prSet presAssocID="{86BE0FA4-567C-4223-BA80-0CD3C8407DA2}" presName="node" presStyleLbl="node1" presStyleIdx="4" presStyleCnt="6">
        <dgm:presLayoutVars>
          <dgm:bulletEnabled val="1"/>
        </dgm:presLayoutVars>
      </dgm:prSet>
      <dgm:spPr/>
    </dgm:pt>
    <dgm:pt modelId="{95F86C9E-6849-408B-B581-A6D45E5D0ADD}" type="pres">
      <dgm:prSet presAssocID="{EFCD57A2-0677-48DA-978D-7C5BEBDBFB61}" presName="sibTrans" presStyleLbl="sibTrans1D1" presStyleIdx="4" presStyleCnt="5"/>
      <dgm:spPr/>
    </dgm:pt>
    <dgm:pt modelId="{DE71F196-9352-4AEF-8791-385D646C51EF}" type="pres">
      <dgm:prSet presAssocID="{EFCD57A2-0677-48DA-978D-7C5BEBDBFB61}" presName="connectorText" presStyleLbl="sibTrans1D1" presStyleIdx="4" presStyleCnt="5"/>
      <dgm:spPr/>
    </dgm:pt>
    <dgm:pt modelId="{2D43CA37-BD10-4D29-A3C8-8201FBC60DC7}" type="pres">
      <dgm:prSet presAssocID="{E5EA0FC9-04AA-4B80-97EF-DB3C4F932A9C}" presName="node" presStyleLbl="node1" presStyleIdx="5" presStyleCnt="6">
        <dgm:presLayoutVars>
          <dgm:bulletEnabled val="1"/>
        </dgm:presLayoutVars>
      </dgm:prSet>
      <dgm:spPr/>
    </dgm:pt>
  </dgm:ptLst>
  <dgm:cxnLst>
    <dgm:cxn modelId="{FE5EE901-443F-4EA2-A604-EE151E341F36}" type="presOf" srcId="{A0B81CEA-4D6D-41F8-802F-9253299C852A}" destId="{ACCFD56B-5A24-4860-8382-F9C440192886}" srcOrd="0" destOrd="0" presId="urn:microsoft.com/office/officeart/2005/8/layout/bProcess3"/>
    <dgm:cxn modelId="{FB960302-1950-4C04-BBEE-1CE57DEF9A2E}" type="presOf" srcId="{8172F7D9-3E0C-4BE7-9196-FC52BDCAC54E}" destId="{546CC147-BD2B-4D09-82CD-D01E8290E4EF}" srcOrd="1" destOrd="0" presId="urn:microsoft.com/office/officeart/2005/8/layout/bProcess3"/>
    <dgm:cxn modelId="{EEE78124-9A11-43AA-A77A-E340667F1B03}" type="presOf" srcId="{E5822D97-289C-4E45-AA97-EE7F1ED0D2AE}" destId="{0C25BD78-09E9-4DBF-AD7E-8A70DC82018F}" srcOrd="0" destOrd="0" presId="urn:microsoft.com/office/officeart/2005/8/layout/bProcess3"/>
    <dgm:cxn modelId="{DC089237-4643-4C36-90E1-B0E4DF543BA3}" type="presOf" srcId="{86BE0FA4-567C-4223-BA80-0CD3C8407DA2}" destId="{A24C7321-1C2C-4E8D-B456-254B3FCF165D}" srcOrd="0" destOrd="0" presId="urn:microsoft.com/office/officeart/2005/8/layout/bProcess3"/>
    <dgm:cxn modelId="{D703FA3D-5DE4-40B8-ACC9-907CB61D993B}" srcId="{7D638D23-40E2-4D90-BF95-A39FCBC57087}" destId="{0FBE8220-CBD0-4AD5-8816-88719FFC4154}" srcOrd="1" destOrd="0" parTransId="{9112B5DA-0547-4C57-8ED9-C5657EF8B06D}" sibTransId="{8172F7D9-3E0C-4BE7-9196-FC52BDCAC54E}"/>
    <dgm:cxn modelId="{5258EA3E-C2CB-4E01-ABCD-ABC61B8BD220}" type="presOf" srcId="{5763F0E3-435C-49F2-9203-466C0E0BE3AC}" destId="{D2C644B8-CDB7-4281-A4D3-3D4525146331}" srcOrd="1" destOrd="0" presId="urn:microsoft.com/office/officeart/2005/8/layout/bProcess3"/>
    <dgm:cxn modelId="{86EDE85B-9853-49FD-8878-EB1A7D612CEF}" type="presOf" srcId="{8172F7D9-3E0C-4BE7-9196-FC52BDCAC54E}" destId="{647EAB39-68B2-4BFC-BF7A-00ACDC277F0F}" srcOrd="0" destOrd="0" presId="urn:microsoft.com/office/officeart/2005/8/layout/bProcess3"/>
    <dgm:cxn modelId="{171B1542-0FE2-41C8-BF53-4908A724D2B7}" srcId="{7D638D23-40E2-4D90-BF95-A39FCBC57087}" destId="{86BE0FA4-567C-4223-BA80-0CD3C8407DA2}" srcOrd="4" destOrd="0" parTransId="{72D64DA4-69BA-4824-972B-E4069479445B}" sibTransId="{EFCD57A2-0677-48DA-978D-7C5BEBDBFB61}"/>
    <dgm:cxn modelId="{5331346B-53F7-4D80-894E-10F143B00695}" srcId="{7D638D23-40E2-4D90-BF95-A39FCBC57087}" destId="{94B1A174-F671-402D-B3EF-B0C7F776BAB4}" srcOrd="2" destOrd="0" parTransId="{BF8F43EF-FC32-409F-8450-8B53CED11ADD}" sibTransId="{5763F0E3-435C-49F2-9203-466C0E0BE3AC}"/>
    <dgm:cxn modelId="{41390F7D-F3F8-4D2F-BC4C-56B26CF33CD0}" type="presOf" srcId="{5763F0E3-435C-49F2-9203-466C0E0BE3AC}" destId="{A6ABACF4-EF1B-48BE-967E-DD57518F8E5A}" srcOrd="0" destOrd="0" presId="urn:microsoft.com/office/officeart/2005/8/layout/bProcess3"/>
    <dgm:cxn modelId="{C72E1283-5F66-4CC7-967D-651B9F2F8B8B}" type="presOf" srcId="{E5EA0FC9-04AA-4B80-97EF-DB3C4F932A9C}" destId="{2D43CA37-BD10-4D29-A3C8-8201FBC60DC7}" srcOrd="0" destOrd="0" presId="urn:microsoft.com/office/officeart/2005/8/layout/bProcess3"/>
    <dgm:cxn modelId="{F7FF7793-598E-4122-AED9-6ACD13C6BE40}" type="presOf" srcId="{EFCD57A2-0677-48DA-978D-7C5BEBDBFB61}" destId="{DE71F196-9352-4AEF-8791-385D646C51EF}" srcOrd="1" destOrd="0" presId="urn:microsoft.com/office/officeart/2005/8/layout/bProcess3"/>
    <dgm:cxn modelId="{758F829C-0554-41DB-9AF8-3A9B474943B4}" type="presOf" srcId="{C7D4EE76-020E-4926-88EB-2DFBB383265F}" destId="{EEC6CAC2-3C11-4AF7-A66C-7F0499CE4C3F}" srcOrd="0" destOrd="0" presId="urn:microsoft.com/office/officeart/2005/8/layout/bProcess3"/>
    <dgm:cxn modelId="{8F5394A3-4E07-4E50-AE37-E1A4B2446B01}" type="presOf" srcId="{290C48E7-AB18-455F-8918-0750F10B4357}" destId="{AE9FE463-7676-4DBD-BB8F-A970FB94AC36}" srcOrd="1" destOrd="0" presId="urn:microsoft.com/office/officeart/2005/8/layout/bProcess3"/>
    <dgm:cxn modelId="{080B42A9-82FF-48FD-9F9F-8CFF7F25F058}" type="presOf" srcId="{C7D4EE76-020E-4926-88EB-2DFBB383265F}" destId="{1ADA1FC1-1C59-4022-ACE6-0C0E11B9AC76}" srcOrd="1" destOrd="0" presId="urn:microsoft.com/office/officeart/2005/8/layout/bProcess3"/>
    <dgm:cxn modelId="{5057C3B6-1B81-485A-996A-D33BBDA1A2F1}" type="presOf" srcId="{7D638D23-40E2-4D90-BF95-A39FCBC57087}" destId="{5077DC57-A4B8-4B35-BD5F-E9652FAA4DE0}" srcOrd="0" destOrd="0" presId="urn:microsoft.com/office/officeart/2005/8/layout/bProcess3"/>
    <dgm:cxn modelId="{DCD893C2-14F5-429E-AA79-41A5E62ABFBB}" srcId="{7D638D23-40E2-4D90-BF95-A39FCBC57087}" destId="{E5EA0FC9-04AA-4B80-97EF-DB3C4F932A9C}" srcOrd="5" destOrd="0" parTransId="{281FE70A-A1C2-4B7A-9038-02A4724ABD56}" sibTransId="{BF83789A-D551-4FB2-A4F8-430D648CBCBE}"/>
    <dgm:cxn modelId="{DAF657C7-72E1-4023-A51F-9EBC831A245C}" srcId="{7D638D23-40E2-4D90-BF95-A39FCBC57087}" destId="{E5822D97-289C-4E45-AA97-EE7F1ED0D2AE}" srcOrd="3" destOrd="0" parTransId="{690D0173-2944-4F36-B7AD-721EA1971559}" sibTransId="{C7D4EE76-020E-4926-88EB-2DFBB383265F}"/>
    <dgm:cxn modelId="{9AE3ACD9-0948-4948-8AE5-C5D53F732683}" type="presOf" srcId="{94B1A174-F671-402D-B3EF-B0C7F776BAB4}" destId="{CFAB8E1B-455A-4590-885A-F7EA23122B9F}" srcOrd="0" destOrd="0" presId="urn:microsoft.com/office/officeart/2005/8/layout/bProcess3"/>
    <dgm:cxn modelId="{A9EB84DA-B9DC-4DC7-9D82-7A59CFD3C4CF}" type="presOf" srcId="{EFCD57A2-0677-48DA-978D-7C5BEBDBFB61}" destId="{95F86C9E-6849-408B-B581-A6D45E5D0ADD}" srcOrd="0" destOrd="0" presId="urn:microsoft.com/office/officeart/2005/8/layout/bProcess3"/>
    <dgm:cxn modelId="{ECE29EEE-3C72-43FD-9876-74B1E33325A6}" srcId="{7D638D23-40E2-4D90-BF95-A39FCBC57087}" destId="{A0B81CEA-4D6D-41F8-802F-9253299C852A}" srcOrd="0" destOrd="0" parTransId="{1B884B9F-CAF6-4E9E-8B73-6FB0238FE5C9}" sibTransId="{290C48E7-AB18-455F-8918-0750F10B4357}"/>
    <dgm:cxn modelId="{8808BFEE-7BA7-4CC3-ADA2-3FBE8E0E0988}" type="presOf" srcId="{0FBE8220-CBD0-4AD5-8816-88719FFC4154}" destId="{73EA4E51-A3E4-4732-AF93-41F923910DD6}" srcOrd="0" destOrd="0" presId="urn:microsoft.com/office/officeart/2005/8/layout/bProcess3"/>
    <dgm:cxn modelId="{DAF034FE-9AC1-4CFB-9F25-11294368E4C5}" type="presOf" srcId="{290C48E7-AB18-455F-8918-0750F10B4357}" destId="{BE0D56AF-98DF-4A6C-8DFA-AC15B42BD2C6}" srcOrd="0" destOrd="0" presId="urn:microsoft.com/office/officeart/2005/8/layout/bProcess3"/>
    <dgm:cxn modelId="{5CE0D94E-EC0F-4CD9-9432-BDC9F3D8B7B6}" type="presParOf" srcId="{5077DC57-A4B8-4B35-BD5F-E9652FAA4DE0}" destId="{ACCFD56B-5A24-4860-8382-F9C440192886}" srcOrd="0" destOrd="0" presId="urn:microsoft.com/office/officeart/2005/8/layout/bProcess3"/>
    <dgm:cxn modelId="{C702349E-98BB-4E80-AE35-FF3110ED3D13}" type="presParOf" srcId="{5077DC57-A4B8-4B35-BD5F-E9652FAA4DE0}" destId="{BE0D56AF-98DF-4A6C-8DFA-AC15B42BD2C6}" srcOrd="1" destOrd="0" presId="urn:microsoft.com/office/officeart/2005/8/layout/bProcess3"/>
    <dgm:cxn modelId="{54D8AD4E-5790-40D2-9B15-B1A371E52F70}" type="presParOf" srcId="{BE0D56AF-98DF-4A6C-8DFA-AC15B42BD2C6}" destId="{AE9FE463-7676-4DBD-BB8F-A970FB94AC36}" srcOrd="0" destOrd="0" presId="urn:microsoft.com/office/officeart/2005/8/layout/bProcess3"/>
    <dgm:cxn modelId="{67762726-D236-482C-B2E6-3A3875DC73B8}" type="presParOf" srcId="{5077DC57-A4B8-4B35-BD5F-E9652FAA4DE0}" destId="{73EA4E51-A3E4-4732-AF93-41F923910DD6}" srcOrd="2" destOrd="0" presId="urn:microsoft.com/office/officeart/2005/8/layout/bProcess3"/>
    <dgm:cxn modelId="{28FAFC83-7149-4C30-AA20-B1CFF7072F76}" type="presParOf" srcId="{5077DC57-A4B8-4B35-BD5F-E9652FAA4DE0}" destId="{647EAB39-68B2-4BFC-BF7A-00ACDC277F0F}" srcOrd="3" destOrd="0" presId="urn:microsoft.com/office/officeart/2005/8/layout/bProcess3"/>
    <dgm:cxn modelId="{11AD6D61-399A-4333-B6E5-D444C7477EC1}" type="presParOf" srcId="{647EAB39-68B2-4BFC-BF7A-00ACDC277F0F}" destId="{546CC147-BD2B-4D09-82CD-D01E8290E4EF}" srcOrd="0" destOrd="0" presId="urn:microsoft.com/office/officeart/2005/8/layout/bProcess3"/>
    <dgm:cxn modelId="{BE440A4A-A8C0-477F-8190-FDC96BFE1357}" type="presParOf" srcId="{5077DC57-A4B8-4B35-BD5F-E9652FAA4DE0}" destId="{CFAB8E1B-455A-4590-885A-F7EA23122B9F}" srcOrd="4" destOrd="0" presId="urn:microsoft.com/office/officeart/2005/8/layout/bProcess3"/>
    <dgm:cxn modelId="{7E7B8514-E0A2-489D-9A2F-461F73B4E473}" type="presParOf" srcId="{5077DC57-A4B8-4B35-BD5F-E9652FAA4DE0}" destId="{A6ABACF4-EF1B-48BE-967E-DD57518F8E5A}" srcOrd="5" destOrd="0" presId="urn:microsoft.com/office/officeart/2005/8/layout/bProcess3"/>
    <dgm:cxn modelId="{4D216BEE-B969-4211-AF23-8E4F275C58E3}" type="presParOf" srcId="{A6ABACF4-EF1B-48BE-967E-DD57518F8E5A}" destId="{D2C644B8-CDB7-4281-A4D3-3D4525146331}" srcOrd="0" destOrd="0" presId="urn:microsoft.com/office/officeart/2005/8/layout/bProcess3"/>
    <dgm:cxn modelId="{D85BFD0B-ED69-474C-BBE7-0EA6421F4CBD}" type="presParOf" srcId="{5077DC57-A4B8-4B35-BD5F-E9652FAA4DE0}" destId="{0C25BD78-09E9-4DBF-AD7E-8A70DC82018F}" srcOrd="6" destOrd="0" presId="urn:microsoft.com/office/officeart/2005/8/layout/bProcess3"/>
    <dgm:cxn modelId="{2DC6C345-BF65-4D96-B194-B44D88A96BB9}" type="presParOf" srcId="{5077DC57-A4B8-4B35-BD5F-E9652FAA4DE0}" destId="{EEC6CAC2-3C11-4AF7-A66C-7F0499CE4C3F}" srcOrd="7" destOrd="0" presId="urn:microsoft.com/office/officeart/2005/8/layout/bProcess3"/>
    <dgm:cxn modelId="{DFEFB946-248C-460C-8865-C2428B590F53}" type="presParOf" srcId="{EEC6CAC2-3C11-4AF7-A66C-7F0499CE4C3F}" destId="{1ADA1FC1-1C59-4022-ACE6-0C0E11B9AC76}" srcOrd="0" destOrd="0" presId="urn:microsoft.com/office/officeart/2005/8/layout/bProcess3"/>
    <dgm:cxn modelId="{3CD5DF9C-C54A-488C-929A-1F735BD8558E}" type="presParOf" srcId="{5077DC57-A4B8-4B35-BD5F-E9652FAA4DE0}" destId="{A24C7321-1C2C-4E8D-B456-254B3FCF165D}" srcOrd="8" destOrd="0" presId="urn:microsoft.com/office/officeart/2005/8/layout/bProcess3"/>
    <dgm:cxn modelId="{7181C730-DFF8-4EA7-A4A9-8004D87A846B}" type="presParOf" srcId="{5077DC57-A4B8-4B35-BD5F-E9652FAA4DE0}" destId="{95F86C9E-6849-408B-B581-A6D45E5D0ADD}" srcOrd="9" destOrd="0" presId="urn:microsoft.com/office/officeart/2005/8/layout/bProcess3"/>
    <dgm:cxn modelId="{5F354750-D853-4DB3-87EC-E2D3DA89EE05}" type="presParOf" srcId="{95F86C9E-6849-408B-B581-A6D45E5D0ADD}" destId="{DE71F196-9352-4AEF-8791-385D646C51EF}" srcOrd="0" destOrd="0" presId="urn:microsoft.com/office/officeart/2005/8/layout/bProcess3"/>
    <dgm:cxn modelId="{08EA8288-B6D4-47C1-9652-585B5F2DB33F}" type="presParOf" srcId="{5077DC57-A4B8-4B35-BD5F-E9652FAA4DE0}" destId="{2D43CA37-BD10-4D29-A3C8-8201FBC60DC7}"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21245-5FEC-4A78-84FB-393F072E41FD}">
      <dsp:nvSpPr>
        <dsp:cNvPr id="0" name=""/>
        <dsp:cNvSpPr/>
      </dsp:nvSpPr>
      <dsp:spPr>
        <a:xfrm>
          <a:off x="790" y="538100"/>
          <a:ext cx="3084150" cy="1850490"/>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Postal Charge Requisition</a:t>
          </a:r>
        </a:p>
      </dsp:txBody>
      <dsp:txXfrm>
        <a:off x="790" y="538100"/>
        <a:ext cx="3084150" cy="1850490"/>
      </dsp:txXfrm>
    </dsp:sp>
    <dsp:sp modelId="{E09570E7-2D4E-43C8-97A6-0BAC85A1A0B1}">
      <dsp:nvSpPr>
        <dsp:cNvPr id="0" name=""/>
        <dsp:cNvSpPr/>
      </dsp:nvSpPr>
      <dsp:spPr>
        <a:xfrm>
          <a:off x="3393356" y="538100"/>
          <a:ext cx="3084150" cy="1850490"/>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Summons</a:t>
          </a:r>
        </a:p>
      </dsp:txBody>
      <dsp:txXfrm>
        <a:off x="3393356" y="538100"/>
        <a:ext cx="3084150" cy="1850490"/>
      </dsp:txXfrm>
    </dsp:sp>
    <dsp:sp modelId="{6032A1B9-6FB2-4BD1-B646-B4F76E797E24}">
      <dsp:nvSpPr>
        <dsp:cNvPr id="0" name=""/>
        <dsp:cNvSpPr/>
      </dsp:nvSpPr>
      <dsp:spPr>
        <a:xfrm>
          <a:off x="790" y="2697006"/>
          <a:ext cx="3084150" cy="1850490"/>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Arrest on warrant</a:t>
          </a:r>
        </a:p>
      </dsp:txBody>
      <dsp:txXfrm>
        <a:off x="790" y="2697006"/>
        <a:ext cx="3084150" cy="1850490"/>
      </dsp:txXfrm>
    </dsp:sp>
    <dsp:sp modelId="{E2A78574-04D9-4C2F-A532-8D1374EB75DD}">
      <dsp:nvSpPr>
        <dsp:cNvPr id="0" name=""/>
        <dsp:cNvSpPr/>
      </dsp:nvSpPr>
      <dsp:spPr>
        <a:xfrm>
          <a:off x="3393356" y="2697006"/>
          <a:ext cx="3084150" cy="1850490"/>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Arrest without warrant</a:t>
          </a:r>
        </a:p>
      </dsp:txBody>
      <dsp:txXfrm>
        <a:off x="3393356" y="2697006"/>
        <a:ext cx="3084150" cy="1850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6C8CD-9E39-4005-B8EF-18C14011039F}">
      <dsp:nvSpPr>
        <dsp:cNvPr id="0" name=""/>
        <dsp:cNvSpPr/>
      </dsp:nvSpPr>
      <dsp:spPr>
        <a:xfrm>
          <a:off x="792085" y="3125"/>
          <a:ext cx="4250549" cy="2159100"/>
        </a:xfrm>
        <a:prstGeom prst="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arrest is the taking of a person’s liberty &amp; preventing them from going about their lawful business</a:t>
          </a:r>
        </a:p>
      </dsp:txBody>
      <dsp:txXfrm>
        <a:off x="792085" y="3125"/>
        <a:ext cx="4250549" cy="2159100"/>
      </dsp:txXfrm>
    </dsp:sp>
    <dsp:sp modelId="{7F1758F4-B93A-4E27-9864-97AE56D8BE51}">
      <dsp:nvSpPr>
        <dsp:cNvPr id="0" name=""/>
        <dsp:cNvSpPr/>
      </dsp:nvSpPr>
      <dsp:spPr>
        <a:xfrm>
          <a:off x="5402484" y="3125"/>
          <a:ext cx="4318597" cy="2159100"/>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arrest occurs when a police officer states to an individual that they are arresting them or when they use force to restrain the individual concerned’</a:t>
          </a:r>
        </a:p>
      </dsp:txBody>
      <dsp:txXfrm>
        <a:off x="5402484" y="3125"/>
        <a:ext cx="4318597" cy="2159100"/>
      </dsp:txXfrm>
    </dsp:sp>
    <dsp:sp modelId="{A14D1CF4-D8BD-4E45-AD87-52119D9AC60C}">
      <dsp:nvSpPr>
        <dsp:cNvPr id="0" name=""/>
        <dsp:cNvSpPr/>
      </dsp:nvSpPr>
      <dsp:spPr>
        <a:xfrm>
          <a:off x="792085" y="2522076"/>
          <a:ext cx="4250549" cy="2159100"/>
        </a:xfrm>
        <a:prstGeom prst="rect">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occurs also when, by words or conduct, they make it clear that they will, </a:t>
          </a:r>
          <a:r>
            <a:rPr lang="en-GB" sz="2400" b="1" kern="1200" dirty="0">
              <a:solidFill>
                <a:schemeClr val="tx1"/>
              </a:solidFill>
            </a:rPr>
            <a:t>if necessary</a:t>
          </a:r>
          <a:r>
            <a:rPr lang="en-GB" sz="2400" kern="1200" dirty="0">
              <a:solidFill>
                <a:schemeClr val="tx1"/>
              </a:solidFill>
            </a:rPr>
            <a:t>, use force to prevent the individual from going where they may want to go’ </a:t>
          </a:r>
        </a:p>
      </dsp:txBody>
      <dsp:txXfrm>
        <a:off x="792085" y="2522076"/>
        <a:ext cx="4250549" cy="2159100"/>
      </dsp:txXfrm>
    </dsp:sp>
    <dsp:sp modelId="{0F671DAB-B036-471D-926C-5BD245B5162B}">
      <dsp:nvSpPr>
        <dsp:cNvPr id="0" name=""/>
        <dsp:cNvSpPr/>
      </dsp:nvSpPr>
      <dsp:spPr>
        <a:xfrm>
          <a:off x="5402484" y="2522076"/>
          <a:ext cx="4318597" cy="2159100"/>
        </a:xfrm>
        <a:prstGeom prst="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But the arrest </a:t>
          </a:r>
          <a:r>
            <a:rPr lang="en-GB" sz="2800" b="1" i="1" u="sng" kern="1200" dirty="0">
              <a:solidFill>
                <a:schemeClr val="tx1"/>
              </a:solidFill>
            </a:rPr>
            <a:t>must </a:t>
          </a:r>
          <a:r>
            <a:rPr lang="en-GB" sz="2800" b="1" kern="1200" dirty="0">
              <a:solidFill>
                <a:schemeClr val="tx1"/>
              </a:solidFill>
            </a:rPr>
            <a:t>be necessary…</a:t>
          </a:r>
        </a:p>
      </dsp:txBody>
      <dsp:txXfrm>
        <a:off x="5402484" y="2522076"/>
        <a:ext cx="4318597" cy="2159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36222-7D14-4952-A741-BE3A3595B2A5}">
      <dsp:nvSpPr>
        <dsp:cNvPr id="0" name=""/>
        <dsp:cNvSpPr/>
      </dsp:nvSpPr>
      <dsp:spPr>
        <a:xfrm>
          <a:off x="925620" y="0"/>
          <a:ext cx="5277550" cy="1062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Is there a power to arrest?</a:t>
          </a:r>
        </a:p>
      </dsp:txBody>
      <dsp:txXfrm>
        <a:off x="956728" y="31108"/>
        <a:ext cx="5215334" cy="999902"/>
      </dsp:txXfrm>
    </dsp:sp>
    <dsp:sp modelId="{988A38FA-6F84-42F0-9B23-668841B6319B}">
      <dsp:nvSpPr>
        <dsp:cNvPr id="0" name=""/>
        <dsp:cNvSpPr/>
      </dsp:nvSpPr>
      <dsp:spPr>
        <a:xfrm rot="5400000">
          <a:off x="3365248" y="1088670"/>
          <a:ext cx="398294" cy="4779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3421010" y="1128499"/>
        <a:ext cx="286771" cy="278806"/>
      </dsp:txXfrm>
    </dsp:sp>
    <dsp:sp modelId="{4FF52991-9E91-44EE-9721-1217192858BD}">
      <dsp:nvSpPr>
        <dsp:cNvPr id="0" name=""/>
        <dsp:cNvSpPr/>
      </dsp:nvSpPr>
      <dsp:spPr>
        <a:xfrm>
          <a:off x="955928" y="1593177"/>
          <a:ext cx="5216935" cy="106211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Are there grounds to arrest?</a:t>
          </a:r>
        </a:p>
      </dsp:txBody>
      <dsp:txXfrm>
        <a:off x="987036" y="1624285"/>
        <a:ext cx="5154719" cy="999902"/>
      </dsp:txXfrm>
    </dsp:sp>
    <dsp:sp modelId="{0CDF33D6-F06D-4BF4-81EA-75FD1A0C493C}">
      <dsp:nvSpPr>
        <dsp:cNvPr id="0" name=""/>
        <dsp:cNvSpPr/>
      </dsp:nvSpPr>
      <dsp:spPr>
        <a:xfrm rot="5400000">
          <a:off x="3365248" y="2681847"/>
          <a:ext cx="398294" cy="4779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3421010" y="2721676"/>
        <a:ext cx="286771" cy="278806"/>
      </dsp:txXfrm>
    </dsp:sp>
    <dsp:sp modelId="{B97C2B98-0081-4F1F-8DC1-A709C2874E92}">
      <dsp:nvSpPr>
        <dsp:cNvPr id="0" name=""/>
        <dsp:cNvSpPr/>
      </dsp:nvSpPr>
      <dsp:spPr>
        <a:xfrm>
          <a:off x="968365" y="3186354"/>
          <a:ext cx="5192060" cy="106211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Is there a necessity to arrest?</a:t>
          </a:r>
        </a:p>
      </dsp:txBody>
      <dsp:txXfrm>
        <a:off x="999473" y="3217462"/>
        <a:ext cx="5129844" cy="9999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25E65-4D99-4955-9BA1-E580E1732656}">
      <dsp:nvSpPr>
        <dsp:cNvPr id="0" name=""/>
        <dsp:cNvSpPr/>
      </dsp:nvSpPr>
      <dsp:spPr>
        <a:xfrm>
          <a:off x="2635898" y="2714622"/>
          <a:ext cx="593741" cy="1279132"/>
        </a:xfrm>
        <a:custGeom>
          <a:avLst/>
          <a:gdLst/>
          <a:ahLst/>
          <a:cxnLst/>
          <a:rect l="0" t="0" r="0" b="0"/>
          <a:pathLst>
            <a:path>
              <a:moveTo>
                <a:pt x="0" y="0"/>
              </a:moveTo>
              <a:lnTo>
                <a:pt x="296870" y="0"/>
              </a:lnTo>
              <a:lnTo>
                <a:pt x="296870" y="1279132"/>
              </a:lnTo>
              <a:lnTo>
                <a:pt x="593741" y="1279132"/>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97513" y="3318933"/>
        <a:ext cx="70510" cy="70510"/>
      </dsp:txXfrm>
    </dsp:sp>
    <dsp:sp modelId="{820A2D18-4DD0-446E-ADFF-5100FEE8C296}">
      <dsp:nvSpPr>
        <dsp:cNvPr id="0" name=""/>
        <dsp:cNvSpPr/>
      </dsp:nvSpPr>
      <dsp:spPr>
        <a:xfrm>
          <a:off x="2635898" y="2663613"/>
          <a:ext cx="593741" cy="91440"/>
        </a:xfrm>
        <a:custGeom>
          <a:avLst/>
          <a:gdLst/>
          <a:ahLst/>
          <a:cxnLst/>
          <a:rect l="0" t="0" r="0" b="0"/>
          <a:pathLst>
            <a:path>
              <a:moveTo>
                <a:pt x="0" y="51009"/>
              </a:moveTo>
              <a:lnTo>
                <a:pt x="296870" y="51009"/>
              </a:lnTo>
              <a:lnTo>
                <a:pt x="296870" y="45720"/>
              </a:lnTo>
              <a:lnTo>
                <a:pt x="593741" y="45720"/>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17925" y="2694489"/>
        <a:ext cx="29688" cy="29688"/>
      </dsp:txXfrm>
    </dsp:sp>
    <dsp:sp modelId="{D4C37D1B-CF64-452A-80CB-03E81341CDE5}">
      <dsp:nvSpPr>
        <dsp:cNvPr id="0" name=""/>
        <dsp:cNvSpPr/>
      </dsp:nvSpPr>
      <dsp:spPr>
        <a:xfrm>
          <a:off x="2635898" y="1424912"/>
          <a:ext cx="593741" cy="1289710"/>
        </a:xfrm>
        <a:custGeom>
          <a:avLst/>
          <a:gdLst/>
          <a:ahLst/>
          <a:cxnLst/>
          <a:rect l="0" t="0" r="0" b="0"/>
          <a:pathLst>
            <a:path>
              <a:moveTo>
                <a:pt x="0" y="1289710"/>
              </a:moveTo>
              <a:lnTo>
                <a:pt x="296870" y="1289710"/>
              </a:lnTo>
              <a:lnTo>
                <a:pt x="296870" y="0"/>
              </a:lnTo>
              <a:lnTo>
                <a:pt x="593741" y="0"/>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97273" y="2034272"/>
        <a:ext cx="70990" cy="70990"/>
      </dsp:txXfrm>
    </dsp:sp>
    <dsp:sp modelId="{25E99E43-9806-4C5B-B979-DEF43399A8AB}">
      <dsp:nvSpPr>
        <dsp:cNvPr id="0" name=""/>
        <dsp:cNvSpPr/>
      </dsp:nvSpPr>
      <dsp:spPr>
        <a:xfrm rot="16200000">
          <a:off x="-581914" y="2200854"/>
          <a:ext cx="5408088" cy="1027536"/>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Elements required for a lawful arrest</a:t>
          </a:r>
        </a:p>
      </dsp:txBody>
      <dsp:txXfrm>
        <a:off x="-581914" y="2200854"/>
        <a:ext cx="5408088" cy="1027536"/>
      </dsp:txXfrm>
    </dsp:sp>
    <dsp:sp modelId="{443CB01A-CAFE-4951-9BF2-DF9BC76105C2}">
      <dsp:nvSpPr>
        <dsp:cNvPr id="0" name=""/>
        <dsp:cNvSpPr/>
      </dsp:nvSpPr>
      <dsp:spPr>
        <a:xfrm>
          <a:off x="3229640" y="911143"/>
          <a:ext cx="3370320" cy="1027536"/>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person’s involvement</a:t>
          </a:r>
        </a:p>
        <a:p>
          <a:pPr marL="0" lvl="0" indent="0" algn="ctr" defTabSz="1066800">
            <a:lnSpc>
              <a:spcPct val="90000"/>
            </a:lnSpc>
            <a:spcBef>
              <a:spcPct val="0"/>
            </a:spcBef>
            <a:spcAft>
              <a:spcPct val="35000"/>
            </a:spcAft>
            <a:buNone/>
          </a:pPr>
          <a:r>
            <a:rPr lang="en-GB" sz="2400" b="1" i="1" u="sng" kern="1200" dirty="0">
              <a:solidFill>
                <a:schemeClr val="tx1"/>
              </a:solidFill>
            </a:rPr>
            <a:t> or</a:t>
          </a:r>
        </a:p>
      </dsp:txBody>
      <dsp:txXfrm>
        <a:off x="3229640" y="911143"/>
        <a:ext cx="3370320" cy="1027536"/>
      </dsp:txXfrm>
    </dsp:sp>
    <dsp:sp modelId="{60D4E19A-6668-4E5C-AF2E-6E396658E53E}">
      <dsp:nvSpPr>
        <dsp:cNvPr id="0" name=""/>
        <dsp:cNvSpPr/>
      </dsp:nvSpPr>
      <dsp:spPr>
        <a:xfrm>
          <a:off x="3229640" y="2195565"/>
          <a:ext cx="3370320" cy="1027536"/>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suspected involvement </a:t>
          </a:r>
        </a:p>
        <a:p>
          <a:pPr marL="0" lvl="0" indent="0" algn="ctr" defTabSz="1066800">
            <a:lnSpc>
              <a:spcPct val="90000"/>
            </a:lnSpc>
            <a:spcBef>
              <a:spcPct val="0"/>
            </a:spcBef>
            <a:spcAft>
              <a:spcPct val="35000"/>
            </a:spcAft>
            <a:buNone/>
          </a:pPr>
          <a:r>
            <a:rPr lang="en-GB" sz="2400" b="1" i="1" u="sng" kern="1200" dirty="0">
              <a:solidFill>
                <a:schemeClr val="tx1"/>
              </a:solidFill>
            </a:rPr>
            <a:t>or</a:t>
          </a:r>
        </a:p>
      </dsp:txBody>
      <dsp:txXfrm>
        <a:off x="3229640" y="2195565"/>
        <a:ext cx="3370320" cy="1027536"/>
      </dsp:txXfrm>
    </dsp:sp>
    <dsp:sp modelId="{C729C6FB-7294-49BB-8111-99DFD9C99FF9}">
      <dsp:nvSpPr>
        <dsp:cNvPr id="0" name=""/>
        <dsp:cNvSpPr/>
      </dsp:nvSpPr>
      <dsp:spPr>
        <a:xfrm>
          <a:off x="3229640" y="3479986"/>
          <a:ext cx="3370320" cy="1027536"/>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attempted involvement in the commission of a criminal offence</a:t>
          </a:r>
        </a:p>
      </dsp:txBody>
      <dsp:txXfrm>
        <a:off x="3229640" y="3479986"/>
        <a:ext cx="3370320" cy="10275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7D6ED-2856-4EC6-AB99-C57292DFD507}">
      <dsp:nvSpPr>
        <dsp:cNvPr id="0" name=""/>
        <dsp:cNvSpPr/>
      </dsp:nvSpPr>
      <dsp:spPr>
        <a:xfrm>
          <a:off x="0" y="2950590"/>
          <a:ext cx="8564503" cy="1379388"/>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AND</a:t>
          </a:r>
        </a:p>
      </dsp:txBody>
      <dsp:txXfrm>
        <a:off x="0" y="2950590"/>
        <a:ext cx="8564503" cy="744869"/>
      </dsp:txXfrm>
    </dsp:sp>
    <dsp:sp modelId="{B60DD88B-9DEC-4A73-8E87-7E040AA5D968}">
      <dsp:nvSpPr>
        <dsp:cNvPr id="0" name=""/>
        <dsp:cNvSpPr/>
      </dsp:nvSpPr>
      <dsp:spPr>
        <a:xfrm>
          <a:off x="0" y="3679027"/>
          <a:ext cx="4282251" cy="891065"/>
        </a:xfrm>
        <a:prstGeom prst="rect">
          <a:avLst/>
        </a:prstGeom>
        <a:solidFill>
          <a:schemeClr val="accent3">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The</a:t>
          </a:r>
          <a:r>
            <a:rPr lang="en-GB" sz="2400" u="sng" kern="1200" dirty="0"/>
            <a:t> Necessity </a:t>
          </a:r>
          <a:r>
            <a:rPr lang="en-GB" sz="2400" kern="1200" dirty="0"/>
            <a:t>for the arrest</a:t>
          </a:r>
        </a:p>
      </dsp:txBody>
      <dsp:txXfrm>
        <a:off x="0" y="3679027"/>
        <a:ext cx="4282251" cy="891065"/>
      </dsp:txXfrm>
    </dsp:sp>
    <dsp:sp modelId="{7829E6B9-2285-4D8A-83A6-C3DB9D4C5937}">
      <dsp:nvSpPr>
        <dsp:cNvPr id="0" name=""/>
        <dsp:cNvSpPr/>
      </dsp:nvSpPr>
      <dsp:spPr>
        <a:xfrm>
          <a:off x="4282251" y="3679027"/>
          <a:ext cx="4282251" cy="891065"/>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Caution</a:t>
          </a:r>
          <a:r>
            <a:rPr lang="en-GB" sz="2400" kern="1200" dirty="0"/>
            <a:t> – ‘When Questioned’</a:t>
          </a:r>
        </a:p>
      </dsp:txBody>
      <dsp:txXfrm>
        <a:off x="4282251" y="3679027"/>
        <a:ext cx="4282251" cy="891065"/>
      </dsp:txXfrm>
    </dsp:sp>
    <dsp:sp modelId="{4C7B7970-3976-4585-94D7-C2EFA6B501DE}">
      <dsp:nvSpPr>
        <dsp:cNvPr id="0" name=""/>
        <dsp:cNvSpPr/>
      </dsp:nvSpPr>
      <dsp:spPr>
        <a:xfrm rot="10800000">
          <a:off x="0" y="389"/>
          <a:ext cx="8564503" cy="2979257"/>
        </a:xfrm>
        <a:prstGeom prst="upArrowCallou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Information to be given:</a:t>
          </a:r>
        </a:p>
      </dsp:txBody>
      <dsp:txXfrm rot="-10800000">
        <a:off x="0" y="389"/>
        <a:ext cx="8564503" cy="1045719"/>
      </dsp:txXfrm>
    </dsp:sp>
    <dsp:sp modelId="{C173842E-4C4C-49BD-B6C3-2FC156FE8165}">
      <dsp:nvSpPr>
        <dsp:cNvPr id="0" name=""/>
        <dsp:cNvSpPr/>
      </dsp:nvSpPr>
      <dsp:spPr>
        <a:xfrm>
          <a:off x="0" y="939783"/>
          <a:ext cx="4282251" cy="1103449"/>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That they </a:t>
          </a:r>
          <a:r>
            <a:rPr lang="en-GB" sz="2400" u="sng" kern="1200" dirty="0"/>
            <a:t>are under arrest </a:t>
          </a:r>
          <a:r>
            <a:rPr lang="en-GB" sz="2400" kern="1200" dirty="0"/>
            <a:t>(even if it is obvious)</a:t>
          </a:r>
        </a:p>
      </dsp:txBody>
      <dsp:txXfrm>
        <a:off x="0" y="939783"/>
        <a:ext cx="4282251" cy="1103449"/>
      </dsp:txXfrm>
    </dsp:sp>
    <dsp:sp modelId="{F084BF6A-2FEF-431F-B6E9-8B573C27F1D8}">
      <dsp:nvSpPr>
        <dsp:cNvPr id="0" name=""/>
        <dsp:cNvSpPr/>
      </dsp:nvSpPr>
      <dsp:spPr>
        <a:xfrm>
          <a:off x="4282251" y="931944"/>
          <a:ext cx="4282251" cy="1119127"/>
        </a:xfrm>
        <a:prstGeom prst="rect">
          <a:avLst/>
        </a:prstGeom>
        <a:solidFill>
          <a:schemeClr val="accent3">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The</a:t>
          </a:r>
          <a:r>
            <a:rPr lang="en-GB" sz="2400" u="sng" kern="1200" dirty="0"/>
            <a:t> grounds </a:t>
          </a:r>
          <a:r>
            <a:rPr lang="en-GB" sz="2400" kern="1200" dirty="0"/>
            <a:t>for the arrest (offence for which they have been arrested)</a:t>
          </a:r>
        </a:p>
      </dsp:txBody>
      <dsp:txXfrm>
        <a:off x="4282251" y="931944"/>
        <a:ext cx="4282251" cy="11191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5" cy="1201208"/>
        </a:xfrm>
        <a:prstGeom prst="trapezoid">
          <a:avLst>
            <a:gd name="adj" fmla="val 139559"/>
          </a:avLst>
        </a:prstGeom>
        <a:solidFill>
          <a:schemeClr val="accent1">
            <a:lumMod val="60000"/>
            <a:lumOff val="40000"/>
          </a:schemeClr>
        </a:soli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rgbClr val="000000">
                  <a:hueOff val="0"/>
                  <a:satOff val="0"/>
                  <a:lumOff val="0"/>
                  <a:alphaOff val="0"/>
                </a:srgbClr>
              </a:solidFill>
              <a:latin typeface="+mn-lt"/>
              <a:ea typeface="+mn-ea"/>
              <a:cs typeface="Arial" panose="020B0604020202020204" pitchFamily="34" charset="0"/>
            </a:rPr>
            <a:t>Knowing</a:t>
          </a:r>
        </a:p>
      </dsp:txBody>
      <dsp:txXfrm rot="-10800000">
        <a:off x="2528952" y="256089"/>
        <a:ext cx="3006990" cy="945119"/>
      </dsp:txXfrm>
    </dsp:sp>
    <dsp:sp modelId="{E39C8E5E-ADAF-411E-B5AC-9A53AFCEB9FA}">
      <dsp:nvSpPr>
        <dsp:cNvPr id="0" name=""/>
        <dsp:cNvSpPr/>
      </dsp:nvSpPr>
      <dsp:spPr>
        <a:xfrm rot="10800000">
          <a:off x="974051" y="1201208"/>
          <a:ext cx="6116793" cy="1201208"/>
        </a:xfrm>
        <a:prstGeom prst="trapezoid">
          <a:avLst>
            <a:gd name="adj" fmla="val 139559"/>
          </a:avLst>
        </a:prstGeom>
        <a:solidFill>
          <a:schemeClr val="accent1">
            <a:lumMod val="40000"/>
            <a:lumOff val="60000"/>
          </a:schemeClr>
        </a:soli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rgbClr val="000000">
                  <a:hueOff val="0"/>
                  <a:satOff val="0"/>
                  <a:lumOff val="0"/>
                  <a:alphaOff val="0"/>
                </a:srgbClr>
              </a:solidFill>
              <a:latin typeface="+mn-lt"/>
              <a:ea typeface="+mn-ea"/>
              <a:cs typeface="Arial" panose="020B0604020202020204" pitchFamily="34" charset="0"/>
            </a:rPr>
            <a:t>Believing</a:t>
          </a:r>
        </a:p>
      </dsp:txBody>
      <dsp:txXfrm rot="-10800000">
        <a:off x="3162086" y="1538857"/>
        <a:ext cx="1740723" cy="863559"/>
      </dsp:txXfrm>
    </dsp:sp>
    <dsp:sp modelId="{2AF2D461-9AA2-4F5C-9EED-7B89FEBDAB57}">
      <dsp:nvSpPr>
        <dsp:cNvPr id="0" name=""/>
        <dsp:cNvSpPr/>
      </dsp:nvSpPr>
      <dsp:spPr>
        <a:xfrm rot="10800000">
          <a:off x="1872211" y="2402416"/>
          <a:ext cx="4320472" cy="1201208"/>
        </a:xfrm>
        <a:prstGeom prst="trapezoid">
          <a:avLst>
            <a:gd name="adj" fmla="val 139559"/>
          </a:avLst>
        </a:prstGeom>
        <a:solidFill>
          <a:schemeClr val="accent1">
            <a:lumMod val="20000"/>
            <a:lumOff val="80000"/>
          </a:schemeClr>
        </a:soli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0" kern="1200" dirty="0">
              <a:solidFill>
                <a:srgbClr val="000000">
                  <a:hueOff val="0"/>
                  <a:satOff val="0"/>
                  <a:lumOff val="0"/>
                  <a:alphaOff val="0"/>
                </a:srgbClr>
              </a:solidFill>
              <a:latin typeface="+mn-lt"/>
              <a:ea typeface="+mn-ea"/>
              <a:cs typeface="Arial" panose="020B0604020202020204" pitchFamily="34" charset="0"/>
            </a:rPr>
            <a:t>Suspecting</a:t>
          </a:r>
        </a:p>
      </dsp:txBody>
      <dsp:txXfrm rot="-10800000">
        <a:off x="2989807" y="2713138"/>
        <a:ext cx="2085280" cy="8904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22424-C1DD-4149-8D97-D5F075028A52}">
      <dsp:nvSpPr>
        <dsp:cNvPr id="0" name=""/>
        <dsp:cNvSpPr/>
      </dsp:nvSpPr>
      <dsp:spPr>
        <a:xfrm>
          <a:off x="9542018" y="2011607"/>
          <a:ext cx="2175735" cy="2176091"/>
        </a:xfrm>
        <a:prstGeom prst="ellipse">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4D646-8617-4A3F-B16E-81262668F73E}">
      <dsp:nvSpPr>
        <dsp:cNvPr id="0" name=""/>
        <dsp:cNvSpPr/>
      </dsp:nvSpPr>
      <dsp:spPr>
        <a:xfrm>
          <a:off x="9613810" y="2084156"/>
          <a:ext cx="2030995" cy="2030993"/>
        </a:xfrm>
        <a:prstGeom prst="ellipse">
          <a:avLst/>
        </a:prstGeom>
        <a:solidFill>
          <a:schemeClr val="tx2">
            <a:lumMod val="20000"/>
            <a:lumOff val="8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or Place</a:t>
          </a:r>
        </a:p>
      </dsp:txBody>
      <dsp:txXfrm>
        <a:off x="9904448" y="2374352"/>
        <a:ext cx="1450876" cy="1450600"/>
      </dsp:txXfrm>
    </dsp:sp>
    <dsp:sp modelId="{1501303D-D12A-4512-977F-CB8F973B789A}">
      <dsp:nvSpPr>
        <dsp:cNvPr id="0" name=""/>
        <dsp:cNvSpPr/>
      </dsp:nvSpPr>
      <dsp:spPr>
        <a:xfrm rot="2700000">
          <a:off x="7292302" y="2011720"/>
          <a:ext cx="2175483" cy="2175483"/>
        </a:xfrm>
        <a:prstGeom prst="teardrop">
          <a:avLst>
            <a:gd name="adj" fmla="val 10000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B2C358-ACB4-4EA1-A0B0-620B15FA628D}">
      <dsp:nvSpPr>
        <dsp:cNvPr id="0" name=""/>
        <dsp:cNvSpPr/>
      </dsp:nvSpPr>
      <dsp:spPr>
        <a:xfrm>
          <a:off x="7366283" y="2084156"/>
          <a:ext cx="2030995" cy="2030993"/>
        </a:xfrm>
        <a:prstGeom prst="ellipse">
          <a:avLst/>
        </a:prstGeom>
        <a:solidFill>
          <a:schemeClr val="accent3">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the Time</a:t>
          </a:r>
        </a:p>
      </dsp:txBody>
      <dsp:txXfrm>
        <a:off x="7655764" y="2374352"/>
        <a:ext cx="1450876" cy="1450600"/>
      </dsp:txXfrm>
    </dsp:sp>
    <dsp:sp modelId="{084B86E1-BBCB-485F-A8AB-E685064A70F4}">
      <dsp:nvSpPr>
        <dsp:cNvPr id="0" name=""/>
        <dsp:cNvSpPr/>
      </dsp:nvSpPr>
      <dsp:spPr>
        <a:xfrm rot="2700000">
          <a:off x="5044775" y="2011720"/>
          <a:ext cx="2175483" cy="2175483"/>
        </a:xfrm>
        <a:prstGeom prst="teardrop">
          <a:avLst>
            <a:gd name="adj" fmla="val 10000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1F2C8-82C8-4256-8F57-1C76871D0A38}">
      <dsp:nvSpPr>
        <dsp:cNvPr id="0" name=""/>
        <dsp:cNvSpPr/>
      </dsp:nvSpPr>
      <dsp:spPr>
        <a:xfrm>
          <a:off x="5117599" y="2084156"/>
          <a:ext cx="2030995" cy="2030993"/>
        </a:xfrm>
        <a:prstGeom prst="ellipse">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t>Intelligence</a:t>
          </a:r>
        </a:p>
      </dsp:txBody>
      <dsp:txXfrm>
        <a:off x="5407079" y="2374352"/>
        <a:ext cx="1450876" cy="1450600"/>
      </dsp:txXfrm>
    </dsp:sp>
    <dsp:sp modelId="{ADB7D08A-8BE4-489F-A280-F4DB7A78056D}">
      <dsp:nvSpPr>
        <dsp:cNvPr id="0" name=""/>
        <dsp:cNvSpPr/>
      </dsp:nvSpPr>
      <dsp:spPr>
        <a:xfrm rot="2700000">
          <a:off x="2796091" y="2011720"/>
          <a:ext cx="2175483" cy="2175483"/>
        </a:xfrm>
        <a:prstGeom prst="teardrop">
          <a:avLst>
            <a:gd name="adj" fmla="val 10000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2385C-938C-4F65-AF2D-E54A68F6D1AB}">
      <dsp:nvSpPr>
        <dsp:cNvPr id="0" name=""/>
        <dsp:cNvSpPr/>
      </dsp:nvSpPr>
      <dsp:spPr>
        <a:xfrm>
          <a:off x="2868914" y="2084156"/>
          <a:ext cx="2030995" cy="2030993"/>
        </a:xfrm>
        <a:prstGeom prst="ellipse">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Actions</a:t>
          </a:r>
        </a:p>
      </dsp:txBody>
      <dsp:txXfrm>
        <a:off x="3159553" y="2374352"/>
        <a:ext cx="1450876" cy="1450600"/>
      </dsp:txXfrm>
    </dsp:sp>
    <dsp:sp modelId="{D4BF2955-1A3A-4A95-B11E-6044EAA99B30}">
      <dsp:nvSpPr>
        <dsp:cNvPr id="0" name=""/>
        <dsp:cNvSpPr/>
      </dsp:nvSpPr>
      <dsp:spPr>
        <a:xfrm rot="2700000">
          <a:off x="547407" y="2011720"/>
          <a:ext cx="2175483" cy="2175483"/>
        </a:xfrm>
        <a:prstGeom prst="teardrop">
          <a:avLst>
            <a:gd name="adj" fmla="val 10000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FEF7DB-5C20-4FD0-93B0-A2A19FA970A7}">
      <dsp:nvSpPr>
        <dsp:cNvPr id="0" name=""/>
        <dsp:cNvSpPr/>
      </dsp:nvSpPr>
      <dsp:spPr>
        <a:xfrm>
          <a:off x="620230" y="2084156"/>
          <a:ext cx="2030995" cy="2030993"/>
        </a:xfrm>
        <a:prstGeom prst="ellipse">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Behaviour</a:t>
          </a:r>
        </a:p>
      </dsp:txBody>
      <dsp:txXfrm>
        <a:off x="910868" y="2374352"/>
        <a:ext cx="1450876" cy="14506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57973-BD76-4BE6-9D01-871F28D1C946}">
      <dsp:nvSpPr>
        <dsp:cNvPr id="0" name=""/>
        <dsp:cNvSpPr/>
      </dsp:nvSpPr>
      <dsp:spPr>
        <a:xfrm>
          <a:off x="0" y="0"/>
          <a:ext cx="8928992" cy="1452768"/>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 constable may arrest without warrant anyone who:</a:t>
          </a:r>
        </a:p>
      </dsp:txBody>
      <dsp:txXfrm>
        <a:off x="0" y="0"/>
        <a:ext cx="8928992" cy="1452768"/>
      </dsp:txXfrm>
    </dsp:sp>
    <dsp:sp modelId="{E7A521AF-BADB-40ED-9635-A3BCD4DF73A7}">
      <dsp:nvSpPr>
        <dsp:cNvPr id="0" name=""/>
        <dsp:cNvSpPr/>
      </dsp:nvSpPr>
      <dsp:spPr>
        <a:xfrm>
          <a:off x="4359" y="1452768"/>
          <a:ext cx="2973424" cy="305081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is about </a:t>
          </a:r>
          <a:r>
            <a:rPr lang="en-GB" sz="2400" kern="1200" dirty="0">
              <a:solidFill>
                <a:schemeClr val="tx1"/>
              </a:solidFill>
            </a:rPr>
            <a:t>to commit an offence</a:t>
          </a:r>
        </a:p>
      </dsp:txBody>
      <dsp:txXfrm>
        <a:off x="4359" y="1452768"/>
        <a:ext cx="2973424" cy="3050812"/>
      </dsp:txXfrm>
    </dsp:sp>
    <dsp:sp modelId="{1CF6B96C-045C-4260-9E10-B8959DB01B22}">
      <dsp:nvSpPr>
        <dsp:cNvPr id="0" name=""/>
        <dsp:cNvSpPr/>
      </dsp:nvSpPr>
      <dsp:spPr>
        <a:xfrm>
          <a:off x="2977783" y="1452768"/>
          <a:ext cx="2973424" cy="305081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is in the act </a:t>
          </a:r>
          <a:r>
            <a:rPr lang="en-GB" sz="2400" kern="1200" dirty="0">
              <a:solidFill>
                <a:schemeClr val="tx1"/>
              </a:solidFill>
            </a:rPr>
            <a:t>of committing an offence</a:t>
          </a:r>
        </a:p>
      </dsp:txBody>
      <dsp:txXfrm>
        <a:off x="2977783" y="1452768"/>
        <a:ext cx="2973424" cy="3050812"/>
      </dsp:txXfrm>
    </dsp:sp>
    <dsp:sp modelId="{8EC5F339-7628-46BD-AE56-6C61A9185ED4}">
      <dsp:nvSpPr>
        <dsp:cNvPr id="0" name=""/>
        <dsp:cNvSpPr/>
      </dsp:nvSpPr>
      <dsp:spPr>
        <a:xfrm>
          <a:off x="5951208" y="1452768"/>
          <a:ext cx="2973424" cy="3050812"/>
        </a:xfrm>
        <a:prstGeom prst="rect">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have </a:t>
          </a:r>
          <a:r>
            <a:rPr lang="en-GB" sz="2400" b="1" u="sng" kern="1200" dirty="0">
              <a:solidFill>
                <a:schemeClr val="tx1"/>
              </a:solidFill>
            </a:rPr>
            <a:t>reasonable grounds to suspect</a:t>
          </a:r>
          <a:r>
            <a:rPr lang="en-GB" sz="2400" kern="1200" dirty="0">
              <a:solidFill>
                <a:schemeClr val="tx1"/>
              </a:solidFill>
            </a:rPr>
            <a:t> to be:</a:t>
          </a:r>
        </a:p>
        <a:p>
          <a:pPr marL="0" lvl="0" indent="0" algn="l" defTabSz="1066800">
            <a:lnSpc>
              <a:spcPct val="90000"/>
            </a:lnSpc>
            <a:spcBef>
              <a:spcPct val="0"/>
            </a:spcBef>
            <a:spcAft>
              <a:spcPct val="35000"/>
            </a:spcAft>
            <a:buNone/>
          </a:pPr>
          <a:r>
            <a:rPr lang="en-GB" sz="2400" kern="1200" dirty="0">
              <a:solidFill>
                <a:schemeClr val="tx1"/>
              </a:solidFill>
            </a:rPr>
            <a:t>a) </a:t>
          </a:r>
          <a:r>
            <a:rPr lang="en-GB" sz="2400" b="1" u="sng" kern="1200" dirty="0">
              <a:solidFill>
                <a:schemeClr val="tx1"/>
              </a:solidFill>
            </a:rPr>
            <a:t>about </a:t>
          </a:r>
          <a:r>
            <a:rPr lang="en-GB" sz="2400" kern="1200" dirty="0">
              <a:solidFill>
                <a:schemeClr val="tx1"/>
              </a:solidFill>
            </a:rPr>
            <a:t>to commit an offence or</a:t>
          </a:r>
        </a:p>
        <a:p>
          <a:pPr marL="0" lvl="0" indent="0" algn="l" defTabSz="1066800">
            <a:lnSpc>
              <a:spcPct val="90000"/>
            </a:lnSpc>
            <a:spcBef>
              <a:spcPct val="0"/>
            </a:spcBef>
            <a:spcAft>
              <a:spcPct val="35000"/>
            </a:spcAft>
            <a:buNone/>
          </a:pPr>
          <a:r>
            <a:rPr lang="en-GB" sz="2400" kern="1200" dirty="0">
              <a:solidFill>
                <a:schemeClr val="tx1"/>
              </a:solidFill>
            </a:rPr>
            <a:t>b) </a:t>
          </a:r>
          <a:r>
            <a:rPr lang="en-GB" sz="2400" b="1" u="sng" kern="1200" dirty="0">
              <a:solidFill>
                <a:schemeClr val="tx1"/>
              </a:solidFill>
            </a:rPr>
            <a:t>in the act of committing</a:t>
          </a:r>
          <a:r>
            <a:rPr lang="en-GB" sz="2400" kern="1200" dirty="0">
              <a:solidFill>
                <a:schemeClr val="tx1"/>
              </a:solidFill>
            </a:rPr>
            <a:t> an offence</a:t>
          </a:r>
        </a:p>
      </dsp:txBody>
      <dsp:txXfrm>
        <a:off x="5951208" y="1452768"/>
        <a:ext cx="2973424" cy="3050812"/>
      </dsp:txXfrm>
    </dsp:sp>
    <dsp:sp modelId="{A24717AB-9AFD-4E02-9AC9-E72490C6107A}">
      <dsp:nvSpPr>
        <dsp:cNvPr id="0" name=""/>
        <dsp:cNvSpPr/>
      </dsp:nvSpPr>
      <dsp:spPr>
        <a:xfrm>
          <a:off x="0" y="4503580"/>
          <a:ext cx="8928992" cy="338979"/>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F9024-97C9-4CC5-94FB-9849D8A25B4F}">
      <dsp:nvSpPr>
        <dsp:cNvPr id="0" name=""/>
        <dsp:cNvSpPr/>
      </dsp:nvSpPr>
      <dsp:spPr>
        <a:xfrm>
          <a:off x="0" y="0"/>
          <a:ext cx="8128000" cy="1331257"/>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an offence </a:t>
          </a:r>
          <a:r>
            <a:rPr lang="en-GB" sz="2400" b="1" u="sng" kern="1200" dirty="0">
              <a:solidFill>
                <a:schemeClr val="tx1"/>
              </a:solidFill>
            </a:rPr>
            <a:t>has been committed</a:t>
          </a:r>
          <a:r>
            <a:rPr lang="en-GB" sz="2400" kern="1200" dirty="0">
              <a:solidFill>
                <a:schemeClr val="tx1"/>
              </a:solidFill>
            </a:rPr>
            <a:t>, an officer may arrest anyone who:</a:t>
          </a:r>
        </a:p>
      </dsp:txBody>
      <dsp:txXfrm>
        <a:off x="0" y="0"/>
        <a:ext cx="8128000" cy="1331257"/>
      </dsp:txXfrm>
    </dsp:sp>
    <dsp:sp modelId="{17480732-75E5-42DA-AD47-80A5E3704CAC}">
      <dsp:nvSpPr>
        <dsp:cNvPr id="0" name=""/>
        <dsp:cNvSpPr/>
      </dsp:nvSpPr>
      <dsp:spPr>
        <a:xfrm>
          <a:off x="0" y="1331257"/>
          <a:ext cx="4064000" cy="2795640"/>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a:t>
          </a:r>
          <a:r>
            <a:rPr lang="en-GB" sz="2400" b="1" u="sng" kern="1200" dirty="0">
              <a:solidFill>
                <a:schemeClr val="tx1"/>
              </a:solidFill>
            </a:rPr>
            <a:t>is guilty </a:t>
          </a:r>
          <a:r>
            <a:rPr lang="en-GB" sz="2400" kern="1200" dirty="0">
              <a:solidFill>
                <a:schemeClr val="tx1"/>
              </a:solidFill>
            </a:rPr>
            <a:t>of the offence</a:t>
          </a:r>
        </a:p>
      </dsp:txBody>
      <dsp:txXfrm>
        <a:off x="0" y="1331257"/>
        <a:ext cx="4064000" cy="2795640"/>
      </dsp:txXfrm>
    </dsp:sp>
    <dsp:sp modelId="{DE5E879B-5AB4-466C-8AB4-D8491522D472}">
      <dsp:nvSpPr>
        <dsp:cNvPr id="0" name=""/>
        <dsp:cNvSpPr/>
      </dsp:nvSpPr>
      <dsp:spPr>
        <a:xfrm>
          <a:off x="4064000" y="1331257"/>
          <a:ext cx="4064000" cy="2795640"/>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 they </a:t>
          </a:r>
          <a:r>
            <a:rPr lang="en-GB" sz="2400" b="1" u="sng" kern="1200" dirty="0">
              <a:solidFill>
                <a:schemeClr val="tx1"/>
              </a:solidFill>
            </a:rPr>
            <a:t>have reasonable grounds for suspecting </a:t>
          </a:r>
          <a:r>
            <a:rPr lang="en-GB" sz="2400" kern="1200" dirty="0">
              <a:solidFill>
                <a:schemeClr val="tx1"/>
              </a:solidFill>
            </a:rPr>
            <a:t>to be guilty of it</a:t>
          </a:r>
        </a:p>
      </dsp:txBody>
      <dsp:txXfrm>
        <a:off x="4064000" y="1331257"/>
        <a:ext cx="4064000" cy="2795640"/>
      </dsp:txXfrm>
    </dsp:sp>
    <dsp:sp modelId="{527C4C87-495D-4399-A1A7-22D191EF6B92}">
      <dsp:nvSpPr>
        <dsp:cNvPr id="0" name=""/>
        <dsp:cNvSpPr/>
      </dsp:nvSpPr>
      <dsp:spPr>
        <a:xfrm>
          <a:off x="0" y="4126898"/>
          <a:ext cx="8128000" cy="310626"/>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a:effectLst/>
      </dsp:spPr>
      <dsp:style>
        <a:lnRef idx="0">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51C4B-46F8-4DD5-8F2C-A8010530979B}">
      <dsp:nvSpPr>
        <dsp:cNvPr id="0" name=""/>
        <dsp:cNvSpPr/>
      </dsp:nvSpPr>
      <dsp:spPr>
        <a:xfrm>
          <a:off x="0" y="0"/>
          <a:ext cx="5355045" cy="2040312"/>
        </a:xfrm>
        <a:prstGeom prst="roundRect">
          <a:avLst>
            <a:gd name="adj" fmla="val 10000"/>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E06E1C49-937E-41F7-9674-D431A9BF3911}">
      <dsp:nvSpPr>
        <dsp:cNvPr id="0" name=""/>
        <dsp:cNvSpPr/>
      </dsp:nvSpPr>
      <dsp:spPr>
        <a:xfrm>
          <a:off x="161265" y="272041"/>
          <a:ext cx="2396434" cy="1496229"/>
        </a:xfrm>
        <a:prstGeom prst="roundRect">
          <a:avLst>
            <a:gd name="adj" fmla="val 10000"/>
          </a:avLst>
        </a:prstGeom>
        <a:blipFill rotWithShape="1">
          <a:blip xmlns:r="http://schemas.openxmlformats.org/officeDocument/2006/relationships" r:embed="rId1"/>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5F6889B-3BFE-4921-8AF4-5382574A43BE}">
      <dsp:nvSpPr>
        <dsp:cNvPr id="0" name=""/>
        <dsp:cNvSpPr/>
      </dsp:nvSpPr>
      <dsp:spPr>
        <a:xfrm rot="10800000">
          <a:off x="161265" y="2040312"/>
          <a:ext cx="2396434" cy="2493715"/>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allow the prompt &amp; effective investigation of the offence</a:t>
          </a:r>
        </a:p>
      </dsp:txBody>
      <dsp:txXfrm rot="10800000">
        <a:off x="234964" y="2040312"/>
        <a:ext cx="2249036" cy="2420016"/>
      </dsp:txXfrm>
    </dsp:sp>
    <dsp:sp modelId="{F7583A4E-7BA9-496D-9C40-4A2794F58C76}">
      <dsp:nvSpPr>
        <dsp:cNvPr id="0" name=""/>
        <dsp:cNvSpPr/>
      </dsp:nvSpPr>
      <dsp:spPr>
        <a:xfrm>
          <a:off x="2797344" y="272041"/>
          <a:ext cx="2396434" cy="1496229"/>
        </a:xfrm>
        <a:prstGeom prst="roundRect">
          <a:avLst>
            <a:gd name="adj" fmla="val 10000"/>
          </a:avLst>
        </a:prstGeom>
        <a:blipFill rotWithShape="1">
          <a:blip xmlns:r="http://schemas.openxmlformats.org/officeDocument/2006/relationships" r:embed="rId2"/>
          <a:srcRect/>
          <a:stretch>
            <a:fillRect t="-57000" b="-5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876E11B-48DC-4799-BE48-0F7D42E8D1DC}">
      <dsp:nvSpPr>
        <dsp:cNvPr id="0" name=""/>
        <dsp:cNvSpPr/>
      </dsp:nvSpPr>
      <dsp:spPr>
        <a:xfrm rot="10800000">
          <a:off x="2797344" y="2040312"/>
          <a:ext cx="2396434" cy="2493715"/>
        </a:xfrm>
        <a:prstGeom prst="round2SameRect">
          <a:avLst>
            <a:gd name="adj1" fmla="val 10500"/>
            <a:gd name="adj2" fmla="val 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prevent the disappearance of the person in question</a:t>
          </a:r>
        </a:p>
      </dsp:txBody>
      <dsp:txXfrm rot="10800000">
        <a:off x="2871043" y="2040312"/>
        <a:ext cx="2249036" cy="24200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51C4B-46F8-4DD5-8F2C-A8010530979B}">
      <dsp:nvSpPr>
        <dsp:cNvPr id="0" name=""/>
        <dsp:cNvSpPr/>
      </dsp:nvSpPr>
      <dsp:spPr>
        <a:xfrm>
          <a:off x="0" y="0"/>
          <a:ext cx="5355045" cy="2040312"/>
        </a:xfrm>
        <a:prstGeom prst="roundRect">
          <a:avLst>
            <a:gd name="adj" fmla="val 10000"/>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E06E1C49-937E-41F7-9674-D431A9BF3911}">
      <dsp:nvSpPr>
        <dsp:cNvPr id="0" name=""/>
        <dsp:cNvSpPr/>
      </dsp:nvSpPr>
      <dsp:spPr>
        <a:xfrm>
          <a:off x="161265" y="272041"/>
          <a:ext cx="2396434" cy="1496229"/>
        </a:xfrm>
        <a:prstGeom prst="roundRect">
          <a:avLst>
            <a:gd name="adj" fmla="val 10000"/>
          </a:avLst>
        </a:prstGeom>
        <a:blipFill rotWithShape="1">
          <a:blip xmlns:r="http://schemas.openxmlformats.org/officeDocument/2006/relationships" r:embed="rId1"/>
          <a:srcRect/>
          <a:stretch>
            <a:fillRect t="-17000" b="-1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5F6889B-3BFE-4921-8AF4-5382574A43BE}">
      <dsp:nvSpPr>
        <dsp:cNvPr id="0" name=""/>
        <dsp:cNvSpPr/>
      </dsp:nvSpPr>
      <dsp:spPr>
        <a:xfrm rot="10800000">
          <a:off x="161265" y="2040312"/>
          <a:ext cx="2396434" cy="2493715"/>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protect a child or other vulnerable person</a:t>
          </a:r>
        </a:p>
      </dsp:txBody>
      <dsp:txXfrm rot="10800000">
        <a:off x="234964" y="2040312"/>
        <a:ext cx="2249036" cy="2420016"/>
      </dsp:txXfrm>
    </dsp:sp>
    <dsp:sp modelId="{F7583A4E-7BA9-496D-9C40-4A2794F58C76}">
      <dsp:nvSpPr>
        <dsp:cNvPr id="0" name=""/>
        <dsp:cNvSpPr/>
      </dsp:nvSpPr>
      <dsp:spPr>
        <a:xfrm>
          <a:off x="2797344" y="272041"/>
          <a:ext cx="2396434" cy="1496229"/>
        </a:xfrm>
        <a:prstGeom prst="roundRect">
          <a:avLst>
            <a:gd name="adj" fmla="val 10000"/>
          </a:avLst>
        </a:prstGeom>
        <a:blipFill rotWithShape="1">
          <a:blip xmlns:r="http://schemas.openxmlformats.org/officeDocument/2006/relationships" r:embed="rId2"/>
          <a:srcRect/>
          <a:stretch>
            <a:fillRect t="-30000" b="-3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876E11B-48DC-4799-BE48-0F7D42E8D1DC}">
      <dsp:nvSpPr>
        <dsp:cNvPr id="0" name=""/>
        <dsp:cNvSpPr/>
      </dsp:nvSpPr>
      <dsp:spPr>
        <a:xfrm rot="10800000">
          <a:off x="2797344" y="2040312"/>
          <a:ext cx="2396434" cy="2493715"/>
        </a:xfrm>
        <a:prstGeom prst="round2SameRect">
          <a:avLst>
            <a:gd name="adj1" fmla="val 10500"/>
            <a:gd name="adj2" fmla="val 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prevent causing unlawful obstruction of the highway</a:t>
          </a:r>
        </a:p>
      </dsp:txBody>
      <dsp:txXfrm rot="10800000">
        <a:off x="2871043" y="2040312"/>
        <a:ext cx="2249036" cy="24200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58D4E-413C-486C-AB26-E3A86C36EF0D}">
      <dsp:nvSpPr>
        <dsp:cNvPr id="0" name=""/>
        <dsp:cNvSpPr/>
      </dsp:nvSpPr>
      <dsp:spPr>
        <a:xfrm>
          <a:off x="0" y="0"/>
          <a:ext cx="5497284" cy="1968061"/>
        </a:xfrm>
        <a:prstGeom prst="roundRect">
          <a:avLst>
            <a:gd name="adj" fmla="val 10000"/>
          </a:avLst>
        </a:prstGeom>
        <a:solidFill>
          <a:srgbClr val="0070C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913397BA-AB04-4E3A-AA35-A36CFC67D0F3}">
      <dsp:nvSpPr>
        <dsp:cNvPr id="0" name=""/>
        <dsp:cNvSpPr/>
      </dsp:nvSpPr>
      <dsp:spPr>
        <a:xfrm>
          <a:off x="165549" y="262408"/>
          <a:ext cx="2460088" cy="1443245"/>
        </a:xfrm>
        <a:prstGeom prst="roundRect">
          <a:avLst>
            <a:gd name="adj" fmla="val 10000"/>
          </a:avLst>
        </a:prstGeom>
        <a:blipFill rotWithShape="1">
          <a:blip xmlns:r="http://schemas.openxmlformats.org/officeDocument/2006/relationships" r:embed="rId1"/>
          <a:srcRect/>
          <a:stretch>
            <a:fillRect l="-2000" r="-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B1AABC4-8ECE-4405-9E67-02952C677C46}">
      <dsp:nvSpPr>
        <dsp:cNvPr id="0" name=""/>
        <dsp:cNvSpPr/>
      </dsp:nvSpPr>
      <dsp:spPr>
        <a:xfrm rot="10800000">
          <a:off x="165549" y="1968061"/>
          <a:ext cx="2460088" cy="2405409"/>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Prevent causing injury to himself or others</a:t>
          </a:r>
        </a:p>
      </dsp:txBody>
      <dsp:txXfrm rot="10800000">
        <a:off x="239524" y="1968061"/>
        <a:ext cx="2312138" cy="2331434"/>
      </dsp:txXfrm>
    </dsp:sp>
    <dsp:sp modelId="{2F693D1C-9E76-4B99-BEB1-98C01AC7F2A5}">
      <dsp:nvSpPr>
        <dsp:cNvPr id="0" name=""/>
        <dsp:cNvSpPr/>
      </dsp:nvSpPr>
      <dsp:spPr>
        <a:xfrm>
          <a:off x="2871646" y="262408"/>
          <a:ext cx="2460088" cy="1443245"/>
        </a:xfrm>
        <a:prstGeom prst="roundRect">
          <a:avLst>
            <a:gd name="adj" fmla="val 10000"/>
          </a:avLst>
        </a:prstGeom>
        <a:blipFill rotWithShape="1">
          <a:blip xmlns:r="http://schemas.openxmlformats.org/officeDocument/2006/relationships" r:embed="rId2"/>
          <a:srcRect/>
          <a:stretch>
            <a:fillRect l="-2000" r="-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42756EA-8B6C-4DE8-A505-27D2D01B77E5}">
      <dsp:nvSpPr>
        <dsp:cNvPr id="0" name=""/>
        <dsp:cNvSpPr/>
      </dsp:nvSpPr>
      <dsp:spPr>
        <a:xfrm rot="10800000">
          <a:off x="2871646" y="1968061"/>
          <a:ext cx="2460088" cy="2405409"/>
        </a:xfrm>
        <a:prstGeom prst="round2SameRect">
          <a:avLst>
            <a:gd name="adj1" fmla="val 10500"/>
            <a:gd name="adj2" fmla="val 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Committing an offence against public decency</a:t>
          </a:r>
        </a:p>
      </dsp:txBody>
      <dsp:txXfrm rot="10800000">
        <a:off x="2945621" y="1968061"/>
        <a:ext cx="2312138" cy="23314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58D4E-413C-486C-AB26-E3A86C36EF0D}">
      <dsp:nvSpPr>
        <dsp:cNvPr id="0" name=""/>
        <dsp:cNvSpPr/>
      </dsp:nvSpPr>
      <dsp:spPr>
        <a:xfrm>
          <a:off x="0" y="0"/>
          <a:ext cx="5497284" cy="1968061"/>
        </a:xfrm>
        <a:prstGeom prst="roundRect">
          <a:avLst>
            <a:gd name="adj" fmla="val 10000"/>
          </a:avLst>
        </a:prstGeom>
        <a:solidFill>
          <a:srgbClr val="0070C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3397BA-AB04-4E3A-AA35-A36CFC67D0F3}">
      <dsp:nvSpPr>
        <dsp:cNvPr id="0" name=""/>
        <dsp:cNvSpPr/>
      </dsp:nvSpPr>
      <dsp:spPr>
        <a:xfrm>
          <a:off x="165549" y="262408"/>
          <a:ext cx="2460088" cy="1443245"/>
        </a:xfrm>
        <a:prstGeom prst="roundRect">
          <a:avLst>
            <a:gd name="adj" fmla="val 10000"/>
          </a:avLst>
        </a:prstGeom>
        <a:blipFill rotWithShape="1">
          <a:blip xmlns:r="http://schemas.openxmlformats.org/officeDocument/2006/relationships" r:embed="rId1"/>
          <a:srcRect/>
          <a:stretch>
            <a:fillRect l="-22000" r="-2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B1AABC4-8ECE-4405-9E67-02952C677C46}">
      <dsp:nvSpPr>
        <dsp:cNvPr id="0" name=""/>
        <dsp:cNvSpPr/>
      </dsp:nvSpPr>
      <dsp:spPr>
        <a:xfrm rot="10800000">
          <a:off x="165549" y="1968061"/>
          <a:ext cx="2460088" cy="2405408"/>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Causing loss or damage to property</a:t>
          </a:r>
        </a:p>
      </dsp:txBody>
      <dsp:txXfrm rot="10800000">
        <a:off x="239524" y="1968061"/>
        <a:ext cx="2312138" cy="2331433"/>
      </dsp:txXfrm>
    </dsp:sp>
    <dsp:sp modelId="{2F693D1C-9E76-4B99-BEB1-98C01AC7F2A5}">
      <dsp:nvSpPr>
        <dsp:cNvPr id="0" name=""/>
        <dsp:cNvSpPr/>
      </dsp:nvSpPr>
      <dsp:spPr>
        <a:xfrm>
          <a:off x="2871646" y="262408"/>
          <a:ext cx="2460088" cy="1443245"/>
        </a:xfrm>
        <a:prstGeom prst="roundRect">
          <a:avLst>
            <a:gd name="adj" fmla="val 10000"/>
          </a:avLst>
        </a:prstGeom>
        <a:blipFill rotWithShape="1">
          <a:blip xmlns:r="http://schemas.openxmlformats.org/officeDocument/2006/relationships" r:embed="rId2"/>
          <a:srcRect/>
          <a:stretch>
            <a:fillRect l="-9000" r="-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2756EA-8B6C-4DE8-A505-27D2D01B77E5}">
      <dsp:nvSpPr>
        <dsp:cNvPr id="0" name=""/>
        <dsp:cNvSpPr/>
      </dsp:nvSpPr>
      <dsp:spPr>
        <a:xfrm rot="10800000">
          <a:off x="2871646" y="1968061"/>
          <a:ext cx="2460088" cy="2405408"/>
        </a:xfrm>
        <a:prstGeom prst="round2SameRect">
          <a:avLst>
            <a:gd name="adj1" fmla="val 10500"/>
            <a:gd name="adj2" fmla="val 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Ascertain a persons name or address</a:t>
          </a:r>
        </a:p>
      </dsp:txBody>
      <dsp:txXfrm rot="10800000">
        <a:off x="2945621" y="1968061"/>
        <a:ext cx="2312138" cy="23314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8DDBA-52CB-4978-94A2-15340DAEEEE7}">
      <dsp:nvSpPr>
        <dsp:cNvPr id="0" name=""/>
        <dsp:cNvSpPr/>
      </dsp:nvSpPr>
      <dsp:spPr>
        <a:xfrm>
          <a:off x="335919" y="1595"/>
          <a:ext cx="4682213" cy="138834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a:t>
          </a:r>
          <a:r>
            <a:rPr lang="en-GB" sz="2400" b="1" u="sng" kern="1200" dirty="0">
              <a:solidFill>
                <a:schemeClr val="tx1"/>
              </a:solidFill>
            </a:rPr>
            <a:t>other than a constable </a:t>
          </a:r>
          <a:r>
            <a:rPr lang="en-GB" sz="2400" kern="1200" dirty="0">
              <a:solidFill>
                <a:schemeClr val="tx1"/>
              </a:solidFill>
            </a:rPr>
            <a:t>may arrest without warrant anyone who: </a:t>
          </a:r>
        </a:p>
      </dsp:txBody>
      <dsp:txXfrm>
        <a:off x="376582" y="42258"/>
        <a:ext cx="4600887" cy="1307016"/>
      </dsp:txXfrm>
    </dsp:sp>
    <dsp:sp modelId="{51A640C1-415F-411E-BE9E-16BDC556DF82}">
      <dsp:nvSpPr>
        <dsp:cNvPr id="0" name=""/>
        <dsp:cNvSpPr/>
      </dsp:nvSpPr>
      <dsp:spPr>
        <a:xfrm>
          <a:off x="804140" y="1389937"/>
          <a:ext cx="468221" cy="1041257"/>
        </a:xfrm>
        <a:custGeom>
          <a:avLst/>
          <a:gdLst/>
          <a:ahLst/>
          <a:cxnLst/>
          <a:rect l="0" t="0" r="0" b="0"/>
          <a:pathLst>
            <a:path>
              <a:moveTo>
                <a:pt x="0" y="0"/>
              </a:moveTo>
              <a:lnTo>
                <a:pt x="0" y="1041257"/>
              </a:lnTo>
              <a:lnTo>
                <a:pt x="468221" y="1041257"/>
              </a:lnTo>
            </a:path>
          </a:pathLst>
        </a:custGeom>
        <a:noFill/>
        <a:ln w="5715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12D962A-17C6-4170-AE10-AF02C20FBC0D}">
      <dsp:nvSpPr>
        <dsp:cNvPr id="0" name=""/>
        <dsp:cNvSpPr/>
      </dsp:nvSpPr>
      <dsp:spPr>
        <a:xfrm>
          <a:off x="1272362" y="1737023"/>
          <a:ext cx="3055553" cy="1388342"/>
        </a:xfrm>
        <a:prstGeom prst="roundRect">
          <a:avLst>
            <a:gd name="adj" fmla="val 10000"/>
          </a:avLst>
        </a:prstGeom>
        <a:solidFill>
          <a:schemeClr val="accent1">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Is in the act of committing an indictable or triable either way offence</a:t>
          </a:r>
        </a:p>
      </dsp:txBody>
      <dsp:txXfrm>
        <a:off x="1313025" y="1777686"/>
        <a:ext cx="2974227" cy="1307016"/>
      </dsp:txXfrm>
    </dsp:sp>
    <dsp:sp modelId="{870537FB-70BF-4797-B03D-C37D38BD0738}">
      <dsp:nvSpPr>
        <dsp:cNvPr id="0" name=""/>
        <dsp:cNvSpPr/>
      </dsp:nvSpPr>
      <dsp:spPr>
        <a:xfrm>
          <a:off x="804140" y="1389937"/>
          <a:ext cx="468221" cy="2776685"/>
        </a:xfrm>
        <a:custGeom>
          <a:avLst/>
          <a:gdLst/>
          <a:ahLst/>
          <a:cxnLst/>
          <a:rect l="0" t="0" r="0" b="0"/>
          <a:pathLst>
            <a:path>
              <a:moveTo>
                <a:pt x="0" y="0"/>
              </a:moveTo>
              <a:lnTo>
                <a:pt x="0" y="2776685"/>
              </a:lnTo>
              <a:lnTo>
                <a:pt x="468221" y="2776685"/>
              </a:lnTo>
            </a:path>
          </a:pathLst>
        </a:custGeom>
        <a:noFill/>
        <a:ln w="5715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B97EFD6-BD9A-485C-A7E4-3392822CD953}">
      <dsp:nvSpPr>
        <dsp:cNvPr id="0" name=""/>
        <dsp:cNvSpPr/>
      </dsp:nvSpPr>
      <dsp:spPr>
        <a:xfrm>
          <a:off x="1272362" y="3472452"/>
          <a:ext cx="4028792" cy="1388342"/>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They have reasonable grounds for suspecting to be committing an indictable or triable either way offence</a:t>
          </a:r>
        </a:p>
      </dsp:txBody>
      <dsp:txXfrm>
        <a:off x="1313025" y="3513115"/>
        <a:ext cx="3947466" cy="1307016"/>
      </dsp:txXfrm>
    </dsp:sp>
    <dsp:sp modelId="{CAA3E2EA-722E-45A1-8146-E791FF6A3D12}">
      <dsp:nvSpPr>
        <dsp:cNvPr id="0" name=""/>
        <dsp:cNvSpPr/>
      </dsp:nvSpPr>
      <dsp:spPr>
        <a:xfrm>
          <a:off x="5712304" y="1595"/>
          <a:ext cx="5113016" cy="138834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such an offence has been committed, a person </a:t>
          </a:r>
          <a:r>
            <a:rPr lang="en-GB" sz="2400" b="1" u="sng" kern="1200" dirty="0">
              <a:solidFill>
                <a:schemeClr val="tx1"/>
              </a:solidFill>
            </a:rPr>
            <a:t>other than a constable</a:t>
          </a:r>
          <a:r>
            <a:rPr lang="en-GB" sz="2400" kern="1200" dirty="0">
              <a:solidFill>
                <a:schemeClr val="tx1"/>
              </a:solidFill>
            </a:rPr>
            <a:t>, may arrest without warrant anyone who: </a:t>
          </a:r>
        </a:p>
      </dsp:txBody>
      <dsp:txXfrm>
        <a:off x="5752967" y="42258"/>
        <a:ext cx="5031690" cy="1307016"/>
      </dsp:txXfrm>
    </dsp:sp>
    <dsp:sp modelId="{E2F26947-1A17-419A-B40D-BF91815982F9}">
      <dsp:nvSpPr>
        <dsp:cNvPr id="0" name=""/>
        <dsp:cNvSpPr/>
      </dsp:nvSpPr>
      <dsp:spPr>
        <a:xfrm>
          <a:off x="6223605" y="1389937"/>
          <a:ext cx="511301" cy="1041257"/>
        </a:xfrm>
        <a:custGeom>
          <a:avLst/>
          <a:gdLst/>
          <a:ahLst/>
          <a:cxnLst/>
          <a:rect l="0" t="0" r="0" b="0"/>
          <a:pathLst>
            <a:path>
              <a:moveTo>
                <a:pt x="0" y="0"/>
              </a:moveTo>
              <a:lnTo>
                <a:pt x="0" y="1041257"/>
              </a:lnTo>
              <a:lnTo>
                <a:pt x="511301" y="1041257"/>
              </a:lnTo>
            </a:path>
          </a:pathLst>
        </a:custGeom>
        <a:noFill/>
        <a:ln w="5715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7A6587F6-D563-44B8-9B34-A09F036B8F73}">
      <dsp:nvSpPr>
        <dsp:cNvPr id="0" name=""/>
        <dsp:cNvSpPr/>
      </dsp:nvSpPr>
      <dsp:spPr>
        <a:xfrm>
          <a:off x="6734907" y="1737023"/>
          <a:ext cx="2916519" cy="1388342"/>
        </a:xfrm>
        <a:prstGeom prst="roundRect">
          <a:avLst>
            <a:gd name="adj" fmla="val 10000"/>
          </a:avLst>
        </a:prstGeom>
        <a:solidFill>
          <a:schemeClr val="accent1">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Is guilty of the offence </a:t>
          </a:r>
          <a:r>
            <a:rPr lang="en-GB" sz="2400" b="1" kern="1200" dirty="0"/>
            <a:t>OR</a:t>
          </a:r>
        </a:p>
      </dsp:txBody>
      <dsp:txXfrm>
        <a:off x="6775570" y="1777686"/>
        <a:ext cx="2835193" cy="1307016"/>
      </dsp:txXfrm>
    </dsp:sp>
    <dsp:sp modelId="{4C1D41C4-29BC-43B9-A9B5-A83EE546E8DC}">
      <dsp:nvSpPr>
        <dsp:cNvPr id="0" name=""/>
        <dsp:cNvSpPr/>
      </dsp:nvSpPr>
      <dsp:spPr>
        <a:xfrm>
          <a:off x="6223605" y="1389937"/>
          <a:ext cx="511301" cy="2776685"/>
        </a:xfrm>
        <a:custGeom>
          <a:avLst/>
          <a:gdLst/>
          <a:ahLst/>
          <a:cxnLst/>
          <a:rect l="0" t="0" r="0" b="0"/>
          <a:pathLst>
            <a:path>
              <a:moveTo>
                <a:pt x="0" y="0"/>
              </a:moveTo>
              <a:lnTo>
                <a:pt x="0" y="2776685"/>
              </a:lnTo>
              <a:lnTo>
                <a:pt x="511301" y="2776685"/>
              </a:lnTo>
            </a:path>
          </a:pathLst>
        </a:custGeom>
        <a:noFill/>
        <a:ln w="5715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469B5663-DD5F-4C8F-A268-D3368E594C5C}">
      <dsp:nvSpPr>
        <dsp:cNvPr id="0" name=""/>
        <dsp:cNvSpPr/>
      </dsp:nvSpPr>
      <dsp:spPr>
        <a:xfrm>
          <a:off x="6734907" y="3472452"/>
          <a:ext cx="3762231" cy="1388342"/>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They have reasonable grounds for suspecting to be guilty of it</a:t>
          </a:r>
        </a:p>
      </dsp:txBody>
      <dsp:txXfrm>
        <a:off x="6775570" y="3513115"/>
        <a:ext cx="3680905" cy="130701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97B4C9-7273-4911-9DB3-4556C920F654}">
      <dsp:nvSpPr>
        <dsp:cNvPr id="0" name=""/>
        <dsp:cNvSpPr/>
      </dsp:nvSpPr>
      <dsp:spPr>
        <a:xfrm>
          <a:off x="1625" y="1906332"/>
          <a:ext cx="3362506" cy="1889994"/>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It appears to the person making the arrest that it is not reasonably practicable for a Constable to make it instead </a:t>
          </a:r>
        </a:p>
      </dsp:txBody>
      <dsp:txXfrm>
        <a:off x="56981" y="1961688"/>
        <a:ext cx="3251794" cy="1779282"/>
      </dsp:txXfrm>
    </dsp:sp>
    <dsp:sp modelId="{0C5B6E39-D6A1-48B4-964C-D18FED3B0784}">
      <dsp:nvSpPr>
        <dsp:cNvPr id="0" name=""/>
        <dsp:cNvSpPr/>
      </dsp:nvSpPr>
      <dsp:spPr>
        <a:xfrm>
          <a:off x="3700382" y="2434379"/>
          <a:ext cx="712851" cy="833901"/>
        </a:xfrm>
        <a:prstGeom prst="rightArrow">
          <a:avLst>
            <a:gd name="adj1" fmla="val 60000"/>
            <a:gd name="adj2" fmla="val 50000"/>
          </a:avLst>
        </a:prstGeom>
        <a:solidFill>
          <a:srgbClr val="0070C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3700382" y="2601159"/>
        <a:ext cx="498996" cy="500341"/>
      </dsp:txXfrm>
    </dsp:sp>
    <dsp:sp modelId="{CBBC2B1B-E803-4457-B86B-6C391B256811}">
      <dsp:nvSpPr>
        <dsp:cNvPr id="0" name=""/>
        <dsp:cNvSpPr/>
      </dsp:nvSpPr>
      <dsp:spPr>
        <a:xfrm>
          <a:off x="4709134" y="2296991"/>
          <a:ext cx="1670963" cy="1108676"/>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u="sng" kern="1200" dirty="0">
              <a:solidFill>
                <a:schemeClr val="tx1"/>
              </a:solidFill>
            </a:rPr>
            <a:t>AND</a:t>
          </a:r>
        </a:p>
      </dsp:txBody>
      <dsp:txXfrm>
        <a:off x="4741606" y="2329463"/>
        <a:ext cx="1606019" cy="1043732"/>
      </dsp:txXfrm>
    </dsp:sp>
    <dsp:sp modelId="{019D22B2-C975-4904-BAA4-3CACEBF4E0FB}">
      <dsp:nvSpPr>
        <dsp:cNvPr id="0" name=""/>
        <dsp:cNvSpPr/>
      </dsp:nvSpPr>
      <dsp:spPr>
        <a:xfrm>
          <a:off x="6716348" y="2434379"/>
          <a:ext cx="712851" cy="833901"/>
        </a:xfrm>
        <a:prstGeom prst="rightArrow">
          <a:avLst>
            <a:gd name="adj1" fmla="val 60000"/>
            <a:gd name="adj2" fmla="val 50000"/>
          </a:avLst>
        </a:prstGeom>
        <a:solidFill>
          <a:srgbClr val="0070C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6716348" y="2601159"/>
        <a:ext cx="498996" cy="500341"/>
      </dsp:txXfrm>
    </dsp:sp>
    <dsp:sp modelId="{F8AFC28C-FE18-494D-9579-A8C89FC067F5}">
      <dsp:nvSpPr>
        <dsp:cNvPr id="0" name=""/>
        <dsp:cNvSpPr/>
      </dsp:nvSpPr>
      <dsp:spPr>
        <a:xfrm>
          <a:off x="7725100" y="1749485"/>
          <a:ext cx="3362506" cy="2203689"/>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The person making the arrest has </a:t>
          </a:r>
          <a:r>
            <a:rPr lang="en-GB" sz="2200" b="1" u="sng" kern="1200" dirty="0">
              <a:solidFill>
                <a:schemeClr val="tx1"/>
              </a:solidFill>
            </a:rPr>
            <a:t>reasonable grounds for believing </a:t>
          </a:r>
          <a:r>
            <a:rPr lang="en-GB" sz="2200" kern="1200" dirty="0">
              <a:solidFill>
                <a:schemeClr val="tx1"/>
              </a:solidFill>
            </a:rPr>
            <a:t>that the arrest is necessary to prevent the person being arrested:-</a:t>
          </a:r>
        </a:p>
      </dsp:txBody>
      <dsp:txXfrm>
        <a:off x="7789644" y="1814029"/>
        <a:ext cx="3233418" cy="207460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FEDBE-55C4-44E7-AB0E-D8A0E201C366}">
      <dsp:nvSpPr>
        <dsp:cNvPr id="0" name=""/>
        <dsp:cNvSpPr/>
      </dsp:nvSpPr>
      <dsp:spPr>
        <a:xfrm>
          <a:off x="3375" y="227411"/>
          <a:ext cx="2677797" cy="1606678"/>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Causing physical injury to themselves or any other person</a:t>
          </a:r>
        </a:p>
      </dsp:txBody>
      <dsp:txXfrm>
        <a:off x="3375" y="227411"/>
        <a:ext cx="2677797" cy="1606678"/>
      </dsp:txXfrm>
    </dsp:sp>
    <dsp:sp modelId="{D41B0284-9D4A-41E9-B5C8-5CD41F8923B6}">
      <dsp:nvSpPr>
        <dsp:cNvPr id="0" name=""/>
        <dsp:cNvSpPr/>
      </dsp:nvSpPr>
      <dsp:spPr>
        <a:xfrm>
          <a:off x="2948952" y="227411"/>
          <a:ext cx="2677797" cy="1606678"/>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Suffering physical injury</a:t>
          </a:r>
        </a:p>
      </dsp:txBody>
      <dsp:txXfrm>
        <a:off x="2948952" y="227411"/>
        <a:ext cx="2677797" cy="1606678"/>
      </dsp:txXfrm>
    </dsp:sp>
    <dsp:sp modelId="{F9C54E12-4DF7-48C3-A78B-A9D84A92CB4A}">
      <dsp:nvSpPr>
        <dsp:cNvPr id="0" name=""/>
        <dsp:cNvSpPr/>
      </dsp:nvSpPr>
      <dsp:spPr>
        <a:xfrm>
          <a:off x="5894529" y="227411"/>
          <a:ext cx="2677797" cy="1606678"/>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Causing loss of or damage to property or</a:t>
          </a:r>
        </a:p>
      </dsp:txBody>
      <dsp:txXfrm>
        <a:off x="5894529" y="227411"/>
        <a:ext cx="2677797" cy="1606678"/>
      </dsp:txXfrm>
    </dsp:sp>
    <dsp:sp modelId="{FAF7E135-5E80-428B-8A0F-D4BF0FCE2994}">
      <dsp:nvSpPr>
        <dsp:cNvPr id="0" name=""/>
        <dsp:cNvSpPr/>
      </dsp:nvSpPr>
      <dsp:spPr>
        <a:xfrm>
          <a:off x="8840107" y="227411"/>
          <a:ext cx="2677797" cy="1606678"/>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Making off before a police officer can assume responsibility for them</a:t>
          </a:r>
        </a:p>
      </dsp:txBody>
      <dsp:txXfrm>
        <a:off x="8840107" y="227411"/>
        <a:ext cx="2677797" cy="16066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629B2-5304-464F-95AA-8AA22C29059A}">
      <dsp:nvSpPr>
        <dsp:cNvPr id="0" name=""/>
        <dsp:cNvSpPr/>
      </dsp:nvSpPr>
      <dsp:spPr>
        <a:xfrm>
          <a:off x="257109" y="168086"/>
          <a:ext cx="3369811" cy="1926670"/>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nature &amp; circumstances of the offence leading to the arrest</a:t>
          </a:r>
        </a:p>
      </dsp:txBody>
      <dsp:txXfrm>
        <a:off x="257109" y="168086"/>
        <a:ext cx="3369811" cy="1926670"/>
      </dsp:txXfrm>
    </dsp:sp>
    <dsp:sp modelId="{C41A668D-9F51-446C-BF72-27C0D1B6CB80}">
      <dsp:nvSpPr>
        <dsp:cNvPr id="0" name=""/>
        <dsp:cNvSpPr/>
      </dsp:nvSpPr>
      <dsp:spPr>
        <a:xfrm>
          <a:off x="3948032" y="168086"/>
          <a:ext cx="3415216" cy="1926670"/>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reason or reasons why arrest was necessary</a:t>
          </a:r>
        </a:p>
      </dsp:txBody>
      <dsp:txXfrm>
        <a:off x="3948032" y="168086"/>
        <a:ext cx="3415216" cy="1926670"/>
      </dsp:txXfrm>
    </dsp:sp>
    <dsp:sp modelId="{D577EAD0-BEAD-4AD0-A6BC-CD76A8AD0CB1}">
      <dsp:nvSpPr>
        <dsp:cNvPr id="0" name=""/>
        <dsp:cNvSpPr/>
      </dsp:nvSpPr>
      <dsp:spPr>
        <a:xfrm>
          <a:off x="809887" y="2265106"/>
          <a:ext cx="2862518" cy="1532878"/>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giving of the caution </a:t>
          </a:r>
          <a:r>
            <a:rPr lang="en-GB" sz="2400" b="1" u="sng" kern="1200" dirty="0">
              <a:solidFill>
                <a:schemeClr val="tx1"/>
              </a:solidFill>
            </a:rPr>
            <a:t>AND</a:t>
          </a:r>
        </a:p>
      </dsp:txBody>
      <dsp:txXfrm>
        <a:off x="809887" y="2265106"/>
        <a:ext cx="2862518" cy="1532878"/>
      </dsp:txXfrm>
    </dsp:sp>
    <dsp:sp modelId="{B42387A2-0F0C-44B5-A7DA-8C1A49801F2C}">
      <dsp:nvSpPr>
        <dsp:cNvPr id="0" name=""/>
        <dsp:cNvSpPr/>
      </dsp:nvSpPr>
      <dsp:spPr>
        <a:xfrm>
          <a:off x="3993517" y="2247882"/>
          <a:ext cx="2816952" cy="1567327"/>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Anything said by the person at the time of arrest</a:t>
          </a:r>
        </a:p>
      </dsp:txBody>
      <dsp:txXfrm>
        <a:off x="3993517" y="2247882"/>
        <a:ext cx="2816952" cy="156732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7A65E-E7F7-4E02-8E4B-DCA7850DAAF4}">
      <dsp:nvSpPr>
        <dsp:cNvPr id="0" name=""/>
        <dsp:cNvSpPr/>
      </dsp:nvSpPr>
      <dsp:spPr>
        <a:xfrm rot="5400000">
          <a:off x="915735" y="784782"/>
          <a:ext cx="122770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2367EA0-E030-4B29-BD35-24218AE9BB77}">
      <dsp:nvSpPr>
        <dsp:cNvPr id="0" name=""/>
        <dsp:cNvSpPr/>
      </dsp:nvSpPr>
      <dsp:spPr>
        <a:xfrm>
          <a:off x="573863" y="1078"/>
          <a:ext cx="2892532" cy="98651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 further action - discretion</a:t>
          </a:r>
        </a:p>
      </dsp:txBody>
      <dsp:txXfrm>
        <a:off x="602757" y="29972"/>
        <a:ext cx="2834744" cy="928722"/>
      </dsp:txXfrm>
    </dsp:sp>
    <dsp:sp modelId="{57C1783B-4418-4AA7-B905-4BABCB8C22B9}">
      <dsp:nvSpPr>
        <dsp:cNvPr id="0" name=""/>
        <dsp:cNvSpPr/>
      </dsp:nvSpPr>
      <dsp:spPr>
        <a:xfrm rot="5400000">
          <a:off x="915735" y="2017920"/>
          <a:ext cx="122770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516B7DC-DCF4-4395-88AC-0FF806F2E460}">
      <dsp:nvSpPr>
        <dsp:cNvPr id="0" name=""/>
        <dsp:cNvSpPr/>
      </dsp:nvSpPr>
      <dsp:spPr>
        <a:xfrm>
          <a:off x="617886" y="1234217"/>
          <a:ext cx="2804485" cy="98651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Persuade, advise &amp; warn</a:t>
          </a:r>
        </a:p>
      </dsp:txBody>
      <dsp:txXfrm>
        <a:off x="646780" y="1263111"/>
        <a:ext cx="2746697" cy="928722"/>
      </dsp:txXfrm>
    </dsp:sp>
    <dsp:sp modelId="{555C753F-743B-4F6D-9852-418E2A9BCC1B}">
      <dsp:nvSpPr>
        <dsp:cNvPr id="0" name=""/>
        <dsp:cNvSpPr/>
      </dsp:nvSpPr>
      <dsp:spPr>
        <a:xfrm rot="5400000">
          <a:off x="915735" y="3251059"/>
          <a:ext cx="122770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EEC62B7-620C-418C-8BAC-2408FBD3A768}">
      <dsp:nvSpPr>
        <dsp:cNvPr id="0" name=""/>
        <dsp:cNvSpPr/>
      </dsp:nvSpPr>
      <dsp:spPr>
        <a:xfrm>
          <a:off x="617886" y="2467355"/>
          <a:ext cx="2804485" cy="98651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Caution</a:t>
          </a:r>
        </a:p>
      </dsp:txBody>
      <dsp:txXfrm>
        <a:off x="646780" y="2496249"/>
        <a:ext cx="2746697" cy="928722"/>
      </dsp:txXfrm>
    </dsp:sp>
    <dsp:sp modelId="{5BB45399-9633-4805-A687-FD3C72885309}">
      <dsp:nvSpPr>
        <dsp:cNvPr id="0" name=""/>
        <dsp:cNvSpPr/>
      </dsp:nvSpPr>
      <dsp:spPr>
        <a:xfrm>
          <a:off x="1534459" y="3867628"/>
          <a:ext cx="3291201"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5025F58-2223-4752-ACA3-85A1A534F1A5}">
      <dsp:nvSpPr>
        <dsp:cNvPr id="0" name=""/>
        <dsp:cNvSpPr/>
      </dsp:nvSpPr>
      <dsp:spPr>
        <a:xfrm>
          <a:off x="545878" y="3700494"/>
          <a:ext cx="2948500" cy="986510"/>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Out of court disposal (fixed penalty notice)</a:t>
          </a:r>
        </a:p>
      </dsp:txBody>
      <dsp:txXfrm>
        <a:off x="574772" y="3729388"/>
        <a:ext cx="2890712" cy="928722"/>
      </dsp:txXfrm>
    </dsp:sp>
    <dsp:sp modelId="{DFE3B10B-BE2A-4140-8093-CE5F84A9FAC4}">
      <dsp:nvSpPr>
        <dsp:cNvPr id="0" name=""/>
        <dsp:cNvSpPr/>
      </dsp:nvSpPr>
      <dsp:spPr>
        <a:xfrm rot="16200000">
          <a:off x="4216009" y="3251059"/>
          <a:ext cx="122770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6BD61FF-1936-47A1-8392-E0FCFAF1CEED}">
      <dsp:nvSpPr>
        <dsp:cNvPr id="0" name=""/>
        <dsp:cNvSpPr/>
      </dsp:nvSpPr>
      <dsp:spPr>
        <a:xfrm>
          <a:off x="4048469" y="3700494"/>
          <a:ext cx="2543866" cy="98651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Youth referral</a:t>
          </a:r>
        </a:p>
      </dsp:txBody>
      <dsp:txXfrm>
        <a:off x="4077363" y="3729388"/>
        <a:ext cx="2486078" cy="928722"/>
      </dsp:txXfrm>
    </dsp:sp>
    <dsp:sp modelId="{1FB5ACD9-C65A-4802-B1C3-E397016D411D}">
      <dsp:nvSpPr>
        <dsp:cNvPr id="0" name=""/>
        <dsp:cNvSpPr/>
      </dsp:nvSpPr>
      <dsp:spPr>
        <a:xfrm rot="16200000">
          <a:off x="4216009" y="2017920"/>
          <a:ext cx="122770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350070F-E877-4DCF-B5BD-BEB018A0D958}">
      <dsp:nvSpPr>
        <dsp:cNvPr id="0" name=""/>
        <dsp:cNvSpPr/>
      </dsp:nvSpPr>
      <dsp:spPr>
        <a:xfrm>
          <a:off x="4048469" y="2467355"/>
          <a:ext cx="2543866" cy="986510"/>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Community Resolutions</a:t>
          </a:r>
        </a:p>
      </dsp:txBody>
      <dsp:txXfrm>
        <a:off x="4077363" y="2496249"/>
        <a:ext cx="2486078" cy="928722"/>
      </dsp:txXfrm>
    </dsp:sp>
    <dsp:sp modelId="{6FBDA477-5708-4BE4-ACA5-043757EE9FEA}">
      <dsp:nvSpPr>
        <dsp:cNvPr id="0" name=""/>
        <dsp:cNvSpPr/>
      </dsp:nvSpPr>
      <dsp:spPr>
        <a:xfrm rot="16200000">
          <a:off x="4216009" y="784782"/>
          <a:ext cx="122770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CA9AA7B-FADA-4A26-9AA7-83B3C30A5EF8}">
      <dsp:nvSpPr>
        <dsp:cNvPr id="0" name=""/>
        <dsp:cNvSpPr/>
      </dsp:nvSpPr>
      <dsp:spPr>
        <a:xfrm>
          <a:off x="4048469" y="1234217"/>
          <a:ext cx="2543866" cy="98651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Restorative Justice</a:t>
          </a:r>
        </a:p>
      </dsp:txBody>
      <dsp:txXfrm>
        <a:off x="4077363" y="1263111"/>
        <a:ext cx="2486078" cy="928722"/>
      </dsp:txXfrm>
    </dsp:sp>
    <dsp:sp modelId="{F1D62A85-3F6C-46EB-B130-515EDD2EAC72}">
      <dsp:nvSpPr>
        <dsp:cNvPr id="0" name=""/>
        <dsp:cNvSpPr/>
      </dsp:nvSpPr>
      <dsp:spPr>
        <a:xfrm>
          <a:off x="4834102" y="168212"/>
          <a:ext cx="341902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EA797F0-F2BA-4727-A90A-F8332EE1370D}">
      <dsp:nvSpPr>
        <dsp:cNvPr id="0" name=""/>
        <dsp:cNvSpPr/>
      </dsp:nvSpPr>
      <dsp:spPr>
        <a:xfrm>
          <a:off x="4036960" y="1078"/>
          <a:ext cx="2566884" cy="98651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Postal Charge Requisition</a:t>
          </a:r>
        </a:p>
      </dsp:txBody>
      <dsp:txXfrm>
        <a:off x="4065854" y="29972"/>
        <a:ext cx="2509096" cy="928722"/>
      </dsp:txXfrm>
    </dsp:sp>
    <dsp:sp modelId="{23E00FA6-40A3-425F-88F8-842B7EEDE2D0}">
      <dsp:nvSpPr>
        <dsp:cNvPr id="0" name=""/>
        <dsp:cNvSpPr/>
      </dsp:nvSpPr>
      <dsp:spPr>
        <a:xfrm rot="5400000">
          <a:off x="7644570" y="784782"/>
          <a:ext cx="1227706" cy="147976"/>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DFB81D6-0298-4D42-8B66-254AB4298619}">
      <dsp:nvSpPr>
        <dsp:cNvPr id="0" name=""/>
        <dsp:cNvSpPr/>
      </dsp:nvSpPr>
      <dsp:spPr>
        <a:xfrm>
          <a:off x="7146425" y="1078"/>
          <a:ext cx="3205075" cy="986510"/>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Report for summons/prosecution</a:t>
          </a:r>
        </a:p>
      </dsp:txBody>
      <dsp:txXfrm>
        <a:off x="7175319" y="29972"/>
        <a:ext cx="3147287" cy="928722"/>
      </dsp:txXfrm>
    </dsp:sp>
    <dsp:sp modelId="{D68BCF63-FD51-416B-BB4A-1010A8152E75}">
      <dsp:nvSpPr>
        <dsp:cNvPr id="0" name=""/>
        <dsp:cNvSpPr/>
      </dsp:nvSpPr>
      <dsp:spPr>
        <a:xfrm>
          <a:off x="7162793" y="1234217"/>
          <a:ext cx="3172339" cy="98651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Voluntary interview</a:t>
          </a:r>
        </a:p>
      </dsp:txBody>
      <dsp:txXfrm>
        <a:off x="7191687" y="1263111"/>
        <a:ext cx="3114551" cy="92872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BC15E-262B-41E1-B237-B354E2B29044}">
      <dsp:nvSpPr>
        <dsp:cNvPr id="0" name=""/>
        <dsp:cNvSpPr/>
      </dsp:nvSpPr>
      <dsp:spPr>
        <a:xfrm>
          <a:off x="2736695" y="1255602"/>
          <a:ext cx="597585" cy="91440"/>
        </a:xfrm>
        <a:custGeom>
          <a:avLst/>
          <a:gdLst/>
          <a:ahLst/>
          <a:cxnLst/>
          <a:rect l="0" t="0" r="0" b="0"/>
          <a:pathLst>
            <a:path>
              <a:moveTo>
                <a:pt x="0" y="45720"/>
              </a:moveTo>
              <a:lnTo>
                <a:pt x="59758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9783" y="1298181"/>
        <a:ext cx="31409" cy="6281"/>
      </dsp:txXfrm>
    </dsp:sp>
    <dsp:sp modelId="{3440B573-B4E5-4EC5-9595-8B2CA11F0CFB}">
      <dsp:nvSpPr>
        <dsp:cNvPr id="0" name=""/>
        <dsp:cNvSpPr/>
      </dsp:nvSpPr>
      <dsp:spPr>
        <a:xfrm>
          <a:off x="7255" y="481950"/>
          <a:ext cx="2731239" cy="1638743"/>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Explain that they are no longer under arrest</a:t>
          </a:r>
        </a:p>
      </dsp:txBody>
      <dsp:txXfrm>
        <a:off x="7255" y="481950"/>
        <a:ext cx="2731239" cy="1638743"/>
      </dsp:txXfrm>
    </dsp:sp>
    <dsp:sp modelId="{2566B111-F0F5-451F-8188-C6AD53473C02}">
      <dsp:nvSpPr>
        <dsp:cNvPr id="0" name=""/>
        <dsp:cNvSpPr/>
      </dsp:nvSpPr>
      <dsp:spPr>
        <a:xfrm>
          <a:off x="6096119" y="1255602"/>
          <a:ext cx="597585" cy="91440"/>
        </a:xfrm>
        <a:custGeom>
          <a:avLst/>
          <a:gdLst/>
          <a:ahLst/>
          <a:cxnLst/>
          <a:rect l="0" t="0" r="0" b="0"/>
          <a:pathLst>
            <a:path>
              <a:moveTo>
                <a:pt x="0" y="45720"/>
              </a:moveTo>
              <a:lnTo>
                <a:pt x="59758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79207" y="1298181"/>
        <a:ext cx="31409" cy="6281"/>
      </dsp:txXfrm>
    </dsp:sp>
    <dsp:sp modelId="{78E68882-5D0A-441D-8CD8-2B861A1E5D6B}">
      <dsp:nvSpPr>
        <dsp:cNvPr id="0" name=""/>
        <dsp:cNvSpPr/>
      </dsp:nvSpPr>
      <dsp:spPr>
        <a:xfrm>
          <a:off x="3366680" y="481950"/>
          <a:ext cx="2731239" cy="1638743"/>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Submit intelligence report (if appropriate)</a:t>
          </a:r>
        </a:p>
      </dsp:txBody>
      <dsp:txXfrm>
        <a:off x="3366680" y="481950"/>
        <a:ext cx="2731239" cy="1638743"/>
      </dsp:txXfrm>
    </dsp:sp>
    <dsp:sp modelId="{C19F5042-E443-4899-B228-AB5FE488728F}">
      <dsp:nvSpPr>
        <dsp:cNvPr id="0" name=""/>
        <dsp:cNvSpPr/>
      </dsp:nvSpPr>
      <dsp:spPr>
        <a:xfrm>
          <a:off x="1372875" y="2118893"/>
          <a:ext cx="6718849" cy="597585"/>
        </a:xfrm>
        <a:custGeom>
          <a:avLst/>
          <a:gdLst/>
          <a:ahLst/>
          <a:cxnLst/>
          <a:rect l="0" t="0" r="0" b="0"/>
          <a:pathLst>
            <a:path>
              <a:moveTo>
                <a:pt x="6718849" y="0"/>
              </a:moveTo>
              <a:lnTo>
                <a:pt x="6718849" y="315892"/>
              </a:lnTo>
              <a:lnTo>
                <a:pt x="0" y="315892"/>
              </a:lnTo>
              <a:lnTo>
                <a:pt x="0" y="597585"/>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63596" y="2414545"/>
        <a:ext cx="337407" cy="6281"/>
      </dsp:txXfrm>
    </dsp:sp>
    <dsp:sp modelId="{A5230680-5D92-41D7-A43A-19B2C90D6675}">
      <dsp:nvSpPr>
        <dsp:cNvPr id="0" name=""/>
        <dsp:cNvSpPr/>
      </dsp:nvSpPr>
      <dsp:spPr>
        <a:xfrm>
          <a:off x="6726104" y="481950"/>
          <a:ext cx="2731239" cy="1638743"/>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Complete EPNB entry</a:t>
          </a:r>
        </a:p>
      </dsp:txBody>
      <dsp:txXfrm>
        <a:off x="6726104" y="481950"/>
        <a:ext cx="2731239" cy="1638743"/>
      </dsp:txXfrm>
    </dsp:sp>
    <dsp:sp modelId="{42D3F4A6-3461-4213-94FC-35300D9A40E7}">
      <dsp:nvSpPr>
        <dsp:cNvPr id="0" name=""/>
        <dsp:cNvSpPr/>
      </dsp:nvSpPr>
      <dsp:spPr>
        <a:xfrm>
          <a:off x="2736695" y="3522530"/>
          <a:ext cx="597585" cy="91440"/>
        </a:xfrm>
        <a:custGeom>
          <a:avLst/>
          <a:gdLst/>
          <a:ahLst/>
          <a:cxnLst/>
          <a:rect l="0" t="0" r="0" b="0"/>
          <a:pathLst>
            <a:path>
              <a:moveTo>
                <a:pt x="0" y="45720"/>
              </a:moveTo>
              <a:lnTo>
                <a:pt x="59758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9783" y="3565109"/>
        <a:ext cx="31409" cy="6281"/>
      </dsp:txXfrm>
    </dsp:sp>
    <dsp:sp modelId="{C64117D1-D25E-4539-933F-73898279E484}">
      <dsp:nvSpPr>
        <dsp:cNvPr id="0" name=""/>
        <dsp:cNvSpPr/>
      </dsp:nvSpPr>
      <dsp:spPr>
        <a:xfrm>
          <a:off x="7255" y="2748879"/>
          <a:ext cx="2731239" cy="1638743"/>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Inform PSC &amp; other officers</a:t>
          </a:r>
        </a:p>
      </dsp:txBody>
      <dsp:txXfrm>
        <a:off x="7255" y="2748879"/>
        <a:ext cx="2731239" cy="1638743"/>
      </dsp:txXfrm>
    </dsp:sp>
    <dsp:sp modelId="{46DBFAFD-8DCD-4E1A-9745-830C8B9C0EB8}">
      <dsp:nvSpPr>
        <dsp:cNvPr id="0" name=""/>
        <dsp:cNvSpPr/>
      </dsp:nvSpPr>
      <dsp:spPr>
        <a:xfrm>
          <a:off x="6096119" y="3522530"/>
          <a:ext cx="597585" cy="91440"/>
        </a:xfrm>
        <a:custGeom>
          <a:avLst/>
          <a:gdLst/>
          <a:ahLst/>
          <a:cxnLst/>
          <a:rect l="0" t="0" r="0" b="0"/>
          <a:pathLst>
            <a:path>
              <a:moveTo>
                <a:pt x="0" y="45720"/>
              </a:moveTo>
              <a:lnTo>
                <a:pt x="59758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79207" y="3565109"/>
        <a:ext cx="31409" cy="6281"/>
      </dsp:txXfrm>
    </dsp:sp>
    <dsp:sp modelId="{323CC20E-1909-40F1-974C-17E1CC4F054B}">
      <dsp:nvSpPr>
        <dsp:cNvPr id="0" name=""/>
        <dsp:cNvSpPr/>
      </dsp:nvSpPr>
      <dsp:spPr>
        <a:xfrm>
          <a:off x="3366680" y="2748879"/>
          <a:ext cx="2731239" cy="1638743"/>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Record all details of persons</a:t>
          </a:r>
        </a:p>
      </dsp:txBody>
      <dsp:txXfrm>
        <a:off x="3366680" y="2748879"/>
        <a:ext cx="2731239" cy="1638743"/>
      </dsp:txXfrm>
    </dsp:sp>
    <dsp:sp modelId="{88ABF24F-C038-4CC9-9C4D-4C30E5215AF5}">
      <dsp:nvSpPr>
        <dsp:cNvPr id="0" name=""/>
        <dsp:cNvSpPr/>
      </dsp:nvSpPr>
      <dsp:spPr>
        <a:xfrm>
          <a:off x="6726104" y="2748879"/>
          <a:ext cx="2731239" cy="1638743"/>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any vulnerability/age etc</a:t>
          </a:r>
        </a:p>
      </dsp:txBody>
      <dsp:txXfrm>
        <a:off x="6726104" y="2748879"/>
        <a:ext cx="2731239" cy="163874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2B10B-C66D-4632-9CAA-537D1DB6E0B9}">
      <dsp:nvSpPr>
        <dsp:cNvPr id="0" name=""/>
        <dsp:cNvSpPr/>
      </dsp:nvSpPr>
      <dsp:spPr>
        <a:xfrm>
          <a:off x="1199" y="316804"/>
          <a:ext cx="4677257" cy="1898947"/>
        </a:xfrm>
        <a:prstGeom prst="rect">
          <a:avLst/>
        </a:prstGeom>
        <a:solidFill>
          <a:schemeClr val="accent3">
            <a:lumMod val="40000"/>
            <a:lumOff val="60000"/>
          </a:schemeClr>
        </a:solidFill>
        <a:ln w="12700" cap="flat" cmpd="sng" algn="ctr">
          <a:solidFill>
            <a:schemeClr val="bg2">
              <a:lumMod val="1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Statutory power of the Home Secretary (HS)</a:t>
          </a:r>
        </a:p>
      </dsp:txBody>
      <dsp:txXfrm>
        <a:off x="1199" y="316804"/>
        <a:ext cx="4677257" cy="1898947"/>
      </dsp:txXfrm>
    </dsp:sp>
    <dsp:sp modelId="{8DC55A1C-601C-44B7-929A-31C01F8B419B}">
      <dsp:nvSpPr>
        <dsp:cNvPr id="0" name=""/>
        <dsp:cNvSpPr/>
      </dsp:nvSpPr>
      <dsp:spPr>
        <a:xfrm>
          <a:off x="5146182" y="205251"/>
          <a:ext cx="4677257" cy="2122053"/>
        </a:xfrm>
        <a:prstGeom prst="rect">
          <a:avLst/>
        </a:prstGeom>
        <a:solidFill>
          <a:schemeClr val="accent1">
            <a:lumMod val="20000"/>
            <a:lumOff val="80000"/>
          </a:schemeClr>
        </a:solidFill>
        <a:ln w="12700" cap="flat" cmpd="sng" algn="ctr">
          <a:solidFill>
            <a:schemeClr val="bg2">
              <a:lumMod val="1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Non British citizens are liable to deportation from the UK if the HS deems their deportation to be conducive to the public good</a:t>
          </a:r>
        </a:p>
      </dsp:txBody>
      <dsp:txXfrm>
        <a:off x="5146182" y="205251"/>
        <a:ext cx="4677257" cy="2122053"/>
      </dsp:txXfrm>
    </dsp:sp>
    <dsp:sp modelId="{538B4FBB-6014-41F9-ADAD-2CC506BB13CB}">
      <dsp:nvSpPr>
        <dsp:cNvPr id="0" name=""/>
        <dsp:cNvSpPr/>
      </dsp:nvSpPr>
      <dsp:spPr>
        <a:xfrm>
          <a:off x="386301" y="2795030"/>
          <a:ext cx="9052037" cy="1815543"/>
        </a:xfrm>
        <a:prstGeom prst="rect">
          <a:avLst/>
        </a:prstGeom>
        <a:solidFill>
          <a:schemeClr val="tx2">
            <a:lumMod val="40000"/>
            <a:lumOff val="60000"/>
          </a:schemeClr>
        </a:solidFill>
        <a:ln w="12700" cap="flat" cmpd="sng" algn="ctr">
          <a:solidFill>
            <a:schemeClr val="bg2">
              <a:lumMod val="1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Automatic deportation of foreign criminals under the UK Borders Act 2007. HS must make a deportation order in respect of a foreign criminal unless exemptions apply</a:t>
          </a:r>
        </a:p>
      </dsp:txBody>
      <dsp:txXfrm>
        <a:off x="386301" y="2795030"/>
        <a:ext cx="9052037" cy="181554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0D56AF-98DF-4A6C-8DFA-AC15B42BD2C6}">
      <dsp:nvSpPr>
        <dsp:cNvPr id="0" name=""/>
        <dsp:cNvSpPr/>
      </dsp:nvSpPr>
      <dsp:spPr>
        <a:xfrm>
          <a:off x="2689096" y="1033165"/>
          <a:ext cx="585625" cy="91440"/>
        </a:xfrm>
        <a:custGeom>
          <a:avLst/>
          <a:gdLst/>
          <a:ahLst/>
          <a:cxnLst/>
          <a:rect l="0" t="0" r="0" b="0"/>
          <a:pathLst>
            <a:path>
              <a:moveTo>
                <a:pt x="0" y="45720"/>
              </a:moveTo>
              <a:lnTo>
                <a:pt x="58562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66503" y="1075801"/>
        <a:ext cx="30811" cy="6168"/>
      </dsp:txXfrm>
    </dsp:sp>
    <dsp:sp modelId="{ACCFD56B-5A24-4860-8382-F9C440192886}">
      <dsp:nvSpPr>
        <dsp:cNvPr id="0" name=""/>
        <dsp:cNvSpPr/>
      </dsp:nvSpPr>
      <dsp:spPr>
        <a:xfrm>
          <a:off x="11655" y="275113"/>
          <a:ext cx="2679240" cy="160754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Appearance</a:t>
          </a:r>
        </a:p>
      </dsp:txBody>
      <dsp:txXfrm>
        <a:off x="11655" y="275113"/>
        <a:ext cx="2679240" cy="1607544"/>
      </dsp:txXfrm>
    </dsp:sp>
    <dsp:sp modelId="{647EAB39-68B2-4BFC-BF7A-00ACDC277F0F}">
      <dsp:nvSpPr>
        <dsp:cNvPr id="0" name=""/>
        <dsp:cNvSpPr/>
      </dsp:nvSpPr>
      <dsp:spPr>
        <a:xfrm>
          <a:off x="5984562" y="1033165"/>
          <a:ext cx="585625" cy="91440"/>
        </a:xfrm>
        <a:custGeom>
          <a:avLst/>
          <a:gdLst/>
          <a:ahLst/>
          <a:cxnLst/>
          <a:rect l="0" t="0" r="0" b="0"/>
          <a:pathLst>
            <a:path>
              <a:moveTo>
                <a:pt x="0" y="45720"/>
              </a:moveTo>
              <a:lnTo>
                <a:pt x="58562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61969" y="1075801"/>
        <a:ext cx="30811" cy="6168"/>
      </dsp:txXfrm>
    </dsp:sp>
    <dsp:sp modelId="{73EA4E51-A3E4-4732-AF93-41F923910DD6}">
      <dsp:nvSpPr>
        <dsp:cNvPr id="0" name=""/>
        <dsp:cNvSpPr/>
      </dsp:nvSpPr>
      <dsp:spPr>
        <a:xfrm>
          <a:off x="3307121" y="275113"/>
          <a:ext cx="2679240" cy="160754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Behaviour of the detainee</a:t>
          </a:r>
        </a:p>
      </dsp:txBody>
      <dsp:txXfrm>
        <a:off x="3307121" y="275113"/>
        <a:ext cx="2679240" cy="1607544"/>
      </dsp:txXfrm>
    </dsp:sp>
    <dsp:sp modelId="{A6ABACF4-EF1B-48BE-967E-DD57518F8E5A}">
      <dsp:nvSpPr>
        <dsp:cNvPr id="0" name=""/>
        <dsp:cNvSpPr/>
      </dsp:nvSpPr>
      <dsp:spPr>
        <a:xfrm>
          <a:off x="1351275" y="1880857"/>
          <a:ext cx="6590932" cy="585625"/>
        </a:xfrm>
        <a:custGeom>
          <a:avLst/>
          <a:gdLst/>
          <a:ahLst/>
          <a:cxnLst/>
          <a:rect l="0" t="0" r="0" b="0"/>
          <a:pathLst>
            <a:path>
              <a:moveTo>
                <a:pt x="6590932" y="0"/>
              </a:moveTo>
              <a:lnTo>
                <a:pt x="6590932" y="309912"/>
              </a:lnTo>
              <a:lnTo>
                <a:pt x="0" y="309912"/>
              </a:lnTo>
              <a:lnTo>
                <a:pt x="0" y="585625"/>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81250" y="2170586"/>
        <a:ext cx="330983" cy="6168"/>
      </dsp:txXfrm>
    </dsp:sp>
    <dsp:sp modelId="{CFAB8E1B-455A-4590-885A-F7EA23122B9F}">
      <dsp:nvSpPr>
        <dsp:cNvPr id="0" name=""/>
        <dsp:cNvSpPr/>
      </dsp:nvSpPr>
      <dsp:spPr>
        <a:xfrm>
          <a:off x="6602587" y="275113"/>
          <a:ext cx="2679240" cy="160754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signs of illness or injury</a:t>
          </a:r>
        </a:p>
      </dsp:txBody>
      <dsp:txXfrm>
        <a:off x="6602587" y="275113"/>
        <a:ext cx="2679240" cy="1607544"/>
      </dsp:txXfrm>
    </dsp:sp>
    <dsp:sp modelId="{EEC6CAC2-3C11-4AF7-A66C-7F0499CE4C3F}">
      <dsp:nvSpPr>
        <dsp:cNvPr id="0" name=""/>
        <dsp:cNvSpPr/>
      </dsp:nvSpPr>
      <dsp:spPr>
        <a:xfrm>
          <a:off x="2689096" y="3256935"/>
          <a:ext cx="585625" cy="91440"/>
        </a:xfrm>
        <a:custGeom>
          <a:avLst/>
          <a:gdLst/>
          <a:ahLst/>
          <a:cxnLst/>
          <a:rect l="0" t="0" r="0" b="0"/>
          <a:pathLst>
            <a:path>
              <a:moveTo>
                <a:pt x="0" y="45720"/>
              </a:moveTo>
              <a:lnTo>
                <a:pt x="58562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66503" y="3299571"/>
        <a:ext cx="30811" cy="6168"/>
      </dsp:txXfrm>
    </dsp:sp>
    <dsp:sp modelId="{0C25BD78-09E9-4DBF-AD7E-8A70DC82018F}">
      <dsp:nvSpPr>
        <dsp:cNvPr id="0" name=""/>
        <dsp:cNvSpPr/>
      </dsp:nvSpPr>
      <dsp:spPr>
        <a:xfrm>
          <a:off x="11655" y="2498883"/>
          <a:ext cx="2679240" cy="160754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Their style &amp; level of communication</a:t>
          </a:r>
        </a:p>
      </dsp:txBody>
      <dsp:txXfrm>
        <a:off x="11655" y="2498883"/>
        <a:ext cx="2679240" cy="1607544"/>
      </dsp:txXfrm>
    </dsp:sp>
    <dsp:sp modelId="{95F86C9E-6849-408B-B581-A6D45E5D0ADD}">
      <dsp:nvSpPr>
        <dsp:cNvPr id="0" name=""/>
        <dsp:cNvSpPr/>
      </dsp:nvSpPr>
      <dsp:spPr>
        <a:xfrm>
          <a:off x="5984562" y="3256935"/>
          <a:ext cx="585625" cy="91440"/>
        </a:xfrm>
        <a:custGeom>
          <a:avLst/>
          <a:gdLst/>
          <a:ahLst/>
          <a:cxnLst/>
          <a:rect l="0" t="0" r="0" b="0"/>
          <a:pathLst>
            <a:path>
              <a:moveTo>
                <a:pt x="0" y="45720"/>
              </a:moveTo>
              <a:lnTo>
                <a:pt x="58562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61969" y="3299571"/>
        <a:ext cx="30811" cy="6168"/>
      </dsp:txXfrm>
    </dsp:sp>
    <dsp:sp modelId="{A24C7321-1C2C-4E8D-B456-254B3FCF165D}">
      <dsp:nvSpPr>
        <dsp:cNvPr id="0" name=""/>
        <dsp:cNvSpPr/>
      </dsp:nvSpPr>
      <dsp:spPr>
        <a:xfrm>
          <a:off x="3307121" y="2498883"/>
          <a:ext cx="2679240" cy="160754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Collaborative information from all sources</a:t>
          </a:r>
        </a:p>
      </dsp:txBody>
      <dsp:txXfrm>
        <a:off x="3307121" y="2498883"/>
        <a:ext cx="2679240" cy="1607544"/>
      </dsp:txXfrm>
    </dsp:sp>
    <dsp:sp modelId="{2D43CA37-BD10-4D29-A3C8-8201FBC60DC7}">
      <dsp:nvSpPr>
        <dsp:cNvPr id="0" name=""/>
        <dsp:cNvSpPr/>
      </dsp:nvSpPr>
      <dsp:spPr>
        <a:xfrm>
          <a:off x="6602587" y="2498883"/>
          <a:ext cx="2679240" cy="160754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circumstances &amp; environment in which they were found</a:t>
          </a:r>
        </a:p>
      </dsp:txBody>
      <dsp:txXfrm>
        <a:off x="6602587" y="2498883"/>
        <a:ext cx="2679240" cy="160754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202" cy="512304"/>
          </a:xfrm>
          <a:prstGeom prst="rect">
            <a:avLst/>
          </a:prstGeom>
        </p:spPr>
        <p:txBody>
          <a:bodyPr vert="horz" lIns="94796" tIns="47398" rIns="94796" bIns="47398" rtlCol="0"/>
          <a:lstStyle>
            <a:lvl1pPr algn="l">
              <a:defRPr sz="1200"/>
            </a:lvl1pPr>
          </a:lstStyle>
          <a:p>
            <a:pPr>
              <a:defRPr/>
            </a:pPr>
            <a:endParaRPr lang="en-GB"/>
          </a:p>
        </p:txBody>
      </p:sp>
      <p:sp>
        <p:nvSpPr>
          <p:cNvPr id="3" name="Date Placeholder 2"/>
          <p:cNvSpPr>
            <a:spLocks noGrp="1"/>
          </p:cNvSpPr>
          <p:nvPr>
            <p:ph type="dt" sz="quarter" idx="1"/>
          </p:nvPr>
        </p:nvSpPr>
        <p:spPr>
          <a:xfrm>
            <a:off x="4023203" y="0"/>
            <a:ext cx="3079202" cy="512304"/>
          </a:xfrm>
          <a:prstGeom prst="rect">
            <a:avLst/>
          </a:prstGeom>
        </p:spPr>
        <p:txBody>
          <a:bodyPr vert="horz" lIns="94796" tIns="47398" rIns="94796" bIns="47398" rtlCol="0"/>
          <a:lstStyle>
            <a:lvl1pPr algn="r">
              <a:defRPr sz="1200"/>
            </a:lvl1pPr>
          </a:lstStyle>
          <a:p>
            <a:pPr>
              <a:defRPr/>
            </a:pPr>
            <a:fld id="{C3CE5716-2FD9-4580-8AC3-C5BE72467677}" type="datetimeFigureOut">
              <a:rPr lang="en-US"/>
              <a:pPr>
                <a:defRPr/>
              </a:pPr>
              <a:t>5/22/2023</a:t>
            </a:fld>
            <a:endParaRPr lang="en-GB"/>
          </a:p>
        </p:txBody>
      </p:sp>
      <p:sp>
        <p:nvSpPr>
          <p:cNvPr id="4" name="Footer Placeholder 3"/>
          <p:cNvSpPr>
            <a:spLocks noGrp="1"/>
          </p:cNvSpPr>
          <p:nvPr>
            <p:ph type="ftr" sz="quarter" idx="2"/>
          </p:nvPr>
        </p:nvSpPr>
        <p:spPr>
          <a:xfrm>
            <a:off x="0" y="9720673"/>
            <a:ext cx="3079202" cy="512303"/>
          </a:xfrm>
          <a:prstGeom prst="rect">
            <a:avLst/>
          </a:prstGeom>
        </p:spPr>
        <p:txBody>
          <a:bodyPr vert="horz" lIns="94796" tIns="47398" rIns="94796" bIns="47398"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4023203" y="9720673"/>
            <a:ext cx="3079202" cy="512303"/>
          </a:xfrm>
          <a:prstGeom prst="rect">
            <a:avLst/>
          </a:prstGeom>
        </p:spPr>
        <p:txBody>
          <a:bodyPr vert="horz" lIns="94796" tIns="47398" rIns="94796" bIns="47398" rtlCol="0" anchor="b"/>
          <a:lstStyle>
            <a:lvl1pPr algn="r">
              <a:defRPr sz="1200"/>
            </a:lvl1pPr>
          </a:lstStyle>
          <a:p>
            <a:pPr>
              <a:defRPr/>
            </a:pPr>
            <a:fld id="{8F5D2C1B-32D0-4256-AD02-BB9432626814}" type="slidenum">
              <a:rPr lang="en-GB"/>
              <a:pPr>
                <a:defRPr/>
              </a:pPr>
              <a:t>‹#›</a:t>
            </a:fld>
            <a:endParaRPr lang="en-GB"/>
          </a:p>
        </p:txBody>
      </p:sp>
    </p:spTree>
    <p:extLst>
      <p:ext uri="{BB962C8B-B14F-4D97-AF65-F5344CB8AC3E}">
        <p14:creationId xmlns:p14="http://schemas.microsoft.com/office/powerpoint/2010/main" val="21873535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3079202" cy="512304"/>
          </a:xfrm>
          <a:prstGeom prst="rect">
            <a:avLst/>
          </a:prstGeom>
          <a:noFill/>
          <a:ln w="9525">
            <a:noFill/>
            <a:miter lim="800000"/>
            <a:headEnd/>
            <a:tailEnd/>
          </a:ln>
          <a:effectLst/>
        </p:spPr>
        <p:txBody>
          <a:bodyPr vert="horz" wrap="square" lIns="94796" tIns="47398" rIns="94796" bIns="47398" numCol="1" anchor="t" anchorCtr="0" compatLnSpc="1">
            <a:prstTxWarp prst="textNoShape">
              <a:avLst/>
            </a:prstTxWarp>
          </a:bodyPr>
          <a:lstStyle>
            <a:lvl1pPr>
              <a:defRPr sz="1200"/>
            </a:lvl1pPr>
          </a:lstStyle>
          <a:p>
            <a:pPr>
              <a:defRPr/>
            </a:pPr>
            <a:endParaRPr lang="en-GB"/>
          </a:p>
        </p:txBody>
      </p:sp>
      <p:sp>
        <p:nvSpPr>
          <p:cNvPr id="23555" name="Rectangle 3"/>
          <p:cNvSpPr>
            <a:spLocks noGrp="1" noChangeArrowheads="1"/>
          </p:cNvSpPr>
          <p:nvPr>
            <p:ph type="dt" idx="1"/>
          </p:nvPr>
        </p:nvSpPr>
        <p:spPr bwMode="auto">
          <a:xfrm>
            <a:off x="4023203" y="0"/>
            <a:ext cx="3079202" cy="512304"/>
          </a:xfrm>
          <a:prstGeom prst="rect">
            <a:avLst/>
          </a:prstGeom>
          <a:noFill/>
          <a:ln w="9525">
            <a:noFill/>
            <a:miter lim="800000"/>
            <a:headEnd/>
            <a:tailEnd/>
          </a:ln>
          <a:effectLst/>
        </p:spPr>
        <p:txBody>
          <a:bodyPr vert="horz" wrap="square" lIns="94796" tIns="47398" rIns="94796" bIns="47398" numCol="1" anchor="t" anchorCtr="0" compatLnSpc="1">
            <a:prstTxWarp prst="textNoShape">
              <a:avLst/>
            </a:prstTxWarp>
          </a:bodyPr>
          <a:lstStyle>
            <a:lvl1pPr algn="r">
              <a:defRPr sz="1200"/>
            </a:lvl1pPr>
          </a:lstStyle>
          <a:p>
            <a:pPr>
              <a:defRPr/>
            </a:pPr>
            <a:endParaRPr lang="en-GB"/>
          </a:p>
        </p:txBody>
      </p:sp>
      <p:sp>
        <p:nvSpPr>
          <p:cNvPr id="65540" name="Rectangle 4"/>
          <p:cNvSpPr>
            <a:spLocks noGrp="1" noRot="1" noChangeAspect="1" noChangeArrowheads="1" noTextEdit="1"/>
          </p:cNvSpPr>
          <p:nvPr>
            <p:ph type="sldImg" idx="2"/>
          </p:nvPr>
        </p:nvSpPr>
        <p:spPr bwMode="auto">
          <a:xfrm>
            <a:off x="1806575" y="441325"/>
            <a:ext cx="3435350" cy="19319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710075" y="2618804"/>
            <a:ext cx="5683914" cy="6848172"/>
          </a:xfrm>
          <a:prstGeom prst="rect">
            <a:avLst/>
          </a:prstGeom>
          <a:noFill/>
          <a:ln w="9525">
            <a:noFill/>
            <a:miter lim="800000"/>
            <a:headEnd/>
            <a:tailEnd/>
          </a:ln>
          <a:effectLst/>
        </p:spPr>
        <p:txBody>
          <a:bodyPr vert="horz" wrap="square" lIns="94796" tIns="47398" rIns="94796" bIns="47398" numCol="1" anchor="t" anchorCtr="0" compatLnSpc="1">
            <a:prstTxWarp prst="textNoShape">
              <a:avLst/>
            </a:prstTxWarp>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3558" name="Rectangle 6"/>
          <p:cNvSpPr>
            <a:spLocks noGrp="1" noChangeArrowheads="1"/>
          </p:cNvSpPr>
          <p:nvPr>
            <p:ph type="ftr" sz="quarter" idx="4"/>
          </p:nvPr>
        </p:nvSpPr>
        <p:spPr bwMode="auto">
          <a:xfrm>
            <a:off x="0" y="9720673"/>
            <a:ext cx="3079202" cy="512303"/>
          </a:xfrm>
          <a:prstGeom prst="rect">
            <a:avLst/>
          </a:prstGeom>
          <a:noFill/>
          <a:ln w="9525">
            <a:noFill/>
            <a:miter lim="800000"/>
            <a:headEnd/>
            <a:tailEnd/>
          </a:ln>
          <a:effectLst/>
        </p:spPr>
        <p:txBody>
          <a:bodyPr vert="horz" wrap="square" lIns="94796" tIns="47398" rIns="94796" bIns="47398" numCol="1" anchor="b" anchorCtr="0" compatLnSpc="1">
            <a:prstTxWarp prst="textNoShape">
              <a:avLst/>
            </a:prstTxWarp>
          </a:bodyPr>
          <a:lstStyle>
            <a:lvl1pPr>
              <a:defRPr sz="1200"/>
            </a:lvl1pPr>
          </a:lstStyle>
          <a:p>
            <a:pPr>
              <a:defRPr/>
            </a:pPr>
            <a:endParaRPr lang="en-GB"/>
          </a:p>
        </p:txBody>
      </p:sp>
      <p:sp>
        <p:nvSpPr>
          <p:cNvPr id="23559" name="Rectangle 7"/>
          <p:cNvSpPr>
            <a:spLocks noGrp="1" noChangeArrowheads="1"/>
          </p:cNvSpPr>
          <p:nvPr>
            <p:ph type="sldNum" sz="quarter" idx="5"/>
          </p:nvPr>
        </p:nvSpPr>
        <p:spPr bwMode="auto">
          <a:xfrm>
            <a:off x="4023203" y="9720673"/>
            <a:ext cx="3079202" cy="512303"/>
          </a:xfrm>
          <a:prstGeom prst="rect">
            <a:avLst/>
          </a:prstGeom>
          <a:noFill/>
          <a:ln w="9525">
            <a:noFill/>
            <a:miter lim="800000"/>
            <a:headEnd/>
            <a:tailEnd/>
          </a:ln>
          <a:effectLst/>
        </p:spPr>
        <p:txBody>
          <a:bodyPr vert="horz" wrap="square" lIns="94796" tIns="47398" rIns="94796" bIns="47398" numCol="1" anchor="b" anchorCtr="0" compatLnSpc="1">
            <a:prstTxWarp prst="textNoShape">
              <a:avLst/>
            </a:prstTxWarp>
          </a:bodyPr>
          <a:lstStyle>
            <a:lvl1pPr algn="r">
              <a:defRPr sz="1200"/>
            </a:lvl1pPr>
          </a:lstStyle>
          <a:p>
            <a:pPr>
              <a:defRPr/>
            </a:pPr>
            <a:fld id="{7279F223-0E9A-4A97-B623-3E882A234C75}" type="slidenum">
              <a:rPr lang="en-GB"/>
              <a:pPr>
                <a:defRPr/>
              </a:pPr>
              <a:t>‹#›</a:t>
            </a:fld>
            <a:endParaRPr lang="en-GB"/>
          </a:p>
        </p:txBody>
      </p:sp>
    </p:spTree>
    <p:extLst>
      <p:ext uri="{BB962C8B-B14F-4D97-AF65-F5344CB8AC3E}">
        <p14:creationId xmlns:p14="http://schemas.microsoft.com/office/powerpoint/2010/main" val="36175884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www.police.uk/"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docmanager.pnld.co.uk/content/D380.htm" TargetMode="External"/><Relationship Id="rId2" Type="http://schemas.openxmlformats.org/officeDocument/2006/relationships/slide" Target="../slides/slide29.xml"/><Relationship Id="rId1" Type="http://schemas.openxmlformats.org/officeDocument/2006/relationships/notesMaster" Target="../notesMasters/notesMaster1.xml"/><Relationship Id="rId5" Type="http://schemas.openxmlformats.org/officeDocument/2006/relationships/hyperlink" Target="https://docmanager.pnld.co.uk/content/D291.htm" TargetMode="External"/><Relationship Id="rId4" Type="http://schemas.openxmlformats.org/officeDocument/2006/relationships/hyperlink" Target="https://docmanager.pnld.co.uk/content/D290.htm"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sz="1100" dirty="0">
                <a:solidFill>
                  <a:srgbClr val="000000"/>
                </a:solidFill>
                <a:latin typeface="+mn-lt"/>
              </a:rPr>
              <a:t>On successful completion of this module, learners will be able to:</a:t>
            </a:r>
          </a:p>
          <a:p>
            <a:pPr marL="355484" indent="-355484" defTabSz="947958">
              <a:buFont typeface="+mj-lt"/>
              <a:buAutoNum type="arabicPeriod"/>
              <a:defRPr/>
            </a:pPr>
            <a:r>
              <a:rPr lang="en-GB" sz="1100" b="1" dirty="0">
                <a:solidFill>
                  <a:srgbClr val="000000"/>
                </a:solidFill>
                <a:latin typeface="+mn-lt"/>
              </a:rPr>
              <a:t>Explain</a:t>
            </a:r>
            <a:r>
              <a:rPr lang="en-GB" sz="1100" dirty="0">
                <a:solidFill>
                  <a:srgbClr val="000000"/>
                </a:solidFill>
                <a:latin typeface="+mn-lt"/>
              </a:rPr>
              <a:t> the ways in which a person can be brought before a court.</a:t>
            </a:r>
          </a:p>
          <a:p>
            <a:pPr marL="355484" indent="-355484" defTabSz="947958">
              <a:buFont typeface="+mj-lt"/>
              <a:buAutoNum type="arabicPeriod"/>
              <a:defRPr/>
            </a:pPr>
            <a:r>
              <a:rPr lang="en-GB" sz="1100" b="1" dirty="0">
                <a:solidFill>
                  <a:srgbClr val="000000"/>
                </a:solidFill>
                <a:latin typeface="+mn-lt"/>
              </a:rPr>
              <a:t>Outline </a:t>
            </a:r>
            <a:r>
              <a:rPr lang="en-GB" sz="1100" dirty="0">
                <a:solidFill>
                  <a:srgbClr val="000000"/>
                </a:solidFill>
                <a:latin typeface="+mn-lt"/>
              </a:rPr>
              <a:t>the Postal Charge Requisition process</a:t>
            </a:r>
          </a:p>
          <a:p>
            <a:pPr marL="355484" indent="-355484" defTabSz="947958">
              <a:buFont typeface="+mj-lt"/>
              <a:buAutoNum type="arabicPeriod"/>
              <a:defRPr/>
            </a:pPr>
            <a:r>
              <a:rPr lang="en-GB" sz="1100" b="1" dirty="0">
                <a:solidFill>
                  <a:srgbClr val="000000"/>
                </a:solidFill>
                <a:latin typeface="+mn-lt"/>
              </a:rPr>
              <a:t>Outline</a:t>
            </a:r>
            <a:r>
              <a:rPr lang="en-GB" sz="1100" dirty="0">
                <a:solidFill>
                  <a:srgbClr val="000000"/>
                </a:solidFill>
                <a:latin typeface="+mn-lt"/>
              </a:rPr>
              <a:t> the differences between a summary, either way or indictable offence.</a:t>
            </a:r>
          </a:p>
          <a:p>
            <a:pPr marL="355484" indent="-355484" defTabSz="947958">
              <a:buFont typeface="+mj-lt"/>
              <a:buAutoNum type="arabicPeriod"/>
              <a:defRPr/>
            </a:pPr>
            <a:r>
              <a:rPr lang="en-GB" sz="1100" b="1" dirty="0">
                <a:solidFill>
                  <a:srgbClr val="000000"/>
                </a:solidFill>
                <a:latin typeface="+mn-lt"/>
              </a:rPr>
              <a:t>State</a:t>
            </a:r>
            <a:r>
              <a:rPr lang="en-GB" sz="1100" dirty="0">
                <a:solidFill>
                  <a:srgbClr val="000000"/>
                </a:solidFill>
                <a:latin typeface="+mn-lt"/>
              </a:rPr>
              <a:t> the difference between common and statute law.</a:t>
            </a:r>
          </a:p>
          <a:p>
            <a:pPr marL="355484" indent="-355484" defTabSz="947958">
              <a:buFont typeface="+mj-lt"/>
              <a:buAutoNum type="arabicPeriod"/>
              <a:defRPr/>
            </a:pPr>
            <a:r>
              <a:rPr lang="en-GB" sz="1100" b="1" dirty="0">
                <a:solidFill>
                  <a:srgbClr val="000000"/>
                </a:solidFill>
                <a:latin typeface="+mn-lt"/>
              </a:rPr>
              <a:t>Describe</a:t>
            </a:r>
            <a:r>
              <a:rPr lang="en-GB" sz="1100" dirty="0">
                <a:solidFill>
                  <a:srgbClr val="000000"/>
                </a:solidFill>
                <a:latin typeface="+mn-lt"/>
              </a:rPr>
              <a:t> the elements required for a lawful arrest, including S24 PACE and preserved powers.</a:t>
            </a:r>
          </a:p>
          <a:p>
            <a:pPr marL="355484" indent="-355484" defTabSz="947958">
              <a:buFont typeface="+mj-lt"/>
              <a:buAutoNum type="arabicPeriod"/>
              <a:defRPr/>
            </a:pPr>
            <a:r>
              <a:rPr lang="en-GB" sz="1100" b="1" dirty="0">
                <a:solidFill>
                  <a:srgbClr val="000000"/>
                </a:solidFill>
                <a:latin typeface="+mn-lt"/>
              </a:rPr>
              <a:t>Identify</a:t>
            </a:r>
            <a:r>
              <a:rPr lang="en-GB" sz="1100" dirty="0">
                <a:solidFill>
                  <a:srgbClr val="000000"/>
                </a:solidFill>
                <a:latin typeface="+mn-lt"/>
              </a:rPr>
              <a:t> the arrest necessity criteria under SOCAPA 2005.</a:t>
            </a:r>
          </a:p>
          <a:p>
            <a:pPr marL="355484" indent="-355484" defTabSz="947958">
              <a:buFont typeface="+mj-lt"/>
              <a:buAutoNum type="arabicPeriod"/>
              <a:defRPr/>
            </a:pPr>
            <a:r>
              <a:rPr lang="en-GB" sz="1100" b="1" dirty="0">
                <a:solidFill>
                  <a:srgbClr val="000000"/>
                </a:solidFill>
                <a:latin typeface="+mn-lt"/>
              </a:rPr>
              <a:t>Identify</a:t>
            </a:r>
            <a:r>
              <a:rPr lang="en-GB" sz="1100" dirty="0">
                <a:solidFill>
                  <a:srgbClr val="000000"/>
                </a:solidFill>
                <a:latin typeface="+mn-lt"/>
              </a:rPr>
              <a:t> alternatives to arrest.</a:t>
            </a:r>
          </a:p>
          <a:p>
            <a:pPr marL="355484" indent="-355484" defTabSz="947958">
              <a:buFont typeface="+mj-lt"/>
              <a:buAutoNum type="arabicPeriod"/>
              <a:defRPr/>
            </a:pPr>
            <a:r>
              <a:rPr lang="en-GB" sz="1100" b="1" dirty="0">
                <a:solidFill>
                  <a:srgbClr val="000000"/>
                </a:solidFill>
                <a:latin typeface="+mn-lt"/>
              </a:rPr>
              <a:t>Outline</a:t>
            </a:r>
            <a:r>
              <a:rPr lang="en-GB" sz="1100" dirty="0">
                <a:solidFill>
                  <a:srgbClr val="000000"/>
                </a:solidFill>
                <a:latin typeface="+mn-lt"/>
              </a:rPr>
              <a:t> the procedure for de-arresting individuals.</a:t>
            </a:r>
          </a:p>
          <a:p>
            <a:pPr marL="355484" indent="-355484" defTabSz="947958">
              <a:buFont typeface="+mj-lt"/>
              <a:buAutoNum type="arabicPeriod"/>
              <a:defRPr/>
            </a:pPr>
            <a:r>
              <a:rPr lang="en-GB" sz="1100" b="1" dirty="0">
                <a:solidFill>
                  <a:srgbClr val="000000"/>
                </a:solidFill>
                <a:latin typeface="+mn-lt"/>
              </a:rPr>
              <a:t>Outline</a:t>
            </a:r>
            <a:r>
              <a:rPr lang="en-GB" sz="1100" dirty="0">
                <a:solidFill>
                  <a:srgbClr val="000000"/>
                </a:solidFill>
                <a:latin typeface="+mn-lt"/>
              </a:rPr>
              <a:t> considerations relating to vulnerability when making an arrest.</a:t>
            </a:r>
          </a:p>
          <a:p>
            <a:endParaRPr lang="en-GB" dirty="0"/>
          </a:p>
        </p:txBody>
      </p:sp>
      <p:sp>
        <p:nvSpPr>
          <p:cNvPr id="4" name="Slide Number Placeholder 3"/>
          <p:cNvSpPr>
            <a:spLocks noGrp="1"/>
          </p:cNvSpPr>
          <p:nvPr>
            <p:ph type="sldNum" sz="quarter" idx="5"/>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2644660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r>
              <a:rPr lang="en-GB" sz="1100" b="1" dirty="0">
                <a:latin typeface="+mn-lt"/>
              </a:rPr>
              <a:t>QTS – in what ways can a person be brought before the courts?</a:t>
            </a:r>
          </a:p>
          <a:p>
            <a:endParaRPr lang="en-GB" sz="1100" dirty="0">
              <a:latin typeface="+mn-lt"/>
            </a:endParaRPr>
          </a:p>
          <a:p>
            <a:r>
              <a:rPr lang="en-GB" sz="1100" dirty="0">
                <a:latin typeface="+mn-lt"/>
              </a:rPr>
              <a:t>There are </a:t>
            </a:r>
            <a:r>
              <a:rPr lang="en-GB" sz="1100" b="1" dirty="0">
                <a:solidFill>
                  <a:srgbClr val="0000FF"/>
                </a:solidFill>
                <a:latin typeface="+mn-lt"/>
              </a:rPr>
              <a:t>four </a:t>
            </a:r>
            <a:r>
              <a:rPr lang="en-GB" sz="1100" dirty="0">
                <a:latin typeface="+mn-lt"/>
              </a:rPr>
              <a:t>ways in which a person may be brought before a criminal court. </a:t>
            </a:r>
          </a:p>
          <a:p>
            <a:endParaRPr lang="en-GB" sz="1100" dirty="0">
              <a:latin typeface="+mn-lt"/>
            </a:endParaRPr>
          </a:p>
          <a:p>
            <a:r>
              <a:rPr lang="en-GB" sz="1100" dirty="0">
                <a:latin typeface="+mn-lt"/>
              </a:rPr>
              <a:t>The four ways are: </a:t>
            </a:r>
          </a:p>
          <a:p>
            <a:pPr marL="177742" indent="-177742">
              <a:buFont typeface="Arial" panose="020B0604020202020204" pitchFamily="34" charset="0"/>
              <a:buChar char="•"/>
            </a:pPr>
            <a:r>
              <a:rPr lang="en-GB" sz="1100" dirty="0">
                <a:latin typeface="+mn-lt"/>
              </a:rPr>
              <a:t>   By Postal Charge Requisition</a:t>
            </a:r>
          </a:p>
          <a:p>
            <a:pPr marL="296148" indent="-296148">
              <a:buFont typeface="Arial" panose="020B0604020202020204" pitchFamily="34" charset="0"/>
              <a:buChar char="•"/>
            </a:pPr>
            <a:r>
              <a:rPr lang="en-GB" sz="1100" dirty="0">
                <a:latin typeface="+mn-lt"/>
              </a:rPr>
              <a:t>By summons </a:t>
            </a:r>
          </a:p>
          <a:p>
            <a:pPr marL="296148" indent="-296148">
              <a:buFont typeface="Arial" panose="020B0604020202020204" pitchFamily="34" charset="0"/>
              <a:buChar char="•"/>
            </a:pPr>
            <a:r>
              <a:rPr lang="en-GB" sz="1100" dirty="0">
                <a:latin typeface="+mn-lt"/>
              </a:rPr>
              <a:t>By arrest on warrant </a:t>
            </a:r>
          </a:p>
          <a:p>
            <a:pPr marL="296148" indent="-296148">
              <a:buFont typeface="Arial" panose="020B0604020202020204" pitchFamily="34" charset="0"/>
              <a:buChar char="•"/>
            </a:pPr>
            <a:r>
              <a:rPr lang="en-GB" sz="1100" dirty="0">
                <a:latin typeface="+mn-lt"/>
              </a:rPr>
              <a:t>By arrest without a warrant </a:t>
            </a:r>
          </a:p>
          <a:p>
            <a:r>
              <a:rPr lang="en-GB" sz="1100" dirty="0">
                <a:latin typeface="+mn-lt"/>
              </a:rPr>
              <a:t>	</a:t>
            </a:r>
          </a:p>
          <a:p>
            <a:r>
              <a:rPr lang="en-GB" sz="1100" dirty="0">
                <a:latin typeface="+mn-lt"/>
              </a:rPr>
              <a:t>None of these three methods is better than any other one.</a:t>
            </a:r>
          </a:p>
          <a:p>
            <a:r>
              <a:rPr lang="en-GB" sz="1100" dirty="0">
                <a:latin typeface="+mn-lt"/>
              </a:rPr>
              <a:t>Each has a use in the appropriate circumstances.</a:t>
            </a:r>
          </a:p>
          <a:p>
            <a:endParaRPr lang="en-GB" sz="1100" dirty="0">
              <a:latin typeface="+mn-lt"/>
            </a:endParaRPr>
          </a:p>
          <a:p>
            <a:r>
              <a:rPr lang="en-GB" sz="1100" dirty="0">
                <a:latin typeface="+mn-lt"/>
              </a:rPr>
              <a:t>Remember that arrest should not be a form of punishment; it is merely one of the ways to bring a person before the court. </a:t>
            </a:r>
          </a:p>
          <a:p>
            <a:endParaRPr lang="en-GB" sz="1100" dirty="0">
              <a:latin typeface="+mn-lt"/>
            </a:endParaRPr>
          </a:p>
          <a:p>
            <a:r>
              <a:rPr lang="en-GB" sz="1100" dirty="0">
                <a:latin typeface="+mn-lt"/>
              </a:rPr>
              <a:t>A </a:t>
            </a:r>
            <a:r>
              <a:rPr lang="en-GB" sz="1100" b="1" dirty="0">
                <a:latin typeface="+mn-lt"/>
              </a:rPr>
              <a:t>Postal Charge Requisition (PCR) </a:t>
            </a:r>
            <a:r>
              <a:rPr lang="en-GB" sz="1100" dirty="0">
                <a:latin typeface="+mn-lt"/>
              </a:rPr>
              <a:t>is a process that has replaced as a </a:t>
            </a:r>
            <a:r>
              <a:rPr lang="en-GB" sz="1100" b="1" dirty="0">
                <a:latin typeface="+mn-lt"/>
              </a:rPr>
              <a:t>summons</a:t>
            </a:r>
            <a:r>
              <a:rPr lang="en-GB" sz="1100" dirty="0">
                <a:latin typeface="+mn-lt"/>
              </a:rPr>
              <a:t> (although a summons is still a power that police can use).</a:t>
            </a:r>
          </a:p>
          <a:p>
            <a:r>
              <a:rPr lang="en-GB" sz="1100" dirty="0">
                <a:latin typeface="+mn-lt"/>
              </a:rPr>
              <a:t>A Police Officer will report the suspect for an offence, and the suspect is then sent a letter from the Criminal Justice Unit to attend court at a date in the future.</a:t>
            </a:r>
          </a:p>
          <a:p>
            <a:endParaRPr lang="en-GB" sz="1100" dirty="0">
              <a:latin typeface="+mn-lt"/>
            </a:endParaRPr>
          </a:p>
          <a:p>
            <a:r>
              <a:rPr lang="en-GB" sz="1100" dirty="0">
                <a:latin typeface="+mn-lt"/>
              </a:rPr>
              <a:t>Basically, </a:t>
            </a:r>
            <a:r>
              <a:rPr lang="en-GB" sz="1100" b="1" dirty="0">
                <a:latin typeface="+mn-lt"/>
              </a:rPr>
              <a:t>a </a:t>
            </a:r>
            <a:r>
              <a:rPr lang="en-GB" sz="1100" b="1" dirty="0">
                <a:solidFill>
                  <a:srgbClr val="0000FF"/>
                </a:solidFill>
                <a:latin typeface="+mn-lt"/>
              </a:rPr>
              <a:t>summons</a:t>
            </a:r>
            <a:r>
              <a:rPr lang="en-GB" sz="1100" b="1" dirty="0">
                <a:latin typeface="+mn-lt"/>
              </a:rPr>
              <a:t> </a:t>
            </a:r>
            <a:r>
              <a:rPr lang="en-GB" sz="1100" dirty="0">
                <a:latin typeface="+mn-lt"/>
              </a:rPr>
              <a:t>is a document that tells the accused to attend the court at some date in the future.</a:t>
            </a:r>
          </a:p>
          <a:p>
            <a:r>
              <a:rPr lang="en-GB" sz="1100" dirty="0">
                <a:latin typeface="+mn-lt"/>
              </a:rPr>
              <a:t>The major difference between a summons and a PCR; is that whilst dealing with the summons, the case information is laid before the court, for the court to administer the date of the first court hearing for the suspect to attend court; whilst a PCR is straight from the police to the suspect to attend court, to answer a charge. </a:t>
            </a:r>
          </a:p>
          <a:p>
            <a:endParaRPr lang="en-GB" sz="1100" dirty="0">
              <a:latin typeface="+mn-lt"/>
            </a:endParaRPr>
          </a:p>
          <a:p>
            <a:r>
              <a:rPr lang="en-GB" sz="1100" b="1" dirty="0">
                <a:latin typeface="+mn-lt"/>
              </a:rPr>
              <a:t>A </a:t>
            </a:r>
            <a:r>
              <a:rPr lang="en-GB" sz="1100" b="1" dirty="0">
                <a:solidFill>
                  <a:srgbClr val="0000FF"/>
                </a:solidFill>
                <a:latin typeface="+mn-lt"/>
              </a:rPr>
              <a:t>warrant</a:t>
            </a:r>
            <a:r>
              <a:rPr lang="en-GB" sz="1100" dirty="0">
                <a:latin typeface="+mn-lt"/>
              </a:rPr>
              <a:t>, on the other hand, is a court order that tells the police officer to actually go and arrest the person. </a:t>
            </a:r>
          </a:p>
          <a:p>
            <a:r>
              <a:rPr lang="en-GB" sz="1100" dirty="0">
                <a:latin typeface="+mn-lt"/>
              </a:rPr>
              <a:t>When there is no warrant, officers </a:t>
            </a:r>
            <a:r>
              <a:rPr lang="en-GB" sz="1100" u="sng" dirty="0">
                <a:solidFill>
                  <a:srgbClr val="FF0000"/>
                </a:solidFill>
                <a:latin typeface="+mn-lt"/>
              </a:rPr>
              <a:t>must</a:t>
            </a:r>
            <a:r>
              <a:rPr lang="en-GB" sz="1100" dirty="0">
                <a:solidFill>
                  <a:srgbClr val="FF0000"/>
                </a:solidFill>
                <a:latin typeface="+mn-lt"/>
              </a:rPr>
              <a:t> be sure that they have a power to arrest</a:t>
            </a:r>
            <a:r>
              <a:rPr lang="en-GB" sz="1100" dirty="0">
                <a:latin typeface="+mn-lt"/>
              </a:rPr>
              <a:t> the person without such a warrant. 	</a:t>
            </a:r>
          </a:p>
          <a:p>
            <a:r>
              <a:rPr lang="en-GB" sz="1100" dirty="0">
                <a:latin typeface="+mn-lt"/>
              </a:rPr>
              <a:t>. </a:t>
            </a: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a:t>
            </a:fld>
            <a:endParaRPr lang="en-GB"/>
          </a:p>
        </p:txBody>
      </p:sp>
    </p:spTree>
    <p:extLst>
      <p:ext uri="{BB962C8B-B14F-4D97-AF65-F5344CB8AC3E}">
        <p14:creationId xmlns:p14="http://schemas.microsoft.com/office/powerpoint/2010/main" val="4107173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r>
              <a:rPr lang="en-GB" sz="1100" b="1" dirty="0">
                <a:latin typeface="+mn-lt"/>
              </a:rPr>
              <a:t>QTS – what is a Postal Charge Requisition?</a:t>
            </a:r>
          </a:p>
          <a:p>
            <a:endParaRPr lang="en-GB" sz="1100" b="1" dirty="0">
              <a:latin typeface="+mn-lt"/>
            </a:endParaRPr>
          </a:p>
          <a:p>
            <a:r>
              <a:rPr lang="en-GB" sz="1100" b="1" u="sng" dirty="0">
                <a:latin typeface="+mn-lt"/>
              </a:rPr>
              <a:t>Postal Charge Requisition</a:t>
            </a:r>
            <a:r>
              <a:rPr lang="en-GB" sz="1100" dirty="0">
                <a:latin typeface="+mn-lt"/>
              </a:rPr>
              <a:t> - PCR is used only for crime when a person attends a police station as a Voluntary Attendee or whether a person is Released Under Investigation or for CPS advice for minor crime. These would be known as Green case files, which are slow time and are enough for a PCR. </a:t>
            </a:r>
          </a:p>
          <a:p>
            <a:r>
              <a:rPr lang="en-GB" sz="1100" dirty="0">
                <a:latin typeface="+mn-lt"/>
              </a:rPr>
              <a:t>The process involves the officer in case will notify PS Steve O’Brien or PS Tom Delaney of the case they have. The Sergeants will build the charges (once the OIC has stated the circumstances of the offence), they will pass this to their admin team who will notify the OIC that a PCR has then been sent to suspect. The OIC will then submit a PCR file through Niche. If the suspect is a youth, then the OIC will have to carry out a personal service of the PCR, this will include the OIC attending at the offender’s address and personally serving the PCR upon the offender and then completing the PCR file. All youth offences are now PCR.</a:t>
            </a:r>
          </a:p>
          <a:p>
            <a:r>
              <a:rPr lang="en-GB" sz="1100" dirty="0">
                <a:latin typeface="+mn-lt"/>
              </a:rPr>
              <a:t>A point to note is that there are Traffic offences that fall into the crime bracket, which are known as the 4 D’s to the department.</a:t>
            </a:r>
          </a:p>
          <a:p>
            <a:pPr lvl="0"/>
            <a:r>
              <a:rPr lang="en-GB" sz="1100" b="1" dirty="0">
                <a:latin typeface="+mn-lt"/>
              </a:rPr>
              <a:t>Drink Driving </a:t>
            </a:r>
            <a:r>
              <a:rPr lang="en-GB" sz="1100" dirty="0">
                <a:latin typeface="+mn-lt"/>
              </a:rPr>
              <a:t>(mostly a charge in the custody  unit, but certain circumstances may apply).</a:t>
            </a:r>
          </a:p>
          <a:p>
            <a:pPr lvl="0"/>
            <a:r>
              <a:rPr lang="en-GB" sz="1100" b="1" dirty="0">
                <a:latin typeface="+mn-lt"/>
              </a:rPr>
              <a:t>Disqualified Driving.</a:t>
            </a:r>
          </a:p>
          <a:p>
            <a:pPr lvl="0"/>
            <a:r>
              <a:rPr lang="en-GB" sz="1100" b="1" dirty="0">
                <a:latin typeface="+mn-lt"/>
              </a:rPr>
              <a:t>Dangerous Driving.</a:t>
            </a:r>
          </a:p>
          <a:p>
            <a:pPr lvl="0"/>
            <a:r>
              <a:rPr lang="en-GB" sz="1100" b="1" dirty="0">
                <a:latin typeface="+mn-lt"/>
              </a:rPr>
              <a:t>Drug Driving.</a:t>
            </a:r>
          </a:p>
          <a:p>
            <a:r>
              <a:rPr lang="en-GB" sz="1100" dirty="0">
                <a:latin typeface="+mn-lt"/>
              </a:rPr>
              <a:t>The PCR process is being reviewed in September, allowing LPU Sergeants authorising the OIC to refer the file to the PCR Team. This will allow the LPU Sgts to authorise a PCR when one of their officers completes the VA process.</a:t>
            </a:r>
          </a:p>
          <a:p>
            <a:endParaRPr lang="en-GB" sz="1100" dirty="0">
              <a:latin typeface="+mn-lt"/>
            </a:endParaRPr>
          </a:p>
          <a:p>
            <a:r>
              <a:rPr lang="en-GB" sz="1100" b="1" dirty="0">
                <a:latin typeface="+mn-lt"/>
              </a:rPr>
              <a:t>SOUTH WALES POLICE:</a:t>
            </a:r>
          </a:p>
          <a:p>
            <a:endParaRPr lang="en-GB" sz="1100" b="1" dirty="0">
              <a:latin typeface="+mn-lt"/>
            </a:endParaRPr>
          </a:p>
          <a:p>
            <a:r>
              <a:rPr lang="en-GB" altLang="en-US" sz="1100" dirty="0">
                <a:latin typeface="+mn-lt"/>
                <a:cs typeface="Arial" panose="020B0604020202020204" pitchFamily="34" charset="0"/>
              </a:rPr>
              <a:t>Examples:</a:t>
            </a:r>
          </a:p>
          <a:p>
            <a:pPr marL="236990" indent="-236990">
              <a:buFont typeface="Arial" panose="020B0604020202020204" pitchFamily="34" charset="0"/>
              <a:buAutoNum type="arabicPeriod"/>
            </a:pPr>
            <a:r>
              <a:rPr lang="en-GB" altLang="en-US" sz="1100" dirty="0">
                <a:latin typeface="+mn-lt"/>
                <a:cs typeface="Arial" panose="020B0604020202020204" pitchFamily="34" charset="0"/>
              </a:rPr>
              <a:t>Following ‘Released Under Investigation’ (RUI) if decision is made to charge (this could include those taken from custody to hospital for treatment) </a:t>
            </a:r>
          </a:p>
          <a:p>
            <a:pPr marL="236990" indent="-236990">
              <a:buFont typeface="Arial" panose="020B0604020202020204" pitchFamily="34" charset="0"/>
              <a:buAutoNum type="arabicPeriod"/>
            </a:pPr>
            <a:r>
              <a:rPr lang="en-GB" altLang="en-US" sz="1100" dirty="0">
                <a:latin typeface="+mn-lt"/>
                <a:cs typeface="Arial" panose="020B0604020202020204" pitchFamily="34" charset="0"/>
              </a:rPr>
              <a:t>Following RUI, if suspect does not take up offer of an out of court disposal (e.g. voluntary attendance, caution Restorative Intervention etc.) </a:t>
            </a:r>
          </a:p>
          <a:p>
            <a:pPr marL="236990" indent="-236990">
              <a:buFont typeface="Arial" panose="020B0604020202020204" pitchFamily="34" charset="0"/>
              <a:buAutoNum type="arabicPeriod"/>
            </a:pPr>
            <a:r>
              <a:rPr lang="en-GB" altLang="en-US" sz="1100" dirty="0">
                <a:latin typeface="+mn-lt"/>
                <a:cs typeface="Arial" panose="020B0604020202020204" pitchFamily="34" charset="0"/>
              </a:rPr>
              <a:t>Following voluntary attendance </a:t>
            </a:r>
          </a:p>
          <a:p>
            <a:pPr marL="236990" indent="-236990">
              <a:buFont typeface="Arial" panose="020B0604020202020204" pitchFamily="34" charset="0"/>
              <a:buAutoNum type="arabicPeriod"/>
            </a:pPr>
            <a:r>
              <a:rPr lang="en-GB" altLang="en-US" sz="1100" dirty="0">
                <a:latin typeface="+mn-lt"/>
                <a:cs typeface="Arial" panose="020B0604020202020204" pitchFamily="34" charset="0"/>
              </a:rPr>
              <a:t>Following ‘Released on bail’ if decision to charge is made prior to bail return date</a:t>
            </a:r>
          </a:p>
          <a:p>
            <a:pPr marL="236990" indent="-236990">
              <a:buFont typeface="Arial" panose="020B0604020202020204" pitchFamily="34" charset="0"/>
              <a:buAutoNum type="arabicPeriod"/>
            </a:pPr>
            <a:r>
              <a:rPr lang="en-GB" altLang="en-US" sz="1100" dirty="0">
                <a:latin typeface="+mn-lt"/>
                <a:cs typeface="Arial" panose="020B0604020202020204" pitchFamily="34" charset="0"/>
              </a:rPr>
              <a:t>Following offence being witnessed by a police officer and no need to interview </a:t>
            </a:r>
          </a:p>
          <a:p>
            <a:endParaRPr lang="en-GB" sz="1100" dirty="0">
              <a:latin typeface="+mn-lt"/>
            </a:endParaRPr>
          </a:p>
          <a:p>
            <a:r>
              <a:rPr lang="en-GB" sz="1100" b="1" dirty="0">
                <a:latin typeface="+mn-lt"/>
              </a:rPr>
              <a:t>TOR</a:t>
            </a:r>
          </a:p>
          <a:p>
            <a:endParaRPr lang="en-GB" sz="1100" b="1" dirty="0">
              <a:latin typeface="+mn-lt"/>
            </a:endParaRPr>
          </a:p>
          <a:p>
            <a:r>
              <a:rPr lang="en-GB" sz="1100" dirty="0">
                <a:latin typeface="+mn-lt"/>
              </a:rPr>
              <a:t>The wording on Traffic Offence Reports now states PROSECUTION instead of Summons, and the wording has been changed recently.</a:t>
            </a:r>
          </a:p>
          <a:p>
            <a:endParaRPr lang="en-GB" sz="1100" dirty="0">
              <a:latin typeface="+mn-lt"/>
            </a:endParaRPr>
          </a:p>
          <a:p>
            <a:r>
              <a:rPr lang="en-GB" sz="1100" dirty="0">
                <a:latin typeface="+mn-lt"/>
              </a:rPr>
              <a:t>Give PCR Handout  - Explain that Gwent and SWP have a variance in process and that there is further information on their Intranet e.g. BOB</a:t>
            </a:r>
          </a:p>
          <a:p>
            <a:endParaRPr lang="en-GB" sz="1500"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a:t>
            </a:fld>
            <a:endParaRPr lang="en-GB"/>
          </a:p>
        </p:txBody>
      </p:sp>
    </p:spTree>
    <p:extLst>
      <p:ext uri="{BB962C8B-B14F-4D97-AF65-F5344CB8AC3E}">
        <p14:creationId xmlns:p14="http://schemas.microsoft.com/office/powerpoint/2010/main" val="3966432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defRPr/>
            </a:pPr>
            <a:r>
              <a:rPr lang="en-GB" sz="1100" b="1" dirty="0">
                <a:latin typeface="+mn-lt"/>
              </a:rPr>
              <a:t>QTS  - what is a Summons?</a:t>
            </a:r>
          </a:p>
          <a:p>
            <a:pPr eaLnBrk="1" hangingPunct="1">
              <a:defRPr/>
            </a:pPr>
            <a:endParaRPr lang="en-GB" sz="1100" b="1" dirty="0">
              <a:latin typeface="+mn-lt"/>
            </a:endParaRPr>
          </a:p>
          <a:p>
            <a:pPr eaLnBrk="1" hangingPunct="1">
              <a:defRPr/>
            </a:pPr>
            <a:r>
              <a:rPr lang="en-GB" sz="1100" dirty="0">
                <a:latin typeface="+mn-lt"/>
              </a:rPr>
              <a:t>A summons orders a person to attend court and in some cases, it is used as an alternative to arrest. A summons does not necessarily indicate that an individual has committed an offence - they may not be accused or suspected of an offence, or the offence may only be minor.   </a:t>
            </a:r>
          </a:p>
          <a:p>
            <a:pPr eaLnBrk="1" hangingPunct="1">
              <a:defRPr/>
            </a:pPr>
            <a:endParaRPr lang="en-GB" altLang="en-US" sz="1100" dirty="0">
              <a:latin typeface="+mn-lt"/>
            </a:endParaRPr>
          </a:p>
          <a:p>
            <a:pPr>
              <a:defRPr/>
            </a:pPr>
            <a:r>
              <a:rPr lang="en-GB" sz="1100" dirty="0">
                <a:latin typeface="+mn-lt"/>
              </a:rPr>
              <a:t>The sequence of events leading to the issue of a defendant summons can be broken down as follows: </a:t>
            </a:r>
          </a:p>
          <a:p>
            <a:pPr marL="177742" indent="-177742">
              <a:buFont typeface="Arial" panose="020B0604020202020204" pitchFamily="34" charset="0"/>
              <a:buChar char="•"/>
              <a:defRPr/>
            </a:pPr>
            <a:r>
              <a:rPr lang="en-GB" sz="1100" dirty="0">
                <a:latin typeface="+mn-lt"/>
              </a:rPr>
              <a:t>A person is seen committing an offence, or an allegation is made that the person has committed an offence </a:t>
            </a:r>
          </a:p>
          <a:p>
            <a:pPr marL="177742" indent="-177742">
              <a:buFont typeface="Arial" panose="020B0604020202020204" pitchFamily="34" charset="0"/>
              <a:buChar char="•"/>
              <a:defRPr/>
            </a:pPr>
            <a:r>
              <a:rPr lang="en-GB" sz="1100" dirty="0">
                <a:latin typeface="+mn-lt"/>
              </a:rPr>
              <a:t>A police officer informs the offender that he or she will be reported for the offence </a:t>
            </a:r>
          </a:p>
          <a:p>
            <a:pPr marL="177742" indent="-177742">
              <a:buFont typeface="Arial" panose="020B0604020202020204" pitchFamily="34" charset="0"/>
              <a:buChar char="•"/>
              <a:defRPr/>
            </a:pPr>
            <a:r>
              <a:rPr lang="en-GB" sz="1100" dirty="0">
                <a:latin typeface="+mn-lt"/>
              </a:rPr>
              <a:t>A police officer completes a pocket notebook entry </a:t>
            </a:r>
          </a:p>
          <a:p>
            <a:pPr marL="177742" indent="-177742">
              <a:buFont typeface="Arial" panose="020B0604020202020204" pitchFamily="34" charset="0"/>
              <a:buChar char="•"/>
              <a:defRPr/>
            </a:pPr>
            <a:r>
              <a:rPr lang="en-GB" sz="1100" dirty="0">
                <a:latin typeface="+mn-lt"/>
              </a:rPr>
              <a:t>A written report is submitted to a supervisory officer. </a:t>
            </a:r>
          </a:p>
          <a:p>
            <a:pPr marL="177742" indent="-177742">
              <a:buFont typeface="Arial" panose="020B0604020202020204" pitchFamily="34" charset="0"/>
              <a:buChar char="•"/>
              <a:defRPr/>
            </a:pPr>
            <a:r>
              <a:rPr lang="en-GB" sz="1100" dirty="0">
                <a:latin typeface="+mn-lt"/>
              </a:rPr>
              <a:t>A decision is made whether to prosecute, caution or take no further action. If the decision is made to prosecute, an application is made for a summons. </a:t>
            </a:r>
            <a:endParaRPr lang="en-US" altLang="en-US" sz="1100" dirty="0">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1672147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a:defRPr/>
            </a:pPr>
            <a:r>
              <a:rPr lang="en-GB" sz="1100" dirty="0">
                <a:latin typeface="+mn-lt"/>
              </a:rPr>
              <a:t>The sequence of events leading to the issue of a </a:t>
            </a:r>
            <a:r>
              <a:rPr lang="en-GB" sz="1100" b="1" dirty="0">
                <a:latin typeface="+mn-lt"/>
              </a:rPr>
              <a:t>defendant summons </a:t>
            </a:r>
            <a:r>
              <a:rPr lang="en-GB" sz="1100" dirty="0">
                <a:latin typeface="+mn-lt"/>
              </a:rPr>
              <a:t>can be broken down as follows: </a:t>
            </a:r>
          </a:p>
          <a:p>
            <a:pPr marL="177742" indent="-177742">
              <a:buFont typeface="Arial" panose="020B0604020202020204" pitchFamily="34" charset="0"/>
              <a:buChar char="•"/>
              <a:defRPr/>
            </a:pPr>
            <a:r>
              <a:rPr lang="en-GB" sz="1100" dirty="0">
                <a:latin typeface="+mn-lt"/>
              </a:rPr>
              <a:t>A person is seen committing an offence, or an allegation is made that the person has committed an offence </a:t>
            </a:r>
          </a:p>
          <a:p>
            <a:pPr marL="177742" indent="-177742">
              <a:buFont typeface="Arial" panose="020B0604020202020204" pitchFamily="34" charset="0"/>
              <a:buChar char="•"/>
              <a:defRPr/>
            </a:pPr>
            <a:r>
              <a:rPr lang="en-GB" sz="1100" dirty="0">
                <a:latin typeface="+mn-lt"/>
              </a:rPr>
              <a:t>A police officer informs the offender that he or she will be reported for the offence </a:t>
            </a:r>
          </a:p>
          <a:p>
            <a:pPr marL="177742" indent="-177742">
              <a:buFont typeface="Arial" panose="020B0604020202020204" pitchFamily="34" charset="0"/>
              <a:buChar char="•"/>
              <a:defRPr/>
            </a:pPr>
            <a:r>
              <a:rPr lang="en-GB" sz="1100" dirty="0">
                <a:latin typeface="+mn-lt"/>
              </a:rPr>
              <a:t>A police officer completes a pocket notebook entry </a:t>
            </a:r>
          </a:p>
          <a:p>
            <a:pPr marL="177742" indent="-177742">
              <a:buFont typeface="Arial" panose="020B0604020202020204" pitchFamily="34" charset="0"/>
              <a:buChar char="•"/>
              <a:defRPr/>
            </a:pPr>
            <a:r>
              <a:rPr lang="en-GB" sz="1100" dirty="0">
                <a:latin typeface="+mn-lt"/>
              </a:rPr>
              <a:t>A written report is submitted to a supervisory officer. </a:t>
            </a:r>
          </a:p>
          <a:p>
            <a:pPr marL="177742" indent="-177742">
              <a:buFont typeface="Arial" panose="020B0604020202020204" pitchFamily="34" charset="0"/>
              <a:buChar char="•"/>
              <a:defRPr/>
            </a:pPr>
            <a:r>
              <a:rPr lang="en-GB" sz="1100" dirty="0">
                <a:latin typeface="+mn-lt"/>
              </a:rPr>
              <a:t>A decision is made whether to prosecute, caution or take no further action. If the decision is made to prosecute, an application is made for a summons</a:t>
            </a:r>
            <a:endParaRPr lang="en-US" altLang="en-US" sz="1100" b="1" dirty="0">
              <a:latin typeface="+mn-lt"/>
            </a:endParaRPr>
          </a:p>
          <a:p>
            <a:pPr eaLnBrk="1" hangingPunct="1">
              <a:defRPr/>
            </a:pPr>
            <a:endParaRPr lang="en-US" altLang="en-US" sz="1100" b="1" dirty="0">
              <a:latin typeface="+mn-lt"/>
            </a:endParaRPr>
          </a:p>
          <a:p>
            <a:pPr>
              <a:defRPr/>
            </a:pPr>
            <a:r>
              <a:rPr lang="en-GB" sz="1100" dirty="0">
                <a:latin typeface="+mn-lt"/>
              </a:rPr>
              <a:t>The information required for a summons includes: full name &amp; address (including post code), date of birth, wherever possible, a national insurance number. </a:t>
            </a:r>
          </a:p>
          <a:p>
            <a:pPr eaLnBrk="1" hangingPunct="1">
              <a:defRPr/>
            </a:pPr>
            <a:r>
              <a:rPr lang="en-US" altLang="en-US" sz="1100" dirty="0">
                <a:latin typeface="+mn-lt"/>
              </a:rPr>
              <a:t>The address can be a private or business address - it must be where person will be for a sufficiently long period to enable summons to be served, or at which another specified person will accept the summons on behalf of the accused.</a:t>
            </a:r>
          </a:p>
          <a:p>
            <a:endParaRPr lang="en-GB" sz="1100" dirty="0">
              <a:latin typeface="+mn-lt"/>
            </a:endParaRPr>
          </a:p>
          <a:p>
            <a:r>
              <a:rPr lang="en-GB" sz="1100" dirty="0">
                <a:latin typeface="+mn-lt"/>
              </a:rPr>
              <a:t>Postal Charge &amp; Requisition (PCR) was introduced in 2017. This will replace the summons process in South Wales Police – Please see Handout)</a:t>
            </a: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1975946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r>
              <a:rPr lang="en-GB" altLang="en-US" sz="1100" b="1" dirty="0">
                <a:latin typeface="+mn-lt"/>
              </a:rPr>
              <a:t>QTS – what is a Witness Summons?</a:t>
            </a:r>
          </a:p>
          <a:p>
            <a:pPr eaLnBrk="1" hangingPunct="1"/>
            <a:endParaRPr lang="en-GB" altLang="en-US" sz="1100" b="1" dirty="0">
              <a:latin typeface="+mn-lt"/>
            </a:endParaRPr>
          </a:p>
          <a:p>
            <a:pPr eaLnBrk="1" hangingPunct="1"/>
            <a:r>
              <a:rPr lang="en-GB" altLang="en-US" sz="1100" b="1" dirty="0">
                <a:latin typeface="+mn-lt"/>
              </a:rPr>
              <a:t>Trainer to direct students to the additional handout on Moodle which gives examples of poor practice.</a:t>
            </a:r>
          </a:p>
          <a:p>
            <a:pPr eaLnBrk="1" hangingPunct="1"/>
            <a:endParaRPr lang="en-GB" altLang="en-US" sz="1100" dirty="0">
              <a:latin typeface="+mn-lt"/>
            </a:endParaRPr>
          </a:p>
          <a:p>
            <a:pPr eaLnBrk="1" hangingPunct="1"/>
            <a:r>
              <a:rPr lang="en-GB" altLang="en-US" sz="1100" dirty="0">
                <a:latin typeface="+mn-lt"/>
              </a:rPr>
              <a:t>In certain cases this will allow the court to issue a witness summons early in the proceedings, to pre-empt the likely non-attendance of a witness.</a:t>
            </a:r>
          </a:p>
          <a:p>
            <a:pPr eaLnBrk="1" hangingPunct="1"/>
            <a:endParaRPr lang="en-GB" altLang="en-US" sz="1100" dirty="0">
              <a:latin typeface="+mn-lt"/>
            </a:endParaRPr>
          </a:p>
          <a:p>
            <a:pPr eaLnBrk="1" hangingPunct="1"/>
            <a:r>
              <a:rPr lang="en-GB" altLang="en-US" sz="1100" dirty="0">
                <a:latin typeface="+mn-lt"/>
              </a:rPr>
              <a:t>The witness summons can be applied for by both the defence and prosecution. </a:t>
            </a:r>
          </a:p>
          <a:p>
            <a:pPr eaLnBrk="1" hangingPunct="1"/>
            <a:endParaRPr lang="en-GB" altLang="en-US" sz="1100" dirty="0">
              <a:latin typeface="+mn-lt"/>
            </a:endParaRPr>
          </a:p>
          <a:p>
            <a:pPr eaLnBrk="1" hangingPunct="1"/>
            <a:r>
              <a:rPr lang="en-GB" altLang="en-US" sz="1100" dirty="0">
                <a:latin typeface="+mn-lt"/>
              </a:rPr>
              <a:t>In many cases the summons will also act as a measure of protection for a witness whose employer is reluctant to release them, or who faces some degree of discouragement or low-level intimidation in the community.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2446831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r>
              <a:rPr lang="en-US" altLang="en-US" sz="1100" b="1" dirty="0">
                <a:latin typeface="+mj-lt"/>
              </a:rPr>
              <a:t>QTS – what is a Warrant?</a:t>
            </a:r>
          </a:p>
          <a:p>
            <a:pPr eaLnBrk="1" hangingPunct="1"/>
            <a:endParaRPr lang="en-US" altLang="en-US" sz="1100" b="1" dirty="0">
              <a:latin typeface="+mj-lt"/>
            </a:endParaRPr>
          </a:p>
          <a:p>
            <a:pPr eaLnBrk="1" hangingPunct="1"/>
            <a:r>
              <a:rPr lang="en-US" altLang="en-US" sz="1100" b="1" dirty="0">
                <a:latin typeface="+mj-lt"/>
              </a:rPr>
              <a:t>Types of warrants</a:t>
            </a:r>
          </a:p>
          <a:p>
            <a:pPr eaLnBrk="1" hangingPunct="1"/>
            <a:endParaRPr lang="en-US" altLang="en-US" sz="1100" b="1" dirty="0">
              <a:latin typeface="+mj-lt"/>
            </a:endParaRPr>
          </a:p>
          <a:p>
            <a:pPr algn="l"/>
            <a:r>
              <a:rPr lang="en-GB" sz="1100" b="1" dirty="0">
                <a:solidFill>
                  <a:srgbClr val="000000"/>
                </a:solidFill>
                <a:latin typeface="+mj-lt"/>
              </a:rPr>
              <a:t>Arrest warrants </a:t>
            </a:r>
            <a:r>
              <a:rPr lang="en-GB" sz="1100" dirty="0">
                <a:solidFill>
                  <a:srgbClr val="000000"/>
                </a:solidFill>
                <a:latin typeface="+mj-lt"/>
              </a:rPr>
              <a:t>can be issued by either a magistrates’ court or a crown court. They are usually for:</a:t>
            </a:r>
          </a:p>
          <a:p>
            <a:pPr algn="l">
              <a:buFont typeface="Arial" panose="020B0604020202020204" pitchFamily="34" charset="0"/>
              <a:buChar char="•"/>
            </a:pPr>
            <a:r>
              <a:rPr lang="en-GB" sz="1100" dirty="0">
                <a:solidFill>
                  <a:srgbClr val="000000"/>
                </a:solidFill>
                <a:latin typeface="+mj-lt"/>
              </a:rPr>
              <a:t>breaching court conditions</a:t>
            </a:r>
          </a:p>
          <a:p>
            <a:pPr algn="l">
              <a:buFont typeface="Arial" panose="020B0604020202020204" pitchFamily="34" charset="0"/>
              <a:buChar char="•"/>
            </a:pPr>
            <a:r>
              <a:rPr lang="en-GB" sz="1100" dirty="0">
                <a:solidFill>
                  <a:srgbClr val="000000"/>
                </a:solidFill>
                <a:latin typeface="+mj-lt"/>
              </a:rPr>
              <a:t>failing to appear at court in answer to bail from an earlier court hearing – if a defendant over the age of 18 years who has pleaded not guilty does not appear in court without good reason, and is found guilty by the court in his/her absence, the court can pass sentence and/or issue a warrant of arrest</a:t>
            </a:r>
          </a:p>
          <a:p>
            <a:pPr eaLnBrk="1" hangingPunct="1">
              <a:defRPr/>
            </a:pPr>
            <a:endParaRPr lang="en-GB" altLang="en-US" sz="1000" dirty="0">
              <a:latin typeface="Arial" panose="020B0604020202020204" pitchFamily="34" charset="0"/>
            </a:endParaRPr>
          </a:p>
          <a:p>
            <a:pPr eaLnBrk="1" hangingPunct="1">
              <a:defRPr/>
            </a:pPr>
            <a:endParaRPr lang="en-US" altLang="en-US" sz="1000" dirty="0">
              <a:latin typeface="Arial" panose="020B0604020202020204" pitchFamily="34" charset="0"/>
            </a:endParaRPr>
          </a:p>
          <a:p>
            <a:pPr eaLnBrk="1" hangingPunct="1"/>
            <a:endParaRPr lang="en-US" altLang="en-US" sz="1100" b="1" dirty="0">
              <a:latin typeface="Arial" panose="020B0604020202020204" pitchFamily="34" charset="0"/>
            </a:endParaRPr>
          </a:p>
          <a:p>
            <a:pPr eaLnBrk="1" hangingPunct="1"/>
            <a:r>
              <a:rPr lang="en-US" altLang="en-US" sz="1100" b="1" dirty="0">
                <a:latin typeface="Arial" panose="020B0604020202020204" pitchFamily="34" charset="0"/>
              </a:rPr>
              <a:t>Commitment warrant </a:t>
            </a:r>
            <a:r>
              <a:rPr lang="en-US" altLang="en-US" sz="1100" dirty="0">
                <a:latin typeface="Arial" panose="020B0604020202020204" pitchFamily="34" charset="0"/>
              </a:rPr>
              <a:t>– found guilty of an offence without their presence and have been sentenced to imprisonment – take the person to prison</a:t>
            </a:r>
          </a:p>
          <a:p>
            <a:pPr eaLnBrk="1" hangingPunct="1"/>
            <a:r>
              <a:rPr lang="en-GB" altLang="en-US" sz="1100" b="1" dirty="0">
                <a:latin typeface="Arial" panose="020B0604020202020204" pitchFamily="34" charset="0"/>
              </a:rPr>
              <a:t>Arrest for an offence</a:t>
            </a:r>
            <a:r>
              <a:rPr lang="en-GB" altLang="en-US" sz="1100" dirty="0">
                <a:latin typeface="Arial" panose="020B0604020202020204" pitchFamily="34" charset="0"/>
              </a:rPr>
              <a:t>.  Where certain offences have been committed or are alleged to have been committed, or the defendant’s address is not sufficiently established for a summons to be served, an arrest warrant may be issued.</a:t>
            </a:r>
            <a:endParaRPr lang="en-US" altLang="en-US" sz="1100" dirty="0">
              <a:latin typeface="Arial" panose="020B0604020202020204" pitchFamily="34" charset="0"/>
            </a:endParaRPr>
          </a:p>
          <a:p>
            <a:pPr eaLnBrk="1" hangingPunct="1"/>
            <a:r>
              <a:rPr lang="en-GB" altLang="en-US" sz="1100" b="1" dirty="0">
                <a:latin typeface="Arial" panose="020B0604020202020204" pitchFamily="34" charset="0"/>
              </a:rPr>
              <a:t>Failure to answer a summons</a:t>
            </a:r>
            <a:r>
              <a:rPr lang="en-GB" altLang="en-US" sz="1100" dirty="0">
                <a:latin typeface="Arial" panose="020B0604020202020204" pitchFamily="34" charset="0"/>
              </a:rPr>
              <a:t>.  A magistrate may issue a warrant for the arrest of a person who in certain circumstances has failed to appear at court in response to a summons.</a:t>
            </a:r>
            <a:endParaRPr lang="en-US" altLang="en-US" sz="1100" dirty="0">
              <a:latin typeface="Arial" panose="020B0604020202020204" pitchFamily="34" charset="0"/>
            </a:endParaRPr>
          </a:p>
          <a:p>
            <a:pPr eaLnBrk="1" hangingPunct="1"/>
            <a:r>
              <a:rPr lang="en-GB" altLang="en-US" sz="1100" b="1" dirty="0">
                <a:latin typeface="Arial" panose="020B0604020202020204" pitchFamily="34" charset="0"/>
              </a:rPr>
              <a:t>Arrest for non-payment of a fine</a:t>
            </a:r>
            <a:r>
              <a:rPr lang="en-GB" altLang="en-US" sz="1100" dirty="0">
                <a:latin typeface="Arial" panose="020B0604020202020204" pitchFamily="34" charset="0"/>
              </a:rPr>
              <a:t>.  Where a person has failed to pay a fine following a conviction, a magistrate may issue an arrest warrant. If the subject of a non payment warrant provides payment for the outstanding balance of the warrant they should not be arrested. The warrant should be endorsed that the outstanding balance has been obtained and signed along with any receipt references.  The warrant is then returned to the court via your administration processes.</a:t>
            </a:r>
          </a:p>
          <a:p>
            <a:pPr eaLnBrk="1" hangingPunct="1"/>
            <a:r>
              <a:rPr lang="en-GB" altLang="en-US" sz="1100" b="1" dirty="0">
                <a:latin typeface="Arial" panose="020B0604020202020204" pitchFamily="34" charset="0"/>
              </a:rPr>
              <a:t>Arrest with bail conditions. </a:t>
            </a:r>
            <a:r>
              <a:rPr lang="en-GB" altLang="en-US" sz="1100" dirty="0">
                <a:latin typeface="Arial" panose="020B0604020202020204" pitchFamily="34" charset="0"/>
              </a:rPr>
              <a:t>When executing a warrant of arrest that has bail conditions, the same procedure should be followed as an arrest warrant, except that after arrest, the person can be released, subject to a requirement to attend a specified Magistrates’ Court at a specified time. </a:t>
            </a:r>
            <a:endParaRPr lang="en-US" altLang="en-US" sz="1100" b="1" dirty="0">
              <a:latin typeface="Arial" panose="020B0604020202020204" pitchFamily="34" charset="0"/>
            </a:endParaRPr>
          </a:p>
          <a:p>
            <a:pPr eaLnBrk="1" hangingPunct="1"/>
            <a:r>
              <a:rPr lang="en-GB" altLang="en-US" sz="1100" b="1" dirty="0">
                <a:latin typeface="Arial" panose="020B0604020202020204" pitchFamily="34" charset="0"/>
              </a:rPr>
              <a:t>European Arrest Warrant</a:t>
            </a:r>
            <a:r>
              <a:rPr lang="en-GB" altLang="en-US" sz="1100" dirty="0">
                <a:latin typeface="Arial" panose="020B0604020202020204" pitchFamily="34" charset="0"/>
              </a:rPr>
              <a:t>  The Extradition Act 2003 simplifies procedures between member states of the European Union.  It will be increasingly likely for officers conducting person checks on the PNC to find that the subject of the check is wanted for extradition to another country.</a:t>
            </a:r>
            <a:endParaRPr lang="en-US" altLang="en-US" sz="1100" dirty="0">
              <a:latin typeface="Arial" panose="020B0604020202020204" pitchFamily="34" charset="0"/>
            </a:endParaRPr>
          </a:p>
          <a:p>
            <a:pPr eaLnBrk="1" hangingPunct="1"/>
            <a:r>
              <a:rPr lang="en-GB" altLang="en-US" sz="1100" dirty="0">
                <a:latin typeface="Arial" panose="020B0604020202020204" pitchFamily="34" charset="0"/>
              </a:rPr>
              <a:t>Officers must only arrest for extradition where there is a clear direction to do so on the PNC.  </a:t>
            </a:r>
          </a:p>
          <a:p>
            <a:endParaRPr lang="en-GB" sz="1100" dirty="0"/>
          </a:p>
          <a:p>
            <a:pPr>
              <a:defRPr/>
            </a:pPr>
            <a:r>
              <a:rPr lang="en-GB" sz="1100" dirty="0"/>
              <a:t>When executing any arrest warrant you should proceed as follows: </a:t>
            </a:r>
          </a:p>
          <a:p>
            <a:pPr marL="177742" indent="-177742">
              <a:buFont typeface="Arial" panose="020B0604020202020204" pitchFamily="34" charset="0"/>
              <a:buChar char="•"/>
              <a:defRPr/>
            </a:pPr>
            <a:r>
              <a:rPr lang="en-GB" sz="1100" dirty="0"/>
              <a:t>Make sure that you read the warrant and understand it and confirm it has been signed by a Justice. </a:t>
            </a:r>
          </a:p>
          <a:p>
            <a:pPr marL="177742" indent="-177742">
              <a:buFont typeface="Arial" panose="020B0604020202020204" pitchFamily="34" charset="0"/>
              <a:buChar char="•"/>
              <a:defRPr/>
            </a:pPr>
            <a:r>
              <a:rPr lang="en-GB" sz="1100" dirty="0"/>
              <a:t>Select an appropriate time to execute the warrant - consider, for example, the impact on other family members if the individual is arrested during a meal time </a:t>
            </a:r>
          </a:p>
          <a:p>
            <a:pPr marL="177742" indent="-177742">
              <a:buFont typeface="Arial" panose="020B0604020202020204" pitchFamily="34" charset="0"/>
              <a:buChar char="•"/>
              <a:defRPr/>
            </a:pPr>
            <a:r>
              <a:rPr lang="en-GB" sz="1100" dirty="0"/>
              <a:t>Check that you have identified the right person (and not a child or relative with the same name). It may also be useful to check photograph records and the PNC for any warning markers. </a:t>
            </a:r>
          </a:p>
          <a:p>
            <a:pPr marL="177742" indent="-177742">
              <a:buFont typeface="Arial" panose="020B0604020202020204" pitchFamily="34" charset="0"/>
              <a:buChar char="•"/>
              <a:defRPr/>
            </a:pPr>
            <a:r>
              <a:rPr lang="en-GB" sz="1100" dirty="0"/>
              <a:t>Identify yourself, establish the identity of the accused, arrest and caution them. </a:t>
            </a:r>
          </a:p>
          <a:p>
            <a:pPr marL="177742" indent="-177742">
              <a:buFont typeface="Arial" panose="020B0604020202020204" pitchFamily="34" charset="0"/>
              <a:buChar char="•"/>
              <a:defRPr/>
            </a:pPr>
            <a:r>
              <a:rPr lang="en-GB" sz="1100" dirty="0"/>
              <a:t>Explain, in ordinary language, the charge and the reason for the arrest. Then, show the relevant person the warrant, if you have it with you (but do not hand the document over) or tell the relevant person where the warrant is and what arrangements can be made to let the person inspect it. </a:t>
            </a:r>
            <a:r>
              <a:rPr lang="en-GB" altLang="en-US" sz="1100" dirty="0">
                <a:latin typeface="Arial" panose="020B0604020202020204" pitchFamily="34" charset="0"/>
              </a:rPr>
              <a:t>It must be shown to the person arrested, if he demands it, as soon as practicable.</a:t>
            </a:r>
            <a:endParaRPr lang="en-US" altLang="en-US" sz="1100" dirty="0">
              <a:latin typeface="Arial" panose="020B0604020202020204" pitchFamily="34" charset="0"/>
            </a:endParaRPr>
          </a:p>
          <a:p>
            <a:pPr marL="177742" indent="-177742">
              <a:buFont typeface="Arial" panose="020B0604020202020204" pitchFamily="34" charset="0"/>
              <a:buChar char="•"/>
              <a:defRPr/>
            </a:pPr>
            <a:r>
              <a:rPr lang="en-GB" sz="1100" dirty="0"/>
              <a:t>Endorse the back of the warrant </a:t>
            </a:r>
          </a:p>
          <a:p>
            <a:pPr marL="177742" indent="-177742">
              <a:buFont typeface="Arial" panose="020B0604020202020204" pitchFamily="34" charset="0"/>
              <a:buChar char="•"/>
              <a:defRPr/>
            </a:pPr>
            <a:r>
              <a:rPr lang="en-GB" sz="1100" dirty="0"/>
              <a:t>Make a record of the event in your pocket notebook </a:t>
            </a:r>
          </a:p>
          <a:p>
            <a:pPr marL="177742" indent="-177742">
              <a:buFont typeface="Arial" panose="020B0604020202020204" pitchFamily="34" charset="0"/>
              <a:buChar char="•"/>
              <a:defRPr/>
            </a:pPr>
            <a:r>
              <a:rPr lang="en-GB" sz="1100" dirty="0"/>
              <a:t>Return the warrant to the court according to your local instructions </a:t>
            </a:r>
          </a:p>
          <a:p>
            <a:pPr>
              <a:defRPr/>
            </a:pPr>
            <a:r>
              <a:rPr lang="en-GB" sz="1100" dirty="0"/>
              <a:t>A warrant must not be used in order to arrest a suspect simply for the purpose of an interview. </a:t>
            </a:r>
          </a:p>
          <a:p>
            <a:pPr eaLnBrk="1" hangingPunct="1">
              <a:defRPr/>
            </a:pPr>
            <a:r>
              <a:rPr lang="en-GB" altLang="en-US" sz="1100" dirty="0">
                <a:latin typeface="Arial" panose="020B0604020202020204" pitchFamily="34" charset="0"/>
              </a:rPr>
              <a:t>It may also be necessary to ensure, if the person is shown on PNC as ‘wanted on warrant’, that this is also cancelled on PNC to show that the warrant has been executed and the requirements of the warrant have been discharged.</a:t>
            </a:r>
            <a:endParaRPr lang="en-US" altLang="en-US" sz="1100" dirty="0">
              <a:latin typeface="Arial" panose="020B0604020202020204" pitchFamily="34" charset="0"/>
            </a:endParaRPr>
          </a:p>
          <a:p>
            <a:pPr eaLnBrk="1" hangingPunct="1">
              <a:defRPr/>
            </a:pPr>
            <a:r>
              <a:rPr lang="en-GB" altLang="en-US" sz="1100" dirty="0">
                <a:latin typeface="Arial" panose="020B0604020202020204" pitchFamily="34" charset="0"/>
              </a:rPr>
              <a:t>Be guided by your </a:t>
            </a:r>
            <a:r>
              <a:rPr lang="en-GB" altLang="en-US" sz="1100" b="1" dirty="0">
                <a:latin typeface="Arial" panose="020B0604020202020204" pitchFamily="34" charset="0"/>
              </a:rPr>
              <a:t>own force policy</a:t>
            </a:r>
            <a:r>
              <a:rPr lang="en-GB" altLang="en-US" sz="1100" dirty="0">
                <a:latin typeface="Arial" panose="020B0604020202020204" pitchFamily="34" charset="0"/>
              </a:rPr>
              <a:t> on how warrants shown on PNC are cancelled and also </a:t>
            </a:r>
            <a:r>
              <a:rPr lang="en-GB" altLang="en-US" sz="1100" b="1" dirty="0">
                <a:latin typeface="Arial" panose="020B0604020202020204" pitchFamily="34" charset="0"/>
              </a:rPr>
              <a:t>who</a:t>
            </a:r>
            <a:r>
              <a:rPr lang="en-GB" altLang="en-US" sz="1100" dirty="0">
                <a:latin typeface="Arial" panose="020B0604020202020204" pitchFamily="34" charset="0"/>
              </a:rPr>
              <a:t> is responsible for doing it.</a:t>
            </a:r>
          </a:p>
          <a:p>
            <a:pPr eaLnBrk="1" hangingPunct="1">
              <a:defRPr/>
            </a:pPr>
            <a:endParaRPr lang="en-GB" altLang="en-US" sz="1100" dirty="0">
              <a:latin typeface="Arial" panose="020B0604020202020204" pitchFamily="34" charset="0"/>
            </a:endParaRPr>
          </a:p>
          <a:p>
            <a:r>
              <a:rPr lang="en-GB" sz="1100" dirty="0">
                <a:latin typeface="+mn-lt"/>
              </a:rPr>
              <a:t>	</a:t>
            </a:r>
          </a:p>
          <a:p>
            <a:r>
              <a:rPr lang="en-GB" sz="1100" b="1" dirty="0">
                <a:latin typeface="+mn-lt"/>
              </a:rPr>
              <a:t>SWP only – Trainer to direct students to handout on Moodle ‘SWP process for warrants</a:t>
            </a:r>
            <a:r>
              <a:rPr lang="en-GB" sz="1100" dirty="0">
                <a:latin typeface="+mn-lt"/>
              </a:rPr>
              <a:t>’</a:t>
            </a:r>
          </a:p>
          <a:p>
            <a:pPr eaLnBrk="1" hangingPunct="1">
              <a:defRPr/>
            </a:pPr>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2768167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lnSpc>
                <a:spcPct val="100000"/>
              </a:lnSpc>
            </a:pPr>
            <a:r>
              <a:rPr lang="en-GB" altLang="en-US" sz="1100" b="1" dirty="0">
                <a:latin typeface="+mn-lt"/>
              </a:rPr>
              <a:t>QTS – what are the different types of offences that are heard in Court?</a:t>
            </a:r>
          </a:p>
          <a:p>
            <a:pPr eaLnBrk="1" hangingPunct="1">
              <a:lnSpc>
                <a:spcPct val="100000"/>
              </a:lnSpc>
            </a:pPr>
            <a:endParaRPr lang="en-GB" altLang="en-US" sz="1100" dirty="0">
              <a:latin typeface="+mn-lt"/>
            </a:endParaRPr>
          </a:p>
          <a:p>
            <a:pPr eaLnBrk="1" hangingPunct="1">
              <a:lnSpc>
                <a:spcPct val="100000"/>
              </a:lnSpc>
            </a:pPr>
            <a:r>
              <a:rPr lang="en-GB" altLang="en-US" sz="1100" dirty="0">
                <a:latin typeface="+mn-lt"/>
              </a:rPr>
              <a:t>There are three types of offence.  </a:t>
            </a:r>
          </a:p>
          <a:p>
            <a:pPr eaLnBrk="1" hangingPunct="1">
              <a:lnSpc>
                <a:spcPct val="100000"/>
              </a:lnSpc>
            </a:pPr>
            <a:r>
              <a:rPr lang="en-GB" altLang="en-US" sz="1100" dirty="0">
                <a:latin typeface="+mn-lt"/>
              </a:rPr>
              <a:t>The first is the ‘</a:t>
            </a:r>
            <a:r>
              <a:rPr lang="en-GB" altLang="en-US" sz="1100" b="1" dirty="0">
                <a:latin typeface="+mn-lt"/>
              </a:rPr>
              <a:t>summary’</a:t>
            </a:r>
            <a:r>
              <a:rPr lang="en-GB" altLang="en-US" sz="1100" dirty="0">
                <a:latin typeface="+mn-lt"/>
              </a:rPr>
              <a:t> offence.  </a:t>
            </a:r>
          </a:p>
          <a:p>
            <a:pPr eaLnBrk="1" hangingPunct="1">
              <a:lnSpc>
                <a:spcPct val="100000"/>
              </a:lnSpc>
            </a:pPr>
            <a:r>
              <a:rPr lang="en-GB" altLang="en-US" sz="1100" dirty="0">
                <a:latin typeface="+mn-lt"/>
              </a:rPr>
              <a:t>These offences are triable only in Magistrates Court and this accounts for 95% of all cases.   </a:t>
            </a:r>
          </a:p>
          <a:p>
            <a:pPr eaLnBrk="1" hangingPunct="1">
              <a:lnSpc>
                <a:spcPct val="100000"/>
              </a:lnSpc>
            </a:pPr>
            <a:r>
              <a:rPr lang="en-GB" altLang="en-US" sz="1100" dirty="0">
                <a:latin typeface="+mn-lt"/>
              </a:rPr>
              <a:t>A magistrates court is made up of either 3 lay magistrates or a circuit judge.  </a:t>
            </a:r>
          </a:p>
          <a:p>
            <a:pPr eaLnBrk="1" hangingPunct="1">
              <a:lnSpc>
                <a:spcPct val="100000"/>
              </a:lnSpc>
            </a:pPr>
            <a:r>
              <a:rPr lang="en-GB" altLang="en-US" sz="1100" dirty="0">
                <a:latin typeface="+mn-lt"/>
              </a:rPr>
              <a:t>There is no jury in a magistrates court.</a:t>
            </a:r>
          </a:p>
          <a:p>
            <a:pPr eaLnBrk="1" hangingPunct="1">
              <a:lnSpc>
                <a:spcPct val="100000"/>
              </a:lnSpc>
            </a:pPr>
            <a:endParaRPr lang="en-GB" altLang="en-US" sz="1100" dirty="0">
              <a:latin typeface="+mn-lt"/>
            </a:endParaRPr>
          </a:p>
          <a:p>
            <a:pPr eaLnBrk="1" hangingPunct="1">
              <a:lnSpc>
                <a:spcPct val="100000"/>
              </a:lnSpc>
            </a:pPr>
            <a:r>
              <a:rPr lang="en-GB" altLang="en-US" sz="1100" dirty="0">
                <a:latin typeface="+mn-lt"/>
              </a:rPr>
              <a:t>Next are offences </a:t>
            </a:r>
            <a:r>
              <a:rPr lang="en-GB" altLang="en-US" sz="1100" b="1" dirty="0">
                <a:latin typeface="+mn-lt"/>
              </a:rPr>
              <a:t>‘triable on indictment’ </a:t>
            </a:r>
            <a:r>
              <a:rPr lang="en-GB" altLang="en-US" sz="1100" dirty="0">
                <a:latin typeface="+mn-lt"/>
              </a:rPr>
              <a:t>also referred to as </a:t>
            </a:r>
            <a:r>
              <a:rPr lang="en-GB" altLang="en-US" sz="1100" b="1" dirty="0">
                <a:latin typeface="+mn-lt"/>
              </a:rPr>
              <a:t>‘indictable</a:t>
            </a:r>
            <a:r>
              <a:rPr lang="en-GB" altLang="en-US" sz="1100" dirty="0">
                <a:latin typeface="+mn-lt"/>
              </a:rPr>
              <a:t>’.  </a:t>
            </a:r>
          </a:p>
          <a:p>
            <a:pPr eaLnBrk="1" hangingPunct="1">
              <a:lnSpc>
                <a:spcPct val="100000"/>
              </a:lnSpc>
            </a:pPr>
            <a:r>
              <a:rPr lang="en-GB" altLang="en-US" sz="1100" dirty="0">
                <a:latin typeface="+mn-lt"/>
              </a:rPr>
              <a:t>These offences can only be tried at a Crown Court where a judge sits and a jury decides the verdict.</a:t>
            </a:r>
          </a:p>
          <a:p>
            <a:pPr eaLnBrk="1" hangingPunct="1">
              <a:lnSpc>
                <a:spcPct val="100000"/>
              </a:lnSpc>
            </a:pPr>
            <a:endParaRPr lang="en-GB" altLang="en-US" sz="1100" dirty="0">
              <a:latin typeface="+mn-lt"/>
            </a:endParaRPr>
          </a:p>
          <a:p>
            <a:pPr eaLnBrk="1" hangingPunct="1">
              <a:lnSpc>
                <a:spcPct val="100000"/>
              </a:lnSpc>
            </a:pPr>
            <a:r>
              <a:rPr lang="en-GB" altLang="en-US" sz="1100" dirty="0">
                <a:latin typeface="+mn-lt"/>
              </a:rPr>
              <a:t>In the middle are </a:t>
            </a:r>
            <a:r>
              <a:rPr lang="en-GB" altLang="en-US" sz="1100" b="1" dirty="0">
                <a:latin typeface="+mn-lt"/>
              </a:rPr>
              <a:t>‘either way’ </a:t>
            </a:r>
            <a:r>
              <a:rPr lang="en-GB" altLang="en-US" sz="1100" dirty="0">
                <a:latin typeface="+mn-lt"/>
              </a:rPr>
              <a:t>offences only and they can be tried either at Magistrates or Crown Court depending on the seriousness of the crime committed.  </a:t>
            </a:r>
          </a:p>
          <a:p>
            <a:pPr eaLnBrk="1" hangingPunct="1">
              <a:lnSpc>
                <a:spcPct val="100000"/>
              </a:lnSpc>
            </a:pPr>
            <a:r>
              <a:rPr lang="en-GB" altLang="en-US" sz="1100" dirty="0">
                <a:latin typeface="+mn-lt"/>
              </a:rPr>
              <a:t>Theft is an ‘</a:t>
            </a:r>
            <a:r>
              <a:rPr lang="en-GB" altLang="en-US" sz="1100" b="1" dirty="0">
                <a:latin typeface="+mn-lt"/>
              </a:rPr>
              <a:t>either way</a:t>
            </a:r>
            <a:r>
              <a:rPr lang="en-GB" altLang="en-US" sz="1100" dirty="0">
                <a:latin typeface="+mn-lt"/>
              </a:rPr>
              <a:t>’ offence.  Summary if someone stole a packet of sandwiches, indictable if they stole a million pounds from a bank.</a:t>
            </a:r>
          </a:p>
          <a:p>
            <a:pPr eaLnBrk="1" hangingPunct="1">
              <a:lnSpc>
                <a:spcPct val="100000"/>
              </a:lnSpc>
            </a:pPr>
            <a:endParaRPr lang="en-GB" altLang="en-US" sz="1100" u="sng" dirty="0">
              <a:latin typeface="+mn-lt"/>
            </a:endParaRPr>
          </a:p>
          <a:p>
            <a:pPr eaLnBrk="1" hangingPunct="1">
              <a:lnSpc>
                <a:spcPct val="100000"/>
              </a:lnSpc>
            </a:pPr>
            <a:r>
              <a:rPr lang="en-GB" altLang="en-US" sz="1100" dirty="0">
                <a:latin typeface="+mn-lt"/>
              </a:rPr>
              <a:t>A </a:t>
            </a:r>
            <a:r>
              <a:rPr lang="en-GB" altLang="en-US" sz="1100" b="1" dirty="0">
                <a:solidFill>
                  <a:srgbClr val="0000FF"/>
                </a:solidFill>
                <a:latin typeface="+mn-lt"/>
              </a:rPr>
              <a:t>Constable</a:t>
            </a:r>
            <a:r>
              <a:rPr lang="en-GB" altLang="en-US" sz="1100" dirty="0">
                <a:latin typeface="+mn-lt"/>
              </a:rPr>
              <a:t> can arrest for </a:t>
            </a:r>
            <a:r>
              <a:rPr lang="en-GB" altLang="en-US" sz="1100" b="1" u="sng" dirty="0">
                <a:latin typeface="+mn-lt"/>
              </a:rPr>
              <a:t>any</a:t>
            </a:r>
            <a:r>
              <a:rPr lang="en-GB" altLang="en-US" sz="1100" b="1" dirty="0">
                <a:latin typeface="+mn-lt"/>
              </a:rPr>
              <a:t> </a:t>
            </a:r>
            <a:r>
              <a:rPr lang="en-GB" altLang="en-US" sz="1100" dirty="0">
                <a:latin typeface="+mn-lt"/>
              </a:rPr>
              <a:t>offence.  </a:t>
            </a:r>
          </a:p>
          <a:p>
            <a:pPr eaLnBrk="1" hangingPunct="1">
              <a:lnSpc>
                <a:spcPct val="100000"/>
              </a:lnSpc>
            </a:pPr>
            <a:endParaRPr lang="en-GB" altLang="en-US" sz="1100" dirty="0">
              <a:latin typeface="+mn-lt"/>
            </a:endParaRPr>
          </a:p>
          <a:p>
            <a:pPr eaLnBrk="1" hangingPunct="1">
              <a:lnSpc>
                <a:spcPct val="100000"/>
              </a:lnSpc>
            </a:pPr>
            <a:r>
              <a:rPr lang="en-GB" altLang="en-US" sz="1100" dirty="0">
                <a:latin typeface="+mn-lt"/>
              </a:rPr>
              <a:t>The power of arrest without warrant for </a:t>
            </a:r>
            <a:r>
              <a:rPr lang="en-GB" altLang="en-US" sz="1100" b="1" dirty="0">
                <a:solidFill>
                  <a:srgbClr val="0000FF"/>
                </a:solidFill>
                <a:latin typeface="+mn-lt"/>
              </a:rPr>
              <a:t>other persons</a:t>
            </a:r>
            <a:r>
              <a:rPr lang="en-GB" altLang="en-US" sz="1100" b="1" dirty="0">
                <a:solidFill>
                  <a:srgbClr val="FF0000"/>
                </a:solidFill>
                <a:latin typeface="+mn-lt"/>
              </a:rPr>
              <a:t> </a:t>
            </a:r>
            <a:r>
              <a:rPr lang="en-GB" altLang="en-US" sz="1100" dirty="0">
                <a:latin typeface="+mn-lt"/>
              </a:rPr>
              <a:t>relate </a:t>
            </a:r>
            <a:r>
              <a:rPr lang="en-GB" altLang="en-US" sz="1100" b="1" u="sng" dirty="0">
                <a:solidFill>
                  <a:srgbClr val="FF0000"/>
                </a:solidFill>
                <a:latin typeface="+mn-lt"/>
              </a:rPr>
              <a:t>only</a:t>
            </a:r>
            <a:r>
              <a:rPr lang="en-GB" altLang="en-US" sz="1100" dirty="0">
                <a:latin typeface="+mn-lt"/>
              </a:rPr>
              <a:t> to offences that are ‘</a:t>
            </a:r>
            <a:r>
              <a:rPr lang="en-GB" altLang="en-US" sz="1100" b="1" dirty="0">
                <a:latin typeface="+mn-lt"/>
              </a:rPr>
              <a:t>indictable’</a:t>
            </a:r>
            <a:r>
              <a:rPr lang="en-GB" altLang="en-US" sz="1100" dirty="0">
                <a:latin typeface="+mn-lt"/>
              </a:rPr>
              <a:t> or ‘</a:t>
            </a:r>
            <a:r>
              <a:rPr lang="en-GB" altLang="en-US" sz="1100" b="1" dirty="0">
                <a:latin typeface="+mn-lt"/>
              </a:rPr>
              <a:t>either way’</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8</a:t>
            </a:fld>
            <a:endParaRPr lang="en-GB"/>
          </a:p>
        </p:txBody>
      </p:sp>
    </p:spTree>
    <p:extLst>
      <p:ext uri="{BB962C8B-B14F-4D97-AF65-F5344CB8AC3E}">
        <p14:creationId xmlns:p14="http://schemas.microsoft.com/office/powerpoint/2010/main" val="1494601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a:defRPr/>
            </a:pPr>
            <a:r>
              <a:rPr lang="en-GB" sz="1100" b="1" dirty="0">
                <a:solidFill>
                  <a:srgbClr val="000000"/>
                </a:solidFill>
                <a:latin typeface="+mn-lt"/>
              </a:rPr>
              <a:t>QTS – What is Common Law?</a:t>
            </a:r>
          </a:p>
          <a:p>
            <a:pPr defTabSz="947958">
              <a:defRPr/>
            </a:pPr>
            <a:endParaRPr lang="en-GB" sz="1100" b="1" dirty="0">
              <a:solidFill>
                <a:srgbClr val="000000"/>
              </a:solidFill>
              <a:latin typeface="+mn-lt"/>
            </a:endParaRPr>
          </a:p>
          <a:p>
            <a:pPr defTabSz="947958">
              <a:defRPr/>
            </a:pPr>
            <a:r>
              <a:rPr lang="en-GB" sz="1100" b="1" dirty="0">
                <a:solidFill>
                  <a:srgbClr val="000000"/>
                </a:solidFill>
                <a:latin typeface="+mn-lt"/>
              </a:rPr>
              <a:t>Common Law </a:t>
            </a:r>
            <a:endParaRPr lang="en-GB" sz="1100" dirty="0">
              <a:solidFill>
                <a:srgbClr val="000000"/>
              </a:solidFill>
              <a:latin typeface="+mn-lt"/>
            </a:endParaRPr>
          </a:p>
          <a:p>
            <a:pPr defTabSz="947958">
              <a:defRPr/>
            </a:pPr>
            <a:r>
              <a:rPr lang="en-GB" sz="1100" dirty="0">
                <a:solidFill>
                  <a:srgbClr val="000000"/>
                </a:solidFill>
                <a:latin typeface="+mn-lt"/>
              </a:rPr>
              <a:t>The common law of this country, gave the power of arrest ‘to any person’ for many offences.</a:t>
            </a:r>
          </a:p>
          <a:p>
            <a:pPr defTabSz="947958">
              <a:defRPr/>
            </a:pPr>
            <a:endParaRPr lang="en-GB" sz="1100" dirty="0">
              <a:solidFill>
                <a:srgbClr val="000000"/>
              </a:solidFill>
              <a:latin typeface="+mn-lt"/>
            </a:endParaRPr>
          </a:p>
          <a:p>
            <a:pPr defTabSz="947958">
              <a:defRPr/>
            </a:pPr>
            <a:r>
              <a:rPr lang="en-GB" sz="1100" dirty="0">
                <a:solidFill>
                  <a:srgbClr val="000000"/>
                </a:solidFill>
                <a:latin typeface="+mn-lt"/>
              </a:rPr>
              <a:t>Later, with the creation of </a:t>
            </a:r>
            <a:r>
              <a:rPr lang="en-GB" sz="1100" b="1" dirty="0">
                <a:solidFill>
                  <a:srgbClr val="000000"/>
                </a:solidFill>
                <a:latin typeface="+mn-lt"/>
              </a:rPr>
              <a:t>statute law</a:t>
            </a:r>
            <a:r>
              <a:rPr lang="en-GB" sz="1100" dirty="0">
                <a:solidFill>
                  <a:srgbClr val="000000"/>
                </a:solidFill>
                <a:latin typeface="+mn-lt"/>
              </a:rPr>
              <a:t>, which includes powers of arrest for certain offences, the common law powers were largely replaced. </a:t>
            </a:r>
          </a:p>
          <a:p>
            <a:pPr defTabSz="947958">
              <a:defRPr/>
            </a:pPr>
            <a:r>
              <a:rPr lang="en-GB" sz="1100" dirty="0">
                <a:solidFill>
                  <a:srgbClr val="000000"/>
                </a:solidFill>
                <a:latin typeface="+mn-lt"/>
              </a:rPr>
              <a:t>There are however, still a few common law powers of arrest without warrant in common usage, for example an offence of outraging public decency. </a:t>
            </a:r>
          </a:p>
          <a:p>
            <a:pPr defTabSz="947958">
              <a:defRPr/>
            </a:pPr>
            <a:r>
              <a:rPr lang="en-GB" sz="1100" dirty="0">
                <a:solidFill>
                  <a:srgbClr val="000000"/>
                </a:solidFill>
                <a:latin typeface="+mn-lt"/>
              </a:rPr>
              <a:t>The common law power that you will deal with on a more regular basis relates to ‘breaches of the peace’. </a:t>
            </a:r>
          </a:p>
          <a:p>
            <a:pPr defTabSz="947958">
              <a:defRPr/>
            </a:pPr>
            <a:endParaRPr lang="en-GB" sz="1100" dirty="0">
              <a:solidFill>
                <a:srgbClr val="000000"/>
              </a:solidFill>
              <a:latin typeface="+mn-lt"/>
            </a:endParaRPr>
          </a:p>
          <a:p>
            <a:pPr defTabSz="947958">
              <a:defRPr/>
            </a:pPr>
            <a:r>
              <a:rPr lang="en-GB" sz="1100" b="1" dirty="0">
                <a:solidFill>
                  <a:srgbClr val="000000"/>
                </a:solidFill>
                <a:latin typeface="+mn-lt"/>
              </a:rPr>
              <a:t>QTS – what is Statute Law?</a:t>
            </a:r>
          </a:p>
          <a:p>
            <a:pPr defTabSz="947958">
              <a:defRPr/>
            </a:pPr>
            <a:endParaRPr lang="en-GB" sz="1100" dirty="0">
              <a:solidFill>
                <a:srgbClr val="000000"/>
              </a:solidFill>
              <a:latin typeface="+mn-lt"/>
            </a:endParaRPr>
          </a:p>
          <a:p>
            <a:pPr defTabSz="947958">
              <a:defRPr/>
            </a:pPr>
            <a:r>
              <a:rPr lang="en-GB" sz="1100" b="1" dirty="0">
                <a:solidFill>
                  <a:srgbClr val="000000"/>
                </a:solidFill>
                <a:latin typeface="+mn-lt"/>
              </a:rPr>
              <a:t>Statute Law </a:t>
            </a:r>
            <a:endParaRPr lang="en-GB" sz="1100" dirty="0">
              <a:solidFill>
                <a:srgbClr val="000000"/>
              </a:solidFill>
              <a:latin typeface="+mn-lt"/>
            </a:endParaRPr>
          </a:p>
          <a:p>
            <a:pPr defTabSz="947958">
              <a:defRPr/>
            </a:pPr>
            <a:r>
              <a:rPr lang="en-GB" sz="1100" dirty="0">
                <a:solidFill>
                  <a:srgbClr val="000000"/>
                </a:solidFill>
                <a:latin typeface="+mn-lt"/>
              </a:rPr>
              <a:t>A power of arrest, which is given in an Act of Parliament, is called a ‘</a:t>
            </a:r>
            <a:r>
              <a:rPr lang="en-GB" sz="1100" b="1" dirty="0">
                <a:solidFill>
                  <a:srgbClr val="FF0000"/>
                </a:solidFill>
                <a:latin typeface="+mn-lt"/>
              </a:rPr>
              <a:t>statutory power of arrest’</a:t>
            </a:r>
          </a:p>
          <a:p>
            <a:pPr defTabSz="947958">
              <a:defRPr/>
            </a:pPr>
            <a:r>
              <a:rPr lang="en-GB" sz="1100" dirty="0">
                <a:solidFill>
                  <a:srgbClr val="000000"/>
                </a:solidFill>
                <a:latin typeface="+mn-lt"/>
              </a:rPr>
              <a:t>The </a:t>
            </a:r>
            <a:r>
              <a:rPr lang="en-GB" sz="1100" b="1" dirty="0">
                <a:solidFill>
                  <a:srgbClr val="0000FF"/>
                </a:solidFill>
                <a:latin typeface="+mn-lt"/>
              </a:rPr>
              <a:t>Police and Criminal Evidence Act 1984 </a:t>
            </a:r>
            <a:r>
              <a:rPr lang="en-GB" sz="1100" dirty="0">
                <a:solidFill>
                  <a:srgbClr val="000000"/>
                </a:solidFill>
                <a:latin typeface="+mn-lt"/>
              </a:rPr>
              <a:t>provides both the police and any other person the power to arrest. </a:t>
            </a:r>
          </a:p>
          <a:p>
            <a:pPr defTabSz="947958">
              <a:defRPr/>
            </a:pPr>
            <a:r>
              <a:rPr lang="en-GB" sz="1100" dirty="0">
                <a:solidFill>
                  <a:srgbClr val="000000"/>
                </a:solidFill>
                <a:latin typeface="+mn-lt"/>
              </a:rPr>
              <a:t>These powers fall into two groups: </a:t>
            </a:r>
          </a:p>
          <a:p>
            <a:pPr defTabSz="947958">
              <a:defRPr/>
            </a:pPr>
            <a:endParaRPr lang="en-GB" sz="1100" dirty="0">
              <a:solidFill>
                <a:srgbClr val="000000"/>
              </a:solidFill>
              <a:latin typeface="+mn-lt"/>
            </a:endParaRPr>
          </a:p>
          <a:p>
            <a:pPr defTabSz="947958">
              <a:defRPr/>
            </a:pPr>
            <a:r>
              <a:rPr lang="en-GB" sz="1100" b="1" dirty="0">
                <a:solidFill>
                  <a:srgbClr val="000099"/>
                </a:solidFill>
                <a:latin typeface="+mn-lt"/>
              </a:rPr>
              <a:t>‘Indictable offences</a:t>
            </a:r>
            <a:r>
              <a:rPr lang="en-GB" sz="1100" b="1" dirty="0">
                <a:solidFill>
                  <a:srgbClr val="000000"/>
                </a:solidFill>
                <a:latin typeface="+mn-lt"/>
              </a:rPr>
              <a:t>’ </a:t>
            </a:r>
            <a:r>
              <a:rPr lang="en-GB" sz="1100" dirty="0">
                <a:solidFill>
                  <a:srgbClr val="000000"/>
                </a:solidFill>
                <a:latin typeface="+mn-lt"/>
              </a:rPr>
              <a:t>– Under the Police and Criminal Evidence Act (PACE) 1984 (offences triable at Crown Court)</a:t>
            </a:r>
          </a:p>
          <a:p>
            <a:pPr defTabSz="947958">
              <a:defRPr/>
            </a:pPr>
            <a:r>
              <a:rPr lang="en-GB" sz="1100" b="1" dirty="0">
                <a:solidFill>
                  <a:srgbClr val="000099"/>
                </a:solidFill>
                <a:latin typeface="+mn-lt"/>
              </a:rPr>
              <a:t>Powers contained in other Acts </a:t>
            </a:r>
            <a:r>
              <a:rPr lang="en-GB" sz="1100" dirty="0">
                <a:solidFill>
                  <a:srgbClr val="000000"/>
                </a:solidFill>
                <a:latin typeface="+mn-lt"/>
              </a:rPr>
              <a:t>– The powers of arrest which were contained in numerous Acts have mostly been abolished, although they will still specify that it is an offence under that Act. </a:t>
            </a:r>
          </a:p>
          <a:p>
            <a:pPr defTabSz="947958">
              <a:defRPr/>
            </a:pPr>
            <a:r>
              <a:rPr lang="en-GB" sz="1100" dirty="0">
                <a:solidFill>
                  <a:srgbClr val="000000"/>
                </a:solidFill>
                <a:latin typeface="+mn-lt"/>
              </a:rPr>
              <a:t>These are preserved powers of arrest and they are mostly contained within Schedule 2 of PACE 1984. </a:t>
            </a:r>
          </a:p>
          <a:p>
            <a:pPr defTabSz="947958">
              <a:defRPr/>
            </a:pPr>
            <a:endParaRPr lang="en-GB" sz="1100" dirty="0">
              <a:solidFill>
                <a:srgbClr val="000000"/>
              </a:solidFill>
              <a:latin typeface="+mn-lt"/>
            </a:endParaRPr>
          </a:p>
          <a:p>
            <a:r>
              <a:rPr lang="en-GB" sz="1100" dirty="0">
                <a:latin typeface="+mn-lt"/>
              </a:rPr>
              <a:t>These are discussed later on in the lesson </a:t>
            </a: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1309246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defRPr/>
            </a:pPr>
            <a:r>
              <a:rPr lang="en-GB" altLang="en-US" sz="1100" dirty="0">
                <a:solidFill>
                  <a:srgbClr val="000000"/>
                </a:solidFill>
                <a:latin typeface="+mn-lt"/>
              </a:rPr>
              <a:t>The </a:t>
            </a:r>
            <a:r>
              <a:rPr lang="en-GB" altLang="en-US" sz="1100" b="1" dirty="0">
                <a:solidFill>
                  <a:srgbClr val="000000"/>
                </a:solidFill>
                <a:latin typeface="+mn-lt"/>
              </a:rPr>
              <a:t>purpose </a:t>
            </a:r>
            <a:r>
              <a:rPr lang="en-GB" altLang="en-US" sz="1100" dirty="0">
                <a:solidFill>
                  <a:srgbClr val="000000"/>
                </a:solidFill>
                <a:latin typeface="+mn-lt"/>
              </a:rPr>
              <a:t>of an arrest is to make a suspect submit to the criminal justice system. </a:t>
            </a:r>
          </a:p>
          <a:p>
            <a:pPr defTabSz="947958" eaLnBrk="1" hangingPunct="1">
              <a:defRPr/>
            </a:pPr>
            <a:r>
              <a:rPr lang="en-GB" altLang="en-US" sz="1100" dirty="0">
                <a:solidFill>
                  <a:srgbClr val="000000"/>
                </a:solidFill>
                <a:latin typeface="+mn-lt"/>
              </a:rPr>
              <a:t>The information on this slide shows the concept of arrest as explained in Murray v Ministry of Defence 1988 in which the House of Lords quoted three different definitions of which they approved. </a:t>
            </a:r>
            <a:endParaRPr lang="en-GB" altLang="en-US" sz="1100" b="1" dirty="0">
              <a:solidFill>
                <a:srgbClr val="000000"/>
              </a:solidFill>
              <a:latin typeface="+mn-lt"/>
            </a:endParaRPr>
          </a:p>
          <a:p>
            <a:pPr defTabSz="947958">
              <a:defRPr/>
            </a:pPr>
            <a:r>
              <a:rPr lang="en-GB" altLang="en-US" sz="1100" dirty="0">
                <a:solidFill>
                  <a:srgbClr val="000000"/>
                </a:solidFill>
                <a:latin typeface="+mn-lt"/>
              </a:rPr>
              <a:t>The elements of an arrest are, therefore: </a:t>
            </a:r>
          </a:p>
          <a:p>
            <a:pPr defTabSz="947958">
              <a:defRPr/>
            </a:pPr>
            <a:r>
              <a:rPr lang="en-GB" altLang="en-US" sz="1100" dirty="0">
                <a:solidFill>
                  <a:srgbClr val="000000"/>
                </a:solidFill>
                <a:latin typeface="+mn-lt"/>
              </a:rPr>
              <a:t>actual physical restraint (e.g. holding firmly by the arm) or </a:t>
            </a:r>
          </a:p>
          <a:p>
            <a:pPr defTabSz="947958">
              <a:defRPr/>
            </a:pPr>
            <a:r>
              <a:rPr lang="en-GB" altLang="en-US" sz="1100" dirty="0">
                <a:solidFill>
                  <a:srgbClr val="000000"/>
                </a:solidFill>
                <a:latin typeface="+mn-lt"/>
              </a:rPr>
              <a:t>words/conduct making it clear that the person will be restrained by force if necessary.</a:t>
            </a:r>
          </a:p>
          <a:p>
            <a:pPr defTabSz="947958">
              <a:defRPr/>
            </a:pPr>
            <a:r>
              <a:rPr lang="en-GB" altLang="en-US" sz="1100" dirty="0">
                <a:solidFill>
                  <a:srgbClr val="000000"/>
                </a:solidFill>
                <a:latin typeface="+mn-lt"/>
              </a:rPr>
              <a:t> </a:t>
            </a:r>
          </a:p>
          <a:p>
            <a:pPr defTabSz="947958">
              <a:defRPr/>
            </a:pPr>
            <a:r>
              <a:rPr lang="en-GB" altLang="en-US" sz="1100" b="1" i="1" dirty="0">
                <a:solidFill>
                  <a:srgbClr val="000000"/>
                </a:solidFill>
                <a:latin typeface="+mn-lt"/>
              </a:rPr>
              <a:t>The PACE codes of practice state</a:t>
            </a:r>
            <a:r>
              <a:rPr lang="en-GB" altLang="en-US" sz="1100" i="1" dirty="0">
                <a:solidFill>
                  <a:srgbClr val="000000"/>
                </a:solidFill>
                <a:latin typeface="+mn-lt"/>
              </a:rPr>
              <a:t>:</a:t>
            </a:r>
          </a:p>
          <a:p>
            <a:pPr marL="296237" indent="-296237" algn="just" defTabSz="947958" eaLnBrk="1" hangingPunct="1">
              <a:spcBef>
                <a:spcPct val="0"/>
              </a:spcBef>
              <a:buFont typeface="Arial" panose="020B0604020202020204" pitchFamily="34" charset="0"/>
              <a:buChar char="•"/>
              <a:defRPr/>
            </a:pPr>
            <a:r>
              <a:rPr lang="en-GB" altLang="en-US" sz="1100" i="1" dirty="0">
                <a:solidFill>
                  <a:srgbClr val="000000"/>
                </a:solidFill>
                <a:latin typeface="+mn-lt"/>
              </a:rPr>
              <a:t>Everyone arrested, shall be informed of the reasons, in a language that they understand</a:t>
            </a:r>
          </a:p>
          <a:p>
            <a:pPr marL="296237" indent="-296237" algn="just" defTabSz="947958" eaLnBrk="1" hangingPunct="1">
              <a:spcBef>
                <a:spcPct val="0"/>
              </a:spcBef>
              <a:buFont typeface="Arial" panose="020B0604020202020204" pitchFamily="34" charset="0"/>
              <a:buChar char="•"/>
              <a:defRPr/>
            </a:pPr>
            <a:r>
              <a:rPr lang="en-GB" altLang="en-US" sz="1100" i="1" dirty="0">
                <a:solidFill>
                  <a:srgbClr val="000000"/>
                </a:solidFill>
                <a:latin typeface="+mn-lt"/>
              </a:rPr>
              <a:t>They shall be brought, promptly before a judge or authorised officer.</a:t>
            </a:r>
          </a:p>
          <a:p>
            <a:pPr marL="296237" indent="-296237" algn="just" defTabSz="947958" eaLnBrk="1" hangingPunct="1">
              <a:spcBef>
                <a:spcPct val="0"/>
              </a:spcBef>
              <a:buFont typeface="Arial" panose="020B0604020202020204" pitchFamily="34" charset="0"/>
              <a:buChar char="•"/>
              <a:defRPr/>
            </a:pPr>
            <a:r>
              <a:rPr lang="en-GB" altLang="en-US" sz="1100" i="1" dirty="0">
                <a:solidFill>
                  <a:srgbClr val="000000"/>
                </a:solidFill>
                <a:latin typeface="+mn-lt"/>
              </a:rPr>
              <a:t>If the grounds for detaining that person cease, then that person shall be released.</a:t>
            </a:r>
          </a:p>
          <a:p>
            <a:pPr marL="296237" indent="-296237" algn="just" defTabSz="947958" eaLnBrk="1" hangingPunct="1">
              <a:spcBef>
                <a:spcPct val="0"/>
              </a:spcBef>
              <a:buFont typeface="Arial" panose="020B0604020202020204" pitchFamily="34" charset="0"/>
              <a:buChar char="•"/>
              <a:defRPr/>
            </a:pPr>
            <a:endParaRPr lang="en-GB" altLang="en-US" sz="1100" dirty="0">
              <a:solidFill>
                <a:srgbClr val="000000"/>
              </a:solidFill>
              <a:latin typeface="+mn-lt"/>
            </a:endParaRPr>
          </a:p>
          <a:p>
            <a:pPr defTabSz="947958">
              <a:defRPr/>
            </a:pPr>
            <a:r>
              <a:rPr lang="en-GB" sz="1100" dirty="0">
                <a:solidFill>
                  <a:srgbClr val="000000"/>
                </a:solidFill>
                <a:latin typeface="+mn-lt"/>
              </a:rPr>
              <a:t>If a police officer makes an arrest which is not compliant with the principles laid down by the European Convention on Human Rights then the arrested person’s Convention Rights will have been unlawfully infringed upon and they are entitled to seek redress (</a:t>
            </a:r>
            <a:r>
              <a:rPr lang="en-GB" sz="1100" dirty="0" err="1">
                <a:solidFill>
                  <a:srgbClr val="000000"/>
                </a:solidFill>
                <a:latin typeface="+mn-lt"/>
              </a:rPr>
              <a:t>eg</a:t>
            </a:r>
            <a:r>
              <a:rPr lang="en-GB" sz="1100" dirty="0">
                <a:solidFill>
                  <a:srgbClr val="000000"/>
                </a:solidFill>
                <a:latin typeface="+mn-lt"/>
              </a:rPr>
              <a:t> compensation).</a:t>
            </a:r>
          </a:p>
          <a:p>
            <a:pPr defTabSz="947958">
              <a:defRPr/>
            </a:pPr>
            <a:r>
              <a:rPr lang="en-GB" sz="1100" dirty="0">
                <a:solidFill>
                  <a:srgbClr val="000000"/>
                </a:solidFill>
                <a:latin typeface="+mn-lt"/>
              </a:rPr>
              <a:t>An unlawful arrest can give rise to disciplinary action against the arresting officer, and any evidence gained as a result of the arrest can be excluded by the courts. It is vitally important to get it right.</a:t>
            </a:r>
          </a:p>
          <a:p>
            <a:pPr defTabSz="947958">
              <a:defRPr/>
            </a:pPr>
            <a:endParaRPr lang="en-GB" sz="1100" dirty="0">
              <a:solidFill>
                <a:srgbClr val="000000"/>
              </a:solidFill>
              <a:latin typeface="+mn-lt"/>
            </a:endParaRPr>
          </a:p>
          <a:p>
            <a:pPr defTabSz="947958">
              <a:defRPr/>
            </a:pPr>
            <a:r>
              <a:rPr lang="en-GB" sz="1100" dirty="0">
                <a:solidFill>
                  <a:srgbClr val="002060"/>
                </a:solidFill>
                <a:latin typeface="+mn-lt"/>
                <a:ea typeface="ＭＳ Ｐゴシック" pitchFamily="-112" charset="-128"/>
                <a:cs typeface="ＭＳ Ｐゴシック" pitchFamily="-112" charset="-128"/>
              </a:rPr>
              <a:t>Any loss of evidence (and/or loss of a case in court) can lead to the loss of confidence in the police, allegations of corruption.</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10</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defRPr/>
            </a:pPr>
            <a:r>
              <a:rPr lang="en-GB" sz="1100" dirty="0">
                <a:solidFill>
                  <a:srgbClr val="000000"/>
                </a:solidFill>
                <a:latin typeface="+mn-lt"/>
              </a:rPr>
              <a:t>Police and Criminal Evidence Act 1984 (PACE) and the accompanying PACE codes of practice, establishes the powers of the police to combat crimes while protecting the rights of the public.</a:t>
            </a: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The</a:t>
            </a:r>
            <a:r>
              <a:rPr lang="en-GB" altLang="en-US" sz="1100" b="1" dirty="0">
                <a:solidFill>
                  <a:srgbClr val="000000"/>
                </a:solidFill>
                <a:latin typeface="+mn-lt"/>
              </a:rPr>
              <a:t> </a:t>
            </a:r>
            <a:r>
              <a:rPr lang="en-GB" altLang="en-US" sz="1100" b="1" dirty="0">
                <a:solidFill>
                  <a:srgbClr val="FF0000"/>
                </a:solidFill>
                <a:latin typeface="+mn-lt"/>
              </a:rPr>
              <a:t>Power to Arrest </a:t>
            </a:r>
            <a:r>
              <a:rPr lang="en-GB" altLang="en-US" sz="1100" dirty="0">
                <a:solidFill>
                  <a:srgbClr val="000000"/>
                </a:solidFill>
                <a:latin typeface="+mn-lt"/>
              </a:rPr>
              <a:t>is given to officers by </a:t>
            </a:r>
            <a:r>
              <a:rPr lang="en-GB" altLang="en-US" sz="1100" b="1" dirty="0">
                <a:solidFill>
                  <a:srgbClr val="FF0000"/>
                </a:solidFill>
                <a:latin typeface="+mn-lt"/>
              </a:rPr>
              <a:t>S24 PACE </a:t>
            </a:r>
            <a:r>
              <a:rPr lang="en-GB" altLang="en-US" sz="1100" dirty="0">
                <a:solidFill>
                  <a:srgbClr val="000000"/>
                </a:solidFill>
                <a:latin typeface="+mn-lt"/>
              </a:rPr>
              <a:t>and is governed by </a:t>
            </a:r>
            <a:r>
              <a:rPr lang="en-GB" altLang="en-US" sz="1100" b="1" dirty="0">
                <a:solidFill>
                  <a:srgbClr val="FF0000"/>
                </a:solidFill>
                <a:latin typeface="+mn-lt"/>
              </a:rPr>
              <a:t>Code G</a:t>
            </a:r>
            <a:r>
              <a:rPr lang="en-GB" altLang="en-US" sz="1100" b="1" dirty="0">
                <a:solidFill>
                  <a:srgbClr val="000000"/>
                </a:solidFill>
                <a:latin typeface="+mn-lt"/>
              </a:rPr>
              <a:t> </a:t>
            </a:r>
            <a:r>
              <a:rPr lang="en-GB" altLang="en-US" sz="1100" dirty="0">
                <a:solidFill>
                  <a:srgbClr val="000000"/>
                </a:solidFill>
                <a:latin typeface="+mn-lt"/>
              </a:rPr>
              <a:t>of the </a:t>
            </a:r>
            <a:r>
              <a:rPr lang="en-GB" altLang="en-US" sz="1100" b="1" dirty="0">
                <a:solidFill>
                  <a:srgbClr val="FF0000"/>
                </a:solidFill>
                <a:latin typeface="+mn-lt"/>
              </a:rPr>
              <a:t>Codes of Practice.</a:t>
            </a:r>
          </a:p>
          <a:p>
            <a:pPr defTabSz="947958" eaLnBrk="1" hangingPunct="1">
              <a:defRPr/>
            </a:pPr>
            <a:r>
              <a:rPr lang="en-GB" altLang="en-US" sz="1100" dirty="0">
                <a:solidFill>
                  <a:srgbClr val="000000"/>
                </a:solidFill>
                <a:latin typeface="+mn-lt"/>
              </a:rPr>
              <a:t>In any arrest an officer is responsible for protecting a suspect’s rights. They should ask themselves:-</a:t>
            </a:r>
          </a:p>
          <a:p>
            <a:pPr marL="296237" indent="-296237" defTabSz="947958" eaLnBrk="1" hangingPunct="1">
              <a:buFont typeface="Arial" panose="020B0604020202020204" pitchFamily="34" charset="0"/>
              <a:buChar char="•"/>
              <a:defRPr/>
            </a:pPr>
            <a:r>
              <a:rPr lang="en-GB" altLang="en-US" sz="1100" dirty="0">
                <a:solidFill>
                  <a:srgbClr val="000000"/>
                </a:solidFill>
                <a:latin typeface="+mn-lt"/>
              </a:rPr>
              <a:t>Are my actions </a:t>
            </a:r>
            <a:r>
              <a:rPr lang="en-GB" altLang="en-US" sz="1100" b="1" dirty="0">
                <a:solidFill>
                  <a:srgbClr val="000099"/>
                </a:solidFill>
                <a:latin typeface="+mn-lt"/>
              </a:rPr>
              <a:t>P</a:t>
            </a:r>
            <a:r>
              <a:rPr lang="en-GB" altLang="en-US" sz="1100" dirty="0">
                <a:solidFill>
                  <a:srgbClr val="000000"/>
                </a:solidFill>
                <a:latin typeface="+mn-lt"/>
              </a:rPr>
              <a:t>roportionate?  </a:t>
            </a:r>
            <a:r>
              <a:rPr lang="en-GB" altLang="en-US" sz="1100" i="1" dirty="0">
                <a:solidFill>
                  <a:srgbClr val="000000"/>
                </a:solidFill>
                <a:latin typeface="+mn-lt"/>
              </a:rPr>
              <a:t>Is this the minimum action I can carry out at this time?</a:t>
            </a:r>
          </a:p>
          <a:p>
            <a:pPr marL="296237" indent="-296237" defTabSz="947958" eaLnBrk="1" hangingPunct="1">
              <a:buFont typeface="Arial" panose="020B0604020202020204" pitchFamily="34" charset="0"/>
              <a:buChar char="•"/>
              <a:defRPr/>
            </a:pPr>
            <a:r>
              <a:rPr lang="en-GB" altLang="en-US" sz="1100" dirty="0">
                <a:solidFill>
                  <a:srgbClr val="000000"/>
                </a:solidFill>
                <a:latin typeface="+mn-lt"/>
              </a:rPr>
              <a:t>Are my actions </a:t>
            </a:r>
            <a:r>
              <a:rPr lang="en-GB" altLang="en-US" sz="1100" b="1" dirty="0">
                <a:solidFill>
                  <a:srgbClr val="000099"/>
                </a:solidFill>
                <a:latin typeface="+mn-lt"/>
              </a:rPr>
              <a:t>L</a:t>
            </a:r>
            <a:r>
              <a:rPr lang="en-GB" altLang="en-US" sz="1100" dirty="0">
                <a:solidFill>
                  <a:srgbClr val="000000"/>
                </a:solidFill>
                <a:latin typeface="+mn-lt"/>
              </a:rPr>
              <a:t>awful?  </a:t>
            </a:r>
            <a:r>
              <a:rPr lang="en-GB" altLang="en-US" sz="1100" i="1" dirty="0">
                <a:solidFill>
                  <a:srgbClr val="000000"/>
                </a:solidFill>
                <a:latin typeface="+mn-lt"/>
              </a:rPr>
              <a:t>What offence do you suspect the person to be involved in?</a:t>
            </a:r>
          </a:p>
          <a:p>
            <a:pPr marL="296237" indent="-296237" defTabSz="947958" eaLnBrk="1" hangingPunct="1">
              <a:buFont typeface="Arial" panose="020B0604020202020204" pitchFamily="34" charset="0"/>
              <a:buChar char="•"/>
              <a:defRPr/>
            </a:pPr>
            <a:r>
              <a:rPr lang="en-GB" altLang="en-US" sz="1100" dirty="0">
                <a:solidFill>
                  <a:srgbClr val="000000"/>
                </a:solidFill>
                <a:latin typeface="+mn-lt"/>
              </a:rPr>
              <a:t>Am I </a:t>
            </a:r>
            <a:r>
              <a:rPr lang="en-GB" altLang="en-US" sz="1100" b="1" dirty="0">
                <a:solidFill>
                  <a:srgbClr val="000099"/>
                </a:solidFill>
                <a:latin typeface="+mn-lt"/>
              </a:rPr>
              <a:t>A</a:t>
            </a:r>
            <a:r>
              <a:rPr lang="en-GB" altLang="en-US" sz="1100" dirty="0">
                <a:solidFill>
                  <a:srgbClr val="000000"/>
                </a:solidFill>
                <a:latin typeface="+mn-lt"/>
              </a:rPr>
              <a:t>ccountable for this course of action?</a:t>
            </a:r>
          </a:p>
          <a:p>
            <a:pPr marL="296237" indent="-296237" defTabSz="947958" eaLnBrk="1" hangingPunct="1">
              <a:buFont typeface="Arial" panose="020B0604020202020204" pitchFamily="34" charset="0"/>
              <a:buChar char="•"/>
              <a:defRPr/>
            </a:pPr>
            <a:r>
              <a:rPr lang="en-GB" altLang="en-US" sz="1100" dirty="0">
                <a:solidFill>
                  <a:srgbClr val="000000"/>
                </a:solidFill>
                <a:latin typeface="+mn-lt"/>
              </a:rPr>
              <a:t>Are my actions </a:t>
            </a:r>
            <a:r>
              <a:rPr lang="en-GB" altLang="en-US" sz="1100" b="1" dirty="0">
                <a:solidFill>
                  <a:srgbClr val="000099"/>
                </a:solidFill>
                <a:latin typeface="+mn-lt"/>
              </a:rPr>
              <a:t>N</a:t>
            </a:r>
            <a:r>
              <a:rPr lang="en-GB" altLang="en-US" sz="1100" dirty="0">
                <a:solidFill>
                  <a:srgbClr val="000000"/>
                </a:solidFill>
                <a:latin typeface="+mn-lt"/>
              </a:rPr>
              <a:t>ecessary &amp; </a:t>
            </a:r>
            <a:r>
              <a:rPr lang="en-GB" altLang="en-US" sz="1100" b="1" dirty="0">
                <a:solidFill>
                  <a:srgbClr val="000000"/>
                </a:solidFill>
                <a:latin typeface="+mn-lt"/>
              </a:rPr>
              <a:t>J</a:t>
            </a:r>
            <a:r>
              <a:rPr lang="en-GB" altLang="en-US" sz="1100" dirty="0">
                <a:solidFill>
                  <a:srgbClr val="000000"/>
                </a:solidFill>
                <a:latin typeface="+mn-lt"/>
              </a:rPr>
              <a:t>ustifiable? </a:t>
            </a:r>
            <a:r>
              <a:rPr lang="en-GB" altLang="en-US" sz="1100" i="1" dirty="0">
                <a:solidFill>
                  <a:srgbClr val="000000"/>
                </a:solidFill>
                <a:latin typeface="+mn-lt"/>
              </a:rPr>
              <a:t>The only option available is to arrest the suspect?  Why is this the only option?</a:t>
            </a:r>
          </a:p>
          <a:p>
            <a:pPr marL="296237" indent="-296237" defTabSz="947958" eaLnBrk="1" hangingPunct="1">
              <a:buFont typeface="Arial" panose="020B0604020202020204" pitchFamily="34" charset="0"/>
              <a:buChar char="•"/>
              <a:defRPr/>
            </a:pPr>
            <a:r>
              <a:rPr lang="en-GB" altLang="en-US" sz="1100" dirty="0">
                <a:solidFill>
                  <a:srgbClr val="000000"/>
                </a:solidFill>
                <a:latin typeface="+mn-lt"/>
              </a:rPr>
              <a:t>Are my actions non-discriminatory and </a:t>
            </a:r>
            <a:r>
              <a:rPr lang="en-GB" altLang="en-US" sz="1100" b="1" dirty="0">
                <a:solidFill>
                  <a:srgbClr val="000099"/>
                </a:solidFill>
                <a:latin typeface="+mn-lt"/>
              </a:rPr>
              <a:t>E</a:t>
            </a:r>
            <a:r>
              <a:rPr lang="en-GB" altLang="en-US" sz="1100" dirty="0">
                <a:solidFill>
                  <a:srgbClr val="000099"/>
                </a:solidFill>
                <a:latin typeface="+mn-lt"/>
              </a:rPr>
              <a:t>t</a:t>
            </a:r>
            <a:r>
              <a:rPr lang="en-GB" altLang="en-US" sz="1100" dirty="0">
                <a:solidFill>
                  <a:srgbClr val="000000"/>
                </a:solidFill>
                <a:latin typeface="+mn-lt"/>
              </a:rPr>
              <a:t>hical?  </a:t>
            </a:r>
            <a:r>
              <a:rPr lang="en-GB" altLang="en-US" sz="1100" i="1" dirty="0">
                <a:solidFill>
                  <a:srgbClr val="000000"/>
                </a:solidFill>
                <a:latin typeface="+mn-lt"/>
              </a:rPr>
              <a:t>Would I carry out this action whomever I was intending to arrest?</a:t>
            </a:r>
          </a:p>
          <a:p>
            <a:pPr defTabSz="947958" eaLnBrk="1" hangingPunct="1">
              <a:defRPr/>
            </a:pPr>
            <a:r>
              <a:rPr lang="en-GB" altLang="en-US" sz="1100" dirty="0">
                <a:solidFill>
                  <a:srgbClr val="000000"/>
                </a:solidFill>
                <a:latin typeface="+mn-lt"/>
              </a:rPr>
              <a:t>The mnemonic </a:t>
            </a:r>
            <a:r>
              <a:rPr lang="en-GB" altLang="en-US" sz="1100" b="1" dirty="0">
                <a:solidFill>
                  <a:srgbClr val="000099"/>
                </a:solidFill>
                <a:latin typeface="+mn-lt"/>
              </a:rPr>
              <a:t>JPLANE</a:t>
            </a:r>
            <a:r>
              <a:rPr lang="en-GB" altLang="en-US" sz="1100" dirty="0">
                <a:solidFill>
                  <a:srgbClr val="000000"/>
                </a:solidFill>
                <a:latin typeface="+mn-lt"/>
              </a:rPr>
              <a:t> can be used to assist in remembering this.</a:t>
            </a:r>
          </a:p>
          <a:p>
            <a:pPr marL="296237" indent="-296237" defTabSz="947958" eaLnBrk="1" hangingPunct="1">
              <a:buFont typeface="Arial" panose="020B0604020202020204" pitchFamily="34" charset="0"/>
              <a:buChar char="•"/>
              <a:defRPr/>
            </a:pPr>
            <a:endParaRPr lang="en-GB" altLang="en-US" sz="1100" dirty="0">
              <a:solidFill>
                <a:srgbClr val="000000"/>
              </a:solidFill>
              <a:latin typeface="+mn-lt"/>
            </a:endParaRPr>
          </a:p>
          <a:p>
            <a:pPr defTabSz="947958" eaLnBrk="1" hangingPunct="1">
              <a:defRPr/>
            </a:pPr>
            <a:r>
              <a:rPr lang="en-US" altLang="en-US" sz="1100" dirty="0">
                <a:solidFill>
                  <a:srgbClr val="000000"/>
                </a:solidFill>
                <a:latin typeface="+mn-lt"/>
              </a:rPr>
              <a:t>The exercise of this power is an obvious and significant interference with the Right to Liberty &amp; Security under </a:t>
            </a:r>
            <a:r>
              <a:rPr lang="en-US" altLang="en-US" sz="1100" b="1" dirty="0">
                <a:solidFill>
                  <a:srgbClr val="FF0000"/>
                </a:solidFill>
                <a:latin typeface="+mn-lt"/>
              </a:rPr>
              <a:t>Article 5 </a:t>
            </a:r>
            <a:r>
              <a:rPr lang="en-US" altLang="en-US" sz="1100" dirty="0">
                <a:solidFill>
                  <a:srgbClr val="FF0000"/>
                </a:solidFill>
                <a:latin typeface="+mn-lt"/>
              </a:rPr>
              <a:t>of </a:t>
            </a:r>
            <a:r>
              <a:rPr lang="en-US" altLang="en-US" sz="1100" b="1" dirty="0">
                <a:solidFill>
                  <a:srgbClr val="FF0000"/>
                </a:solidFill>
                <a:latin typeface="+mn-lt"/>
              </a:rPr>
              <a:t>ECHR</a:t>
            </a:r>
            <a:r>
              <a:rPr lang="en-US" altLang="en-US" sz="1100" dirty="0">
                <a:solidFill>
                  <a:srgbClr val="FF0000"/>
                </a:solidFill>
                <a:latin typeface="+mn-lt"/>
              </a:rPr>
              <a:t> set out in the </a:t>
            </a:r>
            <a:r>
              <a:rPr lang="en-US" altLang="en-US" sz="1100" b="1" dirty="0">
                <a:solidFill>
                  <a:srgbClr val="FF0000"/>
                </a:solidFill>
                <a:latin typeface="+mn-lt"/>
              </a:rPr>
              <a:t>Human Rights Act 1998</a:t>
            </a:r>
            <a:r>
              <a:rPr lang="en-US" altLang="en-US" sz="1100" dirty="0">
                <a:solidFill>
                  <a:srgbClr val="000000"/>
                </a:solidFill>
                <a:latin typeface="+mn-lt"/>
              </a:rPr>
              <a:t>, all persons have the.  Each time a person is arrested, this Article is engaged and the individual’s human rights are infringed. </a:t>
            </a:r>
          </a:p>
          <a:p>
            <a:pPr defTabSz="947958" eaLnBrk="1" hangingPunct="1">
              <a:defRPr/>
            </a:pP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Officers must use their power fairly, responsibly &amp; with regard to an individuals equality, diversity &amp; human rights. </a:t>
            </a:r>
          </a:p>
          <a:p>
            <a:pPr defTabSz="947958" eaLnBrk="1" hangingPunct="1">
              <a:defRPr/>
            </a:pPr>
            <a:r>
              <a:rPr lang="en-GB" altLang="en-US" sz="1100" b="1" dirty="0">
                <a:solidFill>
                  <a:srgbClr val="FF0000"/>
                </a:solidFill>
                <a:latin typeface="+mn-lt"/>
              </a:rPr>
              <a:t>The Equality Act 2010 </a:t>
            </a:r>
            <a:r>
              <a:rPr lang="en-GB" altLang="en-US" sz="1100" dirty="0">
                <a:solidFill>
                  <a:srgbClr val="000000"/>
                </a:solidFill>
                <a:latin typeface="+mn-lt"/>
              </a:rPr>
              <a:t>makes it unlawful for officers to discriminate against, harass or victimise any person on grounds of the  ‘protected characteristics’ – age, disability, gender reassignment, race, religion or belief, sex &amp; sexual orientation, marriage &amp; civil partnership, pregnancy &amp; maternity.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Bef>
                <a:spcPct val="0"/>
              </a:spcBef>
              <a:defRPr/>
            </a:pPr>
            <a:r>
              <a:rPr lang="en-US" altLang="en-US" sz="1100" b="1" dirty="0">
                <a:solidFill>
                  <a:srgbClr val="000000"/>
                </a:solidFill>
                <a:latin typeface="+mn-lt"/>
              </a:rPr>
              <a:t>PACE Code G </a:t>
            </a:r>
            <a:r>
              <a:rPr lang="en-US" altLang="en-US" sz="1100" dirty="0">
                <a:solidFill>
                  <a:srgbClr val="000000"/>
                </a:solidFill>
                <a:latin typeface="+mn-lt"/>
              </a:rPr>
              <a:t>states that these two elements </a:t>
            </a:r>
            <a:r>
              <a:rPr lang="en-US" altLang="en-US" sz="1100" b="1" dirty="0">
                <a:solidFill>
                  <a:srgbClr val="000000"/>
                </a:solidFill>
                <a:latin typeface="+mn-lt"/>
              </a:rPr>
              <a:t>must be satisfied </a:t>
            </a:r>
            <a:r>
              <a:rPr lang="en-US" altLang="en-US" sz="1100" dirty="0">
                <a:solidFill>
                  <a:srgbClr val="000000"/>
                </a:solidFill>
                <a:latin typeface="+mn-lt"/>
              </a:rPr>
              <a:t>for a Sec 24 arrest to be lawful:</a:t>
            </a:r>
          </a:p>
          <a:p>
            <a:pPr defTabSz="947958" eaLnBrk="1" hangingPunct="1">
              <a:spcBef>
                <a:spcPct val="0"/>
              </a:spcBef>
              <a:defRPr/>
            </a:pPr>
            <a:endParaRPr lang="en-GB" altLang="en-US" sz="1100" dirty="0">
              <a:solidFill>
                <a:srgbClr val="000000"/>
              </a:solidFill>
              <a:latin typeface="+mn-lt"/>
            </a:endParaRPr>
          </a:p>
          <a:p>
            <a:pPr defTabSz="947958" eaLnBrk="1" hangingPunct="1">
              <a:spcBef>
                <a:spcPct val="0"/>
              </a:spcBef>
              <a:defRPr/>
            </a:pPr>
            <a:r>
              <a:rPr lang="en-GB" altLang="en-US" sz="1100" dirty="0">
                <a:solidFill>
                  <a:srgbClr val="000000"/>
                </a:solidFill>
                <a:latin typeface="+mn-lt"/>
              </a:rPr>
              <a:t>If the provisions of the Act and this Code are not observed, both the arrest and the conduct of any subsequent investigation may be open to question.</a:t>
            </a:r>
          </a:p>
          <a:p>
            <a:pPr defTabSz="947958" eaLnBrk="1" hangingPunct="1">
              <a:spcBef>
                <a:spcPct val="0"/>
              </a:spcBef>
              <a:defRPr/>
            </a:pP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The law requires a person is informed of the '</a:t>
            </a:r>
            <a:r>
              <a:rPr lang="en-GB" altLang="en-US" sz="1100" b="1" dirty="0">
                <a:solidFill>
                  <a:srgbClr val="000000"/>
                </a:solidFill>
                <a:latin typeface="+mn-lt"/>
              </a:rPr>
              <a:t>grounds</a:t>
            </a:r>
            <a:r>
              <a:rPr lang="en-GB" altLang="en-US" sz="1100" dirty="0">
                <a:solidFill>
                  <a:srgbClr val="000000"/>
                </a:solidFill>
                <a:latin typeface="+mn-lt"/>
              </a:rPr>
              <a:t> for the arrest' </a:t>
            </a:r>
          </a:p>
          <a:p>
            <a:pPr defTabSz="947958" eaLnBrk="1" hangingPunct="1">
              <a:defRPr/>
            </a:pPr>
            <a:r>
              <a:rPr lang="en-GB" altLang="en-US" sz="1100" dirty="0">
                <a:solidFill>
                  <a:srgbClr val="000000"/>
                </a:solidFill>
                <a:latin typeface="+mn-lt"/>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Aft>
                <a:spcPts val="622"/>
              </a:spcAft>
              <a:defRPr/>
            </a:pPr>
            <a:r>
              <a:rPr lang="en-GB" altLang="en-US" sz="1100" b="1" dirty="0">
                <a:solidFill>
                  <a:srgbClr val="000000"/>
                </a:solidFill>
                <a:latin typeface="+mn-lt"/>
              </a:rPr>
              <a:t>QTS – what information needs to be given to a person when they are arrested?</a:t>
            </a:r>
          </a:p>
          <a:p>
            <a:pPr defTabSz="947958" eaLnBrk="1" hangingPunct="1">
              <a:spcAft>
                <a:spcPts val="622"/>
              </a:spcAft>
              <a:defRPr/>
            </a:pPr>
            <a:endParaRPr lang="en-GB" altLang="en-US" sz="1100" dirty="0">
              <a:solidFill>
                <a:srgbClr val="000000"/>
              </a:solidFill>
              <a:latin typeface="+mn-lt"/>
            </a:endParaRPr>
          </a:p>
          <a:p>
            <a:pPr defTabSz="947958" eaLnBrk="1" hangingPunct="1">
              <a:spcAft>
                <a:spcPts val="622"/>
              </a:spcAft>
              <a:defRPr/>
            </a:pPr>
            <a:r>
              <a:rPr lang="en-GB" altLang="en-US" sz="1100" dirty="0">
                <a:solidFill>
                  <a:srgbClr val="000000"/>
                </a:solidFill>
                <a:latin typeface="+mn-lt"/>
              </a:rPr>
              <a:t>Under </a:t>
            </a:r>
            <a:r>
              <a:rPr lang="en-GB" altLang="en-US" sz="1100" b="1" dirty="0">
                <a:solidFill>
                  <a:srgbClr val="FF0000"/>
                </a:solidFill>
                <a:latin typeface="+mn-lt"/>
              </a:rPr>
              <a:t>Sec 28 PACE &amp; Code G (Codes of Practice) </a:t>
            </a:r>
            <a:r>
              <a:rPr lang="en-GB" altLang="en-US" sz="1100" dirty="0">
                <a:solidFill>
                  <a:srgbClr val="000000"/>
                </a:solidFill>
                <a:latin typeface="+mn-lt"/>
              </a:rPr>
              <a:t>an arrest is not lawful unless at the time, or as soon as practicable (the officer) informs the person they are under arrest.</a:t>
            </a:r>
          </a:p>
          <a:p>
            <a:pPr defTabSz="947958" eaLnBrk="1" hangingPunct="1">
              <a:spcAft>
                <a:spcPts val="622"/>
              </a:spcAft>
              <a:defRPr/>
            </a:pPr>
            <a:endParaRPr lang="en-GB" altLang="en-US" sz="1100" dirty="0">
              <a:solidFill>
                <a:srgbClr val="000000"/>
              </a:solidFill>
              <a:latin typeface="+mn-lt"/>
            </a:endParaRPr>
          </a:p>
          <a:p>
            <a:pPr defTabSz="947958" eaLnBrk="1" hangingPunct="1">
              <a:spcAft>
                <a:spcPts val="622"/>
              </a:spcAft>
              <a:defRPr/>
            </a:pPr>
            <a:r>
              <a:rPr lang="en-GB" altLang="en-US" sz="1100" dirty="0">
                <a:solidFill>
                  <a:srgbClr val="000000"/>
                </a:solidFill>
                <a:latin typeface="+mn-lt"/>
              </a:rPr>
              <a:t>The person must be given the information promptly and in simple non technical language so that they can understand that they have been deprived of their liberty and the essential legal and factual grounds for their arrest in accordance with the Human Rights Act 1998 Schedule 1 Article 5(2). </a:t>
            </a:r>
          </a:p>
          <a:p>
            <a:pPr defTabSz="947958" eaLnBrk="1" hangingPunct="1">
              <a:spcAft>
                <a:spcPts val="622"/>
              </a:spcAft>
              <a:defRPr/>
            </a:pPr>
            <a:endParaRPr lang="en-GB" altLang="en-US" sz="1100" dirty="0">
              <a:solidFill>
                <a:srgbClr val="000000"/>
              </a:solidFill>
              <a:latin typeface="+mn-lt"/>
            </a:endParaRPr>
          </a:p>
          <a:p>
            <a:pPr defTabSz="947958" eaLnBrk="1" hangingPunct="1">
              <a:spcAft>
                <a:spcPts val="622"/>
              </a:spcAft>
              <a:defRPr/>
            </a:pPr>
            <a:r>
              <a:rPr lang="en-GB" altLang="en-US" sz="1100" dirty="0">
                <a:latin typeface="+mn-lt"/>
              </a:rPr>
              <a:t>In addition to the Human Rights issue, it is important that these things are considered by officers as Forces pay out a considerable amount of money as a result of claims made by individuals for unlawful arrest.  These claims arise in most cases due to officers failing to consider whether the arrest they make is actually necessary.</a:t>
            </a:r>
          </a:p>
          <a:p>
            <a:pPr defTabSz="947958" eaLnBrk="1" hangingPunct="1">
              <a:spcAft>
                <a:spcPts val="622"/>
              </a:spcAft>
              <a:defRPr/>
            </a:pPr>
            <a:endParaRPr lang="en-GB" altLang="en-US" sz="1100" dirty="0">
              <a:solidFill>
                <a:srgbClr val="000000"/>
              </a:solidFill>
              <a:latin typeface="+mn-lt"/>
            </a:endParaRPr>
          </a:p>
          <a:p>
            <a:pPr defTabSz="947958" eaLnBrk="1" hangingPunct="1">
              <a:spcAft>
                <a:spcPts val="622"/>
              </a:spcAft>
              <a:defRPr/>
            </a:pPr>
            <a:r>
              <a:rPr lang="en-GB" altLang="en-US" sz="1100" dirty="0">
                <a:solidFill>
                  <a:srgbClr val="000000"/>
                </a:solidFill>
                <a:latin typeface="+mn-lt"/>
              </a:rPr>
              <a:t>Remember to give the ‘when’ questioned caution if it was not given just prior to the arrest taking place.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a:defRPr/>
            </a:pPr>
            <a:r>
              <a:rPr lang="en-GB" altLang="en-US" sz="1100" dirty="0">
                <a:solidFill>
                  <a:srgbClr val="0000FF"/>
                </a:solidFill>
                <a:latin typeface="+mn-lt"/>
              </a:rPr>
              <a:t>‘</a:t>
            </a:r>
            <a:r>
              <a:rPr lang="en-GB" altLang="en-US" sz="1100" b="1" dirty="0">
                <a:solidFill>
                  <a:srgbClr val="0000FF"/>
                </a:solidFill>
                <a:latin typeface="+mn-lt"/>
              </a:rPr>
              <a:t>Reasonable’</a:t>
            </a:r>
            <a:r>
              <a:rPr lang="en-GB" altLang="en-US" sz="1100" dirty="0">
                <a:solidFill>
                  <a:srgbClr val="0000FF"/>
                </a:solidFill>
                <a:latin typeface="+mn-lt"/>
              </a:rPr>
              <a:t> </a:t>
            </a:r>
            <a:r>
              <a:rPr lang="en-GB" altLang="en-US" sz="1100" dirty="0">
                <a:solidFill>
                  <a:srgbClr val="000000"/>
                </a:solidFill>
                <a:latin typeface="+mn-lt"/>
              </a:rPr>
              <a:t>is a conclusion that one or more people would reach in an agreement as a result of a personal experience or understanding. </a:t>
            </a:r>
          </a:p>
          <a:p>
            <a:pPr defTabSz="947958">
              <a:defRPr/>
            </a:pPr>
            <a:r>
              <a:rPr lang="en-GB" altLang="en-US" sz="1100" dirty="0">
                <a:solidFill>
                  <a:srgbClr val="000000"/>
                </a:solidFill>
                <a:latin typeface="+mn-lt"/>
              </a:rPr>
              <a:t>It is practical, level headed and a logical result. </a:t>
            </a:r>
          </a:p>
          <a:p>
            <a:pPr defTabSz="947958">
              <a:defRPr/>
            </a:pPr>
            <a:endParaRPr lang="en-GB" altLang="en-US" sz="1100" dirty="0">
              <a:solidFill>
                <a:srgbClr val="000000"/>
              </a:solidFill>
              <a:latin typeface="+mn-lt"/>
            </a:endParaRPr>
          </a:p>
          <a:p>
            <a:pPr defTabSz="947958">
              <a:defRPr/>
            </a:pPr>
            <a:r>
              <a:rPr lang="en-GB" altLang="en-US" sz="1100" b="1" dirty="0">
                <a:solidFill>
                  <a:srgbClr val="0000FF"/>
                </a:solidFill>
                <a:latin typeface="+mn-lt"/>
              </a:rPr>
              <a:t>‘Grounds’</a:t>
            </a:r>
            <a:r>
              <a:rPr lang="en-GB" altLang="en-US" sz="1100" dirty="0">
                <a:solidFill>
                  <a:srgbClr val="0000FF"/>
                </a:solidFill>
                <a:latin typeface="+mn-lt"/>
              </a:rPr>
              <a:t> </a:t>
            </a:r>
            <a:r>
              <a:rPr lang="en-GB" altLang="en-US" sz="1100" dirty="0">
                <a:solidFill>
                  <a:srgbClr val="000000"/>
                </a:solidFill>
                <a:latin typeface="+mn-lt"/>
              </a:rPr>
              <a:t>for something include a reason for a thought to exist:-</a:t>
            </a:r>
          </a:p>
          <a:p>
            <a:pPr defTabSz="947958">
              <a:defRPr/>
            </a:pPr>
            <a:r>
              <a:rPr lang="en-GB" altLang="en-US" sz="1100" dirty="0">
                <a:solidFill>
                  <a:srgbClr val="000000"/>
                </a:solidFill>
                <a:latin typeface="+mn-lt"/>
              </a:rPr>
              <a:t>To </a:t>
            </a:r>
            <a:r>
              <a:rPr lang="en-GB" altLang="en-US" sz="1100" dirty="0">
                <a:solidFill>
                  <a:srgbClr val="FF0000"/>
                </a:solidFill>
                <a:latin typeface="+mn-lt"/>
              </a:rPr>
              <a:t>‘</a:t>
            </a:r>
            <a:r>
              <a:rPr lang="en-GB" altLang="en-US" sz="1100" b="1" dirty="0">
                <a:solidFill>
                  <a:srgbClr val="FF0000"/>
                </a:solidFill>
                <a:latin typeface="+mn-lt"/>
              </a:rPr>
              <a:t>know’</a:t>
            </a:r>
            <a:r>
              <a:rPr lang="en-GB" altLang="en-US" sz="1100" dirty="0">
                <a:solidFill>
                  <a:srgbClr val="FF0000"/>
                </a:solidFill>
                <a:latin typeface="+mn-lt"/>
              </a:rPr>
              <a:t> </a:t>
            </a:r>
            <a:r>
              <a:rPr lang="en-GB" altLang="en-US" sz="1100" dirty="0">
                <a:solidFill>
                  <a:srgbClr val="000000"/>
                </a:solidFill>
                <a:latin typeface="+mn-lt"/>
              </a:rPr>
              <a:t>something is to be certain </a:t>
            </a:r>
            <a:r>
              <a:rPr lang="en-GB" altLang="en-US" sz="1100" dirty="0">
                <a:solidFill>
                  <a:srgbClr val="FF0000"/>
                </a:solidFill>
                <a:latin typeface="+mn-lt"/>
              </a:rPr>
              <a:t>(10/10)</a:t>
            </a:r>
          </a:p>
          <a:p>
            <a:pPr defTabSz="947958">
              <a:defRPr/>
            </a:pPr>
            <a:r>
              <a:rPr lang="en-GB" altLang="en-US" sz="1100" dirty="0">
                <a:solidFill>
                  <a:srgbClr val="000000"/>
                </a:solidFill>
                <a:latin typeface="+mn-lt"/>
              </a:rPr>
              <a:t>To </a:t>
            </a:r>
            <a:r>
              <a:rPr lang="en-GB" altLang="en-US" sz="1100" dirty="0">
                <a:solidFill>
                  <a:srgbClr val="FF0000"/>
                </a:solidFill>
                <a:latin typeface="+mn-lt"/>
              </a:rPr>
              <a:t>‘</a:t>
            </a:r>
            <a:r>
              <a:rPr lang="en-GB" altLang="en-US" sz="1100" b="1" dirty="0">
                <a:solidFill>
                  <a:srgbClr val="FF0000"/>
                </a:solidFill>
                <a:latin typeface="+mn-lt"/>
              </a:rPr>
              <a:t>believe</a:t>
            </a:r>
            <a:r>
              <a:rPr lang="en-GB" altLang="en-US" sz="1100" dirty="0">
                <a:solidFill>
                  <a:srgbClr val="FF0000"/>
                </a:solidFill>
                <a:latin typeface="+mn-lt"/>
              </a:rPr>
              <a:t>’ </a:t>
            </a:r>
            <a:r>
              <a:rPr lang="en-GB" altLang="en-US" sz="1100" dirty="0">
                <a:solidFill>
                  <a:srgbClr val="000000"/>
                </a:solidFill>
                <a:latin typeface="+mn-lt"/>
              </a:rPr>
              <a:t>something is a stronger and more concrete conclusion </a:t>
            </a:r>
            <a:r>
              <a:rPr lang="en-GB" altLang="en-US" sz="1100" dirty="0">
                <a:solidFill>
                  <a:srgbClr val="FF0000"/>
                </a:solidFill>
                <a:latin typeface="+mn-lt"/>
              </a:rPr>
              <a:t>(7/10)</a:t>
            </a:r>
          </a:p>
          <a:p>
            <a:pPr defTabSz="947958">
              <a:defRPr/>
            </a:pPr>
            <a:r>
              <a:rPr lang="en-GB" altLang="en-US" sz="1100" dirty="0">
                <a:solidFill>
                  <a:srgbClr val="000000"/>
                </a:solidFill>
                <a:latin typeface="+mn-lt"/>
              </a:rPr>
              <a:t>To </a:t>
            </a:r>
            <a:r>
              <a:rPr lang="en-GB" altLang="en-US" sz="1100" dirty="0">
                <a:solidFill>
                  <a:srgbClr val="FF0000"/>
                </a:solidFill>
                <a:latin typeface="+mn-lt"/>
              </a:rPr>
              <a:t>‘</a:t>
            </a:r>
            <a:r>
              <a:rPr lang="en-GB" altLang="en-US" sz="1100" b="1" dirty="0">
                <a:solidFill>
                  <a:srgbClr val="FF0000"/>
                </a:solidFill>
                <a:latin typeface="+mn-lt"/>
              </a:rPr>
              <a:t>suspect’ </a:t>
            </a:r>
            <a:r>
              <a:rPr lang="en-GB" altLang="en-US" sz="1100" dirty="0">
                <a:solidFill>
                  <a:srgbClr val="000000"/>
                </a:solidFill>
                <a:latin typeface="+mn-lt"/>
              </a:rPr>
              <a:t>something is to think that it is probably true, although you are not certain </a:t>
            </a:r>
            <a:r>
              <a:rPr lang="en-GB" altLang="en-US" sz="1100" dirty="0">
                <a:solidFill>
                  <a:srgbClr val="FF0000"/>
                </a:solidFill>
                <a:latin typeface="+mn-lt"/>
              </a:rPr>
              <a:t>(3/10)</a:t>
            </a:r>
          </a:p>
          <a:p>
            <a:pPr defTabSz="947958">
              <a:defRPr/>
            </a:pPr>
            <a:endParaRPr lang="en-GB" altLang="en-US" sz="1100" dirty="0">
              <a:solidFill>
                <a:srgbClr val="FF0000"/>
              </a:solidFill>
              <a:latin typeface="+mn-lt"/>
            </a:endParaRPr>
          </a:p>
          <a:p>
            <a:pPr defTabSz="947958">
              <a:defRPr/>
            </a:pPr>
            <a:r>
              <a:rPr lang="en-GB" altLang="en-US" sz="1100" dirty="0">
                <a:solidFill>
                  <a:srgbClr val="000000"/>
                </a:solidFill>
                <a:latin typeface="+mn-lt"/>
              </a:rPr>
              <a:t>To decide whether there are </a:t>
            </a:r>
            <a:r>
              <a:rPr lang="en-GB" altLang="en-US" sz="1100" b="1" dirty="0">
                <a:solidFill>
                  <a:srgbClr val="0000FF"/>
                </a:solidFill>
                <a:latin typeface="+mn-lt"/>
              </a:rPr>
              <a:t>reasonable grounds to suspect</a:t>
            </a:r>
            <a:r>
              <a:rPr lang="en-GB" altLang="en-US" sz="1100" b="1" dirty="0">
                <a:solidFill>
                  <a:srgbClr val="000000"/>
                </a:solidFill>
                <a:latin typeface="+mn-lt"/>
              </a:rPr>
              <a:t>:</a:t>
            </a:r>
            <a:r>
              <a:rPr lang="en-GB" altLang="en-US" sz="1100" dirty="0">
                <a:solidFill>
                  <a:srgbClr val="000000"/>
                </a:solidFill>
                <a:latin typeface="+mn-lt"/>
              </a:rPr>
              <a:t> consider the component parts of the offence and whether a like-minded person would draw the same conclusions about the suspect and the offence? </a:t>
            </a:r>
          </a:p>
          <a:p>
            <a:pPr defTabSz="947958">
              <a:defRPr/>
            </a:pPr>
            <a:endParaRPr lang="en-GB" altLang="en-US" sz="1100" dirty="0">
              <a:solidFill>
                <a:srgbClr val="000000"/>
              </a:solidFill>
              <a:latin typeface="+mn-lt"/>
            </a:endParaRPr>
          </a:p>
          <a:p>
            <a:pPr defTabSz="947958">
              <a:defRPr/>
            </a:pPr>
            <a:r>
              <a:rPr lang="en-GB" altLang="en-US" sz="1100" dirty="0">
                <a:solidFill>
                  <a:srgbClr val="000000"/>
                </a:solidFill>
                <a:latin typeface="+mn-lt"/>
              </a:rPr>
              <a:t>Suspicion must be related to both the likelihood that the offence has been committed and whether that person is liable to arrest (Code G)</a:t>
            </a:r>
          </a:p>
          <a:p>
            <a:pPr defTabSz="947958">
              <a:defRPr/>
            </a:pPr>
            <a:endParaRPr lang="en-GB" altLang="en-US" sz="1100" b="1" dirty="0">
              <a:solidFill>
                <a:srgbClr val="000000"/>
              </a:solidFill>
              <a:latin typeface="+mn-lt"/>
            </a:endParaRPr>
          </a:p>
          <a:p>
            <a:pPr defTabSz="947958">
              <a:defRPr/>
            </a:pPr>
            <a:r>
              <a:rPr lang="en-GB" altLang="en-US" sz="1100" b="1" dirty="0">
                <a:solidFill>
                  <a:srgbClr val="000000"/>
                </a:solidFill>
                <a:latin typeface="+mn-lt"/>
              </a:rPr>
              <a:t>Examples: </a:t>
            </a:r>
          </a:p>
          <a:p>
            <a:pPr marL="177742" indent="-177742" defTabSz="947958">
              <a:buFont typeface="Arial" panose="020B0604020202020204" pitchFamily="34" charset="0"/>
              <a:buChar char="•"/>
              <a:defRPr/>
            </a:pPr>
            <a:r>
              <a:rPr lang="en-GB" altLang="en-US" sz="1100" dirty="0">
                <a:solidFill>
                  <a:srgbClr val="000000"/>
                </a:solidFill>
                <a:latin typeface="+mn-lt"/>
              </a:rPr>
              <a:t>You are on patrol when you see a male spraying graffiti on a wall.  Because you have seen it with your own eyes you </a:t>
            </a:r>
            <a:r>
              <a:rPr lang="en-GB" altLang="en-US" sz="1100" b="1" dirty="0">
                <a:solidFill>
                  <a:srgbClr val="FF0000"/>
                </a:solidFill>
                <a:latin typeface="+mn-lt"/>
              </a:rPr>
              <a:t>know</a:t>
            </a:r>
            <a:r>
              <a:rPr lang="en-GB" altLang="en-US" sz="1100" dirty="0">
                <a:solidFill>
                  <a:srgbClr val="000000"/>
                </a:solidFill>
                <a:latin typeface="+mn-lt"/>
              </a:rPr>
              <a:t> it to be true.</a:t>
            </a:r>
          </a:p>
          <a:p>
            <a:pPr marL="177742" indent="-177742" defTabSz="947958">
              <a:buFont typeface="Arial" panose="020B0604020202020204" pitchFamily="34" charset="0"/>
              <a:buChar char="•"/>
              <a:defRPr/>
            </a:pPr>
            <a:r>
              <a:rPr lang="en-GB" altLang="en-US" sz="1100" dirty="0">
                <a:solidFill>
                  <a:srgbClr val="000000"/>
                </a:solidFill>
                <a:latin typeface="+mn-lt"/>
              </a:rPr>
              <a:t>You are on patrol and you see a male standing beside a wall with graffiti on it, the paint is wet and he has a can in his hand.  No-one else is around.  You </a:t>
            </a:r>
            <a:r>
              <a:rPr lang="en-GB" altLang="en-US" sz="1100" b="1" dirty="0">
                <a:solidFill>
                  <a:srgbClr val="FF0000"/>
                </a:solidFill>
                <a:latin typeface="+mn-lt"/>
              </a:rPr>
              <a:t>believe</a:t>
            </a:r>
            <a:r>
              <a:rPr lang="en-GB" altLang="en-US" sz="1100" dirty="0">
                <a:solidFill>
                  <a:srgbClr val="000000"/>
                </a:solidFill>
                <a:latin typeface="+mn-lt"/>
              </a:rPr>
              <a:t> that he has committed the offence OR</a:t>
            </a:r>
          </a:p>
          <a:p>
            <a:pPr marL="177742" indent="-177742" defTabSz="947958">
              <a:buFont typeface="Arial" panose="020B0604020202020204" pitchFamily="34" charset="0"/>
              <a:buChar char="•"/>
              <a:defRPr/>
            </a:pPr>
            <a:r>
              <a:rPr lang="en-GB" altLang="en-US" sz="1100" dirty="0">
                <a:solidFill>
                  <a:srgbClr val="000000"/>
                </a:solidFill>
                <a:latin typeface="+mn-lt"/>
              </a:rPr>
              <a:t>You are on patrol and you see a wall with graffiti on it, the paint is wet.  You walk a little way along the street and you see a male hiding behind a wall.  No-one else is around.  You </a:t>
            </a:r>
            <a:r>
              <a:rPr lang="en-GB" altLang="en-US" sz="1100" b="1" dirty="0">
                <a:solidFill>
                  <a:srgbClr val="FF0000"/>
                </a:solidFill>
                <a:latin typeface="+mn-lt"/>
              </a:rPr>
              <a:t>suspect</a:t>
            </a:r>
            <a:r>
              <a:rPr lang="en-GB" altLang="en-US" sz="1100" dirty="0">
                <a:solidFill>
                  <a:srgbClr val="000000"/>
                </a:solidFill>
                <a:latin typeface="+mn-lt"/>
              </a:rPr>
              <a:t> that he has committed the offence </a:t>
            </a: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Bef>
                <a:spcPct val="50000"/>
              </a:spcBef>
              <a:defRPr/>
            </a:pPr>
            <a:r>
              <a:rPr lang="en-GB" altLang="en-US" sz="1100" b="1" dirty="0">
                <a:solidFill>
                  <a:srgbClr val="000000"/>
                </a:solidFill>
                <a:latin typeface="+mn-lt"/>
              </a:rPr>
              <a:t>Suspicion</a:t>
            </a:r>
            <a:r>
              <a:rPr lang="en-GB" altLang="en-US" sz="1100" dirty="0">
                <a:solidFill>
                  <a:srgbClr val="000000"/>
                </a:solidFill>
                <a:latin typeface="+mn-lt"/>
              </a:rPr>
              <a:t> is required to make an arrest under </a:t>
            </a:r>
            <a:r>
              <a:rPr lang="en-GB" altLang="en-US" sz="1100" b="1" dirty="0">
                <a:solidFill>
                  <a:srgbClr val="FF0000"/>
                </a:solidFill>
                <a:latin typeface="+mn-lt"/>
              </a:rPr>
              <a:t>s24 PACE which </a:t>
            </a:r>
            <a:r>
              <a:rPr lang="en-GB" altLang="en-US" sz="1100" b="1" dirty="0">
                <a:solidFill>
                  <a:srgbClr val="000000"/>
                </a:solidFill>
                <a:latin typeface="+mn-lt"/>
              </a:rPr>
              <a:t>must</a:t>
            </a:r>
            <a:r>
              <a:rPr lang="en-GB" altLang="en-US" sz="1100" dirty="0">
                <a:solidFill>
                  <a:srgbClr val="000000"/>
                </a:solidFill>
                <a:latin typeface="+mn-lt"/>
              </a:rPr>
              <a:t> contain reasonable, objective grounds which must be based on known facts and information. </a:t>
            </a:r>
          </a:p>
          <a:p>
            <a:pPr defTabSz="947958" eaLnBrk="1" hangingPunct="1">
              <a:spcBef>
                <a:spcPct val="50000"/>
              </a:spcBef>
              <a:defRPr/>
            </a:pPr>
            <a:endParaRPr lang="en-GB" altLang="en-US" sz="1100" dirty="0">
              <a:solidFill>
                <a:srgbClr val="000000"/>
              </a:solidFill>
              <a:latin typeface="+mn-lt"/>
            </a:endParaRPr>
          </a:p>
          <a:p>
            <a:pPr defTabSz="947958" eaLnBrk="1" hangingPunct="1">
              <a:spcBef>
                <a:spcPct val="50000"/>
              </a:spcBef>
              <a:defRPr/>
            </a:pPr>
            <a:r>
              <a:rPr lang="en-GB" altLang="en-US" sz="1100" dirty="0">
                <a:solidFill>
                  <a:srgbClr val="000000"/>
                </a:solidFill>
                <a:latin typeface="+mn-lt"/>
              </a:rPr>
              <a:t>Their </a:t>
            </a:r>
            <a:r>
              <a:rPr lang="en-GB" altLang="en-US" sz="1100" dirty="0">
                <a:solidFill>
                  <a:srgbClr val="0000FF"/>
                </a:solidFill>
                <a:latin typeface="+mn-lt"/>
              </a:rPr>
              <a:t>BEHAVIOUR, </a:t>
            </a:r>
            <a:r>
              <a:rPr lang="en-GB" altLang="en-US" sz="1100" dirty="0">
                <a:solidFill>
                  <a:srgbClr val="000000"/>
                </a:solidFill>
                <a:latin typeface="+mn-lt"/>
              </a:rPr>
              <a:t>in addition to their </a:t>
            </a:r>
            <a:r>
              <a:rPr lang="en-GB" altLang="en-US" sz="1100" dirty="0">
                <a:solidFill>
                  <a:srgbClr val="0000FF"/>
                </a:solidFill>
                <a:latin typeface="+mn-lt"/>
              </a:rPr>
              <a:t>ACTIONS</a:t>
            </a:r>
            <a:r>
              <a:rPr lang="en-GB" altLang="en-US" sz="1100" dirty="0">
                <a:solidFill>
                  <a:srgbClr val="000000"/>
                </a:solidFill>
                <a:latin typeface="+mn-lt"/>
              </a:rPr>
              <a:t> including any property they are carrying and/or </a:t>
            </a:r>
            <a:r>
              <a:rPr lang="en-GB" altLang="en-US" sz="1100" dirty="0">
                <a:solidFill>
                  <a:srgbClr val="0000FF"/>
                </a:solidFill>
                <a:latin typeface="+mn-lt"/>
              </a:rPr>
              <a:t>INTELLIGENCE</a:t>
            </a:r>
            <a:r>
              <a:rPr lang="en-GB" altLang="en-US" sz="1100" dirty="0">
                <a:solidFill>
                  <a:srgbClr val="000000"/>
                </a:solidFill>
                <a:latin typeface="+mn-lt"/>
              </a:rPr>
              <a:t> including any information gained from a witness and/or the </a:t>
            </a:r>
            <a:r>
              <a:rPr lang="en-GB" altLang="en-US" sz="1100" dirty="0">
                <a:solidFill>
                  <a:srgbClr val="0000FF"/>
                </a:solidFill>
                <a:latin typeface="+mn-lt"/>
              </a:rPr>
              <a:t>TIME</a:t>
            </a:r>
            <a:r>
              <a:rPr lang="en-GB" altLang="en-US" sz="1100" dirty="0">
                <a:solidFill>
                  <a:srgbClr val="000000"/>
                </a:solidFill>
                <a:latin typeface="+mn-lt"/>
              </a:rPr>
              <a:t> or </a:t>
            </a:r>
            <a:r>
              <a:rPr lang="en-GB" altLang="en-US" sz="1100" dirty="0">
                <a:solidFill>
                  <a:srgbClr val="0000FF"/>
                </a:solidFill>
                <a:latin typeface="+mn-lt"/>
              </a:rPr>
              <a:t>PLACE</a:t>
            </a:r>
            <a:r>
              <a:rPr lang="en-GB" altLang="en-US" sz="1100" dirty="0">
                <a:solidFill>
                  <a:srgbClr val="000000"/>
                </a:solidFill>
                <a:latin typeface="+mn-lt"/>
              </a:rPr>
              <a:t> where they are found</a:t>
            </a:r>
          </a:p>
          <a:p>
            <a:pPr defTabSz="947958" eaLnBrk="1" hangingPunct="1">
              <a:spcBef>
                <a:spcPct val="50000"/>
              </a:spcBef>
              <a:defRPr/>
            </a:pP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A good test of whether you have reasonable grounds to suspect is whether an independent person would come to the same conclusion as you if they looked objectively at all the facts, even if it later turned out that your impression of what was happening was incorrect.</a:t>
            </a:r>
          </a:p>
          <a:p>
            <a:pPr defTabSz="947958" eaLnBrk="1" hangingPunct="1">
              <a:defRPr/>
            </a:pP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Consideration could also be given to:</a:t>
            </a:r>
          </a:p>
          <a:p>
            <a:pPr marL="177689" indent="-177689" defTabSz="947958" eaLnBrk="1" hangingPunct="1">
              <a:buFont typeface="Arial" panose="020B0604020202020204" pitchFamily="34" charset="0"/>
              <a:buChar char="•"/>
              <a:defRPr/>
            </a:pPr>
            <a:r>
              <a:rPr lang="en-GB" altLang="en-US" sz="1100" dirty="0">
                <a:solidFill>
                  <a:srgbClr val="000000"/>
                </a:solidFill>
                <a:latin typeface="+mn-lt"/>
              </a:rPr>
              <a:t>Information received from a colleague or from a member of the public, </a:t>
            </a:r>
          </a:p>
          <a:p>
            <a:pPr marL="177689" indent="-177689" defTabSz="947958" eaLnBrk="1" hangingPunct="1">
              <a:buFont typeface="Arial" panose="020B0604020202020204" pitchFamily="34" charset="0"/>
              <a:buChar char="•"/>
              <a:defRPr/>
            </a:pPr>
            <a:r>
              <a:rPr lang="en-GB" altLang="en-US" sz="1100" dirty="0">
                <a:solidFill>
                  <a:srgbClr val="000000"/>
                </a:solidFill>
                <a:latin typeface="+mn-lt"/>
              </a:rPr>
              <a:t>Information an officer receives via radio/telephone or they see in a document or they receive from an informant</a:t>
            </a:r>
          </a:p>
          <a:p>
            <a:pPr marL="177689" indent="-177689" defTabSz="947958" eaLnBrk="1" hangingPunct="1">
              <a:buFont typeface="Arial" panose="020B0604020202020204" pitchFamily="34" charset="0"/>
              <a:buChar char="•"/>
              <a:defRPr/>
            </a:pPr>
            <a:r>
              <a:rPr lang="en-GB" altLang="en-US" sz="1100" dirty="0">
                <a:solidFill>
                  <a:srgbClr val="000000"/>
                </a:solidFill>
                <a:latin typeface="+mn-lt"/>
              </a:rPr>
              <a:t>Circumstances that are observed by the officer themselves or</a:t>
            </a:r>
          </a:p>
          <a:p>
            <a:pPr marL="177689" indent="-177689" defTabSz="947958" eaLnBrk="1" hangingPunct="1">
              <a:buFont typeface="Arial" panose="020B0604020202020204" pitchFamily="34" charset="0"/>
              <a:buChar char="•"/>
              <a:defRPr/>
            </a:pPr>
            <a:r>
              <a:rPr lang="en-GB" altLang="en-US" sz="1100" dirty="0">
                <a:solidFill>
                  <a:srgbClr val="000000"/>
                </a:solidFill>
                <a:latin typeface="+mn-lt"/>
              </a:rPr>
              <a:t>Information received from PNC</a:t>
            </a:r>
          </a:p>
          <a:p>
            <a:pPr>
              <a:lnSpc>
                <a:spcPct val="100000"/>
              </a:lnSpc>
            </a:pPr>
            <a:r>
              <a:rPr lang="en-GB" altLang="en-US" sz="1100" b="1" dirty="0">
                <a:latin typeface="+mn-lt"/>
              </a:rPr>
              <a:t>Information an officer sees in a document/receives from an informant</a:t>
            </a:r>
          </a:p>
          <a:p>
            <a:pPr>
              <a:lnSpc>
                <a:spcPct val="100000"/>
              </a:lnSpc>
            </a:pPr>
            <a:r>
              <a:rPr lang="en-GB" altLang="en-US" sz="1100" b="1" dirty="0">
                <a:latin typeface="+mn-lt"/>
              </a:rPr>
              <a:t>Circumstances are observed by the officer themselves </a:t>
            </a:r>
          </a:p>
          <a:p>
            <a:pPr marL="177689" indent="-177689" defTabSz="947958" eaLnBrk="1" hangingPunct="1">
              <a:buFont typeface="Arial" panose="020B0604020202020204" pitchFamily="34" charset="0"/>
              <a:buChar char="•"/>
              <a:defRPr/>
            </a:pPr>
            <a:endParaRPr lang="en-GB" altLang="en-US" sz="1100" dirty="0">
              <a:solidFill>
                <a:srgbClr val="000000"/>
              </a:solidFill>
              <a:latin typeface="+mn-lt"/>
            </a:endParaRPr>
          </a:p>
          <a:p>
            <a:pPr marL="177689" indent="-177689" defTabSz="947958" eaLnBrk="1" hangingPunct="1">
              <a:buFont typeface="Arial" panose="020B0604020202020204" pitchFamily="34" charset="0"/>
              <a:buChar char="•"/>
              <a:defRPr/>
            </a:pPr>
            <a:endParaRPr lang="en-GB" altLang="en-US" sz="1100"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15</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mn-lt"/>
              </a:rPr>
              <a:t>Constable – this also means a Special Constable</a:t>
            </a:r>
          </a:p>
          <a:p>
            <a:pPr eaLnBrk="1" hangingPunct="1">
              <a:spcBef>
                <a:spcPct val="0"/>
              </a:spcBef>
            </a:pPr>
            <a:endParaRPr lang="en-GB" altLang="en-US" sz="1100" b="1" dirty="0">
              <a:latin typeface="+mn-lt"/>
            </a:endParaRPr>
          </a:p>
          <a:p>
            <a:r>
              <a:rPr lang="en-GB" sz="1100" dirty="0">
                <a:latin typeface="+mn-lt"/>
              </a:rPr>
              <a:t>Since 1 April 2007, special constables have been able to exercise their powers throughout England and Wales. This is set out in Section 30(2) of the Police Act 1996 (as amended by the Police and Justice Act 2006), which states: "A special constable shall have all the powers and privileges of a constable throughout England and Wales and the adjacent United Kingdom waters."</a:t>
            </a:r>
          </a:p>
          <a:p>
            <a:r>
              <a:rPr lang="en-GB" sz="1100" dirty="0">
                <a:latin typeface="+mn-lt"/>
              </a:rPr>
              <a:t>These powers do not extend to Scotland and Northern Ireland, which have their own forms of Special Constabulary or reserve force.</a:t>
            </a:r>
          </a:p>
          <a:p>
            <a:pPr eaLnBrk="1" hangingPunct="1">
              <a:spcBef>
                <a:spcPct val="0"/>
              </a:spcBef>
            </a:pPr>
            <a:endParaRPr lang="en-GB" altLang="en-US" sz="1100" b="1" dirty="0">
              <a:latin typeface="+mn-lt"/>
            </a:endParaRPr>
          </a:p>
          <a:p>
            <a:pPr eaLnBrk="1" hangingPunct="1">
              <a:spcBef>
                <a:spcPct val="0"/>
              </a:spcBef>
            </a:pPr>
            <a:r>
              <a:rPr lang="en-GB" altLang="en-US" sz="1100" b="1" dirty="0">
                <a:latin typeface="+mn-lt"/>
              </a:rPr>
              <a:t>Offence</a:t>
            </a:r>
            <a:r>
              <a:rPr lang="en-GB" altLang="en-US" sz="1100" dirty="0">
                <a:latin typeface="+mn-lt"/>
              </a:rPr>
              <a:t> means any Statutory or Common Law Offence for which a person may be tried by Magistrates or Crown Court and punished if convicted (e.g. assaults, criminal damage, RTA offences, Local Authority byelaws, </a:t>
            </a:r>
            <a:r>
              <a:rPr lang="en-GB" altLang="en-US" sz="1100" dirty="0" err="1">
                <a:latin typeface="+mn-lt"/>
              </a:rPr>
              <a:t>etc</a:t>
            </a:r>
            <a:r>
              <a:rPr lang="en-GB" altLang="en-US" sz="1100" dirty="0">
                <a:latin typeface="+mn-lt"/>
              </a:rPr>
              <a:t>).    </a:t>
            </a:r>
          </a:p>
          <a:p>
            <a:pPr eaLnBrk="1" hangingPunct="1">
              <a:spcBef>
                <a:spcPct val="0"/>
              </a:spcBef>
            </a:pPr>
            <a:r>
              <a:rPr lang="en-GB" altLang="en-US" sz="1100" dirty="0">
                <a:latin typeface="+mn-lt"/>
              </a:rPr>
              <a:t>Common Law offences include Murder, Manslaughter, Kidnapping, False imprisonment and Perverting the course of justice. </a:t>
            </a:r>
          </a:p>
          <a:p>
            <a:pPr eaLnBrk="1" hangingPunct="1">
              <a:spcBef>
                <a:spcPct val="0"/>
              </a:spcBef>
            </a:pPr>
            <a:endParaRPr lang="en-GB" altLang="en-US" sz="1100" dirty="0">
              <a:latin typeface="+mn-lt"/>
            </a:endParaRPr>
          </a:p>
          <a:p>
            <a:pPr eaLnBrk="1" hangingPunct="1">
              <a:spcBef>
                <a:spcPct val="0"/>
              </a:spcBef>
            </a:pPr>
            <a:r>
              <a:rPr lang="en-GB" altLang="en-US" sz="1100" dirty="0">
                <a:latin typeface="+mn-lt"/>
              </a:rPr>
              <a:t>There are other less used powers which fall outside S.24 and do not require us to justify ‘necessity to arrest’. Here are some of the more common ones</a:t>
            </a:r>
          </a:p>
          <a:p>
            <a:pPr eaLnBrk="1" hangingPunct="1">
              <a:spcBef>
                <a:spcPct val="0"/>
              </a:spcBef>
            </a:pPr>
            <a:r>
              <a:rPr lang="en-GB" altLang="en-US" sz="1100" dirty="0">
                <a:latin typeface="+mn-lt"/>
              </a:rPr>
              <a:t>Breach of the Peace powers. </a:t>
            </a:r>
          </a:p>
          <a:p>
            <a:pPr eaLnBrk="1" hangingPunct="1">
              <a:spcBef>
                <a:spcPct val="0"/>
              </a:spcBef>
            </a:pPr>
            <a:r>
              <a:rPr lang="en-GB" altLang="en-US" sz="1100" dirty="0">
                <a:latin typeface="+mn-lt"/>
              </a:rPr>
              <a:t>Mental Health Act powers (S.136 Mental Health Act 1983).</a:t>
            </a:r>
          </a:p>
          <a:p>
            <a:pPr eaLnBrk="1" hangingPunct="1">
              <a:spcBef>
                <a:spcPct val="0"/>
              </a:spcBef>
            </a:pPr>
            <a:r>
              <a:rPr lang="en-GB" altLang="en-US" sz="1100" dirty="0">
                <a:latin typeface="+mn-lt"/>
              </a:rPr>
              <a:t>Breach of bail and/or Breach of conditions of Bail powers (S.46A PACE &amp; S.7(3) Bail Act 1976). </a:t>
            </a:r>
          </a:p>
          <a:p>
            <a:pPr eaLnBrk="1" hangingPunct="1">
              <a:spcBef>
                <a:spcPct val="0"/>
              </a:spcBef>
            </a:pPr>
            <a:r>
              <a:rPr lang="en-GB" altLang="en-US" sz="1100" dirty="0">
                <a:latin typeface="+mn-lt"/>
              </a:rPr>
              <a:t>Court Arrest Warrant &amp; other Court Order powers. </a:t>
            </a:r>
          </a:p>
          <a:p>
            <a:pPr eaLnBrk="1" hangingPunct="1">
              <a:spcBef>
                <a:spcPct val="0"/>
              </a:spcBef>
            </a:pPr>
            <a:r>
              <a:rPr lang="en-GB" altLang="en-US" sz="1100" dirty="0">
                <a:latin typeface="+mn-lt"/>
              </a:rPr>
              <a:t>Arresting a driver following a positive roadside Breath Test or failure to provide a sample </a:t>
            </a:r>
            <a:r>
              <a:rPr lang="en-GB" altLang="en-US" sz="1100" b="1" dirty="0">
                <a:solidFill>
                  <a:srgbClr val="FF0000"/>
                </a:solidFill>
                <a:latin typeface="+mn-lt"/>
              </a:rPr>
              <a:t>IF</a:t>
            </a:r>
            <a:r>
              <a:rPr lang="en-GB" altLang="en-US" sz="1100" dirty="0">
                <a:latin typeface="+mn-lt"/>
              </a:rPr>
              <a:t> the officer suspects alcohol or drugs in the body (S.6D RTA 1988). </a:t>
            </a:r>
          </a:p>
          <a:p>
            <a:pPr eaLnBrk="1" hangingPunct="1">
              <a:spcBef>
                <a:spcPct val="0"/>
              </a:spcBef>
            </a:pPr>
            <a:r>
              <a:rPr lang="en-GB" altLang="en-US" sz="1100" dirty="0">
                <a:latin typeface="+mn-lt"/>
              </a:rPr>
              <a:t>Arresting a person on suspicion of driving, or being in charge of a MPV, when under influence of drink or drugs</a:t>
            </a:r>
          </a:p>
          <a:p>
            <a:pPr eaLnBrk="1" hangingPunct="1">
              <a:spcBef>
                <a:spcPct val="0"/>
              </a:spcBef>
            </a:pPr>
            <a:r>
              <a:rPr lang="en-GB" altLang="en-US" sz="1100" dirty="0">
                <a:latin typeface="+mn-lt"/>
              </a:rPr>
              <a:t>(S.4(6) RTA 1988).</a:t>
            </a:r>
          </a:p>
          <a:p>
            <a:pPr eaLnBrk="1" hangingPunct="1">
              <a:spcBef>
                <a:spcPct val="0"/>
              </a:spcBef>
            </a:pPr>
            <a:endParaRPr lang="en-GB" altLang="en-US" sz="1100" dirty="0">
              <a:latin typeface="+mn-lt"/>
            </a:endParaRPr>
          </a:p>
          <a:p>
            <a:pPr eaLnBrk="1" hangingPunct="1">
              <a:spcBef>
                <a:spcPct val="0"/>
              </a:spcBef>
            </a:pPr>
            <a:r>
              <a:rPr lang="en-GB" altLang="en-US" sz="1100" b="1" dirty="0">
                <a:solidFill>
                  <a:srgbClr val="FF0000"/>
                </a:solidFill>
                <a:latin typeface="+mn-lt"/>
              </a:rPr>
              <a:t>About to commit</a:t>
            </a:r>
            <a:r>
              <a:rPr lang="en-GB" altLang="en-US" sz="1100" b="1" dirty="0">
                <a:latin typeface="+mn-lt"/>
              </a:rPr>
              <a:t> </a:t>
            </a:r>
            <a:r>
              <a:rPr lang="en-GB" altLang="en-US" sz="1100" dirty="0">
                <a:latin typeface="+mn-lt"/>
              </a:rPr>
              <a:t>– You see a man, standing outside the large display window of a jewellery shop with a brick in his hand. He is facing the window and has drawn his arm back as though he is about to throw the brick through the window.</a:t>
            </a:r>
          </a:p>
          <a:p>
            <a:pPr eaLnBrk="1" hangingPunct="1">
              <a:spcBef>
                <a:spcPct val="0"/>
              </a:spcBef>
            </a:pPr>
            <a:endParaRPr lang="en-GB" altLang="en-US" sz="1100" dirty="0">
              <a:latin typeface="+mn-lt"/>
            </a:endParaRPr>
          </a:p>
          <a:p>
            <a:pPr eaLnBrk="1" hangingPunct="1">
              <a:spcBef>
                <a:spcPct val="0"/>
              </a:spcBef>
            </a:pPr>
            <a:r>
              <a:rPr lang="en-GB" altLang="en-US" sz="1100" b="1" dirty="0">
                <a:solidFill>
                  <a:srgbClr val="FF0000"/>
                </a:solidFill>
                <a:latin typeface="+mn-lt"/>
              </a:rPr>
              <a:t>In the act of committing </a:t>
            </a:r>
            <a:r>
              <a:rPr lang="en-GB" altLang="en-US" sz="1100" dirty="0">
                <a:solidFill>
                  <a:srgbClr val="FF0000"/>
                </a:solidFill>
                <a:latin typeface="+mn-lt"/>
              </a:rPr>
              <a:t>– </a:t>
            </a:r>
            <a:r>
              <a:rPr lang="en-GB" altLang="en-US" sz="1100" dirty="0">
                <a:latin typeface="+mn-lt"/>
              </a:rPr>
              <a:t>You see a man walk up to a display of I-pods, cut a security link, pick up an I-pod and walk towards the door of the shop, past the check outs, without paying for the device.  The store alarm is activated and the man continues to walk out of the shop.  You conclude that the man is stealing the I-pod and stop him just outside the shop.</a:t>
            </a:r>
          </a:p>
          <a:p>
            <a:pPr eaLnBrk="1" hangingPunct="1">
              <a:spcBef>
                <a:spcPct val="0"/>
              </a:spcBef>
            </a:pPr>
            <a:endParaRPr lang="en-GB" altLang="en-US" sz="1100" dirty="0">
              <a:latin typeface="+mn-lt"/>
            </a:endParaRPr>
          </a:p>
          <a:p>
            <a:pPr eaLnBrk="1" hangingPunct="1">
              <a:spcBef>
                <a:spcPct val="0"/>
              </a:spcBef>
            </a:pPr>
            <a:r>
              <a:rPr lang="en-GB" altLang="en-US" sz="1100" b="1" dirty="0">
                <a:solidFill>
                  <a:srgbClr val="FF0000"/>
                </a:solidFill>
                <a:latin typeface="+mn-lt"/>
              </a:rPr>
              <a:t>Reasonable grounds for suspecting </a:t>
            </a:r>
            <a:r>
              <a:rPr lang="en-GB" altLang="en-US" sz="1100" dirty="0">
                <a:solidFill>
                  <a:srgbClr val="FF0000"/>
                </a:solidFill>
                <a:latin typeface="+mn-lt"/>
              </a:rPr>
              <a:t>to be </a:t>
            </a:r>
            <a:r>
              <a:rPr lang="en-GB" altLang="en-US" sz="1100" b="1" dirty="0">
                <a:solidFill>
                  <a:srgbClr val="FF0000"/>
                </a:solidFill>
                <a:latin typeface="+mn-lt"/>
              </a:rPr>
              <a:t>about to commit </a:t>
            </a:r>
            <a:r>
              <a:rPr lang="en-GB" altLang="en-US" sz="1100" dirty="0">
                <a:solidFill>
                  <a:srgbClr val="FF0000"/>
                </a:solidFill>
                <a:latin typeface="+mn-lt"/>
              </a:rPr>
              <a:t>– </a:t>
            </a:r>
            <a:r>
              <a:rPr lang="en-GB" altLang="en-US" sz="1100" dirty="0">
                <a:latin typeface="+mn-lt"/>
              </a:rPr>
              <a:t>You see a man walk up to a display of mobile phones. He appears to be extremely nervous.  You see him take a metal cutter out of his pocket and reach towards the security chain and appear to be about to cut the chain, but he is disturbed.  He puts the tool back in his pocket and walks away.  A few seconds later the same man returns to the display of mobiles, takes out the same tool, places it around the security chain and sets off the alarm.  At this moment you decide you have reasonable grounds for suspecting the man is about to commit an offence.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16</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a:defRPr/>
            </a:pPr>
            <a:endParaRPr lang="en-GB" altLang="en-US" sz="1200" b="1" dirty="0">
              <a:solidFill>
                <a:srgbClr val="000000"/>
              </a:solidFill>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17</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a:defRPr/>
            </a:pPr>
            <a:r>
              <a:rPr lang="en-GB" altLang="en-US" sz="1100" b="1" dirty="0">
                <a:solidFill>
                  <a:srgbClr val="FF0000"/>
                </a:solidFill>
                <a:latin typeface="+mn-lt"/>
              </a:rPr>
              <a:t>Section 24 PACE </a:t>
            </a:r>
            <a:r>
              <a:rPr lang="en-GB" altLang="en-US" sz="1100" dirty="0">
                <a:solidFill>
                  <a:srgbClr val="000000"/>
                </a:solidFill>
                <a:latin typeface="+mn-lt"/>
              </a:rPr>
              <a:t>also caters for situations in which it will be clear that an offence has definitely been committed. </a:t>
            </a:r>
          </a:p>
          <a:p>
            <a:pPr defTabSz="947958">
              <a:defRPr/>
            </a:pPr>
            <a:endParaRPr lang="en-GB" altLang="en-US" sz="1100" dirty="0">
              <a:solidFill>
                <a:srgbClr val="000000"/>
              </a:solidFill>
              <a:latin typeface="+mn-lt"/>
            </a:endParaRPr>
          </a:p>
          <a:p>
            <a:pPr defTabSz="947958">
              <a:defRPr/>
            </a:pPr>
            <a:r>
              <a:rPr lang="en-GB" altLang="en-US" sz="1100" dirty="0">
                <a:solidFill>
                  <a:srgbClr val="000000"/>
                </a:solidFill>
                <a:latin typeface="+mn-lt"/>
              </a:rPr>
              <a:t>In such circumstances, the officer (if it is also necessary) could arrest any person </a:t>
            </a:r>
            <a:r>
              <a:rPr lang="en-GB" altLang="en-US" sz="1100" dirty="0">
                <a:solidFill>
                  <a:srgbClr val="FF0000"/>
                </a:solidFill>
                <a:latin typeface="+mn-lt"/>
              </a:rPr>
              <a:t>who is guilty of the offence.</a:t>
            </a:r>
          </a:p>
          <a:p>
            <a:pPr defTabSz="947958">
              <a:defRPr/>
            </a:pPr>
            <a:endParaRPr lang="en-GB" altLang="en-US" sz="1100" dirty="0">
              <a:solidFill>
                <a:srgbClr val="000000"/>
              </a:solidFill>
              <a:latin typeface="+mn-lt"/>
            </a:endParaRPr>
          </a:p>
          <a:p>
            <a:pPr defTabSz="947958">
              <a:defRPr/>
            </a:pPr>
            <a:r>
              <a:rPr lang="en-GB" altLang="en-US" sz="1100" b="1" dirty="0">
                <a:solidFill>
                  <a:srgbClr val="000000"/>
                </a:solidFill>
                <a:latin typeface="+mn-lt"/>
              </a:rPr>
              <a:t>However, the power of arrest at 1, 2 or 3 above, is </a:t>
            </a:r>
            <a:r>
              <a:rPr lang="en-GB" altLang="en-US" sz="1100" b="1" dirty="0">
                <a:solidFill>
                  <a:srgbClr val="0000FF"/>
                </a:solidFill>
                <a:latin typeface="+mn-lt"/>
              </a:rPr>
              <a:t>only exercisable if </a:t>
            </a:r>
            <a:r>
              <a:rPr lang="en-GB" altLang="en-US" sz="1100" b="1" dirty="0">
                <a:solidFill>
                  <a:srgbClr val="000000"/>
                </a:solidFill>
                <a:latin typeface="+mn-lt"/>
              </a:rPr>
              <a:t>the constable has </a:t>
            </a:r>
            <a:r>
              <a:rPr lang="en-GB" altLang="en-US" sz="1100" b="1" dirty="0">
                <a:solidFill>
                  <a:srgbClr val="0000FF"/>
                </a:solidFill>
                <a:latin typeface="+mn-lt"/>
              </a:rPr>
              <a:t>reasonable grounds for </a:t>
            </a:r>
            <a:r>
              <a:rPr lang="en-GB" altLang="en-US" sz="1100" b="1" u="sng" dirty="0">
                <a:solidFill>
                  <a:srgbClr val="0000FF"/>
                </a:solidFill>
                <a:latin typeface="+mn-lt"/>
              </a:rPr>
              <a:t>believing</a:t>
            </a:r>
            <a:r>
              <a:rPr lang="en-GB" altLang="en-US" sz="1100" b="1" dirty="0">
                <a:solidFill>
                  <a:srgbClr val="0000FF"/>
                </a:solidFill>
                <a:latin typeface="+mn-lt"/>
              </a:rPr>
              <a:t> </a:t>
            </a:r>
            <a:r>
              <a:rPr lang="en-GB" altLang="en-US" sz="1100" b="1" dirty="0">
                <a:solidFill>
                  <a:srgbClr val="000000"/>
                </a:solidFill>
                <a:latin typeface="+mn-lt"/>
              </a:rPr>
              <a:t>that it is </a:t>
            </a:r>
            <a:r>
              <a:rPr lang="en-GB" altLang="en-US" sz="1100" b="1" u="sng" dirty="0">
                <a:solidFill>
                  <a:srgbClr val="0000FF"/>
                </a:solidFill>
                <a:latin typeface="+mn-lt"/>
              </a:rPr>
              <a:t>necessary</a:t>
            </a:r>
            <a:r>
              <a:rPr lang="en-GB" altLang="en-US" sz="1100" b="1" dirty="0">
                <a:solidFill>
                  <a:srgbClr val="0000FF"/>
                </a:solidFill>
                <a:latin typeface="+mn-lt"/>
              </a:rPr>
              <a:t> to arrest the person because one or more of the reasons supporting the need for arrest is satisfied</a:t>
            </a:r>
            <a:r>
              <a:rPr lang="en-GB" altLang="en-US" sz="1100" b="1" dirty="0">
                <a:solidFill>
                  <a:srgbClr val="000000"/>
                </a:solidFill>
                <a:latin typeface="+mn-lt"/>
              </a:rPr>
              <a:t>.  </a:t>
            </a:r>
          </a:p>
          <a:p>
            <a:pPr defTabSz="947958">
              <a:defRPr/>
            </a:pPr>
            <a:endParaRPr lang="en-GB" altLang="en-US" sz="1100" b="1" dirty="0">
              <a:solidFill>
                <a:srgbClr val="000000"/>
              </a:solidFill>
              <a:latin typeface="+mn-lt"/>
            </a:endParaRPr>
          </a:p>
          <a:p>
            <a:pPr defTabSz="947958">
              <a:defRPr/>
            </a:pPr>
            <a:r>
              <a:rPr lang="en-GB" altLang="en-US" sz="1100" b="1" dirty="0">
                <a:solidFill>
                  <a:srgbClr val="000000"/>
                </a:solidFill>
                <a:latin typeface="+mn-lt"/>
              </a:rPr>
              <a:t>Trainer to facilitate discussion around the scenarios on the next 3 PPT slides.</a:t>
            </a: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18</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spcBef>
                <a:spcPct val="0"/>
              </a:spcBef>
              <a:spcAft>
                <a:spcPts val="2488"/>
              </a:spcAft>
              <a:defRPr/>
            </a:pPr>
            <a:r>
              <a:rPr lang="en-GB" altLang="en-US" sz="1100" dirty="0">
                <a:latin typeface="+mn-lt"/>
              </a:rPr>
              <a:t>Both officers </a:t>
            </a:r>
            <a:r>
              <a:rPr lang="en-GB" altLang="en-US" sz="1100" u="sng" dirty="0">
                <a:latin typeface="+mn-lt"/>
              </a:rPr>
              <a:t>can</a:t>
            </a:r>
            <a:r>
              <a:rPr lang="en-GB" altLang="en-US" sz="1100" dirty="0">
                <a:latin typeface="+mn-lt"/>
              </a:rPr>
              <a:t> arrest the man. </a:t>
            </a:r>
          </a:p>
          <a:p>
            <a:pPr eaLnBrk="1" hangingPunct="1">
              <a:spcBef>
                <a:spcPct val="0"/>
              </a:spcBef>
              <a:spcAft>
                <a:spcPts val="2488"/>
              </a:spcAft>
              <a:defRPr/>
            </a:pPr>
            <a:endParaRPr lang="en-GB" altLang="en-US" sz="1100" dirty="0">
              <a:latin typeface="+mn-lt"/>
            </a:endParaRPr>
          </a:p>
          <a:p>
            <a:pPr eaLnBrk="1" hangingPunct="1">
              <a:spcBef>
                <a:spcPts val="0"/>
              </a:spcBef>
              <a:spcAft>
                <a:spcPts val="1866"/>
              </a:spcAft>
              <a:defRPr/>
            </a:pPr>
            <a:r>
              <a:rPr lang="en-US" altLang="en-US" sz="1100" dirty="0">
                <a:latin typeface="+mn-lt"/>
              </a:rPr>
              <a:t>S24(2) If an officer has </a:t>
            </a:r>
            <a:r>
              <a:rPr lang="en-US" altLang="en-US" sz="1100" b="1" dirty="0">
                <a:solidFill>
                  <a:srgbClr val="0000FF"/>
                </a:solidFill>
                <a:latin typeface="+mn-lt"/>
              </a:rPr>
              <a:t>reasonable grounds for suspecting </a:t>
            </a:r>
            <a:r>
              <a:rPr lang="en-US" altLang="en-US" sz="1100" dirty="0">
                <a:latin typeface="+mn-lt"/>
              </a:rPr>
              <a:t>that an offence </a:t>
            </a:r>
            <a:r>
              <a:rPr lang="en-US" altLang="en-US" sz="1100" b="1" dirty="0">
                <a:solidFill>
                  <a:srgbClr val="0000FF"/>
                </a:solidFill>
                <a:latin typeface="+mn-lt"/>
              </a:rPr>
              <a:t>has been committed </a:t>
            </a:r>
            <a:r>
              <a:rPr lang="en-US" altLang="en-US" sz="1100" dirty="0">
                <a:latin typeface="+mn-lt"/>
              </a:rPr>
              <a:t>they</a:t>
            </a:r>
            <a:r>
              <a:rPr lang="en-US" altLang="en-US" sz="1100" dirty="0">
                <a:solidFill>
                  <a:srgbClr val="000099"/>
                </a:solidFill>
                <a:latin typeface="+mn-lt"/>
              </a:rPr>
              <a:t> </a:t>
            </a:r>
            <a:r>
              <a:rPr lang="en-US" altLang="en-US" sz="1100" dirty="0">
                <a:latin typeface="+mn-lt"/>
              </a:rPr>
              <a:t>may arrest anyone whom they have </a:t>
            </a:r>
            <a:r>
              <a:rPr lang="en-US" altLang="en-US" sz="1100" b="1" dirty="0">
                <a:solidFill>
                  <a:srgbClr val="0000FF"/>
                </a:solidFill>
                <a:latin typeface="+mn-lt"/>
              </a:rPr>
              <a:t>reasonable grounds to suspect</a:t>
            </a:r>
            <a:r>
              <a:rPr lang="en-US" altLang="en-US" sz="1100" dirty="0">
                <a:solidFill>
                  <a:srgbClr val="FF0000"/>
                </a:solidFill>
                <a:latin typeface="+mn-lt"/>
              </a:rPr>
              <a:t> </a:t>
            </a:r>
            <a:r>
              <a:rPr lang="en-US" altLang="en-US" sz="1100" dirty="0">
                <a:latin typeface="+mn-lt"/>
              </a:rPr>
              <a:t>of being guilty of it.</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19</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spcBef>
                <a:spcPct val="0"/>
              </a:spcBef>
              <a:spcAft>
                <a:spcPts val="2488"/>
              </a:spcAft>
              <a:defRPr/>
            </a:pPr>
            <a:r>
              <a:rPr lang="en-GB" altLang="en-US" sz="1100" dirty="0">
                <a:latin typeface="+mn-lt"/>
              </a:rPr>
              <a:t>They </a:t>
            </a:r>
            <a:r>
              <a:rPr lang="en-GB" altLang="en-US" sz="1100" u="sng" dirty="0">
                <a:latin typeface="+mn-lt"/>
              </a:rPr>
              <a:t>can</a:t>
            </a:r>
            <a:r>
              <a:rPr lang="en-GB" altLang="en-US" sz="1100" dirty="0">
                <a:latin typeface="+mn-lt"/>
              </a:rPr>
              <a:t> arrest Eddie Smith. </a:t>
            </a:r>
          </a:p>
          <a:p>
            <a:pPr eaLnBrk="1" hangingPunct="1">
              <a:spcBef>
                <a:spcPct val="0"/>
              </a:spcBef>
              <a:spcAft>
                <a:spcPts val="2488"/>
              </a:spcAft>
              <a:defRPr/>
            </a:pPr>
            <a:endParaRPr lang="en-GB" altLang="en-US" sz="1100" dirty="0">
              <a:latin typeface="+mn-lt"/>
            </a:endParaRPr>
          </a:p>
          <a:p>
            <a:pPr eaLnBrk="1" hangingPunct="1">
              <a:spcBef>
                <a:spcPct val="0"/>
              </a:spcBef>
              <a:spcAft>
                <a:spcPts val="2488"/>
              </a:spcAft>
              <a:defRPr/>
            </a:pPr>
            <a:r>
              <a:rPr lang="en-US" altLang="en-US" sz="1100" b="1" dirty="0">
                <a:solidFill>
                  <a:srgbClr val="FF0000"/>
                </a:solidFill>
                <a:latin typeface="+mn-lt"/>
              </a:rPr>
              <a:t>Sec 24(1) </a:t>
            </a:r>
            <a:r>
              <a:rPr lang="en-US" altLang="en-US" sz="1100" dirty="0">
                <a:latin typeface="+mn-lt"/>
              </a:rPr>
              <a:t>An officer may arrest anyone whom they have </a:t>
            </a:r>
            <a:r>
              <a:rPr lang="en-US" altLang="en-US" sz="1100" b="1" dirty="0">
                <a:solidFill>
                  <a:srgbClr val="0000FF"/>
                </a:solidFill>
                <a:latin typeface="+mn-lt"/>
              </a:rPr>
              <a:t>reasonable grounds to suspect to </a:t>
            </a:r>
            <a:r>
              <a:rPr lang="en-US" altLang="en-US" sz="1100" dirty="0">
                <a:latin typeface="+mn-lt"/>
              </a:rPr>
              <a:t>be</a:t>
            </a:r>
            <a:r>
              <a:rPr lang="en-US" altLang="en-US" sz="1100" dirty="0">
                <a:solidFill>
                  <a:srgbClr val="FF0000"/>
                </a:solidFill>
                <a:latin typeface="+mn-lt"/>
              </a:rPr>
              <a:t> </a:t>
            </a:r>
            <a:r>
              <a:rPr lang="en-US" altLang="en-US" sz="1100" b="1" dirty="0">
                <a:solidFill>
                  <a:srgbClr val="0000FF"/>
                </a:solidFill>
                <a:latin typeface="+mn-lt"/>
              </a:rPr>
              <a:t>about </a:t>
            </a:r>
            <a:r>
              <a:rPr lang="en-US" altLang="en-US" sz="1100" dirty="0">
                <a:latin typeface="+mn-lt"/>
              </a:rPr>
              <a:t>to commit an offence </a:t>
            </a:r>
            <a:endParaRPr lang="en-GB" altLang="en-US" sz="1100" dirty="0">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20</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a:defRPr/>
            </a:pPr>
            <a:r>
              <a:rPr lang="en-GB" altLang="en-US" sz="1100" dirty="0">
                <a:latin typeface="+mn-lt"/>
              </a:rPr>
              <a:t>The officers </a:t>
            </a:r>
            <a:r>
              <a:rPr lang="en-GB" altLang="en-US" sz="1100" u="sng" dirty="0">
                <a:latin typeface="+mn-lt"/>
              </a:rPr>
              <a:t>can</a:t>
            </a:r>
            <a:r>
              <a:rPr lang="en-GB" altLang="en-US" sz="1100" dirty="0">
                <a:latin typeface="+mn-lt"/>
              </a:rPr>
              <a:t> arrest John Sawyer</a:t>
            </a:r>
          </a:p>
          <a:p>
            <a:pPr>
              <a:lnSpc>
                <a:spcPct val="100000"/>
              </a:lnSpc>
            </a:pPr>
            <a:endParaRPr lang="en-GB" altLang="en-US" sz="1100" dirty="0">
              <a:latin typeface="+mn-lt"/>
            </a:endParaRPr>
          </a:p>
          <a:p>
            <a:pPr marL="455876" indent="-455876" eaLnBrk="1" hangingPunct="1">
              <a:spcAft>
                <a:spcPts val="1866"/>
              </a:spcAft>
              <a:defRPr/>
            </a:pPr>
            <a:r>
              <a:rPr lang="en-US" altLang="en-US" sz="1100" b="1" dirty="0">
                <a:solidFill>
                  <a:srgbClr val="FF0000"/>
                </a:solidFill>
                <a:latin typeface="+mn-lt"/>
              </a:rPr>
              <a:t>Sec 24(3) </a:t>
            </a:r>
            <a:r>
              <a:rPr lang="en-US" altLang="en-US" sz="1100" dirty="0">
                <a:latin typeface="+mn-lt"/>
              </a:rPr>
              <a:t>If an offence has been committed, officers may arrest anyone whom they have </a:t>
            </a:r>
            <a:r>
              <a:rPr lang="en-US" altLang="en-US" sz="1100" b="1" dirty="0">
                <a:solidFill>
                  <a:srgbClr val="0000FF"/>
                </a:solidFill>
                <a:latin typeface="+mn-lt"/>
              </a:rPr>
              <a:t>reasonable grounds to suspect to be guilty of it.</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21</a:t>
            </a:fld>
            <a:endParaRPr lang="en-GB"/>
          </a:p>
        </p:txBody>
      </p:sp>
    </p:spTree>
    <p:extLst>
      <p:ext uri="{BB962C8B-B14F-4D97-AF65-F5344CB8AC3E}">
        <p14:creationId xmlns:p14="http://schemas.microsoft.com/office/powerpoint/2010/main" val="537097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defRPr/>
            </a:pPr>
            <a:r>
              <a:rPr lang="en-GB" altLang="en-US" sz="1100" dirty="0">
                <a:solidFill>
                  <a:srgbClr val="000000"/>
                </a:solidFill>
                <a:latin typeface="+mn-lt"/>
              </a:rPr>
              <a:t>There are two elements for a lawful arrest under </a:t>
            </a:r>
            <a:r>
              <a:rPr lang="en-GB" altLang="en-US" sz="1100" b="1" dirty="0">
                <a:solidFill>
                  <a:srgbClr val="FF0000"/>
                </a:solidFill>
                <a:latin typeface="+mn-lt"/>
              </a:rPr>
              <a:t>Sec 24 PACE</a:t>
            </a:r>
            <a:r>
              <a:rPr lang="en-GB" altLang="en-US" sz="1100" dirty="0">
                <a:solidFill>
                  <a:srgbClr val="000000"/>
                </a:solidFill>
                <a:latin typeface="+mn-lt"/>
              </a:rPr>
              <a:t>, involvement in the commission of an offence, as already discussed and that the arrest is </a:t>
            </a:r>
            <a:r>
              <a:rPr lang="en-GB" altLang="en-US" sz="1100" b="1" dirty="0">
                <a:solidFill>
                  <a:srgbClr val="FF0000"/>
                </a:solidFill>
                <a:latin typeface="+mn-lt"/>
              </a:rPr>
              <a:t>‘necessary’</a:t>
            </a:r>
            <a:r>
              <a:rPr lang="en-GB" altLang="en-US" sz="1100" dirty="0">
                <a:solidFill>
                  <a:srgbClr val="FF0000"/>
                </a:solidFill>
                <a:latin typeface="+mn-lt"/>
              </a:rPr>
              <a:t>.</a:t>
            </a:r>
          </a:p>
          <a:p>
            <a:pPr defTabSz="947958" eaLnBrk="1" hangingPunct="1">
              <a:defRPr/>
            </a:pP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In </a:t>
            </a:r>
            <a:r>
              <a:rPr lang="en-GB" altLang="en-US" sz="1100" b="1" dirty="0">
                <a:solidFill>
                  <a:srgbClr val="0000FF"/>
                </a:solidFill>
                <a:latin typeface="+mn-lt"/>
              </a:rPr>
              <a:t>2005</a:t>
            </a:r>
            <a:r>
              <a:rPr lang="en-GB" altLang="en-US" sz="1100" dirty="0">
                <a:solidFill>
                  <a:srgbClr val="000000"/>
                </a:solidFill>
                <a:latin typeface="+mn-lt"/>
              </a:rPr>
              <a:t>, the </a:t>
            </a:r>
            <a:r>
              <a:rPr lang="en-GB" altLang="en-US" sz="1100" b="1" dirty="0">
                <a:solidFill>
                  <a:srgbClr val="0000FF"/>
                </a:solidFill>
                <a:latin typeface="+mn-lt"/>
              </a:rPr>
              <a:t>Serious Organised Crime and Police Act (SOCPA) </a:t>
            </a:r>
            <a:r>
              <a:rPr lang="en-GB" altLang="en-US" sz="1100" dirty="0">
                <a:solidFill>
                  <a:srgbClr val="000000"/>
                </a:solidFill>
                <a:latin typeface="+mn-lt"/>
              </a:rPr>
              <a:t>amended </a:t>
            </a:r>
            <a:r>
              <a:rPr lang="en-GB" altLang="en-US" sz="1100" b="1" dirty="0">
                <a:solidFill>
                  <a:srgbClr val="FF0000"/>
                </a:solidFill>
                <a:latin typeface="+mn-lt"/>
              </a:rPr>
              <a:t>Sec.24 of PACE </a:t>
            </a:r>
            <a:r>
              <a:rPr lang="en-GB" altLang="en-US" sz="1100" dirty="0">
                <a:solidFill>
                  <a:srgbClr val="000000"/>
                </a:solidFill>
                <a:latin typeface="+mn-lt"/>
              </a:rPr>
              <a:t>so that now, when a constable makes an arrest, they </a:t>
            </a:r>
            <a:r>
              <a:rPr lang="en-GB" altLang="en-US" sz="1100" b="1" dirty="0">
                <a:solidFill>
                  <a:srgbClr val="FF0000"/>
                </a:solidFill>
                <a:latin typeface="+mn-lt"/>
              </a:rPr>
              <a:t>must </a:t>
            </a:r>
            <a:r>
              <a:rPr lang="en-GB" altLang="en-US" sz="1100" dirty="0">
                <a:solidFill>
                  <a:srgbClr val="000000"/>
                </a:solidFill>
                <a:latin typeface="+mn-lt"/>
              </a:rPr>
              <a:t>be able to show that it was </a:t>
            </a:r>
            <a:r>
              <a:rPr lang="en-GB" altLang="en-US" sz="1100" b="1" dirty="0">
                <a:solidFill>
                  <a:srgbClr val="FF0000"/>
                </a:solidFill>
                <a:latin typeface="+mn-lt"/>
              </a:rPr>
              <a:t>necessary </a:t>
            </a:r>
            <a:r>
              <a:rPr lang="en-GB" altLang="en-US" sz="1100" dirty="0">
                <a:solidFill>
                  <a:srgbClr val="000000"/>
                </a:solidFill>
                <a:latin typeface="+mn-lt"/>
              </a:rPr>
              <a:t>to do so. This brings Sec.24 in line with </a:t>
            </a:r>
            <a:r>
              <a:rPr lang="en-GB" altLang="en-US" sz="1100" b="1" dirty="0">
                <a:solidFill>
                  <a:srgbClr val="0000FF"/>
                </a:solidFill>
                <a:latin typeface="+mn-lt"/>
              </a:rPr>
              <a:t>Article 5 of the European Convention on Human Rights (Human Rights Act 1998).</a:t>
            </a:r>
          </a:p>
          <a:p>
            <a:pPr defTabSz="947958" eaLnBrk="1" hangingPunct="1">
              <a:defRPr/>
            </a:pPr>
            <a:endParaRPr lang="en-GB" sz="1100" dirty="0">
              <a:solidFill>
                <a:srgbClr val="000000"/>
              </a:solidFill>
              <a:latin typeface="+mn-lt"/>
            </a:endParaRPr>
          </a:p>
          <a:p>
            <a:pPr defTabSz="947958" eaLnBrk="1" hangingPunct="1">
              <a:defRPr/>
            </a:pPr>
            <a:r>
              <a:rPr lang="en-GB" sz="1100" dirty="0">
                <a:solidFill>
                  <a:srgbClr val="000000"/>
                </a:solidFill>
                <a:latin typeface="+mn-lt"/>
              </a:rPr>
              <a:t>A number of officers have found themselves being unable to satisfy objective observers, including courts, when called upon to explain their use of the power in this respect. </a:t>
            </a:r>
          </a:p>
          <a:p>
            <a:pPr defTabSz="947958" eaLnBrk="1" hangingPunct="1">
              <a:defRPr/>
            </a:pPr>
            <a:r>
              <a:rPr lang="en-GB" sz="1100" dirty="0">
                <a:solidFill>
                  <a:srgbClr val="000000"/>
                </a:solidFill>
                <a:latin typeface="+mn-lt"/>
              </a:rPr>
              <a:t>For this reason, officers must understand the principles of the Code and, if called upon to do so, be able to argue their decision was in line with the principles set out in the Code.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22</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defRPr/>
            </a:pPr>
            <a:r>
              <a:rPr lang="en-GB" altLang="en-US" sz="1100" b="1" dirty="0">
                <a:solidFill>
                  <a:srgbClr val="FF0000"/>
                </a:solidFill>
                <a:latin typeface="+mn-lt"/>
              </a:rPr>
              <a:t>Code G of the Police and Criminal Evidence Act </a:t>
            </a:r>
            <a:r>
              <a:rPr lang="en-GB" altLang="en-US" sz="1100" dirty="0">
                <a:solidFill>
                  <a:srgbClr val="000000"/>
                </a:solidFill>
                <a:latin typeface="+mn-lt"/>
              </a:rPr>
              <a:t>expects arresting officers to balance a suspect’s </a:t>
            </a:r>
            <a:r>
              <a:rPr lang="en-GB" altLang="en-US" sz="1100" b="1" dirty="0">
                <a:solidFill>
                  <a:srgbClr val="0000FF"/>
                </a:solidFill>
                <a:latin typeface="+mn-lt"/>
              </a:rPr>
              <a:t>Right to Liberty </a:t>
            </a:r>
            <a:r>
              <a:rPr lang="en-GB" altLang="en-US" sz="1100" dirty="0">
                <a:solidFill>
                  <a:srgbClr val="000000"/>
                </a:solidFill>
                <a:latin typeface="+mn-lt"/>
              </a:rPr>
              <a:t>against the </a:t>
            </a:r>
            <a:r>
              <a:rPr lang="en-GB" altLang="en-US" sz="1100" b="1" dirty="0">
                <a:solidFill>
                  <a:srgbClr val="0000FF"/>
                </a:solidFill>
                <a:latin typeface="+mn-lt"/>
              </a:rPr>
              <a:t>needs</a:t>
            </a:r>
            <a:r>
              <a:rPr lang="en-GB" altLang="en-US" sz="1100" b="1" dirty="0">
                <a:solidFill>
                  <a:srgbClr val="000000"/>
                </a:solidFill>
                <a:latin typeface="+mn-lt"/>
              </a:rPr>
              <a:t> </a:t>
            </a:r>
            <a:r>
              <a:rPr lang="en-GB" altLang="en-US" sz="1100" dirty="0">
                <a:solidFill>
                  <a:srgbClr val="000000"/>
                </a:solidFill>
                <a:latin typeface="+mn-lt"/>
              </a:rPr>
              <a:t>of the police to </a:t>
            </a:r>
            <a:r>
              <a:rPr lang="en-GB" altLang="en-US" sz="1100" b="1" dirty="0">
                <a:solidFill>
                  <a:srgbClr val="0000FF"/>
                </a:solidFill>
                <a:latin typeface="+mn-lt"/>
              </a:rPr>
              <a:t>investigate</a:t>
            </a:r>
            <a:r>
              <a:rPr lang="en-GB" altLang="en-US" sz="1100" dirty="0">
                <a:solidFill>
                  <a:srgbClr val="000000"/>
                </a:solidFill>
                <a:latin typeface="+mn-lt"/>
              </a:rPr>
              <a:t> crime.</a:t>
            </a:r>
          </a:p>
          <a:p>
            <a:pPr defTabSz="947958" eaLnBrk="1" hangingPunct="1">
              <a:defRPr/>
            </a:pP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The police can only remove that Right if they can show that they were carrying out a criminal investigation </a:t>
            </a:r>
            <a:r>
              <a:rPr lang="en-GB" altLang="en-US" sz="1100" b="1" dirty="0">
                <a:solidFill>
                  <a:srgbClr val="0000FF"/>
                </a:solidFill>
                <a:latin typeface="+mn-lt"/>
              </a:rPr>
              <a:t>and</a:t>
            </a:r>
            <a:r>
              <a:rPr lang="en-GB" altLang="en-US" sz="1100" dirty="0">
                <a:solidFill>
                  <a:srgbClr val="000000"/>
                </a:solidFill>
                <a:latin typeface="+mn-lt"/>
              </a:rPr>
              <a:t> it was necessary to remove the Right for them to achieve the investigation’s objectives. If this is not shown then the arrest will be unlawful.</a:t>
            </a:r>
          </a:p>
          <a:p>
            <a:pPr defTabSz="947958" eaLnBrk="1" hangingPunct="1">
              <a:defRPr/>
            </a:pPr>
            <a:endParaRPr lang="en-GB" altLang="en-US" sz="1100" dirty="0">
              <a:solidFill>
                <a:srgbClr val="000000"/>
              </a:solidFill>
              <a:latin typeface="+mn-lt"/>
            </a:endParaRPr>
          </a:p>
          <a:p>
            <a:pPr defTabSz="947958" eaLnBrk="1" hangingPunct="1">
              <a:defRPr/>
            </a:pPr>
            <a:r>
              <a:rPr lang="en-GB" altLang="en-US" sz="1100" b="1" dirty="0">
                <a:solidFill>
                  <a:srgbClr val="FF0000"/>
                </a:solidFill>
                <a:latin typeface="+mn-lt"/>
              </a:rPr>
              <a:t>Code G</a:t>
            </a:r>
            <a:r>
              <a:rPr lang="en-GB" altLang="en-US" sz="1100" dirty="0">
                <a:solidFill>
                  <a:srgbClr val="000000"/>
                </a:solidFill>
                <a:latin typeface="+mn-lt"/>
              </a:rPr>
              <a:t> identifies </a:t>
            </a:r>
            <a:r>
              <a:rPr lang="en-GB" altLang="en-US" sz="1100" b="1" dirty="0">
                <a:solidFill>
                  <a:srgbClr val="0000FF"/>
                </a:solidFill>
                <a:latin typeface="+mn-lt"/>
              </a:rPr>
              <a:t>investigation objectives </a:t>
            </a:r>
            <a:r>
              <a:rPr lang="en-GB" altLang="en-US" sz="1100" dirty="0">
                <a:solidFill>
                  <a:srgbClr val="000000"/>
                </a:solidFill>
                <a:latin typeface="+mn-lt"/>
              </a:rPr>
              <a:t>by stating that the police must have the widest possible considerations of all the circumstances during an investigation when deciding whether it is necessary to arrest a suspect or not. </a:t>
            </a:r>
          </a:p>
          <a:p>
            <a:pPr defTabSz="947958" eaLnBrk="1" hangingPunct="1">
              <a:defRPr/>
            </a:pPr>
            <a:endParaRPr lang="en-GB" altLang="en-US" sz="1100" dirty="0">
              <a:solidFill>
                <a:srgbClr val="000000"/>
              </a:solidFill>
              <a:latin typeface="+mn-lt"/>
            </a:endParaRPr>
          </a:p>
          <a:p>
            <a:pPr defTabSz="947958" eaLnBrk="1" hangingPunct="1">
              <a:defRPr/>
            </a:pPr>
            <a:r>
              <a:rPr lang="en-GB" altLang="en-US" sz="1100" dirty="0">
                <a:solidFill>
                  <a:srgbClr val="000000"/>
                </a:solidFill>
                <a:latin typeface="+mn-lt"/>
              </a:rPr>
              <a:t>There are other ways to process a suspect that has committed an offence – report for summons, granting street bail, issuing FPN, Advise/Persuade/Warn, and voluntary attendance at police station.</a:t>
            </a:r>
          </a:p>
          <a:p>
            <a:pPr>
              <a:lnSpc>
                <a:spcPct val="100000"/>
              </a:lnSpc>
            </a:pPr>
            <a:endParaRPr lang="en-GB" sz="1100" dirty="0">
              <a:latin typeface="+mn-lt"/>
            </a:endParaRPr>
          </a:p>
          <a:p>
            <a:pPr>
              <a:lnSpc>
                <a:spcPct val="100000"/>
              </a:lnSpc>
            </a:pPr>
            <a:r>
              <a:rPr lang="en-GB" sz="1100" dirty="0">
                <a:latin typeface="+mn-lt"/>
              </a:rPr>
              <a:t>What constitutes necessity?</a:t>
            </a:r>
          </a:p>
          <a:p>
            <a:pPr>
              <a:lnSpc>
                <a:spcPct val="100000"/>
              </a:lnSpc>
            </a:pPr>
            <a:r>
              <a:rPr lang="en-GB" sz="1100" dirty="0">
                <a:latin typeface="+mn-lt"/>
              </a:rPr>
              <a:t>The Oxford Dictionaries Online defines it as;</a:t>
            </a:r>
          </a:p>
          <a:p>
            <a:pPr>
              <a:lnSpc>
                <a:spcPct val="100000"/>
              </a:lnSpc>
            </a:pPr>
            <a:r>
              <a:rPr lang="en-GB" sz="1100" i="1" dirty="0">
                <a:latin typeface="+mn-lt"/>
              </a:rPr>
              <a:t>‘The state or fact of being required.- The state of being unavoidable.- A situation enforcing a certain course of action.’</a:t>
            </a:r>
          </a:p>
          <a:p>
            <a:pPr>
              <a:lnSpc>
                <a:spcPct val="100000"/>
              </a:lnSpc>
            </a:pPr>
            <a:endParaRPr lang="en-GB" sz="1100" dirty="0">
              <a:latin typeface="+mn-lt"/>
            </a:endParaRPr>
          </a:p>
          <a:p>
            <a:pPr>
              <a:lnSpc>
                <a:spcPct val="100000"/>
              </a:lnSpc>
            </a:pPr>
            <a:r>
              <a:rPr lang="en-GB" sz="1100" dirty="0">
                <a:latin typeface="+mn-lt"/>
              </a:rPr>
              <a:t>Code G provides the statutory criteria for what may constitute necessity </a:t>
            </a:r>
          </a:p>
          <a:p>
            <a:pPr>
              <a:lnSpc>
                <a:spcPct val="100000"/>
              </a:lnSpc>
            </a:pPr>
            <a:endParaRPr lang="en-GB" sz="1100" dirty="0">
              <a:latin typeface="+mn-lt"/>
            </a:endParaRPr>
          </a:p>
          <a:p>
            <a:pPr>
              <a:lnSpc>
                <a:spcPct val="100000"/>
              </a:lnSpc>
            </a:pPr>
            <a:r>
              <a:rPr lang="en-GB" sz="1100" b="1" dirty="0">
                <a:latin typeface="+mn-lt"/>
              </a:rPr>
              <a:t>Importantly- </a:t>
            </a:r>
            <a:r>
              <a:rPr lang="en-GB" sz="1100" dirty="0">
                <a:latin typeface="+mn-lt"/>
              </a:rPr>
              <a:t>it remains an operational decision at the discretion of the constable to decide:  </a:t>
            </a:r>
          </a:p>
          <a:p>
            <a:pPr>
              <a:lnSpc>
                <a:spcPct val="100000"/>
              </a:lnSpc>
            </a:pPr>
            <a:r>
              <a:rPr lang="en-GB" sz="1100" dirty="0">
                <a:latin typeface="+mn-lt"/>
              </a:rPr>
              <a:t>• which </a:t>
            </a:r>
            <a:r>
              <a:rPr lang="en-GB" sz="1100" u="sng" dirty="0">
                <a:latin typeface="+mn-lt"/>
              </a:rPr>
              <a:t>one or more</a:t>
            </a:r>
            <a:r>
              <a:rPr lang="en-GB" sz="1100" dirty="0">
                <a:latin typeface="+mn-lt"/>
              </a:rPr>
              <a:t> of the necessity criteria (if any) applies to the individual; and </a:t>
            </a:r>
          </a:p>
          <a:p>
            <a:pPr>
              <a:lnSpc>
                <a:spcPct val="100000"/>
              </a:lnSpc>
            </a:pPr>
            <a:r>
              <a:rPr lang="en-GB" sz="1100" dirty="0">
                <a:latin typeface="+mn-lt"/>
              </a:rPr>
              <a:t>• if any of the criteria do apply, what course of action is open to the officer</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23</a:t>
            </a:fld>
            <a:endParaRPr lang="en-GB"/>
          </a:p>
        </p:txBody>
      </p:sp>
    </p:spTree>
    <p:extLst>
      <p:ext uri="{BB962C8B-B14F-4D97-AF65-F5344CB8AC3E}">
        <p14:creationId xmlns:p14="http://schemas.microsoft.com/office/powerpoint/2010/main" val="41422265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marL="414732" indent="-414732" defTabSz="947958" eaLnBrk="1" hangingPunct="1">
              <a:spcBef>
                <a:spcPct val="0"/>
              </a:spcBef>
              <a:buFont typeface="Arial" panose="020B0604020202020204" pitchFamily="34" charset="0"/>
              <a:buAutoNum type="romanUcPeriod"/>
              <a:defRPr/>
            </a:pPr>
            <a:r>
              <a:rPr lang="en-GB" altLang="en-US" sz="1100" b="1" dirty="0">
                <a:solidFill>
                  <a:srgbClr val="0000FF"/>
                </a:solidFill>
                <a:latin typeface="+mn-lt"/>
              </a:rPr>
              <a:t>To allow the prompt and effective investigation of the offence or of the conduct of the person in question.</a:t>
            </a:r>
          </a:p>
          <a:p>
            <a:pPr defTabSz="947958" eaLnBrk="1" hangingPunct="1">
              <a:spcBef>
                <a:spcPct val="0"/>
              </a:spcBef>
              <a:defRPr/>
            </a:pPr>
            <a:endParaRPr lang="en-GB" altLang="en-US" sz="1100" b="1" dirty="0">
              <a:solidFill>
                <a:srgbClr val="0000FF"/>
              </a:solidFill>
              <a:latin typeface="+mn-lt"/>
            </a:endParaRPr>
          </a:p>
          <a:p>
            <a:pPr defTabSz="947958" eaLnBrk="1" hangingPunct="1">
              <a:spcBef>
                <a:spcPct val="0"/>
              </a:spcBef>
              <a:defRPr/>
            </a:pPr>
            <a:r>
              <a:rPr lang="en-GB" altLang="en-US" sz="1100" dirty="0">
                <a:latin typeface="+mn-lt"/>
              </a:rPr>
              <a:t>An investigation might be hindered or delayed if suspect is not arrested.</a:t>
            </a:r>
          </a:p>
          <a:p>
            <a:pPr defTabSz="947958" eaLnBrk="1" hangingPunct="1">
              <a:spcBef>
                <a:spcPct val="0"/>
              </a:spcBef>
              <a:defRPr/>
            </a:pPr>
            <a:r>
              <a:rPr lang="en-GB" altLang="en-US" sz="1100" dirty="0">
                <a:latin typeface="+mn-lt"/>
              </a:rPr>
              <a:t>   E.g. may need to:</a:t>
            </a:r>
            <a:br>
              <a:rPr lang="en-GB" altLang="en-US" sz="1100" dirty="0">
                <a:latin typeface="+mn-lt"/>
              </a:rPr>
            </a:br>
            <a:r>
              <a:rPr lang="en-GB" altLang="en-US" sz="1100" dirty="0">
                <a:latin typeface="+mn-lt"/>
              </a:rPr>
              <a:t>   1. Interviewing the Suspect</a:t>
            </a:r>
            <a:br>
              <a:rPr lang="en-GB" altLang="en-US" sz="1100" dirty="0">
                <a:latin typeface="+mn-lt"/>
              </a:rPr>
            </a:br>
            <a:r>
              <a:rPr lang="en-GB" altLang="en-US" sz="1100" dirty="0">
                <a:latin typeface="+mn-lt"/>
              </a:rPr>
              <a:t>   2. Consider Specific Investigation Needs</a:t>
            </a:r>
            <a:br>
              <a:rPr lang="en-GB" altLang="en-US" sz="1100" dirty="0">
                <a:latin typeface="+mn-lt"/>
              </a:rPr>
            </a:br>
            <a:r>
              <a:rPr lang="en-GB" altLang="en-US" sz="1100" dirty="0">
                <a:latin typeface="+mn-lt"/>
              </a:rPr>
              <a:t>   3. Take Samples &amp; Impressions</a:t>
            </a:r>
            <a:br>
              <a:rPr lang="en-GB" altLang="en-US" sz="1100" dirty="0">
                <a:latin typeface="+mn-lt"/>
              </a:rPr>
            </a:br>
            <a:r>
              <a:rPr lang="en-GB" altLang="en-US" sz="1100" dirty="0">
                <a:latin typeface="+mn-lt"/>
              </a:rPr>
              <a:t>   4. Search, Examine or Photograph</a:t>
            </a:r>
            <a:br>
              <a:rPr lang="en-GB" altLang="en-US" sz="1100" dirty="0">
                <a:latin typeface="+mn-lt"/>
              </a:rPr>
            </a:br>
            <a:r>
              <a:rPr lang="en-GB" altLang="en-US" sz="1100" dirty="0">
                <a:latin typeface="+mn-lt"/>
              </a:rPr>
              <a:t>   5. Class A drug testing.</a:t>
            </a:r>
          </a:p>
          <a:p>
            <a:pPr defTabSz="947958" eaLnBrk="1" hangingPunct="1">
              <a:spcBef>
                <a:spcPct val="0"/>
              </a:spcBef>
              <a:defRPr/>
            </a:pPr>
            <a:endParaRPr lang="en-GB" altLang="en-US" sz="1100" dirty="0">
              <a:latin typeface="+mn-lt"/>
            </a:endParaRPr>
          </a:p>
          <a:p>
            <a:pPr marL="236990" indent="-236990" eaLnBrk="1" hangingPunct="1">
              <a:spcBef>
                <a:spcPct val="0"/>
              </a:spcBef>
              <a:buFont typeface="+mj-lt"/>
              <a:buAutoNum type="arabicPeriod"/>
            </a:pPr>
            <a:r>
              <a:rPr lang="en-GB" altLang="en-US" sz="1100" dirty="0">
                <a:latin typeface="+mn-lt"/>
              </a:rPr>
              <a:t>Arresting for this purpose might be necessary if voluntary attendance for interview purposes is not considered to be a practical alternative, and questions need to be put about evidence gained during the investigation, or it is thought likely the person might steal or destroy evidence, collude or make contact with co-suspects or intimidate, threaten or make contact with witnesses, or there is a need to refer to Special Warning material in an interview (which can only be used when interviewing persons who have been arrested).</a:t>
            </a:r>
          </a:p>
          <a:p>
            <a:pPr marL="236990" indent="-236990" eaLnBrk="1" hangingPunct="1">
              <a:spcBef>
                <a:spcPct val="0"/>
              </a:spcBef>
              <a:buFont typeface="+mj-lt"/>
              <a:buAutoNum type="arabicPeriod"/>
            </a:pPr>
            <a:endParaRPr lang="en-GB" altLang="en-US" sz="1100" dirty="0">
              <a:latin typeface="+mn-lt"/>
            </a:endParaRPr>
          </a:p>
          <a:p>
            <a:pPr marL="236990" indent="-236990" defTabSz="947958" eaLnBrk="1" hangingPunct="1">
              <a:spcBef>
                <a:spcPct val="0"/>
              </a:spcBef>
              <a:buFont typeface="+mj-lt"/>
              <a:buAutoNum type="arabicPeriod"/>
              <a:defRPr/>
            </a:pPr>
            <a:r>
              <a:rPr lang="en-GB" altLang="en-US" sz="1100" dirty="0">
                <a:latin typeface="+mn-lt"/>
              </a:rPr>
              <a:t>To gain evidence relating to the offence under investigation e.g. person search after arrest, entry &amp; search of premises, delaying notification of arrest or access to legal advice, extending detention beyond 24hrs, release on bail (with or without conditions).</a:t>
            </a:r>
          </a:p>
          <a:p>
            <a:pPr marL="236990" indent="-236990" defTabSz="947958" eaLnBrk="1" hangingPunct="1">
              <a:spcBef>
                <a:spcPct val="0"/>
              </a:spcBef>
              <a:buFont typeface="+mj-lt"/>
              <a:buAutoNum type="arabicPeriod"/>
              <a:defRPr/>
            </a:pPr>
            <a:endParaRPr lang="en-GB" altLang="en-US" sz="1100" dirty="0">
              <a:latin typeface="+mn-lt"/>
            </a:endParaRPr>
          </a:p>
          <a:p>
            <a:pPr marL="236990" indent="-236990" eaLnBrk="1" hangingPunct="1">
              <a:spcBef>
                <a:spcPct val="0"/>
              </a:spcBef>
              <a:buFont typeface="+mj-lt"/>
              <a:buAutoNum type="arabicPeriod"/>
            </a:pPr>
            <a:r>
              <a:rPr lang="en-GB" altLang="en-US" sz="1100" dirty="0">
                <a:latin typeface="+mn-lt"/>
              </a:rPr>
              <a:t>The police may need to take samples and impressions from the suspect for evidential or matching purposes.</a:t>
            </a:r>
          </a:p>
          <a:p>
            <a:pPr eaLnBrk="1" hangingPunct="1">
              <a:spcBef>
                <a:spcPct val="0"/>
              </a:spcBef>
            </a:pPr>
            <a:endParaRPr lang="en-GB" altLang="en-US" sz="1100" dirty="0">
              <a:latin typeface="+mn-lt"/>
            </a:endParaRPr>
          </a:p>
          <a:p>
            <a:pPr marL="236990" indent="-236990" eaLnBrk="1" hangingPunct="1">
              <a:spcBef>
                <a:spcPct val="0"/>
              </a:spcBef>
              <a:buAutoNum type="arabicPeriod" startAt="4"/>
            </a:pPr>
            <a:r>
              <a:rPr lang="en-GB" altLang="en-US" sz="1100" dirty="0">
                <a:latin typeface="+mn-lt"/>
              </a:rPr>
              <a:t>Could be to search a person, vehicle or premises, or to examine them for distinguishing marks or to take a photograph of them (to identify them). This is useful if a person has refused to identify themselves or given a false name the police can search the person if they believe that there is a mark or scar which might identify that person. Carry out an intimate search on detained person (S.55 PACE). Carry out x- ray &amp; ultrasound scans on detained person (S.55A PACE).</a:t>
            </a:r>
          </a:p>
          <a:p>
            <a:pPr marL="236990" indent="-236990" eaLnBrk="1" hangingPunct="1">
              <a:spcBef>
                <a:spcPct val="0"/>
              </a:spcBef>
              <a:buAutoNum type="arabicPeriod" startAt="4"/>
            </a:pPr>
            <a:endParaRPr lang="en-GB" altLang="en-US" sz="1100" dirty="0">
              <a:latin typeface="+mn-lt"/>
            </a:endParaRPr>
          </a:p>
          <a:p>
            <a:pPr marL="236990" indent="-236990" eaLnBrk="1" hangingPunct="1">
              <a:spcBef>
                <a:spcPct val="0"/>
              </a:spcBef>
              <a:buAutoNum type="arabicPeriod" startAt="5"/>
            </a:pPr>
            <a:r>
              <a:rPr lang="en-GB" altLang="en-US" sz="1100" dirty="0">
                <a:latin typeface="+mn-lt"/>
              </a:rPr>
              <a:t>Arresting for this purpose might be necessary if a Class A drug misuse has caused or contributed to the commission of the </a:t>
            </a:r>
            <a:r>
              <a:rPr lang="en-GB" altLang="en-US" sz="1100" b="1" dirty="0">
                <a:latin typeface="+mn-lt"/>
              </a:rPr>
              <a:t>Trigger Offence</a:t>
            </a:r>
            <a:r>
              <a:rPr lang="en-GB" altLang="en-US" sz="1100" dirty="0">
                <a:latin typeface="+mn-lt"/>
              </a:rPr>
              <a:t> in question. </a:t>
            </a:r>
          </a:p>
          <a:p>
            <a:pPr eaLnBrk="1" hangingPunct="1">
              <a:spcBef>
                <a:spcPct val="0"/>
              </a:spcBef>
            </a:pPr>
            <a:r>
              <a:rPr lang="en-GB" altLang="en-US" sz="1100" dirty="0">
                <a:latin typeface="+mn-lt"/>
              </a:rPr>
              <a:t>      (Trigger offence are offences such as burglary, robbery, theft, TWOC, fraud, handling, going  </a:t>
            </a:r>
          </a:p>
          <a:p>
            <a:pPr eaLnBrk="1" hangingPunct="1">
              <a:spcBef>
                <a:spcPct val="0"/>
              </a:spcBef>
            </a:pPr>
            <a:r>
              <a:rPr lang="en-GB" altLang="en-US" sz="1100" dirty="0">
                <a:latin typeface="+mn-lt"/>
              </a:rPr>
              <a:t>        equipped or drugs offences).</a:t>
            </a:r>
          </a:p>
          <a:p>
            <a:pPr eaLnBrk="1" hangingPunct="1">
              <a:spcBef>
                <a:spcPct val="0"/>
              </a:spcBef>
            </a:pPr>
            <a:endParaRPr lang="en-GB" sz="1100" dirty="0">
              <a:latin typeface="+mn-lt"/>
            </a:endParaRPr>
          </a:p>
          <a:p>
            <a:pPr eaLnBrk="1" hangingPunct="1">
              <a:lnSpc>
                <a:spcPct val="100000"/>
              </a:lnSpc>
              <a:spcBef>
                <a:spcPct val="0"/>
              </a:spcBef>
            </a:pPr>
            <a:r>
              <a:rPr lang="en-GB" altLang="en-US" sz="1100" b="1" dirty="0">
                <a:solidFill>
                  <a:srgbClr val="FF0000"/>
                </a:solidFill>
                <a:latin typeface="+mn-lt"/>
              </a:rPr>
              <a:t>2</a:t>
            </a:r>
            <a:r>
              <a:rPr lang="en-GB" altLang="en-US" sz="1100" b="1" dirty="0">
                <a:solidFill>
                  <a:srgbClr val="000000"/>
                </a:solidFill>
                <a:latin typeface="+mn-lt"/>
              </a:rPr>
              <a:t>. </a:t>
            </a:r>
            <a:r>
              <a:rPr lang="en-GB" altLang="en-US" sz="1100" b="1" dirty="0">
                <a:solidFill>
                  <a:srgbClr val="0000FF"/>
                </a:solidFill>
                <a:latin typeface="+mn-lt"/>
              </a:rPr>
              <a:t>To prevent the disappearance of the person in question </a:t>
            </a:r>
          </a:p>
          <a:p>
            <a:pPr eaLnBrk="1" hangingPunct="1">
              <a:lnSpc>
                <a:spcPct val="100000"/>
              </a:lnSpc>
              <a:spcBef>
                <a:spcPct val="0"/>
              </a:spcBef>
            </a:pPr>
            <a:r>
              <a:rPr lang="en-GB" altLang="en-US" sz="1100" dirty="0">
                <a:latin typeface="+mn-lt"/>
              </a:rPr>
              <a:t>Concern that person may fail to appear at court.</a:t>
            </a:r>
          </a:p>
          <a:p>
            <a:pPr defTabSz="947958" eaLnBrk="1" hangingPunct="1">
              <a:spcBef>
                <a:spcPct val="0"/>
              </a:spcBef>
              <a:defRPr/>
            </a:pPr>
            <a:r>
              <a:rPr lang="en-GB" altLang="en-US" sz="1100" dirty="0">
                <a:solidFill>
                  <a:srgbClr val="000000"/>
                </a:solidFill>
                <a:latin typeface="+mn-lt"/>
              </a:rPr>
              <a:t>When it is likely that, if the person is not arrested, they may not attend Court, e.g. the person has previous convictions for failing to appear. Often used for motoring offences where a summons would normally be appropriate…</a:t>
            </a:r>
          </a:p>
          <a:p>
            <a:pPr eaLnBrk="1" hangingPunct="1">
              <a:spcBef>
                <a:spcPct val="0"/>
              </a:spcBef>
            </a:pPr>
            <a:endParaRPr lang="en-GB" sz="1100" dirty="0">
              <a:latin typeface="+mn-lt"/>
            </a:endParaRPr>
          </a:p>
          <a:p>
            <a:pPr defTabSz="947958" eaLnBrk="1" hangingPunct="1">
              <a:spcBef>
                <a:spcPct val="0"/>
              </a:spcBef>
              <a:defRPr/>
            </a:pPr>
            <a:r>
              <a:rPr lang="en-GB" altLang="en-US" sz="1100" b="1" dirty="0">
                <a:solidFill>
                  <a:srgbClr val="FF0000"/>
                </a:solidFill>
                <a:latin typeface="+mn-lt"/>
              </a:rPr>
              <a:t>3</a:t>
            </a:r>
            <a:r>
              <a:rPr lang="en-GB" altLang="en-US" sz="1100" dirty="0">
                <a:solidFill>
                  <a:srgbClr val="000000"/>
                </a:solidFill>
                <a:latin typeface="+mn-lt"/>
              </a:rPr>
              <a:t>. </a:t>
            </a:r>
            <a:r>
              <a:rPr lang="en-GB" altLang="en-US" sz="1100" b="1" dirty="0">
                <a:solidFill>
                  <a:srgbClr val="0000FF"/>
                </a:solidFill>
                <a:latin typeface="+mn-lt"/>
              </a:rPr>
              <a:t>To protect a child or other vulnerable person</a:t>
            </a:r>
          </a:p>
          <a:p>
            <a:pPr defTabSz="947958" eaLnBrk="1" hangingPunct="1">
              <a:spcBef>
                <a:spcPct val="0"/>
              </a:spcBef>
              <a:defRPr/>
            </a:pPr>
            <a:r>
              <a:rPr lang="en-GB" altLang="en-US" sz="1100" dirty="0">
                <a:latin typeface="+mn-lt"/>
              </a:rPr>
              <a:t>An arrest would be necessary if person was suspected of committing an offence which put health &amp; safety of a child or vulnerable person at risk.</a:t>
            </a:r>
          </a:p>
          <a:p>
            <a:pPr defTabSz="947958">
              <a:defRPr/>
            </a:pPr>
            <a:r>
              <a:rPr lang="en-GB" altLang="en-US" sz="1100" dirty="0">
                <a:solidFill>
                  <a:srgbClr val="000000"/>
                </a:solidFill>
                <a:latin typeface="+mn-lt"/>
              </a:rPr>
              <a:t>Child or other vulnerable person is directly or indirectly affected by the suspect and is thought likely that they may suffer either physical or psychological harm if the suspect is not arrested.</a:t>
            </a:r>
          </a:p>
          <a:p>
            <a:pPr defTabSz="947958">
              <a:defRPr/>
            </a:pPr>
            <a:endParaRPr lang="en-GB" altLang="en-US" sz="1100" dirty="0">
              <a:solidFill>
                <a:srgbClr val="000000"/>
              </a:solidFill>
              <a:latin typeface="+mn-lt"/>
            </a:endParaRPr>
          </a:p>
          <a:p>
            <a:pPr defTabSz="947958">
              <a:defRPr/>
            </a:pPr>
            <a:r>
              <a:rPr lang="en-GB" altLang="en-US" sz="1100" b="1" dirty="0">
                <a:solidFill>
                  <a:srgbClr val="FF0000"/>
                </a:solidFill>
                <a:latin typeface="+mn-lt"/>
              </a:rPr>
              <a:t>4</a:t>
            </a:r>
            <a:r>
              <a:rPr lang="en-GB" altLang="en-US" sz="1100" b="1" dirty="0">
                <a:solidFill>
                  <a:srgbClr val="000000"/>
                </a:solidFill>
                <a:latin typeface="+mn-lt"/>
              </a:rPr>
              <a:t>. </a:t>
            </a:r>
            <a:r>
              <a:rPr lang="en-GB" altLang="en-US" sz="1100" b="1" dirty="0">
                <a:solidFill>
                  <a:srgbClr val="FF0000"/>
                </a:solidFill>
                <a:latin typeface="+mn-lt"/>
              </a:rPr>
              <a:t>Causing unlawful obstruction of the highway</a:t>
            </a:r>
          </a:p>
          <a:p>
            <a:pPr defTabSz="947958">
              <a:defRPr/>
            </a:pPr>
            <a:r>
              <a:rPr lang="en-GB" altLang="en-US" sz="1100" dirty="0">
                <a:solidFill>
                  <a:srgbClr val="000000"/>
                </a:solidFill>
                <a:latin typeface="+mn-lt"/>
              </a:rPr>
              <a:t>If the suspect of an offence also causes an unlawful obstruction of the highway which will continue if they are not arrested. This may lend itself to protest situations where the suspect of an offence is also causing an unlawful obstruction of the highway (begging might meet this criteria as might parking in the middle of the road).</a:t>
            </a:r>
          </a:p>
          <a:p>
            <a:pPr defTabSz="947958">
              <a:defRPr/>
            </a:pPr>
            <a:endParaRPr lang="en-GB" altLang="en-US" sz="1100" dirty="0">
              <a:solidFill>
                <a:srgbClr val="000000"/>
              </a:solidFill>
              <a:latin typeface="+mn-lt"/>
            </a:endParaRPr>
          </a:p>
          <a:p>
            <a:pPr eaLnBrk="1" hangingPunct="1">
              <a:lnSpc>
                <a:spcPct val="90000"/>
              </a:lnSpc>
              <a:spcBef>
                <a:spcPct val="0"/>
              </a:spcBef>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17661527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spcBef>
                <a:spcPct val="0"/>
              </a:spcBef>
              <a:spcAft>
                <a:spcPts val="1244"/>
              </a:spcAft>
              <a:defRPr/>
            </a:pPr>
            <a:r>
              <a:rPr lang="en-GB" altLang="en-US" sz="1100" b="1" dirty="0">
                <a:solidFill>
                  <a:srgbClr val="FF0000"/>
                </a:solidFill>
                <a:latin typeface="+mn-lt"/>
              </a:rPr>
              <a:t>P</a:t>
            </a:r>
            <a:r>
              <a:rPr lang="en-GB" altLang="en-US" sz="1100" b="1" dirty="0">
                <a:solidFill>
                  <a:srgbClr val="000000"/>
                </a:solidFill>
                <a:latin typeface="+mn-lt"/>
              </a:rPr>
              <a:t>. </a:t>
            </a:r>
            <a:r>
              <a:rPr lang="en-GB" altLang="en-US" sz="1100" b="1" dirty="0">
                <a:solidFill>
                  <a:srgbClr val="0000FF"/>
                </a:solidFill>
                <a:latin typeface="+mn-lt"/>
              </a:rPr>
              <a:t>To prevent </a:t>
            </a:r>
            <a:r>
              <a:rPr lang="en-GB" altLang="en-US" sz="1100" b="1" dirty="0">
                <a:solidFill>
                  <a:srgbClr val="FF0000"/>
                </a:solidFill>
                <a:latin typeface="+mn-lt"/>
              </a:rPr>
              <a:t>causing physical injury to himself or another</a:t>
            </a:r>
          </a:p>
          <a:p>
            <a:pPr eaLnBrk="1" hangingPunct="1">
              <a:spcBef>
                <a:spcPct val="0"/>
              </a:spcBef>
              <a:spcAft>
                <a:spcPts val="1244"/>
              </a:spcAft>
              <a:defRPr/>
            </a:pPr>
            <a:r>
              <a:rPr lang="en-GB" altLang="en-US" sz="1100" dirty="0">
                <a:latin typeface="+mn-lt"/>
              </a:rPr>
              <a:t>A reason for arresting someone could be to prevent the person:</a:t>
            </a:r>
          </a:p>
          <a:p>
            <a:pPr defTabSz="947958" eaLnBrk="1" hangingPunct="1">
              <a:spcBef>
                <a:spcPct val="0"/>
              </a:spcBef>
              <a:spcAft>
                <a:spcPts val="1244"/>
              </a:spcAft>
              <a:defRPr/>
            </a:pPr>
            <a:r>
              <a:rPr lang="en-GB" altLang="en-US" sz="1100" dirty="0">
                <a:solidFill>
                  <a:srgbClr val="FF0000"/>
                </a:solidFill>
                <a:latin typeface="+mn-lt"/>
              </a:rPr>
              <a:t>Causing physical injury to himself or another </a:t>
            </a:r>
            <a:r>
              <a:rPr lang="en-GB" altLang="en-US" sz="1100" dirty="0">
                <a:latin typeface="+mn-lt"/>
              </a:rPr>
              <a:t>could be the police officer or any other person.  It could also be a person who may be a self harmer</a:t>
            </a:r>
          </a:p>
          <a:p>
            <a:pPr defTabSz="947958" eaLnBrk="1" hangingPunct="1">
              <a:spcBef>
                <a:spcPct val="0"/>
              </a:spcBef>
              <a:spcAft>
                <a:spcPts val="1244"/>
              </a:spcAft>
              <a:defRPr/>
            </a:pPr>
            <a:r>
              <a:rPr lang="en-GB" altLang="en-US" sz="1100" b="1" dirty="0">
                <a:solidFill>
                  <a:srgbClr val="FF0000"/>
                </a:solidFill>
                <a:latin typeface="+mn-lt"/>
              </a:rPr>
              <a:t>Suffering physical injury </a:t>
            </a:r>
            <a:r>
              <a:rPr lang="en-GB" altLang="en-US" sz="1100" dirty="0">
                <a:latin typeface="+mn-lt"/>
              </a:rPr>
              <a:t>- suggests a less deliberate act than the word causing. Could relate to the person being arrested suffering injury from others. </a:t>
            </a:r>
            <a:r>
              <a:rPr lang="en-GB" altLang="en-US" sz="1100" dirty="0" err="1">
                <a:latin typeface="+mn-lt"/>
              </a:rPr>
              <a:t>Eg</a:t>
            </a:r>
            <a:r>
              <a:rPr lang="en-GB" altLang="en-US" sz="1100" dirty="0">
                <a:latin typeface="+mn-lt"/>
              </a:rPr>
              <a:t> if the suspect has assaulted a person in the street and there is a real risk that they will suffer some harm from friends of the victim who were present when the assault took place.</a:t>
            </a:r>
          </a:p>
          <a:p>
            <a:pPr defTabSz="947958" eaLnBrk="1" hangingPunct="1">
              <a:spcBef>
                <a:spcPct val="0"/>
              </a:spcBef>
              <a:spcAft>
                <a:spcPts val="1244"/>
              </a:spcAft>
              <a:defRPr/>
            </a:pPr>
            <a:endParaRPr lang="en-GB" altLang="en-US" sz="1100" dirty="0">
              <a:latin typeface="+mn-lt"/>
            </a:endParaRPr>
          </a:p>
          <a:p>
            <a:pPr defTabSz="947958">
              <a:defRPr/>
            </a:pPr>
            <a:r>
              <a:rPr lang="en-GB" altLang="en-US" sz="1100" b="1" dirty="0">
                <a:solidFill>
                  <a:srgbClr val="FF0000"/>
                </a:solidFill>
                <a:latin typeface="+mn-lt"/>
              </a:rPr>
              <a:t>P</a:t>
            </a:r>
            <a:r>
              <a:rPr lang="en-GB" altLang="en-US" sz="1100" b="1" dirty="0">
                <a:solidFill>
                  <a:srgbClr val="000000"/>
                </a:solidFill>
                <a:latin typeface="+mn-lt"/>
              </a:rPr>
              <a:t>. </a:t>
            </a:r>
            <a:r>
              <a:rPr lang="en-GB" altLang="en-US" sz="1100" b="1" dirty="0">
                <a:solidFill>
                  <a:srgbClr val="FF0000"/>
                </a:solidFill>
                <a:latin typeface="+mn-lt"/>
              </a:rPr>
              <a:t>Committing an offence against public decency</a:t>
            </a:r>
          </a:p>
          <a:p>
            <a:pPr defTabSz="947958">
              <a:defRPr/>
            </a:pPr>
            <a:r>
              <a:rPr lang="en-GB" altLang="en-US" sz="1100" dirty="0">
                <a:solidFill>
                  <a:srgbClr val="000000"/>
                </a:solidFill>
                <a:latin typeface="+mn-lt"/>
              </a:rPr>
              <a:t>This criteria might apply when an offence against public decency is being committed in a public place and is thought likely that it will be repeated. </a:t>
            </a:r>
            <a:r>
              <a:rPr lang="en-GB" altLang="en-US" sz="1100" dirty="0">
                <a:solidFill>
                  <a:srgbClr val="0000FF"/>
                </a:solidFill>
                <a:latin typeface="+mn-lt"/>
              </a:rPr>
              <a:t>It only applies, however, if the public cannot be reasonably expected to avoid the person in question.</a:t>
            </a:r>
          </a:p>
          <a:p>
            <a:pPr defTabSz="947958">
              <a:defRPr/>
            </a:pPr>
            <a:endParaRPr lang="en-GB" altLang="en-US" sz="1100" dirty="0">
              <a:solidFill>
                <a:srgbClr val="0000FF"/>
              </a:solidFill>
              <a:latin typeface="+mn-lt"/>
            </a:endParaRPr>
          </a:p>
          <a:p>
            <a:pPr defTabSz="947958">
              <a:defRPr/>
            </a:pPr>
            <a:r>
              <a:rPr lang="en-GB" altLang="en-US" sz="1100" b="1" dirty="0">
                <a:solidFill>
                  <a:srgbClr val="FF0000"/>
                </a:solidFill>
                <a:latin typeface="+mn-lt"/>
              </a:rPr>
              <a:t>L</a:t>
            </a:r>
            <a:r>
              <a:rPr lang="en-GB" altLang="en-US" sz="1100" b="1" dirty="0">
                <a:solidFill>
                  <a:srgbClr val="000000"/>
                </a:solidFill>
                <a:latin typeface="+mn-lt"/>
              </a:rPr>
              <a:t>. </a:t>
            </a:r>
            <a:r>
              <a:rPr lang="en-GB" altLang="en-US" sz="1100" b="1" dirty="0">
                <a:solidFill>
                  <a:srgbClr val="FF0000"/>
                </a:solidFill>
                <a:latin typeface="+mn-lt"/>
              </a:rPr>
              <a:t>Causing loss of or damage to property</a:t>
            </a:r>
            <a:r>
              <a:rPr lang="en-GB" altLang="en-US" sz="1100" b="1" dirty="0">
                <a:latin typeface="+mn-lt"/>
              </a:rPr>
              <a:t> </a:t>
            </a:r>
            <a:r>
              <a:rPr lang="en-GB" altLang="en-US" sz="1100" dirty="0">
                <a:latin typeface="+mn-lt"/>
              </a:rPr>
              <a:t>- this may cover situations where there is a risk that if the person is not arrested then they may cause further damage to property or perhaps dispose of property that has been stolen in the original offence.</a:t>
            </a:r>
          </a:p>
          <a:p>
            <a:pPr defTabSz="947958">
              <a:defRPr/>
            </a:pPr>
            <a:r>
              <a:rPr lang="en-GB" altLang="en-US" sz="1100" dirty="0">
                <a:solidFill>
                  <a:srgbClr val="000000"/>
                </a:solidFill>
                <a:latin typeface="+mn-lt"/>
              </a:rPr>
              <a:t>This criteria might apply where the suspect has a history of serial offending against property and it is thought likely that they may continue offending if they are not arrested. </a:t>
            </a:r>
            <a:r>
              <a:rPr lang="en-GB" altLang="en-US" sz="1100" dirty="0">
                <a:solidFill>
                  <a:srgbClr val="0000FF"/>
                </a:solidFill>
                <a:latin typeface="+mn-lt"/>
              </a:rPr>
              <a:t>Persistent shoplifters found in the town centre </a:t>
            </a:r>
            <a:r>
              <a:rPr lang="en-GB" altLang="en-US" sz="1100" dirty="0">
                <a:solidFill>
                  <a:srgbClr val="FF0000"/>
                </a:solidFill>
                <a:latin typeface="+mn-lt"/>
              </a:rPr>
              <a:t>MAY</a:t>
            </a:r>
            <a:r>
              <a:rPr lang="en-GB" altLang="en-US" sz="1100" dirty="0">
                <a:solidFill>
                  <a:srgbClr val="0000FF"/>
                </a:solidFill>
                <a:latin typeface="+mn-lt"/>
              </a:rPr>
              <a:t> lend themselves to this criteria – if you can justify an arrest.</a:t>
            </a:r>
          </a:p>
          <a:p>
            <a:pPr defTabSz="947958">
              <a:defRPr/>
            </a:pPr>
            <a:endParaRPr lang="en-GB" altLang="en-US" sz="1100" dirty="0">
              <a:solidFill>
                <a:srgbClr val="0000FF"/>
              </a:solidFill>
              <a:latin typeface="+mn-lt"/>
            </a:endParaRPr>
          </a:p>
          <a:p>
            <a:pPr defTabSz="947958">
              <a:defRPr/>
            </a:pPr>
            <a:r>
              <a:rPr lang="en-GB" altLang="en-US" sz="1100" b="1" dirty="0">
                <a:solidFill>
                  <a:srgbClr val="FF0000"/>
                </a:solidFill>
                <a:latin typeface="+mn-lt"/>
              </a:rPr>
              <a:t>A.</a:t>
            </a:r>
            <a:r>
              <a:rPr lang="en-GB" altLang="en-US" sz="1100" b="1" dirty="0">
                <a:solidFill>
                  <a:srgbClr val="0000FF"/>
                </a:solidFill>
                <a:latin typeface="+mn-lt"/>
              </a:rPr>
              <a:t> &amp; N. Ascertain a person’s name and address </a:t>
            </a:r>
          </a:p>
          <a:p>
            <a:pPr defTabSz="947958" eaLnBrk="1" hangingPunct="1">
              <a:spcBef>
                <a:spcPct val="0"/>
              </a:spcBef>
              <a:spcAft>
                <a:spcPts val="1244"/>
              </a:spcAft>
              <a:defRPr/>
            </a:pPr>
            <a:r>
              <a:rPr lang="en-GB" altLang="en-US" sz="1100" dirty="0">
                <a:latin typeface="+mn-lt"/>
              </a:rPr>
              <a:t>If a person who is suspected of an offence refuses to provide name/address – officer must explain that it may lead to their arrest. This is not a power to arrest a person who simply refuses to give their name &amp; address – it is just one of the reasons which would make an arrest necessary.  </a:t>
            </a:r>
          </a:p>
          <a:p>
            <a:pPr defTabSz="947958" eaLnBrk="1" hangingPunct="1">
              <a:spcBef>
                <a:spcPct val="0"/>
              </a:spcBef>
              <a:spcAft>
                <a:spcPts val="1244"/>
              </a:spcAft>
              <a:defRPr/>
            </a:pPr>
            <a:r>
              <a:rPr lang="en-GB" altLang="en-US" sz="1100" dirty="0">
                <a:latin typeface="+mn-lt"/>
              </a:rPr>
              <a:t>An officer may also arrest someone in a situation where there are reasonable grounds for doubting whether a name or address given by the person is real. </a:t>
            </a:r>
            <a:endParaRPr lang="en-GB" altLang="en-US" sz="1100" b="1" dirty="0">
              <a:solidFill>
                <a:srgbClr val="FF0000"/>
              </a:solidFill>
              <a:latin typeface="+mn-lt"/>
            </a:endParaRPr>
          </a:p>
          <a:p>
            <a:pPr defTabSz="947958">
              <a:defRPr/>
            </a:pPr>
            <a:r>
              <a:rPr lang="en-GB" altLang="en-US" sz="1100" dirty="0">
                <a:solidFill>
                  <a:srgbClr val="000000"/>
                </a:solidFill>
                <a:latin typeface="+mn-lt"/>
              </a:rPr>
              <a:t>If you do not know and cannot readily ascertain a person’s </a:t>
            </a:r>
            <a:r>
              <a:rPr lang="en-GB" altLang="en-US" sz="1100" b="1" dirty="0">
                <a:solidFill>
                  <a:srgbClr val="0000FF"/>
                </a:solidFill>
                <a:latin typeface="+mn-lt"/>
              </a:rPr>
              <a:t>name and/or address</a:t>
            </a:r>
            <a:r>
              <a:rPr lang="en-GB" altLang="en-US" sz="1100" dirty="0">
                <a:solidFill>
                  <a:srgbClr val="000000"/>
                </a:solidFill>
                <a:latin typeface="+mn-lt"/>
              </a:rPr>
              <a:t>, or you have reasonable grounds for doubting details provided – e.g. failures/refusals/apparent reluctance to provide details </a:t>
            </a:r>
            <a:r>
              <a:rPr lang="en-GB" altLang="en-US" sz="1100" b="1" dirty="0">
                <a:solidFill>
                  <a:srgbClr val="000000"/>
                </a:solidFill>
                <a:latin typeface="+mn-lt"/>
              </a:rPr>
              <a:t>or</a:t>
            </a:r>
            <a:r>
              <a:rPr lang="en-GB" altLang="en-US" sz="1100" dirty="0">
                <a:solidFill>
                  <a:srgbClr val="000000"/>
                </a:solidFill>
                <a:latin typeface="+mn-lt"/>
              </a:rPr>
              <a:t> an Officer being unable to verify the details provided. If practicable, a person should be given an opportunity to prove their details before they are arrested and a warning that refusal may lead to arrest is good practice but it is not expressly required.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36977446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Bef>
                <a:spcPct val="0"/>
              </a:spcBef>
              <a:defRPr/>
            </a:pPr>
            <a:r>
              <a:rPr lang="en-GB" altLang="en-US" sz="1100" dirty="0">
                <a:solidFill>
                  <a:srgbClr val="000000"/>
                </a:solidFill>
                <a:latin typeface="+mn-lt"/>
              </a:rPr>
              <a:t>Applying the Necessity criteria requires an Arresting Officer to consider all of the circumstances of the particular case that they are dealing with and to believe that there is </a:t>
            </a:r>
            <a:r>
              <a:rPr lang="en-GB" altLang="en-US" sz="1100" b="1" u="sng" dirty="0">
                <a:solidFill>
                  <a:srgbClr val="FF0000"/>
                </a:solidFill>
                <a:latin typeface="+mn-lt"/>
              </a:rPr>
              <a:t>no other way </a:t>
            </a:r>
            <a:r>
              <a:rPr lang="en-GB" altLang="en-US" sz="1100" dirty="0">
                <a:solidFill>
                  <a:srgbClr val="000000"/>
                </a:solidFill>
                <a:latin typeface="+mn-lt"/>
              </a:rPr>
              <a:t>of achieving one or more of these objectives other than to remove a suspect’s Right to Liberty. </a:t>
            </a:r>
          </a:p>
          <a:p>
            <a:pPr defTabSz="947958" eaLnBrk="1" hangingPunct="1">
              <a:spcBef>
                <a:spcPct val="0"/>
              </a:spcBef>
              <a:defRPr/>
            </a:pPr>
            <a:endParaRPr lang="en-GB" altLang="en-US" sz="1100" dirty="0">
              <a:solidFill>
                <a:srgbClr val="000000"/>
              </a:solidFill>
              <a:latin typeface="+mn-lt"/>
            </a:endParaRPr>
          </a:p>
          <a:p>
            <a:pPr defTabSz="947958" eaLnBrk="1" hangingPunct="1">
              <a:spcBef>
                <a:spcPct val="0"/>
              </a:spcBef>
              <a:defRPr/>
            </a:pPr>
            <a:r>
              <a:rPr lang="en-GB" altLang="en-US" sz="1100" dirty="0">
                <a:solidFill>
                  <a:srgbClr val="000000"/>
                </a:solidFill>
                <a:latin typeface="+mn-lt"/>
              </a:rPr>
              <a:t>There is an acronym that may help: </a:t>
            </a:r>
          </a:p>
          <a:p>
            <a:pPr defTabSz="947958" eaLnBrk="1" hangingPunct="1">
              <a:spcBef>
                <a:spcPct val="0"/>
              </a:spcBef>
              <a:defRPr/>
            </a:pPr>
            <a:endParaRPr lang="en-GB" altLang="en-US" sz="1100" dirty="0">
              <a:solidFill>
                <a:srgbClr val="000000"/>
              </a:solidFill>
              <a:latin typeface="+mn-lt"/>
            </a:endParaRPr>
          </a:p>
          <a:p>
            <a:pPr defTabSz="947958" eaLnBrk="1" hangingPunct="1">
              <a:spcBef>
                <a:spcPct val="0"/>
              </a:spcBef>
              <a:defRPr/>
            </a:pPr>
            <a:r>
              <a:rPr lang="en-GB" altLang="en-US" sz="1100" b="1" dirty="0">
                <a:solidFill>
                  <a:srgbClr val="000000"/>
                </a:solidFill>
                <a:latin typeface="+mn-lt"/>
              </a:rPr>
              <a:t>Trainer to direct students to Moodle where there is a handout of this slide.</a:t>
            </a:r>
          </a:p>
          <a:p>
            <a:pPr defTabSz="947958" eaLnBrk="1" hangingPunct="1">
              <a:spcBef>
                <a:spcPct val="0"/>
              </a:spcBef>
              <a:defRPr/>
            </a:pPr>
            <a:endParaRPr lang="en-GB" altLang="en-US" sz="1100" b="1" dirty="0">
              <a:solidFill>
                <a:srgbClr val="000000"/>
              </a:solidFill>
              <a:latin typeface="+mn-lt"/>
            </a:endParaRPr>
          </a:p>
          <a:p>
            <a:pPr defTabSz="947958" eaLnBrk="1" hangingPunct="1">
              <a:lnSpc>
                <a:spcPct val="90000"/>
              </a:lnSpc>
              <a:spcBef>
                <a:spcPct val="0"/>
              </a:spcBef>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26</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defRPr/>
            </a:pPr>
            <a:r>
              <a:rPr lang="en-GB" altLang="en-US" sz="1100" b="1" dirty="0">
                <a:solidFill>
                  <a:srgbClr val="000099"/>
                </a:solidFill>
                <a:latin typeface="+mn-lt"/>
              </a:rPr>
              <a:t>QTS – when can a member of the public arrest someone?</a:t>
            </a:r>
          </a:p>
          <a:p>
            <a:pPr defTabSz="947958" eaLnBrk="1" hangingPunct="1">
              <a:defRPr/>
            </a:pPr>
            <a:endParaRPr lang="en-GB" altLang="en-US" sz="1100" b="1" dirty="0">
              <a:solidFill>
                <a:srgbClr val="000099"/>
              </a:solidFill>
              <a:latin typeface="+mn-lt"/>
            </a:endParaRPr>
          </a:p>
          <a:p>
            <a:pPr defTabSz="947958" eaLnBrk="1" hangingPunct="1">
              <a:defRPr/>
            </a:pPr>
            <a:r>
              <a:rPr lang="en-GB" altLang="en-US" sz="1100" b="1" dirty="0">
                <a:solidFill>
                  <a:srgbClr val="000099"/>
                </a:solidFill>
                <a:latin typeface="+mn-lt"/>
              </a:rPr>
              <a:t>Section 24A(3) Police and Criminal Evidence Act 1984</a:t>
            </a:r>
          </a:p>
          <a:p>
            <a:pPr defTabSz="947958" eaLnBrk="1" hangingPunct="1">
              <a:defRPr/>
            </a:pPr>
            <a:endParaRPr lang="en-GB" altLang="en-US" sz="1100" b="1" dirty="0">
              <a:solidFill>
                <a:srgbClr val="000099"/>
              </a:solidFill>
              <a:latin typeface="+mn-lt"/>
            </a:endParaRPr>
          </a:p>
          <a:p>
            <a:pPr eaLnBrk="1" hangingPunct="1"/>
            <a:r>
              <a:rPr lang="en-GB" altLang="en-US" sz="1100" dirty="0">
                <a:latin typeface="+mn-lt"/>
              </a:rPr>
              <a:t>The offence includes </a:t>
            </a:r>
            <a:r>
              <a:rPr lang="en-GB" altLang="en-US" sz="1100" b="1" dirty="0">
                <a:solidFill>
                  <a:srgbClr val="0000FF"/>
                </a:solidFill>
                <a:latin typeface="+mn-lt"/>
              </a:rPr>
              <a:t>Indictable</a:t>
            </a:r>
            <a:r>
              <a:rPr lang="en-GB" altLang="en-US" sz="1100" dirty="0">
                <a:solidFill>
                  <a:srgbClr val="0000FF"/>
                </a:solidFill>
                <a:latin typeface="+mn-lt"/>
              </a:rPr>
              <a:t> </a:t>
            </a:r>
            <a:r>
              <a:rPr lang="en-GB" altLang="en-US" sz="1100" dirty="0">
                <a:latin typeface="+mn-lt"/>
              </a:rPr>
              <a:t>or </a:t>
            </a:r>
            <a:r>
              <a:rPr lang="en-GB" altLang="en-US" sz="1100" b="1" dirty="0">
                <a:solidFill>
                  <a:srgbClr val="0000FF"/>
                </a:solidFill>
                <a:latin typeface="+mn-lt"/>
              </a:rPr>
              <a:t>triable either way </a:t>
            </a:r>
            <a:r>
              <a:rPr lang="en-GB" altLang="en-US" sz="1100" dirty="0">
                <a:latin typeface="+mn-lt"/>
              </a:rPr>
              <a:t>offences</a:t>
            </a:r>
          </a:p>
          <a:p>
            <a:pPr marL="177742" indent="-177742" eaLnBrk="1" hangingPunct="1">
              <a:buFont typeface="Arial" panose="020B0604020202020204" pitchFamily="34" charset="0"/>
              <a:buChar char="•"/>
            </a:pPr>
            <a:endParaRPr lang="en-GB" altLang="en-US" sz="1100" dirty="0">
              <a:latin typeface="+mn-lt"/>
            </a:endParaRPr>
          </a:p>
          <a:p>
            <a:pPr eaLnBrk="1" hangingPunct="1">
              <a:lnSpc>
                <a:spcPct val="100000"/>
              </a:lnSpc>
            </a:pPr>
            <a:r>
              <a:rPr lang="en-GB" altLang="en-US" sz="1100" dirty="0">
                <a:latin typeface="+mn-lt"/>
              </a:rPr>
              <a:t>This is often referred to as an </a:t>
            </a:r>
            <a:r>
              <a:rPr lang="en-GB" altLang="en-US" sz="1100" b="1" dirty="0">
                <a:solidFill>
                  <a:srgbClr val="FF0000"/>
                </a:solidFill>
                <a:latin typeface="+mn-lt"/>
              </a:rPr>
              <a:t>‘any person’ </a:t>
            </a:r>
            <a:r>
              <a:rPr lang="en-GB" altLang="en-US" sz="1100" dirty="0">
                <a:latin typeface="+mn-lt"/>
              </a:rPr>
              <a:t>power.</a:t>
            </a:r>
          </a:p>
          <a:p>
            <a:pPr eaLnBrk="1" hangingPunct="1">
              <a:lnSpc>
                <a:spcPct val="100000"/>
              </a:lnSpc>
            </a:pPr>
            <a:endParaRPr lang="en-GB" altLang="en-US" sz="1100" dirty="0">
              <a:latin typeface="+mn-lt"/>
            </a:endParaRPr>
          </a:p>
          <a:p>
            <a:pPr eaLnBrk="1" hangingPunct="1">
              <a:lnSpc>
                <a:spcPct val="100000"/>
              </a:lnSpc>
            </a:pPr>
            <a:r>
              <a:rPr lang="en-GB" altLang="en-US" sz="1100" dirty="0">
                <a:latin typeface="+mn-lt"/>
              </a:rPr>
              <a:t>This power of arrest has its origins in Common Law – the oldest form of law in existence.</a:t>
            </a:r>
          </a:p>
          <a:p>
            <a:pPr eaLnBrk="1" hangingPunct="1">
              <a:lnSpc>
                <a:spcPct val="100000"/>
              </a:lnSpc>
            </a:pPr>
            <a:endParaRPr lang="en-GB" altLang="en-US" sz="1100" dirty="0">
              <a:latin typeface="+mn-lt"/>
            </a:endParaRPr>
          </a:p>
          <a:p>
            <a:pPr eaLnBrk="1" hangingPunct="1">
              <a:lnSpc>
                <a:spcPct val="100000"/>
              </a:lnSpc>
            </a:pPr>
            <a:r>
              <a:rPr lang="en-GB" altLang="en-US" sz="1100" dirty="0">
                <a:latin typeface="+mn-lt"/>
              </a:rPr>
              <a:t>As we have already mentioned, the majority of Common Law has now been superseded by Statute Law, however some powers remain, e.g. Breach of the Peace.</a:t>
            </a:r>
          </a:p>
          <a:p>
            <a:pPr defTabSz="947958" eaLnBrk="1" hangingPunct="1">
              <a:spcBef>
                <a:spcPct val="0"/>
              </a:spcBef>
              <a:defRPr/>
            </a:pPr>
            <a:endParaRPr lang="en-GB" altLang="en-US" sz="1100" b="1" dirty="0">
              <a:solidFill>
                <a:srgbClr val="000000"/>
              </a:solidFill>
              <a:latin typeface="+mn-lt"/>
            </a:endParaRPr>
          </a:p>
          <a:p>
            <a:pPr eaLnBrk="1" hangingPunct="1">
              <a:lnSpc>
                <a:spcPct val="100000"/>
              </a:lnSpc>
            </a:pPr>
            <a:r>
              <a:rPr lang="en-GB" altLang="en-US" sz="1100" dirty="0">
                <a:latin typeface="+mn-lt"/>
              </a:rPr>
              <a:t>What is missing from the any person power to arrest is the phrase </a:t>
            </a:r>
            <a:r>
              <a:rPr lang="en-GB" altLang="en-US" sz="1100" b="1" dirty="0">
                <a:solidFill>
                  <a:srgbClr val="FF0000"/>
                </a:solidFill>
                <a:latin typeface="+mn-lt"/>
              </a:rPr>
              <a:t>about to commit.</a:t>
            </a:r>
          </a:p>
          <a:p>
            <a:pPr eaLnBrk="1" hangingPunct="1">
              <a:lnSpc>
                <a:spcPct val="100000"/>
              </a:lnSpc>
            </a:pPr>
            <a:endParaRPr lang="en-GB" altLang="en-US" sz="1100" dirty="0">
              <a:latin typeface="+mn-lt"/>
            </a:endParaRPr>
          </a:p>
          <a:p>
            <a:pPr eaLnBrk="1" hangingPunct="1">
              <a:lnSpc>
                <a:spcPct val="100000"/>
              </a:lnSpc>
            </a:pPr>
            <a:r>
              <a:rPr lang="en-GB" altLang="en-US" sz="1100" dirty="0">
                <a:latin typeface="+mn-lt"/>
              </a:rPr>
              <a:t>A constable can arrest for past, present and future offences where as the </a:t>
            </a:r>
            <a:r>
              <a:rPr lang="en-GB" altLang="en-US" sz="1100" dirty="0">
                <a:solidFill>
                  <a:srgbClr val="FF0000"/>
                </a:solidFill>
                <a:latin typeface="+mn-lt"/>
              </a:rPr>
              <a:t>‘</a:t>
            </a:r>
            <a:r>
              <a:rPr lang="en-GB" altLang="en-US" sz="1100" b="1" dirty="0">
                <a:solidFill>
                  <a:srgbClr val="FF0000"/>
                </a:solidFill>
                <a:latin typeface="+mn-lt"/>
              </a:rPr>
              <a:t>any person’ </a:t>
            </a:r>
            <a:r>
              <a:rPr lang="en-GB" altLang="en-US" sz="1100" dirty="0">
                <a:latin typeface="+mn-lt"/>
              </a:rPr>
              <a:t>power only allows for past and present</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27</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Bef>
                <a:spcPct val="0"/>
              </a:spcBef>
              <a:defRPr/>
            </a:pPr>
            <a:r>
              <a:rPr lang="en-GB" altLang="en-US" sz="1100" b="1" dirty="0">
                <a:solidFill>
                  <a:srgbClr val="000000"/>
                </a:solidFill>
                <a:latin typeface="+mn-lt"/>
              </a:rPr>
              <a:t>What about PCSO’s? Please see additional handout on Moodle for more detailed PCSO powers.</a:t>
            </a:r>
          </a:p>
          <a:p>
            <a:pPr defTabSz="947958" eaLnBrk="1" hangingPunct="1">
              <a:spcBef>
                <a:spcPct val="0"/>
              </a:spcBef>
              <a:defRPr/>
            </a:pPr>
            <a:endParaRPr lang="en-GB" altLang="en-US" sz="1100" b="1" dirty="0">
              <a:solidFill>
                <a:srgbClr val="000000"/>
              </a:solidFill>
              <a:latin typeface="+mn-lt"/>
            </a:endParaRPr>
          </a:p>
          <a:p>
            <a:pPr defTabSz="947958" eaLnBrk="1" hangingPunct="1">
              <a:spcBef>
                <a:spcPct val="0"/>
              </a:spcBef>
              <a:defRPr/>
            </a:pPr>
            <a:r>
              <a:rPr lang="en-GB" sz="1100" dirty="0">
                <a:latin typeface="+mn-lt"/>
              </a:rPr>
              <a:t>PCSOs have 20 standard powers and a range of discretionary additional powers which may be granted by the local chief constable should he/she believe that they are required to respond effectively to local priorities.</a:t>
            </a:r>
          </a:p>
          <a:p>
            <a:pPr defTabSz="947958" eaLnBrk="1" hangingPunct="1">
              <a:spcBef>
                <a:spcPct val="0"/>
              </a:spcBef>
              <a:defRPr/>
            </a:pPr>
            <a:endParaRPr lang="en-GB" sz="1100" dirty="0">
              <a:latin typeface="+mn-lt"/>
            </a:endParaRPr>
          </a:p>
          <a:p>
            <a:r>
              <a:rPr lang="en-GB" sz="1100" dirty="0">
                <a:latin typeface="+mn-lt"/>
              </a:rPr>
              <a:t>A PCSO can, for example:</a:t>
            </a:r>
          </a:p>
          <a:p>
            <a:pPr lvl="0"/>
            <a:r>
              <a:rPr lang="en-GB" sz="1100" dirty="0">
                <a:latin typeface="+mn-lt"/>
              </a:rPr>
              <a:t>give someone a fixed-penalty notice, </a:t>
            </a:r>
            <a:r>
              <a:rPr lang="en-GB" sz="1100" dirty="0" err="1">
                <a:latin typeface="+mn-lt"/>
              </a:rPr>
              <a:t>eg</a:t>
            </a:r>
            <a:r>
              <a:rPr lang="en-GB" sz="1100" dirty="0">
                <a:latin typeface="+mn-lt"/>
              </a:rPr>
              <a:t> for littering</a:t>
            </a:r>
          </a:p>
          <a:p>
            <a:pPr lvl="0"/>
            <a:r>
              <a:rPr lang="en-GB" sz="1100" dirty="0">
                <a:latin typeface="+mn-lt"/>
              </a:rPr>
              <a:t>demand the name and address of someone being anti-social</a:t>
            </a:r>
          </a:p>
          <a:p>
            <a:pPr lvl="0"/>
            <a:r>
              <a:rPr lang="en-GB" sz="1100" dirty="0">
                <a:latin typeface="+mn-lt"/>
              </a:rPr>
              <a:t>take alcohol off a person aged under 18</a:t>
            </a:r>
          </a:p>
          <a:p>
            <a:r>
              <a:rPr lang="en-GB" sz="1100" dirty="0">
                <a:latin typeface="+mn-lt"/>
              </a:rPr>
              <a:t>A PCSO can also ask a police officer to arrest a person.</a:t>
            </a:r>
          </a:p>
          <a:p>
            <a:r>
              <a:rPr lang="en-GB" sz="1100" dirty="0">
                <a:latin typeface="+mn-lt"/>
              </a:rPr>
              <a:t>The power of PCSOs can differ between </a:t>
            </a:r>
            <a:r>
              <a:rPr lang="en-GB" sz="1100" dirty="0">
                <a:latin typeface="+mn-lt"/>
                <a:hlinkClick r:id="rId3"/>
              </a:rPr>
              <a:t>police forces.</a:t>
            </a:r>
            <a:endParaRPr lang="en-GB" sz="1100" dirty="0">
              <a:latin typeface="+mn-lt"/>
            </a:endParaRPr>
          </a:p>
          <a:p>
            <a:r>
              <a:rPr lang="en-GB" sz="1100" dirty="0">
                <a:latin typeface="+mn-lt"/>
              </a:rPr>
              <a:t>They must wear a uniform clearly marked ‘PCSO’.</a:t>
            </a:r>
          </a:p>
          <a:p>
            <a:pPr defTabSz="947958" eaLnBrk="1" hangingPunct="1">
              <a:spcBef>
                <a:spcPct val="0"/>
              </a:spcBef>
              <a:defRPr/>
            </a:pPr>
            <a:endParaRPr lang="en-GB" sz="1100" dirty="0">
              <a:latin typeface="+mn-lt"/>
            </a:endParaRPr>
          </a:p>
          <a:p>
            <a:pPr defTabSz="947958" eaLnBrk="1" hangingPunct="1">
              <a:spcBef>
                <a:spcPct val="0"/>
              </a:spcBef>
              <a:defRPr/>
            </a:pPr>
            <a:endParaRPr lang="en-GB" altLang="en-US" sz="11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fontAlgn="auto">
              <a:spcAft>
                <a:spcPts val="0"/>
              </a:spcAft>
            </a:pPr>
            <a:r>
              <a:rPr lang="en-GB" altLang="en-US" sz="1100" b="1" dirty="0">
                <a:solidFill>
                  <a:srgbClr val="002060"/>
                </a:solidFill>
                <a:latin typeface="+mn-lt"/>
                <a:cs typeface="Arial" panose="020B0604020202020204" pitchFamily="34" charset="0"/>
              </a:rPr>
              <a:t>Section 49 Prison Act 1952 (unlawfully at large)</a:t>
            </a:r>
          </a:p>
          <a:p>
            <a:pPr fontAlgn="auto">
              <a:spcAft>
                <a:spcPts val="0"/>
              </a:spcAft>
            </a:pPr>
            <a:r>
              <a:rPr lang="en-GB" sz="1100" dirty="0">
                <a:latin typeface="+mn-lt"/>
              </a:rPr>
              <a:t>Any person who, having been sentenced to imprisonment, custody for life or youth custody or ordered to be detained in a detention centre or young offenders institution or a youth detention training centre, or having been committed to a prison or remand centre, is unlawfully at large, may be arrested by a </a:t>
            </a:r>
            <a:r>
              <a:rPr lang="en-GB" sz="1100" dirty="0">
                <a:latin typeface="+mn-lt"/>
                <a:hlinkClick r:id="rId3"/>
              </a:rPr>
              <a:t>constable</a:t>
            </a:r>
            <a:r>
              <a:rPr lang="en-GB" sz="1100" dirty="0">
                <a:latin typeface="+mn-lt"/>
              </a:rPr>
              <a:t> without warrant and taken to the place in which he is required in accordance with law to be detained.</a:t>
            </a:r>
            <a:endParaRPr lang="en-GB" altLang="en-US" sz="1100" dirty="0">
              <a:solidFill>
                <a:srgbClr val="002060"/>
              </a:solidFill>
              <a:latin typeface="+mn-lt"/>
              <a:cs typeface="Arial" panose="020B0604020202020204" pitchFamily="34" charset="0"/>
            </a:endParaRPr>
          </a:p>
          <a:p>
            <a:pPr fontAlgn="auto">
              <a:spcAft>
                <a:spcPts val="0"/>
              </a:spcAft>
            </a:pPr>
            <a:r>
              <a:rPr lang="en-GB" altLang="en-US" sz="1100" b="1" dirty="0">
                <a:solidFill>
                  <a:srgbClr val="002060"/>
                </a:solidFill>
                <a:latin typeface="+mn-lt"/>
                <a:cs typeface="Arial" panose="020B0604020202020204" pitchFamily="34" charset="0"/>
              </a:rPr>
              <a:t>Section 13 Visiting Forces Act 1955 (deserter / absentee)</a:t>
            </a:r>
          </a:p>
          <a:p>
            <a:pPr fontAlgn="auto">
              <a:spcAft>
                <a:spcPts val="0"/>
              </a:spcAft>
            </a:pPr>
            <a:r>
              <a:rPr lang="en-GB" sz="1100" dirty="0">
                <a:latin typeface="+mn-lt"/>
              </a:rPr>
              <a:t>provides for the apprehension and detention of deserters and absentees of certain foreign forces visiting the UK, together with legal procedures concerning offenders from those forces. </a:t>
            </a:r>
            <a:endParaRPr lang="en-GB" altLang="en-US" sz="1100" b="1" dirty="0">
              <a:solidFill>
                <a:srgbClr val="002060"/>
              </a:solidFill>
              <a:latin typeface="+mn-lt"/>
              <a:cs typeface="Arial" panose="020B0604020202020204" pitchFamily="34" charset="0"/>
            </a:endParaRPr>
          </a:p>
          <a:p>
            <a:pPr fontAlgn="auto">
              <a:spcAft>
                <a:spcPts val="0"/>
              </a:spcAft>
            </a:pPr>
            <a:r>
              <a:rPr lang="en-GB" altLang="en-US" sz="1100" b="1" dirty="0">
                <a:solidFill>
                  <a:srgbClr val="002060"/>
                </a:solidFill>
                <a:latin typeface="+mn-lt"/>
                <a:cs typeface="Arial" panose="020B0604020202020204" pitchFamily="34" charset="0"/>
              </a:rPr>
              <a:t>Section 32 Children &amp; Young Persons Act 1969 (detention of absentee)</a:t>
            </a:r>
          </a:p>
          <a:p>
            <a:pPr fontAlgn="auto">
              <a:spcAft>
                <a:spcPts val="0"/>
              </a:spcAft>
            </a:pPr>
            <a:r>
              <a:rPr lang="en-GB" sz="1100" dirty="0">
                <a:latin typeface="+mn-lt"/>
              </a:rPr>
              <a:t>provides for the arrest and detention of young people who are absent without consent from a place where they has been sent by a court. A warrant to search is also available if required.</a:t>
            </a:r>
            <a:endParaRPr lang="en-GB" altLang="en-US" sz="1100" b="1" dirty="0">
              <a:solidFill>
                <a:srgbClr val="002060"/>
              </a:solidFill>
              <a:latin typeface="+mn-lt"/>
              <a:cs typeface="Arial" panose="020B0604020202020204" pitchFamily="34" charset="0"/>
            </a:endParaRPr>
          </a:p>
          <a:p>
            <a:pPr fontAlgn="auto">
              <a:spcAft>
                <a:spcPts val="0"/>
              </a:spcAft>
            </a:pPr>
            <a:r>
              <a:rPr lang="en-GB" altLang="en-US" sz="1100" b="1" dirty="0">
                <a:solidFill>
                  <a:srgbClr val="002060"/>
                </a:solidFill>
                <a:latin typeface="+mn-lt"/>
                <a:cs typeface="Arial" panose="020B0604020202020204" pitchFamily="34" charset="0"/>
              </a:rPr>
              <a:t>Section 7 Bail Act 1976 (absconding from bail)</a:t>
            </a:r>
          </a:p>
          <a:p>
            <a:pPr fontAlgn="auto">
              <a:spcAft>
                <a:spcPts val="0"/>
              </a:spcAft>
            </a:pPr>
            <a:r>
              <a:rPr lang="en-GB" sz="1100" dirty="0">
                <a:latin typeface="+mn-lt"/>
              </a:rPr>
              <a:t>If a person who has been released on </a:t>
            </a:r>
            <a:r>
              <a:rPr lang="en-GB" sz="1100" dirty="0">
                <a:latin typeface="+mn-lt"/>
                <a:hlinkClick r:id="rId4"/>
              </a:rPr>
              <a:t>bail in criminal proceedings</a:t>
            </a:r>
            <a:r>
              <a:rPr lang="en-GB" sz="1100" dirty="0">
                <a:latin typeface="+mn-lt"/>
              </a:rPr>
              <a:t> and is under a duty to surrender into the custody of a </a:t>
            </a:r>
            <a:r>
              <a:rPr lang="en-GB" sz="1100" dirty="0">
                <a:latin typeface="+mn-lt"/>
                <a:hlinkClick r:id="rId5"/>
              </a:rPr>
              <a:t>court</a:t>
            </a:r>
            <a:r>
              <a:rPr lang="en-GB" sz="1100" dirty="0">
                <a:latin typeface="+mn-lt"/>
              </a:rPr>
              <a:t> fails to </a:t>
            </a:r>
            <a:r>
              <a:rPr lang="en-GB" sz="1100" dirty="0">
                <a:latin typeface="+mn-lt"/>
                <a:hlinkClick r:id="rId5"/>
              </a:rPr>
              <a:t>surrender to custody</a:t>
            </a:r>
            <a:r>
              <a:rPr lang="en-GB" sz="1100" dirty="0">
                <a:latin typeface="+mn-lt"/>
              </a:rPr>
              <a:t> at the time appointed for him to do so the court may issue a warrant for his arrest</a:t>
            </a:r>
            <a:endParaRPr lang="en-GB" altLang="en-US" sz="1100" b="1" dirty="0">
              <a:solidFill>
                <a:srgbClr val="002060"/>
              </a:solidFill>
              <a:latin typeface="+mn-lt"/>
              <a:cs typeface="Arial" panose="020B0604020202020204" pitchFamily="34" charset="0"/>
            </a:endParaRPr>
          </a:p>
          <a:p>
            <a:pPr fontAlgn="auto">
              <a:spcAft>
                <a:spcPts val="0"/>
              </a:spcAft>
            </a:pPr>
            <a:r>
              <a:rPr lang="en-GB" altLang="en-US" sz="1100" b="1" dirty="0">
                <a:solidFill>
                  <a:srgbClr val="002060"/>
                </a:solidFill>
                <a:latin typeface="+mn-lt"/>
                <a:cs typeface="Arial" panose="020B0604020202020204" pitchFamily="34" charset="0"/>
              </a:rPr>
              <a:t>Section 18(return of patients),section 35(10) (remand to hospital for reports),section 36(8) (remand to hospital for treatment), section 38(7) </a:t>
            </a:r>
          </a:p>
          <a:p>
            <a:pPr fontAlgn="auto">
              <a:spcAft>
                <a:spcPts val="0"/>
              </a:spcAft>
            </a:pPr>
            <a:r>
              <a:rPr lang="en-GB" altLang="en-US" sz="1100" b="1" dirty="0">
                <a:solidFill>
                  <a:srgbClr val="002060"/>
                </a:solidFill>
                <a:latin typeface="+mn-lt"/>
                <a:cs typeface="Arial" panose="020B0604020202020204" pitchFamily="34" charset="0"/>
              </a:rPr>
              <a:t>(interim hospital orders), section 136(1) (mentally disordered persons in public place), and section 138 (retaking of escaped patients) Mental Health Act 1983. </a:t>
            </a:r>
          </a:p>
          <a:p>
            <a:pPr fontAlgn="auto">
              <a:spcAft>
                <a:spcPts val="0"/>
              </a:spcAft>
            </a:pPr>
            <a:r>
              <a:rPr lang="en-GB" sz="1100" dirty="0">
                <a:latin typeface="+mn-lt"/>
              </a:rPr>
              <a:t>provides for patients who are liable to be detained in a hospital, but absent themselves without permission and have to be returned.</a:t>
            </a:r>
            <a:endParaRPr lang="en-GB" altLang="en-US" sz="1100" b="1" dirty="0">
              <a:solidFill>
                <a:srgbClr val="002060"/>
              </a:solidFill>
              <a:latin typeface="+mn-lt"/>
              <a:cs typeface="Arial" panose="020B0604020202020204" pitchFamily="34" charset="0"/>
            </a:endParaRPr>
          </a:p>
          <a:p>
            <a:pPr fontAlgn="auto">
              <a:spcAft>
                <a:spcPts val="0"/>
              </a:spcAft>
            </a:pPr>
            <a:r>
              <a:rPr lang="en-GB" altLang="en-US" sz="1100" b="1" dirty="0">
                <a:solidFill>
                  <a:srgbClr val="002060"/>
                </a:solidFill>
                <a:latin typeface="+mn-lt"/>
                <a:cs typeface="Arial" panose="020B0604020202020204" pitchFamily="34" charset="0"/>
              </a:rPr>
              <a:t>Section 5(5) Repatriation of Prisoners Act 1984 (prisoner unlawfully at large). </a:t>
            </a:r>
          </a:p>
          <a:p>
            <a:pPr defTabSz="947958" eaLnBrk="1" hangingPunct="1">
              <a:spcBef>
                <a:spcPct val="0"/>
              </a:spcBef>
              <a:defRPr/>
            </a:pPr>
            <a:endParaRPr lang="en-GB" sz="1100" dirty="0">
              <a:latin typeface="+mn-lt"/>
            </a:endParaRPr>
          </a:p>
          <a:p>
            <a:pPr defTabSz="947958" eaLnBrk="1" hangingPunct="1">
              <a:spcBef>
                <a:spcPct val="0"/>
              </a:spcBef>
              <a:defRPr/>
            </a:pPr>
            <a:endParaRPr lang="en-GB" altLang="en-US" sz="11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32107134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lnSpc>
                <a:spcPct val="100000"/>
              </a:lnSpc>
            </a:pPr>
            <a:r>
              <a:rPr lang="en-GB" altLang="en-US" sz="1000" b="1" dirty="0">
                <a:latin typeface="+mn-lt"/>
              </a:rPr>
              <a:t>QTS – what information do you think we need to record in our EPNBs when we arrest someone?</a:t>
            </a:r>
          </a:p>
          <a:p>
            <a:pPr eaLnBrk="1" hangingPunct="1">
              <a:lnSpc>
                <a:spcPct val="100000"/>
              </a:lnSpc>
            </a:pPr>
            <a:endParaRPr lang="en-GB" altLang="en-US" sz="1000" dirty="0">
              <a:latin typeface="+mn-lt"/>
            </a:endParaRPr>
          </a:p>
          <a:p>
            <a:pPr eaLnBrk="1" hangingPunct="1">
              <a:lnSpc>
                <a:spcPct val="100000"/>
              </a:lnSpc>
            </a:pPr>
            <a:r>
              <a:rPr lang="en-GB" altLang="en-US" sz="1000" dirty="0">
                <a:latin typeface="+mn-lt"/>
              </a:rPr>
              <a:t>PACE states the Arresting Officer is required to provide information to the person arrested. This is usually done by creating a record in their PNB or their E-PNB, that the person is under arrest, the grounds of the arrest and the necessity for the arrest.</a:t>
            </a:r>
          </a:p>
          <a:p>
            <a:pPr eaLnBrk="1" hangingPunct="1">
              <a:lnSpc>
                <a:spcPct val="100000"/>
              </a:lnSpc>
            </a:pPr>
            <a:endParaRPr lang="en-GB" altLang="en-US" sz="1000" dirty="0">
              <a:latin typeface="+mn-lt"/>
            </a:endParaRPr>
          </a:p>
          <a:p>
            <a:pPr eaLnBrk="1" hangingPunct="1">
              <a:lnSpc>
                <a:spcPct val="100000"/>
              </a:lnSpc>
            </a:pPr>
            <a:r>
              <a:rPr lang="en-GB" altLang="en-US" sz="1000" dirty="0">
                <a:latin typeface="+mn-lt"/>
              </a:rPr>
              <a:t>Remember, whichever of the ‘necessity criteria’ is used then the full details need to be recorded.</a:t>
            </a:r>
          </a:p>
          <a:p>
            <a:pPr eaLnBrk="1" hangingPunct="1">
              <a:lnSpc>
                <a:spcPct val="100000"/>
              </a:lnSpc>
            </a:pPr>
            <a:r>
              <a:rPr lang="en-GB" altLang="en-US" sz="1000" dirty="0">
                <a:latin typeface="+mn-lt"/>
              </a:rPr>
              <a:t>For example, if the officer uses ‘prompt and effective investigation’ then they </a:t>
            </a:r>
            <a:r>
              <a:rPr lang="en-GB" altLang="en-US" sz="1000" dirty="0">
                <a:solidFill>
                  <a:srgbClr val="FF0000"/>
                </a:solidFill>
                <a:latin typeface="+mn-lt"/>
              </a:rPr>
              <a:t>must record which aspect of this criteria applies</a:t>
            </a:r>
            <a:r>
              <a:rPr lang="en-GB" altLang="en-US" sz="1000" dirty="0">
                <a:latin typeface="+mn-lt"/>
              </a:rPr>
              <a:t>, i.e. interviewing the suspect; specific investigation needs etc. </a:t>
            </a:r>
            <a:endParaRPr lang="en-GB" sz="1000" dirty="0">
              <a:latin typeface="+mn-lt"/>
            </a:endParaRPr>
          </a:p>
          <a:p>
            <a:pPr eaLnBrk="1" hangingPunct="1">
              <a:lnSpc>
                <a:spcPct val="100000"/>
              </a:lnSpc>
              <a:spcBef>
                <a:spcPct val="0"/>
              </a:spcBef>
            </a:pPr>
            <a:endParaRPr lang="en-GB" altLang="en-US" sz="1000" dirty="0">
              <a:latin typeface="+mn-lt"/>
            </a:endParaRPr>
          </a:p>
          <a:p>
            <a:pPr eaLnBrk="1" hangingPunct="1">
              <a:lnSpc>
                <a:spcPct val="100000"/>
              </a:lnSpc>
              <a:spcBef>
                <a:spcPct val="0"/>
              </a:spcBef>
            </a:pPr>
            <a:r>
              <a:rPr lang="en-GB" altLang="en-US" sz="1000" dirty="0">
                <a:latin typeface="+mn-lt"/>
              </a:rPr>
              <a:t>Ensure the person under arrest is cautioned in line with PACE Code C unless impractical to do so, by reason of their condition or behaviour at the time. </a:t>
            </a:r>
          </a:p>
          <a:p>
            <a:pPr eaLnBrk="1" hangingPunct="1">
              <a:lnSpc>
                <a:spcPct val="100000"/>
              </a:lnSpc>
              <a:spcBef>
                <a:spcPct val="0"/>
              </a:spcBef>
            </a:pPr>
            <a:endParaRPr lang="en-GB" altLang="en-US" sz="1000" dirty="0">
              <a:latin typeface="+mn-lt"/>
            </a:endParaRPr>
          </a:p>
          <a:p>
            <a:pPr>
              <a:lnSpc>
                <a:spcPct val="100000"/>
              </a:lnSpc>
            </a:pPr>
            <a:r>
              <a:rPr lang="en-GB" sz="1000" dirty="0">
                <a:latin typeface="+mn-lt"/>
              </a:rPr>
              <a:t>The importance of documenting decisions are to: </a:t>
            </a:r>
          </a:p>
          <a:p>
            <a:pPr marL="296237" indent="-296237" defTabSz="947958">
              <a:buFont typeface="Arial" panose="020B0604020202020204" pitchFamily="34" charset="0"/>
              <a:buChar char="•"/>
              <a:defRPr/>
            </a:pPr>
            <a:r>
              <a:rPr lang="en-GB" sz="1000" dirty="0">
                <a:latin typeface="+mn-lt"/>
              </a:rPr>
              <a:t>Demonstrates compliance with legislation, policies and procedures – PACE Code C/G </a:t>
            </a:r>
          </a:p>
          <a:p>
            <a:pPr marL="296237" indent="-296237" defTabSz="947958">
              <a:buFont typeface="Arial" panose="020B0604020202020204" pitchFamily="34" charset="0"/>
              <a:buChar char="•"/>
              <a:defRPr/>
            </a:pPr>
            <a:r>
              <a:rPr lang="en-GB" sz="1000" dirty="0">
                <a:latin typeface="+mn-lt"/>
              </a:rPr>
              <a:t>Assists in demonstrating a reasonable approach was taken if any arrest is necessary(as per training in Conflict Management) </a:t>
            </a:r>
          </a:p>
          <a:p>
            <a:pPr marL="296237" indent="-296237" defTabSz="947958">
              <a:buFont typeface="Arial" panose="020B0604020202020204" pitchFamily="34" charset="0"/>
              <a:buChar char="•"/>
              <a:defRPr/>
            </a:pPr>
            <a:r>
              <a:rPr lang="en-GB" sz="1000" dirty="0">
                <a:latin typeface="+mn-lt"/>
              </a:rPr>
              <a:t>Demonstrates the rationale behind the use of force </a:t>
            </a:r>
          </a:p>
          <a:p>
            <a:pPr marL="296237" indent="-296237">
              <a:buFont typeface="Arial" panose="020B0604020202020204" pitchFamily="34" charset="0"/>
              <a:buChar char="•"/>
            </a:pPr>
            <a:r>
              <a:rPr lang="en-GB" sz="1000" dirty="0">
                <a:latin typeface="+mn-lt"/>
              </a:rPr>
              <a:t>Evidences that communication with the suspect is appropriate – any significant statements made have been understood and signed</a:t>
            </a:r>
          </a:p>
          <a:p>
            <a:pPr marL="296237" indent="-296237">
              <a:buFont typeface="Arial" panose="020B0604020202020204" pitchFamily="34" charset="0"/>
              <a:buChar char="•"/>
            </a:pPr>
            <a:r>
              <a:rPr lang="en-GB" sz="1000" dirty="0">
                <a:latin typeface="+mn-lt"/>
              </a:rPr>
              <a:t>Provides evidence of the behaviour of possible suspects including points to prove for offences committed</a:t>
            </a:r>
          </a:p>
          <a:p>
            <a:pPr marL="296237" indent="-296237">
              <a:buFont typeface="Arial" panose="020B0604020202020204" pitchFamily="34" charset="0"/>
              <a:buChar char="•"/>
            </a:pPr>
            <a:r>
              <a:rPr lang="en-GB" sz="1000" dirty="0">
                <a:latin typeface="+mn-lt"/>
              </a:rPr>
              <a:t>Provides evidence that the actions taken were justifiable/legal/proportionate and may be the subject of evidence in a court</a:t>
            </a:r>
          </a:p>
          <a:p>
            <a:pPr defTabSz="947958" eaLnBrk="1" hangingPunct="1">
              <a:spcBef>
                <a:spcPct val="0"/>
              </a:spcBef>
              <a:defRPr/>
            </a:pPr>
            <a:endParaRPr lang="en-GB" altLang="en-US" sz="10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17791833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Bef>
                <a:spcPts val="0"/>
              </a:spcBef>
              <a:spcAft>
                <a:spcPts val="1866"/>
              </a:spcAft>
              <a:defRPr/>
            </a:pPr>
            <a:r>
              <a:rPr lang="en-GB" sz="1000" b="1" dirty="0">
                <a:latin typeface="+mn-lt"/>
              </a:rPr>
              <a:t>QTS – what are other options available to Police Officers as oppose to arresting someone?</a:t>
            </a:r>
          </a:p>
          <a:p>
            <a:pPr defTabSz="947958" eaLnBrk="1" hangingPunct="1">
              <a:spcBef>
                <a:spcPts val="0"/>
              </a:spcBef>
              <a:spcAft>
                <a:spcPts val="1866"/>
              </a:spcAft>
              <a:defRPr/>
            </a:pPr>
            <a:endParaRPr lang="en-GB" sz="1000" dirty="0">
              <a:latin typeface="+mn-lt"/>
            </a:endParaRPr>
          </a:p>
          <a:p>
            <a:pPr defTabSz="947958" eaLnBrk="1" hangingPunct="1">
              <a:spcBef>
                <a:spcPts val="0"/>
              </a:spcBef>
              <a:spcAft>
                <a:spcPts val="1866"/>
              </a:spcAft>
              <a:defRPr/>
            </a:pPr>
            <a:r>
              <a:rPr lang="en-GB" sz="1000" dirty="0">
                <a:latin typeface="+mn-lt"/>
              </a:rPr>
              <a:t>Where practicable, every effort should be made to deal with the matter without the need for arrest. </a:t>
            </a:r>
          </a:p>
          <a:p>
            <a:pPr defTabSz="947958" eaLnBrk="1" hangingPunct="1">
              <a:spcBef>
                <a:spcPts val="0"/>
              </a:spcBef>
              <a:spcAft>
                <a:spcPts val="1866"/>
              </a:spcAft>
              <a:defRPr/>
            </a:pPr>
            <a:endParaRPr lang="en-GB" sz="1000" dirty="0">
              <a:latin typeface="+mn-lt"/>
            </a:endParaRPr>
          </a:p>
          <a:p>
            <a:pPr defTabSz="947958" eaLnBrk="1" hangingPunct="1">
              <a:spcBef>
                <a:spcPts val="0"/>
              </a:spcBef>
              <a:spcAft>
                <a:spcPts val="1866"/>
              </a:spcAft>
              <a:defRPr/>
            </a:pPr>
            <a:r>
              <a:rPr lang="en-GB" sz="1000" dirty="0">
                <a:latin typeface="+mn-lt"/>
              </a:rPr>
              <a:t>Individuals who are arrested may have lasting concerns in terms of employment opportunities, relationships, travel and the psychological impact of restraint - so it is important to consider whether an alternative to arrest might be more appropriate. </a:t>
            </a:r>
          </a:p>
          <a:p>
            <a:pPr defTabSz="947958" eaLnBrk="1" hangingPunct="1">
              <a:spcBef>
                <a:spcPts val="0"/>
              </a:spcBef>
              <a:spcAft>
                <a:spcPts val="1866"/>
              </a:spcAft>
              <a:defRPr/>
            </a:pPr>
            <a:endParaRPr lang="en-GB" altLang="en-US" sz="1000" dirty="0">
              <a:latin typeface="+mn-lt"/>
            </a:endParaRPr>
          </a:p>
          <a:p>
            <a:pPr defTabSz="947958" eaLnBrk="1" hangingPunct="1">
              <a:spcBef>
                <a:spcPts val="0"/>
              </a:spcBef>
              <a:spcAft>
                <a:spcPts val="1866"/>
              </a:spcAft>
              <a:defRPr/>
            </a:pPr>
            <a:r>
              <a:rPr lang="en-GB" sz="1000" dirty="0">
                <a:latin typeface="+mn-lt"/>
              </a:rPr>
              <a:t>Any arrest for an offence where process for summons or other means of disposal could have been used could lead to the case being open to question and could even be found to be unlawful, making the officer liable to criminal or civil action and disciplinary procedures. </a:t>
            </a:r>
            <a:endParaRPr lang="en-GB" altLang="en-US" sz="1000" dirty="0">
              <a:latin typeface="+mn-lt"/>
            </a:endParaRPr>
          </a:p>
          <a:p>
            <a:pPr>
              <a:lnSpc>
                <a:spcPct val="100000"/>
              </a:lnSpc>
            </a:pPr>
            <a:endParaRPr lang="en-GB" sz="1000" dirty="0">
              <a:latin typeface="+mn-lt"/>
            </a:endParaRPr>
          </a:p>
          <a:p>
            <a:pPr>
              <a:lnSpc>
                <a:spcPct val="100000"/>
              </a:lnSpc>
            </a:pPr>
            <a:r>
              <a:rPr lang="en-GB" sz="1000" dirty="0">
                <a:latin typeface="+mn-lt"/>
              </a:rPr>
              <a:t>Report for summons/prosecution- by using the reporting process</a:t>
            </a:r>
          </a:p>
          <a:p>
            <a:pPr>
              <a:lnSpc>
                <a:spcPct val="100000"/>
              </a:lnSpc>
            </a:pPr>
            <a:endParaRPr lang="en-GB" sz="1000" dirty="0">
              <a:latin typeface="+mn-lt"/>
            </a:endParaRPr>
          </a:p>
          <a:p>
            <a:pPr>
              <a:lnSpc>
                <a:spcPct val="100000"/>
              </a:lnSpc>
            </a:pPr>
            <a:r>
              <a:rPr lang="en-GB" sz="1000" dirty="0">
                <a:latin typeface="+mn-lt"/>
              </a:rPr>
              <a:t>No further action- using your discretion</a:t>
            </a:r>
          </a:p>
          <a:p>
            <a:pPr>
              <a:lnSpc>
                <a:spcPct val="100000"/>
              </a:lnSpc>
            </a:pPr>
            <a:endParaRPr lang="en-GB" sz="1000" dirty="0">
              <a:latin typeface="+mn-lt"/>
            </a:endParaRPr>
          </a:p>
          <a:p>
            <a:pPr>
              <a:lnSpc>
                <a:spcPct val="100000"/>
              </a:lnSpc>
            </a:pPr>
            <a:r>
              <a:rPr lang="en-GB" sz="1000" dirty="0">
                <a:latin typeface="+mn-lt"/>
              </a:rPr>
              <a:t>Out of court disposal (fixed penalty notice)- freeing up time in the courts</a:t>
            </a:r>
          </a:p>
          <a:p>
            <a:pPr>
              <a:lnSpc>
                <a:spcPct val="100000"/>
              </a:lnSpc>
            </a:pPr>
            <a:endParaRPr lang="en-GB" sz="1000" dirty="0">
              <a:latin typeface="+mn-lt"/>
            </a:endParaRPr>
          </a:p>
          <a:p>
            <a:pPr>
              <a:lnSpc>
                <a:spcPct val="100000"/>
              </a:lnSpc>
            </a:pPr>
            <a:r>
              <a:rPr lang="en-GB" sz="1000" dirty="0">
                <a:latin typeface="+mn-lt"/>
              </a:rPr>
              <a:t>Voluntary interview- if considering arrest for the purposes of interviewing then arranging a voluntary is an alternative</a:t>
            </a:r>
          </a:p>
          <a:p>
            <a:pPr>
              <a:lnSpc>
                <a:spcPct val="100000"/>
              </a:lnSpc>
            </a:pPr>
            <a:r>
              <a:rPr lang="en-GB" sz="1000" dirty="0">
                <a:latin typeface="+mn-lt"/>
              </a:rPr>
              <a:t>If you intend to make an arrangement for an individual to attend on a voluntary basis as an alternative to arrest then you are obliged to provide them with certain information: </a:t>
            </a:r>
          </a:p>
          <a:p>
            <a:pPr>
              <a:lnSpc>
                <a:spcPct val="100000"/>
              </a:lnSpc>
            </a:pPr>
            <a:r>
              <a:rPr lang="en-GB" sz="1000" dirty="0">
                <a:latin typeface="+mn-lt"/>
              </a:rPr>
              <a:t>Voluntary Interviews- must be told; </a:t>
            </a:r>
          </a:p>
          <a:p>
            <a:pPr>
              <a:lnSpc>
                <a:spcPct val="100000"/>
              </a:lnSpc>
            </a:pPr>
            <a:r>
              <a:rPr lang="en-GB" sz="1000" dirty="0">
                <a:latin typeface="+mn-lt"/>
              </a:rPr>
              <a:t>	- Need to be interview</a:t>
            </a:r>
          </a:p>
          <a:p>
            <a:pPr>
              <a:lnSpc>
                <a:spcPct val="100000"/>
              </a:lnSpc>
            </a:pPr>
            <a:r>
              <a:rPr lang="en-GB" sz="1000" dirty="0">
                <a:latin typeface="+mn-lt"/>
              </a:rPr>
              <a:t>	- If they attend voluntarily- no need to arrest</a:t>
            </a:r>
          </a:p>
          <a:p>
            <a:pPr>
              <a:lnSpc>
                <a:spcPct val="100000"/>
              </a:lnSpc>
            </a:pPr>
            <a:r>
              <a:rPr lang="en-GB" sz="1000" dirty="0">
                <a:latin typeface="+mn-lt"/>
              </a:rPr>
              <a:t>	- Time </a:t>
            </a:r>
            <a:r>
              <a:rPr lang="en-GB" sz="1000" dirty="0" err="1">
                <a:latin typeface="+mn-lt"/>
              </a:rPr>
              <a:t>etc</a:t>
            </a:r>
            <a:r>
              <a:rPr lang="en-GB" sz="1000" dirty="0">
                <a:latin typeface="+mn-lt"/>
              </a:rPr>
              <a:t> will be agreed </a:t>
            </a:r>
          </a:p>
          <a:p>
            <a:pPr>
              <a:lnSpc>
                <a:spcPct val="100000"/>
              </a:lnSpc>
            </a:pPr>
            <a:r>
              <a:rPr lang="en-GB" sz="1000" dirty="0">
                <a:latin typeface="+mn-lt"/>
              </a:rPr>
              <a:t>	- Failure to attend will lead to arrest</a:t>
            </a:r>
          </a:p>
          <a:p>
            <a:pPr>
              <a:lnSpc>
                <a:spcPct val="100000"/>
              </a:lnSpc>
            </a:pPr>
            <a:endParaRPr lang="en-GB" sz="1000" dirty="0">
              <a:latin typeface="+mn-lt"/>
            </a:endParaRPr>
          </a:p>
          <a:p>
            <a:pPr>
              <a:lnSpc>
                <a:spcPct val="100000"/>
              </a:lnSpc>
            </a:pPr>
            <a:r>
              <a:rPr lang="en-GB" altLang="en-US" sz="1000" b="1" u="sng" dirty="0">
                <a:latin typeface="+mn-lt"/>
              </a:rPr>
              <a:t>Note: </a:t>
            </a:r>
            <a:r>
              <a:rPr lang="en-GB" altLang="en-US" sz="1000" dirty="0">
                <a:latin typeface="+mn-lt"/>
              </a:rPr>
              <a:t>Arrest on arrival at the station prior to interview would only be justified if:</a:t>
            </a:r>
          </a:p>
          <a:p>
            <a:pPr>
              <a:lnSpc>
                <a:spcPct val="100000"/>
              </a:lnSpc>
            </a:pPr>
            <a:r>
              <a:rPr lang="en-GB" altLang="en-US" sz="1000" dirty="0">
                <a:latin typeface="+mn-lt"/>
              </a:rPr>
              <a:t>• new information coming to light after the arrangements were made ; </a:t>
            </a:r>
            <a:r>
              <a:rPr lang="en-GB" altLang="en-US" sz="1000" b="1" dirty="0">
                <a:latin typeface="+mn-lt"/>
              </a:rPr>
              <a:t>and</a:t>
            </a:r>
          </a:p>
          <a:p>
            <a:pPr>
              <a:lnSpc>
                <a:spcPct val="100000"/>
              </a:lnSpc>
            </a:pPr>
            <a:r>
              <a:rPr lang="en-GB" altLang="en-US" sz="1000" dirty="0">
                <a:latin typeface="+mn-lt"/>
              </a:rPr>
              <a:t>• it was not reasonably practicable for the person to be arrested before they attended the station.</a:t>
            </a:r>
          </a:p>
          <a:p>
            <a:pPr>
              <a:lnSpc>
                <a:spcPct val="100000"/>
              </a:lnSpc>
            </a:pPr>
            <a:endParaRPr lang="en-GB" altLang="en-US" sz="1000" b="1" u="sng" dirty="0">
              <a:latin typeface="+mn-lt"/>
            </a:endParaRPr>
          </a:p>
          <a:p>
            <a:pPr>
              <a:lnSpc>
                <a:spcPct val="100000"/>
              </a:lnSpc>
            </a:pPr>
            <a:r>
              <a:rPr lang="en-GB" altLang="en-US" sz="1000" b="1" u="sng" dirty="0">
                <a:latin typeface="+mn-lt"/>
              </a:rPr>
              <a:t>Note: </a:t>
            </a:r>
            <a:r>
              <a:rPr lang="en-GB" altLang="en-US" sz="1000" dirty="0">
                <a:latin typeface="+mn-lt"/>
              </a:rPr>
              <a:t>The possibility that the person might decide to leave during the interview is therefore not a valid reason for arresting them before the interview has commenced. </a:t>
            </a:r>
          </a:p>
          <a:p>
            <a:pPr defTabSz="947958" eaLnBrk="1" hangingPunct="1">
              <a:spcBef>
                <a:spcPct val="0"/>
              </a:spcBef>
              <a:defRPr/>
            </a:pPr>
            <a:endParaRPr lang="en-GB" sz="1000" dirty="0">
              <a:latin typeface="+mn-lt"/>
            </a:endParaRPr>
          </a:p>
          <a:p>
            <a:pPr defTabSz="947958" eaLnBrk="1" hangingPunct="1">
              <a:spcBef>
                <a:spcPct val="0"/>
              </a:spcBef>
              <a:defRPr/>
            </a:pPr>
            <a:endParaRPr lang="en-GB" altLang="en-US" sz="10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eaLnBrk="1" hangingPunct="1"/>
            <a:r>
              <a:rPr lang="en-GB" altLang="en-US" sz="1100" b="1" dirty="0">
                <a:latin typeface="+mn-lt"/>
              </a:rPr>
              <a:t>QTS – when would you de-arrest someone?</a:t>
            </a:r>
          </a:p>
          <a:p>
            <a:pPr eaLnBrk="1" hangingPunct="1"/>
            <a:endParaRPr lang="en-GB" altLang="en-US" sz="1100" dirty="0">
              <a:latin typeface="+mn-lt"/>
            </a:endParaRPr>
          </a:p>
          <a:p>
            <a:pPr eaLnBrk="1" hangingPunct="1"/>
            <a:r>
              <a:rPr lang="en-GB" altLang="en-US" sz="1100" dirty="0">
                <a:latin typeface="+mn-lt"/>
              </a:rPr>
              <a:t>If the arrest no longer becomes necessary, the officer must de-arrest and release the suspect and consider alternative methods of prosecution.</a:t>
            </a:r>
          </a:p>
          <a:p>
            <a:pPr eaLnBrk="1" hangingPunct="1"/>
            <a:endParaRPr lang="en-GB" altLang="en-US" sz="1100" dirty="0">
              <a:latin typeface="+mn-lt"/>
            </a:endParaRPr>
          </a:p>
          <a:p>
            <a:pPr eaLnBrk="1" hangingPunct="1"/>
            <a:r>
              <a:rPr lang="en-GB" altLang="en-US" sz="1100" dirty="0">
                <a:latin typeface="+mn-lt"/>
              </a:rPr>
              <a:t>Under PACE, this can only take place </a:t>
            </a:r>
            <a:r>
              <a:rPr lang="en-GB" altLang="en-US" sz="1100" b="1" dirty="0">
                <a:latin typeface="+mn-lt"/>
              </a:rPr>
              <a:t>before arrival </a:t>
            </a:r>
            <a:r>
              <a:rPr lang="en-GB" altLang="en-US" sz="1100" dirty="0">
                <a:latin typeface="+mn-lt"/>
              </a:rPr>
              <a:t>at a police station. </a:t>
            </a:r>
          </a:p>
          <a:p>
            <a:pPr eaLnBrk="1" hangingPunct="1"/>
            <a:r>
              <a:rPr lang="en-GB" altLang="en-US" sz="1100" dirty="0">
                <a:latin typeface="+mn-lt"/>
              </a:rPr>
              <a:t>A </a:t>
            </a:r>
            <a:r>
              <a:rPr lang="en-GB" altLang="en-US" sz="1100" b="1" dirty="0">
                <a:latin typeface="+mn-lt"/>
              </a:rPr>
              <a:t>note</a:t>
            </a:r>
            <a:r>
              <a:rPr lang="en-GB" altLang="en-US" sz="1100" dirty="0">
                <a:latin typeface="+mn-lt"/>
              </a:rPr>
              <a:t> (usually in the PNB) must be made of the action taken and everything that has been said about the offence.</a:t>
            </a:r>
          </a:p>
          <a:p>
            <a:pPr eaLnBrk="1" hangingPunct="1"/>
            <a:r>
              <a:rPr lang="en-GB" altLang="en-US" sz="1100" dirty="0">
                <a:latin typeface="+mn-lt"/>
              </a:rPr>
              <a:t>If the arrest reason under which the accused person is arrested no longer applies, then the person should be released and dealt with by other means</a:t>
            </a:r>
          </a:p>
          <a:p>
            <a:pPr marL="177742" indent="-177742" eaLnBrk="1" hangingPunct="1">
              <a:buFont typeface="Arial" panose="020B0604020202020204" pitchFamily="34" charset="0"/>
              <a:buChar char="•"/>
            </a:pPr>
            <a:r>
              <a:rPr lang="en-GB" altLang="en-US" sz="1100" dirty="0">
                <a:latin typeface="+mn-lt"/>
              </a:rPr>
              <a:t>Reported for summons, </a:t>
            </a:r>
          </a:p>
          <a:p>
            <a:pPr marL="177742" indent="-177742" eaLnBrk="1" hangingPunct="1">
              <a:buFont typeface="Arial" panose="020B0604020202020204" pitchFamily="34" charset="0"/>
              <a:buChar char="•"/>
            </a:pPr>
            <a:r>
              <a:rPr lang="en-GB" altLang="en-US" sz="1100" dirty="0">
                <a:latin typeface="+mn-lt"/>
              </a:rPr>
              <a:t>Issued a penalty ticket for disorder, if applicable or </a:t>
            </a:r>
          </a:p>
          <a:p>
            <a:pPr marL="177742" indent="-177742" eaLnBrk="1" hangingPunct="1">
              <a:buFont typeface="Arial" panose="020B0604020202020204" pitchFamily="34" charset="0"/>
              <a:buChar char="•"/>
            </a:pPr>
            <a:r>
              <a:rPr lang="en-GB" altLang="en-US" sz="1100" dirty="0">
                <a:latin typeface="+mn-lt"/>
              </a:rPr>
              <a:t>Warned regarding their future conduct. </a:t>
            </a:r>
          </a:p>
          <a:p>
            <a:pPr defTabSz="947958" eaLnBrk="1" hangingPunct="1">
              <a:spcBef>
                <a:spcPct val="0"/>
              </a:spcBef>
              <a:defRPr/>
            </a:pPr>
            <a:endParaRPr lang="en-GB" sz="1100" dirty="0">
              <a:latin typeface="+mn-lt"/>
            </a:endParaRPr>
          </a:p>
          <a:p>
            <a:pPr defTabSz="947958" eaLnBrk="1" hangingPunct="1">
              <a:spcBef>
                <a:spcPct val="0"/>
              </a:spcBef>
              <a:defRPr/>
            </a:pPr>
            <a:endParaRPr lang="en-GB" altLang="en-US" sz="11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r>
              <a:rPr lang="en-GB" sz="1100" dirty="0">
                <a:solidFill>
                  <a:srgbClr val="000099"/>
                </a:solidFill>
                <a:latin typeface="+mn-lt"/>
              </a:rPr>
              <a:t>Following de-arrest the following should be considered:</a:t>
            </a:r>
          </a:p>
          <a:p>
            <a:pPr marL="296237" indent="-296237">
              <a:buFont typeface="Arial" panose="020B0604020202020204" pitchFamily="34" charset="0"/>
              <a:buChar char="•"/>
            </a:pPr>
            <a:r>
              <a:rPr lang="en-GB" sz="1100" dirty="0">
                <a:latin typeface="+mn-lt"/>
              </a:rPr>
              <a:t>Explain to the person that they are no longer under arrest and explain the reasons for it.</a:t>
            </a:r>
          </a:p>
          <a:p>
            <a:pPr marL="296237" indent="-296237">
              <a:buFont typeface="Arial" panose="020B0604020202020204" pitchFamily="34" charset="0"/>
              <a:buChar char="•"/>
            </a:pPr>
            <a:r>
              <a:rPr lang="en-GB" sz="1100" dirty="0">
                <a:latin typeface="+mn-lt"/>
              </a:rPr>
              <a:t>Submit any intelligence reports that may be appropriate</a:t>
            </a:r>
          </a:p>
          <a:p>
            <a:pPr marL="296237" indent="-296237">
              <a:buFont typeface="Arial" panose="020B0604020202020204" pitchFamily="34" charset="0"/>
              <a:buChar char="•"/>
            </a:pPr>
            <a:r>
              <a:rPr lang="en-GB" sz="1100" dirty="0">
                <a:latin typeface="+mn-lt"/>
              </a:rPr>
              <a:t>Complete a full PNB entry – accurately document the officers’ actions at all times</a:t>
            </a:r>
          </a:p>
          <a:p>
            <a:pPr marL="296237" indent="-296237">
              <a:buFont typeface="Arial" panose="020B0604020202020204" pitchFamily="34" charset="0"/>
              <a:buChar char="•"/>
            </a:pPr>
            <a:r>
              <a:rPr lang="en-GB" sz="1100" dirty="0">
                <a:latin typeface="+mn-lt"/>
              </a:rPr>
              <a:t>Inform the PSC (control room) and other officers of your actions</a:t>
            </a:r>
          </a:p>
          <a:p>
            <a:pPr marL="296237" indent="-296237">
              <a:buFont typeface="Arial" panose="020B0604020202020204" pitchFamily="34" charset="0"/>
              <a:buChar char="•"/>
            </a:pPr>
            <a:r>
              <a:rPr lang="en-GB" sz="1100" dirty="0">
                <a:latin typeface="+mn-lt"/>
              </a:rPr>
              <a:t>Record details of the persons as they may be witnesses </a:t>
            </a:r>
          </a:p>
          <a:p>
            <a:pPr marL="296237" indent="-296237">
              <a:buFont typeface="Arial" panose="020B0604020202020204" pitchFamily="34" charset="0"/>
              <a:buChar char="•"/>
            </a:pPr>
            <a:r>
              <a:rPr lang="en-GB" sz="1100" dirty="0">
                <a:latin typeface="+mn-lt"/>
              </a:rPr>
              <a:t>Consider any vulnerability, age etc. regarding a duty of care - should they be taken home?</a:t>
            </a:r>
          </a:p>
          <a:p>
            <a:pPr marL="296237" indent="-296237">
              <a:buFont typeface="Arial" panose="020B0604020202020204" pitchFamily="34" charset="0"/>
              <a:buChar char="•"/>
            </a:pPr>
            <a:r>
              <a:rPr lang="en-GB" sz="1100" dirty="0">
                <a:latin typeface="+mn-lt"/>
              </a:rPr>
              <a:t>Consider if alternative action is appropriate (PND, summons or voluntary attendance) </a:t>
            </a:r>
          </a:p>
          <a:p>
            <a:pPr defTabSz="947958" eaLnBrk="1" hangingPunct="1">
              <a:spcBef>
                <a:spcPct val="0"/>
              </a:spcBef>
              <a:defRPr/>
            </a:pPr>
            <a:endParaRPr lang="en-GB" altLang="en-US" sz="11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33</a:t>
            </a:fld>
            <a:endParaRPr lang="en-GB"/>
          </a:p>
        </p:txBody>
      </p:sp>
    </p:spTree>
    <p:extLst>
      <p:ext uri="{BB962C8B-B14F-4D97-AF65-F5344CB8AC3E}">
        <p14:creationId xmlns:p14="http://schemas.microsoft.com/office/powerpoint/2010/main" val="28434630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r>
              <a:rPr lang="en-GB" sz="1100" b="1" dirty="0">
                <a:latin typeface="+mn-lt"/>
              </a:rPr>
              <a:t>QTS – who authorises the deportation of an individual from the UK?</a:t>
            </a:r>
          </a:p>
          <a:p>
            <a:endParaRPr lang="en-GB" sz="1100" b="1" dirty="0">
              <a:latin typeface="+mn-lt"/>
            </a:endParaRPr>
          </a:p>
          <a:p>
            <a:r>
              <a:rPr lang="en-GB" sz="1100" dirty="0">
                <a:latin typeface="+mn-lt"/>
              </a:rPr>
              <a:t>The </a:t>
            </a:r>
            <a:r>
              <a:rPr lang="en-GB" sz="1100" i="1" dirty="0">
                <a:latin typeface="+mn-lt"/>
              </a:rPr>
              <a:t>UK Borders Act 2007</a:t>
            </a:r>
            <a:r>
              <a:rPr lang="en-GB" sz="1100" dirty="0">
                <a:latin typeface="+mn-lt"/>
              </a:rPr>
              <a:t> made provision for the automatic deportation of foreign criminals. The Home Secretary </a:t>
            </a:r>
            <a:r>
              <a:rPr lang="en-GB" sz="1100" b="1" dirty="0">
                <a:latin typeface="+mn-lt"/>
              </a:rPr>
              <a:t>must</a:t>
            </a:r>
            <a:r>
              <a:rPr lang="en-GB" sz="1100" dirty="0">
                <a:latin typeface="+mn-lt"/>
              </a:rPr>
              <a:t> make a deportation order in respect of a foreign criminal unless certain exceptions apply</a:t>
            </a:r>
          </a:p>
          <a:p>
            <a:endParaRPr lang="en-GB" sz="1100" dirty="0">
              <a:latin typeface="+mn-lt"/>
            </a:endParaRPr>
          </a:p>
          <a:p>
            <a:r>
              <a:rPr lang="en-GB" sz="1100" dirty="0">
                <a:latin typeface="+mn-lt"/>
              </a:rPr>
              <a:t>Examples of exemptions – under 18 at the time of conviction, a hospital or guardianship order is in place under S37 of the Mental Health Act 1983, where deportation would contravene the UK’s obligations under the Refugee and Human Rights Conventions </a:t>
            </a:r>
          </a:p>
          <a:p>
            <a:pPr defTabSz="947958" eaLnBrk="1" hangingPunct="1">
              <a:spcBef>
                <a:spcPct val="0"/>
              </a:spcBef>
              <a:defRPr/>
            </a:pPr>
            <a:endParaRPr lang="en-GB" altLang="en-US" sz="11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34</a:t>
            </a:fld>
            <a:endParaRPr lang="en-GB"/>
          </a:p>
        </p:txBody>
      </p:sp>
    </p:spTree>
    <p:extLst>
      <p:ext uri="{BB962C8B-B14F-4D97-AF65-F5344CB8AC3E}">
        <p14:creationId xmlns:p14="http://schemas.microsoft.com/office/powerpoint/2010/main" val="19653333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Bef>
                <a:spcPct val="0"/>
              </a:spcBef>
              <a:defRPr/>
            </a:pPr>
            <a:r>
              <a:rPr lang="en-GB" sz="1100" b="1" dirty="0">
                <a:latin typeface="+mn-lt"/>
              </a:rPr>
              <a:t>QTS – what signs of vulnerability should you look out for when you have arrested someone?</a:t>
            </a:r>
          </a:p>
          <a:p>
            <a:pPr defTabSz="947958" eaLnBrk="1" hangingPunct="1">
              <a:spcBef>
                <a:spcPct val="0"/>
              </a:spcBef>
              <a:defRPr/>
            </a:pPr>
            <a:endParaRPr lang="en-GB" sz="1100" b="1" dirty="0">
              <a:latin typeface="+mn-lt"/>
            </a:endParaRPr>
          </a:p>
          <a:p>
            <a:pPr defTabSz="947958" eaLnBrk="1" hangingPunct="1">
              <a:spcBef>
                <a:spcPct val="0"/>
              </a:spcBef>
              <a:defRPr/>
            </a:pPr>
            <a:r>
              <a:rPr lang="en-GB" sz="1100" dirty="0">
                <a:latin typeface="+mn-lt"/>
              </a:rPr>
              <a:t>Vulnerability assessment should take account of the appearance and behaviour of the detainee, any signs of illness or injury, their style and level of communication, collaborative information from all sources and the circumstances and environment in which they were found.</a:t>
            </a:r>
          </a:p>
          <a:p>
            <a:pPr defTabSz="947958" eaLnBrk="1" hangingPunct="1">
              <a:spcBef>
                <a:spcPct val="0"/>
              </a:spcBef>
              <a:defRPr/>
            </a:pPr>
            <a:endParaRPr lang="en-GB" sz="1100" dirty="0">
              <a:latin typeface="+mn-lt"/>
            </a:endParaRPr>
          </a:p>
          <a:p>
            <a:pPr defTabSz="947958" eaLnBrk="1" hangingPunct="1">
              <a:spcBef>
                <a:spcPct val="0"/>
              </a:spcBef>
              <a:defRPr/>
            </a:pPr>
            <a:endParaRPr lang="en-GB" altLang="en-US" sz="1100" b="1" dirty="0">
              <a:solidFill>
                <a:srgbClr val="000000"/>
              </a:solidFill>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35</a:t>
            </a:fld>
            <a:endParaRPr lang="en-GB"/>
          </a:p>
        </p:txBody>
      </p:sp>
    </p:spTree>
    <p:extLst>
      <p:ext uri="{BB962C8B-B14F-4D97-AF65-F5344CB8AC3E}">
        <p14:creationId xmlns:p14="http://schemas.microsoft.com/office/powerpoint/2010/main" val="17417116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5350" cy="1931988"/>
          </a:xfrm>
        </p:spPr>
      </p:sp>
      <p:sp>
        <p:nvSpPr>
          <p:cNvPr id="3" name="Notes Placeholder 2"/>
          <p:cNvSpPr>
            <a:spLocks noGrp="1"/>
          </p:cNvSpPr>
          <p:nvPr>
            <p:ph type="body" idx="1"/>
          </p:nvPr>
        </p:nvSpPr>
        <p:spPr/>
        <p:txBody>
          <a:bodyPr/>
          <a:lstStyle/>
          <a:p>
            <a:pPr defTabSz="947958" eaLnBrk="1" hangingPunct="1">
              <a:spcBef>
                <a:spcPct val="0"/>
              </a:spcBef>
              <a:defRPr/>
            </a:pPr>
            <a:endParaRPr lang="en-GB" sz="1200" dirty="0"/>
          </a:p>
          <a:p>
            <a:pPr defTabSz="947958" eaLnBrk="1" hangingPunct="1">
              <a:spcBef>
                <a:spcPct val="0"/>
              </a:spcBef>
              <a:defRPr/>
            </a:pPr>
            <a:endParaRPr lang="en-GB" altLang="en-US" sz="1200" b="1" dirty="0">
              <a:solidFill>
                <a:srgbClr val="000000"/>
              </a:solidFill>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187445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22433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388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19303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34694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7897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16239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69946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926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8211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7629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4983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2268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66673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0717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52192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49042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93174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18845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89547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9407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9891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4955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560377784"/>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14335591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3.xml"/><Relationship Id="rId5" Type="http://schemas.openxmlformats.org/officeDocument/2006/relationships/image" Target="../media/image4.jpe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12"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image" Target="../media/image8.jpg"/><Relationship Id="rId5" Type="http://schemas.openxmlformats.org/officeDocument/2006/relationships/diagramLayout" Target="../diagrams/layout1.xml"/><Relationship Id="rId10" Type="http://schemas.openxmlformats.org/officeDocument/2006/relationships/image" Target="../media/image7.png"/><Relationship Id="rId4" Type="http://schemas.openxmlformats.org/officeDocument/2006/relationships/diagramData" Target="../diagrams/data1.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13.jpeg"/><Relationship Id="rId5" Type="http://schemas.openxmlformats.org/officeDocument/2006/relationships/image" Target="../media/image12.jpeg"/><Relationship Id="rId10" Type="http://schemas.openxmlformats.org/officeDocument/2006/relationships/image" Target="../media/image9.png"/><Relationship Id="rId4" Type="http://schemas.openxmlformats.org/officeDocument/2006/relationships/notesSlide" Target="../notesSlides/notesSlide8.xml"/><Relationship Id="rId9" Type="http://schemas.openxmlformats.org/officeDocument/2006/relationships/image" Target="../media/image8.jpg"/></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4.png"/><Relationship Id="rId7"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9.png"/><Relationship Id="rId5" Type="http://schemas.openxmlformats.org/officeDocument/2006/relationships/diagramQuickStyle" Target="../diagrams/quickStyle2.xml"/><Relationship Id="rId10" Type="http://schemas.openxmlformats.org/officeDocument/2006/relationships/image" Target="../media/image8.jpg"/><Relationship Id="rId4" Type="http://schemas.openxmlformats.org/officeDocument/2006/relationships/diagramLayout" Target="../diagrams/layout2.xml"/><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12"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3.xml"/><Relationship Id="rId11" Type="http://schemas.openxmlformats.org/officeDocument/2006/relationships/image" Target="../media/image8.jpg"/><Relationship Id="rId5" Type="http://schemas.openxmlformats.org/officeDocument/2006/relationships/diagramLayout" Target="../diagrams/layout3.xml"/><Relationship Id="rId10" Type="http://schemas.openxmlformats.org/officeDocument/2006/relationships/image" Target="../media/image7.png"/><Relationship Id="rId4" Type="http://schemas.openxmlformats.org/officeDocument/2006/relationships/diagramData" Target="../diagrams/data3.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7.jpg"/><Relationship Id="rId7" Type="http://schemas.openxmlformats.org/officeDocument/2006/relationships/diagramColors" Target="../diagrams/colors4.xml"/><Relationship Id="rId12"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4.xml"/><Relationship Id="rId11" Type="http://schemas.openxmlformats.org/officeDocument/2006/relationships/image" Target="../media/image8.jpg"/><Relationship Id="rId5" Type="http://schemas.openxmlformats.org/officeDocument/2006/relationships/diagramLayout" Target="../diagrams/layout4.xml"/><Relationship Id="rId10" Type="http://schemas.openxmlformats.org/officeDocument/2006/relationships/image" Target="../media/image7.png"/><Relationship Id="rId4" Type="http://schemas.openxmlformats.org/officeDocument/2006/relationships/diagramData" Target="../diagrams/data4.xml"/><Relationship Id="rId9"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13" Type="http://schemas.openxmlformats.org/officeDocument/2006/relationships/image" Target="../media/image9.png"/><Relationship Id="rId3" Type="http://schemas.openxmlformats.org/officeDocument/2006/relationships/notesSlide" Target="../notesSlides/notesSlide13.xml"/><Relationship Id="rId7" Type="http://schemas.openxmlformats.org/officeDocument/2006/relationships/diagramQuickStyle" Target="../diagrams/quickStyle5.xml"/><Relationship Id="rId12" Type="http://schemas.openxmlformats.org/officeDocument/2006/relationships/image" Target="../media/image8.jp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diagramLayout" Target="../diagrams/layout5.xml"/><Relationship Id="rId11" Type="http://schemas.openxmlformats.org/officeDocument/2006/relationships/image" Target="../media/image7.png"/><Relationship Id="rId5" Type="http://schemas.openxmlformats.org/officeDocument/2006/relationships/diagramData" Target="../diagrams/data5.xml"/><Relationship Id="rId10" Type="http://schemas.openxmlformats.org/officeDocument/2006/relationships/image" Target="../media/image6.png"/><Relationship Id="rId4" Type="http://schemas.openxmlformats.org/officeDocument/2006/relationships/image" Target="../media/image18.png"/><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image" Target="../media/image9.png"/><Relationship Id="rId5" Type="http://schemas.openxmlformats.org/officeDocument/2006/relationships/diagramQuickStyle" Target="../diagrams/quickStyle6.xml"/><Relationship Id="rId10" Type="http://schemas.openxmlformats.org/officeDocument/2006/relationships/image" Target="../media/image8.jpg"/><Relationship Id="rId4" Type="http://schemas.openxmlformats.org/officeDocument/2006/relationships/diagramLayout" Target="../diagrams/layout6.xml"/><Relationship Id="rId9"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9.jpeg"/><Relationship Id="rId7" Type="http://schemas.openxmlformats.org/officeDocument/2006/relationships/diagramColors" Target="../diagrams/colors7.xml"/><Relationship Id="rId12"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diagramQuickStyle" Target="../diagrams/quickStyle7.xml"/><Relationship Id="rId11" Type="http://schemas.openxmlformats.org/officeDocument/2006/relationships/image" Target="../media/image8.jpg"/><Relationship Id="rId5" Type="http://schemas.openxmlformats.org/officeDocument/2006/relationships/diagramLayout" Target="../diagrams/layout7.xml"/><Relationship Id="rId10" Type="http://schemas.openxmlformats.org/officeDocument/2006/relationships/image" Target="../media/image7.png"/><Relationship Id="rId4" Type="http://schemas.openxmlformats.org/officeDocument/2006/relationships/diagramData" Target="../diagrams/data7.xml"/><Relationship Id="rId9" Type="http://schemas.openxmlformats.org/officeDocument/2006/relationships/image" Target="../media/image6.png"/></Relationships>
</file>

<file path=ppt/slides/_rels/slide1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diagramColors" Target="../diagrams/colors8.xml"/><Relationship Id="rId11" Type="http://schemas.openxmlformats.org/officeDocument/2006/relationships/image" Target="../media/image9.png"/><Relationship Id="rId5" Type="http://schemas.openxmlformats.org/officeDocument/2006/relationships/diagramQuickStyle" Target="../diagrams/quickStyle8.xml"/><Relationship Id="rId10" Type="http://schemas.openxmlformats.org/officeDocument/2006/relationships/image" Target="../media/image8.jpg"/><Relationship Id="rId4" Type="http://schemas.openxmlformats.org/officeDocument/2006/relationships/diagramLayout" Target="../diagrams/layout8.xml"/><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diagramColors" Target="../diagrams/colors9.xml"/><Relationship Id="rId11" Type="http://schemas.openxmlformats.org/officeDocument/2006/relationships/image" Target="../media/image9.png"/><Relationship Id="rId5" Type="http://schemas.openxmlformats.org/officeDocument/2006/relationships/diagramQuickStyle" Target="../diagrams/quickStyle9.xml"/><Relationship Id="rId10" Type="http://schemas.openxmlformats.org/officeDocument/2006/relationships/image" Target="../media/image8.jpg"/><Relationship Id="rId4" Type="http://schemas.openxmlformats.org/officeDocument/2006/relationships/diagramLayout" Target="../diagrams/layout9.xml"/><Relationship Id="rId9"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8.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6.xml"/><Relationship Id="rId7" Type="http://schemas.openxmlformats.org/officeDocument/2006/relationships/image" Target="../media/image6.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24.jpeg"/><Relationship Id="rId5" Type="http://schemas.openxmlformats.org/officeDocument/2006/relationships/notesSlide" Target="../notesSlides/notesSlide23.xml"/><Relationship Id="rId10" Type="http://schemas.openxmlformats.org/officeDocument/2006/relationships/image" Target="../media/image9.png"/><Relationship Id="rId4" Type="http://schemas.openxmlformats.org/officeDocument/2006/relationships/slideLayout" Target="../slideLayouts/slideLayout18.xml"/><Relationship Id="rId9" Type="http://schemas.openxmlformats.org/officeDocument/2006/relationships/image" Target="../media/image8.jpg"/></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image" Target="../media/image6.png"/><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24.xml"/><Relationship Id="rId16" Type="http://schemas.openxmlformats.org/officeDocument/2006/relationships/image" Target="../media/image9.png"/><Relationship Id="rId1" Type="http://schemas.openxmlformats.org/officeDocument/2006/relationships/slideLayout" Target="../slideLayouts/slideLayout17.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5" Type="http://schemas.openxmlformats.org/officeDocument/2006/relationships/image" Target="../media/image8.jpg"/><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 Id="rId14" Type="http://schemas.openxmlformats.org/officeDocument/2006/relationships/image" Target="../media/image7.png"/></Relationships>
</file>

<file path=ppt/slides/_rels/slide25.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image" Target="../media/image6.png"/><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25.xml"/><Relationship Id="rId16"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5" Type="http://schemas.openxmlformats.org/officeDocument/2006/relationships/image" Target="../media/image8.jpg"/><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diagramColors" Target="../diagrams/colors14.xml"/><Relationship Id="rId11" Type="http://schemas.openxmlformats.org/officeDocument/2006/relationships/image" Target="../media/image9.png"/><Relationship Id="rId5" Type="http://schemas.openxmlformats.org/officeDocument/2006/relationships/diagramQuickStyle" Target="../diagrams/quickStyle14.xml"/><Relationship Id="rId10" Type="http://schemas.openxmlformats.org/officeDocument/2006/relationships/image" Target="../media/image8.jpg"/><Relationship Id="rId4" Type="http://schemas.openxmlformats.org/officeDocument/2006/relationships/diagramLayout" Target="../diagrams/layout14.xml"/><Relationship Id="rId9" Type="http://schemas.openxmlformats.org/officeDocument/2006/relationships/image" Target="../media/image7.png"/></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16.xml"/><Relationship Id="rId13" Type="http://schemas.openxmlformats.org/officeDocument/2006/relationships/image" Target="../media/image6.png"/><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28.xml"/><Relationship Id="rId16"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5" Type="http://schemas.openxmlformats.org/officeDocument/2006/relationships/image" Target="../media/image8.jpg"/><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 Id="rId1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33.png"/><Relationship Id="rId7" Type="http://schemas.openxmlformats.org/officeDocument/2006/relationships/diagramColors" Target="../diagrams/colors17.xml"/><Relationship Id="rId12" Type="http://schemas.openxmlformats.org/officeDocument/2006/relationships/image" Target="../media/image9.png"/><Relationship Id="rId2" Type="http://schemas.openxmlformats.org/officeDocument/2006/relationships/notesSlide" Target="../notesSlides/notesSlide30.xml"/><Relationship Id="rId1" Type="http://schemas.openxmlformats.org/officeDocument/2006/relationships/slideLayout" Target="../slideLayouts/slideLayout18.xml"/><Relationship Id="rId6" Type="http://schemas.openxmlformats.org/officeDocument/2006/relationships/diagramQuickStyle" Target="../diagrams/quickStyle17.xml"/><Relationship Id="rId11" Type="http://schemas.openxmlformats.org/officeDocument/2006/relationships/image" Target="../media/image8.jpg"/><Relationship Id="rId5" Type="http://schemas.openxmlformats.org/officeDocument/2006/relationships/diagramLayout" Target="../diagrams/layout17.xml"/><Relationship Id="rId10" Type="http://schemas.openxmlformats.org/officeDocument/2006/relationships/image" Target="../media/image7.png"/><Relationship Id="rId4" Type="http://schemas.openxmlformats.org/officeDocument/2006/relationships/diagramData" Target="../diagrams/data17.xml"/><Relationship Id="rId9" Type="http://schemas.openxmlformats.org/officeDocument/2006/relationships/image" Target="../media/image6.png"/></Relationships>
</file>

<file path=ppt/slides/_rels/slide31.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4.png"/><Relationship Id="rId7" Type="http://schemas.openxmlformats.org/officeDocument/2006/relationships/diagramColors" Target="../diagrams/colors18.xml"/><Relationship Id="rId12" Type="http://schemas.openxmlformats.org/officeDocument/2006/relationships/image" Target="../media/image9.png"/><Relationship Id="rId2" Type="http://schemas.openxmlformats.org/officeDocument/2006/relationships/notesSlide" Target="../notesSlides/notesSlide31.xml"/><Relationship Id="rId1" Type="http://schemas.openxmlformats.org/officeDocument/2006/relationships/slideLayout" Target="../slideLayouts/slideLayout18.xml"/><Relationship Id="rId6" Type="http://schemas.openxmlformats.org/officeDocument/2006/relationships/diagramQuickStyle" Target="../diagrams/quickStyle18.xml"/><Relationship Id="rId11" Type="http://schemas.openxmlformats.org/officeDocument/2006/relationships/image" Target="../media/image8.jpg"/><Relationship Id="rId5" Type="http://schemas.openxmlformats.org/officeDocument/2006/relationships/diagramLayout" Target="../diagrams/layout18.xml"/><Relationship Id="rId10" Type="http://schemas.openxmlformats.org/officeDocument/2006/relationships/image" Target="../media/image7.png"/><Relationship Id="rId4" Type="http://schemas.openxmlformats.org/officeDocument/2006/relationships/diagramData" Target="../diagrams/data18.xml"/><Relationship Id="rId9"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diagramColors" Target="../diagrams/colors19.xml"/><Relationship Id="rId11" Type="http://schemas.openxmlformats.org/officeDocument/2006/relationships/image" Target="../media/image9.png"/><Relationship Id="rId5" Type="http://schemas.openxmlformats.org/officeDocument/2006/relationships/diagramQuickStyle" Target="../diagrams/quickStyle19.xml"/><Relationship Id="rId10" Type="http://schemas.openxmlformats.org/officeDocument/2006/relationships/image" Target="../media/image8.jpg"/><Relationship Id="rId4" Type="http://schemas.openxmlformats.org/officeDocument/2006/relationships/diagramLayout" Target="../diagrams/layout19.xml"/><Relationship Id="rId9" Type="http://schemas.openxmlformats.org/officeDocument/2006/relationships/image" Target="../media/image7.png"/></Relationships>
</file>

<file path=ppt/slides/_rels/slide3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diagramColors" Target="../diagrams/colors20.xml"/><Relationship Id="rId11" Type="http://schemas.openxmlformats.org/officeDocument/2006/relationships/image" Target="../media/image9.png"/><Relationship Id="rId5" Type="http://schemas.openxmlformats.org/officeDocument/2006/relationships/diagramQuickStyle" Target="../diagrams/quickStyle20.xml"/><Relationship Id="rId10" Type="http://schemas.openxmlformats.org/officeDocument/2006/relationships/image" Target="../media/image8.jpg"/><Relationship Id="rId4" Type="http://schemas.openxmlformats.org/officeDocument/2006/relationships/diagramLayout" Target="../diagrams/layout20.xml"/><Relationship Id="rId9" Type="http://schemas.openxmlformats.org/officeDocument/2006/relationships/image" Target="../media/image7.png"/></Relationships>
</file>

<file path=ppt/slides/_rels/slide3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5.xml"/><Relationship Id="rId1" Type="http://schemas.openxmlformats.org/officeDocument/2006/relationships/slideLayout" Target="../slideLayouts/slideLayout18.xml"/><Relationship Id="rId6" Type="http://schemas.openxmlformats.org/officeDocument/2006/relationships/diagramColors" Target="../diagrams/colors21.xml"/><Relationship Id="rId11" Type="http://schemas.openxmlformats.org/officeDocument/2006/relationships/image" Target="../media/image9.png"/><Relationship Id="rId5" Type="http://schemas.openxmlformats.org/officeDocument/2006/relationships/diagramQuickStyle" Target="../diagrams/quickStyle21.xml"/><Relationship Id="rId10" Type="http://schemas.openxmlformats.org/officeDocument/2006/relationships/image" Target="../media/image8.jpg"/><Relationship Id="rId4" Type="http://schemas.openxmlformats.org/officeDocument/2006/relationships/diagramLayout" Target="../diagrams/layout21.xml"/><Relationship Id="rId9" Type="http://schemas.openxmlformats.org/officeDocument/2006/relationships/image" Target="../media/image7.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5.png"/><Relationship Id="rId2" Type="http://schemas.openxmlformats.org/officeDocument/2006/relationships/notesSlide" Target="../notesSlides/notesSlide36.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F958CB-3276-4A42-BFA0-C404C434AB2F}"/>
              </a:ext>
            </a:extLst>
          </p:cNvPr>
          <p:cNvSpPr txBox="1"/>
          <p:nvPr/>
        </p:nvSpPr>
        <p:spPr>
          <a:xfrm>
            <a:off x="11784632" y="6597352"/>
            <a:ext cx="397866" cy="215444"/>
          </a:xfrm>
          <a:prstGeom prst="rect">
            <a:avLst/>
          </a:prstGeom>
          <a:noFill/>
        </p:spPr>
        <p:txBody>
          <a:bodyPr wrap="none" rtlCol="0">
            <a:spAutoFit/>
          </a:bodyPr>
          <a:lstStyle/>
          <a:p>
            <a:r>
              <a:rPr lang="en-GB" sz="800" b="1" dirty="0">
                <a:solidFill>
                  <a:schemeClr val="bg1"/>
                </a:solidFill>
              </a:rPr>
              <a:t>V9.0</a:t>
            </a:r>
          </a:p>
        </p:txBody>
      </p:sp>
      <p:sp>
        <p:nvSpPr>
          <p:cNvPr id="2" name="Rectangle 2">
            <a:extLst>
              <a:ext uri="{FF2B5EF4-FFF2-40B4-BE49-F238E27FC236}">
                <a16:creationId xmlns:a16="http://schemas.microsoft.com/office/drawing/2014/main" id="{0B7F538C-13DD-4726-8117-938418798D9D}"/>
              </a:ext>
            </a:extLst>
          </p:cNvPr>
          <p:cNvSpPr>
            <a:spLocks noChangeArrowheads="1"/>
          </p:cNvSpPr>
          <p:nvPr/>
        </p:nvSpPr>
        <p:spPr bwMode="auto">
          <a:xfrm flipV="1">
            <a:off x="911424" y="-9484796"/>
            <a:ext cx="808858" cy="526494"/>
          </a:xfrm>
          <a:prstGeom prst="parallelogram">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6" name="Picture 5" descr="A picture containing person, person, feet&#10;&#10;Description automatically generated">
            <a:extLst>
              <a:ext uri="{FF2B5EF4-FFF2-40B4-BE49-F238E27FC236}">
                <a16:creationId xmlns:a16="http://schemas.microsoft.com/office/drawing/2014/main" id="{4B3F8636-4E5B-40E6-B73A-DB9EC919C402}"/>
              </a:ext>
            </a:extLst>
          </p:cNvPr>
          <p:cNvPicPr>
            <a:picLocks noChangeAspect="1"/>
          </p:cNvPicPr>
          <p:nvPr/>
        </p:nvPicPr>
        <p:blipFill rotWithShape="1">
          <a:blip r:embed="rId4">
            <a:duotone>
              <a:prstClr val="black"/>
              <a:schemeClr val="accent5">
                <a:tint val="45000"/>
                <a:satMod val="400000"/>
              </a:schemeClr>
            </a:duotone>
            <a:extLst>
              <a:ext uri="{28A0092B-C50C-407E-A947-70E740481C1C}">
                <a14:useLocalDpi xmlns:a14="http://schemas.microsoft.com/office/drawing/2010/main" val="0"/>
              </a:ext>
            </a:extLst>
          </a:blip>
          <a:srcRect l="10485" r="18449"/>
          <a:stretch/>
        </p:blipFill>
        <p:spPr>
          <a:xfrm>
            <a:off x="4151785" y="620688"/>
            <a:ext cx="4392488" cy="4283312"/>
          </a:xfrm>
          <a:prstGeom prst="parallelogram">
            <a:avLst>
              <a:gd name="adj" fmla="val 19367"/>
            </a:avLst>
          </a:prstGeom>
        </p:spPr>
      </p:pic>
      <p:sp>
        <p:nvSpPr>
          <p:cNvPr id="7" name="TextBox 6">
            <a:extLst>
              <a:ext uri="{FF2B5EF4-FFF2-40B4-BE49-F238E27FC236}">
                <a16:creationId xmlns:a16="http://schemas.microsoft.com/office/drawing/2014/main" id="{7DA14B45-F8D7-4E88-BE4B-5E88F061DB2D}"/>
              </a:ext>
            </a:extLst>
          </p:cNvPr>
          <p:cNvSpPr txBox="1"/>
          <p:nvPr/>
        </p:nvSpPr>
        <p:spPr>
          <a:xfrm>
            <a:off x="300779" y="4976008"/>
            <a:ext cx="4427069"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Utilising Powers of Arrest</a:t>
            </a:r>
            <a:endPar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1" name="Picture 10" descr="A horse with a person's face on it&#10;&#10;Description automatically generated with low confidence">
            <a:extLst>
              <a:ext uri="{FF2B5EF4-FFF2-40B4-BE49-F238E27FC236}">
                <a16:creationId xmlns:a16="http://schemas.microsoft.com/office/drawing/2014/main" id="{62500172-C919-4724-8DE2-0498FA2473E0}"/>
              </a:ext>
            </a:extLst>
          </p:cNvPr>
          <p:cNvPicPr>
            <a:picLocks noChangeAspect="1"/>
          </p:cNvPicPr>
          <p:nvPr/>
        </p:nvPicPr>
        <p:blipFill>
          <a:blip r:embed="rId5" cstate="print">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199456" y="1720800"/>
            <a:ext cx="2106000" cy="2106000"/>
          </a:xfrm>
          <a:prstGeom prst="parallelogram">
            <a:avLst>
              <a:gd name="adj" fmla="val 19069"/>
            </a:avLst>
          </a:prstGeom>
        </p:spPr>
      </p:pic>
    </p:spTree>
    <p:extLst>
      <p:ext uri="{BB962C8B-B14F-4D97-AF65-F5344CB8AC3E}">
        <p14:creationId xmlns:p14="http://schemas.microsoft.com/office/powerpoint/2010/main" val="3933791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Roger Images\Images\Photos\PICT009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0769" y="1298066"/>
            <a:ext cx="3190934" cy="37616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9376" y="188640"/>
            <a:ext cx="1101722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Introduction</a:t>
            </a:r>
          </a:p>
        </p:txBody>
      </p:sp>
      <p:graphicFrame>
        <p:nvGraphicFramePr>
          <p:cNvPr id="5" name="Diagram 4">
            <a:extLst>
              <a:ext uri="{FF2B5EF4-FFF2-40B4-BE49-F238E27FC236}">
                <a16:creationId xmlns:a16="http://schemas.microsoft.com/office/drawing/2014/main" id="{A8208CF2-5D54-4357-A294-C93B3AA41359}"/>
              </a:ext>
            </a:extLst>
          </p:cNvPr>
          <p:cNvGraphicFramePr/>
          <p:nvPr>
            <p:extLst>
              <p:ext uri="{D42A27DB-BD31-4B8C-83A1-F6EECF244321}">
                <p14:modId xmlns:p14="http://schemas.microsoft.com/office/powerpoint/2010/main" val="2164179503"/>
              </p:ext>
            </p:extLst>
          </p:nvPr>
        </p:nvGraphicFramePr>
        <p:xfrm>
          <a:off x="4619017" y="829148"/>
          <a:ext cx="6478297" cy="50855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B6CC0A00-37C1-4A23-8F28-B10E4EC8FEAF}"/>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8067585C-28E8-418A-9375-78279E785F0B}"/>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7E16D87-6F1C-4254-8C9F-98E421ED09E7}"/>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26A2DC3C-31CE-484F-86AC-65D8D3DC11C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374F5A4F-6041-4406-8D09-A5000CDF8B0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9FD40FA-3DB4-43A4-9D6B-4AAEAB93AEF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F6A45B3-8ADE-4973-BB5F-FA738B4A8D7D}"/>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51117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2821245-5FEC-4A78-84FB-393F072E41FD}"/>
                                            </p:graphicEl>
                                          </p:spTgt>
                                        </p:tgtEl>
                                        <p:attrNameLst>
                                          <p:attrName>style.visibility</p:attrName>
                                        </p:attrNameLst>
                                      </p:cBhvr>
                                      <p:to>
                                        <p:strVal val="visible"/>
                                      </p:to>
                                    </p:set>
                                    <p:animEffect transition="in" filter="fade">
                                      <p:cBhvr>
                                        <p:cTn id="7" dur="500"/>
                                        <p:tgtEl>
                                          <p:spTgt spid="5">
                                            <p:graphicEl>
                                              <a:dgm id="{02821245-5FEC-4A78-84FB-393F072E41F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09570E7-2D4E-43C8-97A6-0BAC85A1A0B1}"/>
                                            </p:graphicEl>
                                          </p:spTgt>
                                        </p:tgtEl>
                                        <p:attrNameLst>
                                          <p:attrName>style.visibility</p:attrName>
                                        </p:attrNameLst>
                                      </p:cBhvr>
                                      <p:to>
                                        <p:strVal val="visible"/>
                                      </p:to>
                                    </p:set>
                                    <p:animEffect transition="in" filter="fade">
                                      <p:cBhvr>
                                        <p:cTn id="12" dur="500"/>
                                        <p:tgtEl>
                                          <p:spTgt spid="5">
                                            <p:graphicEl>
                                              <a:dgm id="{E09570E7-2D4E-43C8-97A6-0BAC85A1A0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032A1B9-6FB2-4BD1-B646-B4F76E797E24}"/>
                                            </p:graphicEl>
                                          </p:spTgt>
                                        </p:tgtEl>
                                        <p:attrNameLst>
                                          <p:attrName>style.visibility</p:attrName>
                                        </p:attrNameLst>
                                      </p:cBhvr>
                                      <p:to>
                                        <p:strVal val="visible"/>
                                      </p:to>
                                    </p:set>
                                    <p:animEffect transition="in" filter="fade">
                                      <p:cBhvr>
                                        <p:cTn id="17" dur="500"/>
                                        <p:tgtEl>
                                          <p:spTgt spid="5">
                                            <p:graphicEl>
                                              <a:dgm id="{6032A1B9-6FB2-4BD1-B646-B4F76E797E2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2A78574-04D9-4C2F-A532-8D1374EB75DD}"/>
                                            </p:graphicEl>
                                          </p:spTgt>
                                        </p:tgtEl>
                                        <p:attrNameLst>
                                          <p:attrName>style.visibility</p:attrName>
                                        </p:attrNameLst>
                                      </p:cBhvr>
                                      <p:to>
                                        <p:strVal val="visible"/>
                                      </p:to>
                                    </p:set>
                                    <p:animEffect transition="in" filter="fade">
                                      <p:cBhvr>
                                        <p:cTn id="22" dur="500"/>
                                        <p:tgtEl>
                                          <p:spTgt spid="5">
                                            <p:graphicEl>
                                              <a:dgm id="{E2A78574-04D9-4C2F-A532-8D1374EB75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1075" y="1449331"/>
            <a:ext cx="4176464" cy="4154984"/>
          </a:xfrm>
          <a:custGeom>
            <a:avLst/>
            <a:gdLst>
              <a:gd name="connsiteX0" fmla="*/ 0 w 4176464"/>
              <a:gd name="connsiteY0" fmla="*/ 0 h 4154984"/>
              <a:gd name="connsiteX1" fmla="*/ 696077 w 4176464"/>
              <a:gd name="connsiteY1" fmla="*/ 0 h 4154984"/>
              <a:gd name="connsiteX2" fmla="*/ 1433919 w 4176464"/>
              <a:gd name="connsiteY2" fmla="*/ 0 h 4154984"/>
              <a:gd name="connsiteX3" fmla="*/ 2088232 w 4176464"/>
              <a:gd name="connsiteY3" fmla="*/ 0 h 4154984"/>
              <a:gd name="connsiteX4" fmla="*/ 2867839 w 4176464"/>
              <a:gd name="connsiteY4" fmla="*/ 0 h 4154984"/>
              <a:gd name="connsiteX5" fmla="*/ 4176464 w 4176464"/>
              <a:gd name="connsiteY5" fmla="*/ 0 h 4154984"/>
              <a:gd name="connsiteX6" fmla="*/ 4176464 w 4176464"/>
              <a:gd name="connsiteY6" fmla="*/ 692497 h 4154984"/>
              <a:gd name="connsiteX7" fmla="*/ 4176464 w 4176464"/>
              <a:gd name="connsiteY7" fmla="*/ 1260345 h 4154984"/>
              <a:gd name="connsiteX8" fmla="*/ 4176464 w 4176464"/>
              <a:gd name="connsiteY8" fmla="*/ 1952842 h 4154984"/>
              <a:gd name="connsiteX9" fmla="*/ 4176464 w 4176464"/>
              <a:gd name="connsiteY9" fmla="*/ 2562240 h 4154984"/>
              <a:gd name="connsiteX10" fmla="*/ 4176464 w 4176464"/>
              <a:gd name="connsiteY10" fmla="*/ 3337837 h 4154984"/>
              <a:gd name="connsiteX11" fmla="*/ 4176464 w 4176464"/>
              <a:gd name="connsiteY11" fmla="*/ 4154984 h 4154984"/>
              <a:gd name="connsiteX12" fmla="*/ 3438622 w 4176464"/>
              <a:gd name="connsiteY12" fmla="*/ 4154984 h 4154984"/>
              <a:gd name="connsiteX13" fmla="*/ 2700780 w 4176464"/>
              <a:gd name="connsiteY13" fmla="*/ 4154984 h 4154984"/>
              <a:gd name="connsiteX14" fmla="*/ 1921173 w 4176464"/>
              <a:gd name="connsiteY14" fmla="*/ 4154984 h 4154984"/>
              <a:gd name="connsiteX15" fmla="*/ 1225096 w 4176464"/>
              <a:gd name="connsiteY15" fmla="*/ 4154984 h 4154984"/>
              <a:gd name="connsiteX16" fmla="*/ 612548 w 4176464"/>
              <a:gd name="connsiteY16" fmla="*/ 4154984 h 4154984"/>
              <a:gd name="connsiteX17" fmla="*/ 0 w 4176464"/>
              <a:gd name="connsiteY17" fmla="*/ 4154984 h 4154984"/>
              <a:gd name="connsiteX18" fmla="*/ 0 w 4176464"/>
              <a:gd name="connsiteY18" fmla="*/ 3462487 h 4154984"/>
              <a:gd name="connsiteX19" fmla="*/ 0 w 4176464"/>
              <a:gd name="connsiteY19" fmla="*/ 2853089 h 4154984"/>
              <a:gd name="connsiteX20" fmla="*/ 0 w 4176464"/>
              <a:gd name="connsiteY20" fmla="*/ 2285241 h 4154984"/>
              <a:gd name="connsiteX21" fmla="*/ 0 w 4176464"/>
              <a:gd name="connsiteY21" fmla="*/ 1634294 h 4154984"/>
              <a:gd name="connsiteX22" fmla="*/ 0 w 4176464"/>
              <a:gd name="connsiteY22" fmla="*/ 858697 h 4154984"/>
              <a:gd name="connsiteX23" fmla="*/ 0 w 4176464"/>
              <a:gd name="connsiteY23" fmla="*/ 0 h 4154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176464" h="4154984" fill="none" extrusionOk="0">
                <a:moveTo>
                  <a:pt x="0" y="0"/>
                </a:moveTo>
                <a:cubicBezTo>
                  <a:pt x="331320" y="34098"/>
                  <a:pt x="437849" y="20880"/>
                  <a:pt x="696077" y="0"/>
                </a:cubicBezTo>
                <a:cubicBezTo>
                  <a:pt x="954305" y="-20880"/>
                  <a:pt x="1224394" y="-9479"/>
                  <a:pt x="1433919" y="0"/>
                </a:cubicBezTo>
                <a:cubicBezTo>
                  <a:pt x="1643444" y="9479"/>
                  <a:pt x="1809292" y="21538"/>
                  <a:pt x="2088232" y="0"/>
                </a:cubicBezTo>
                <a:cubicBezTo>
                  <a:pt x="2367172" y="-21538"/>
                  <a:pt x="2597546" y="-12588"/>
                  <a:pt x="2867839" y="0"/>
                </a:cubicBezTo>
                <a:cubicBezTo>
                  <a:pt x="3138132" y="12588"/>
                  <a:pt x="3585702" y="7025"/>
                  <a:pt x="4176464" y="0"/>
                </a:cubicBezTo>
                <a:cubicBezTo>
                  <a:pt x="4173019" y="141142"/>
                  <a:pt x="4169431" y="482688"/>
                  <a:pt x="4176464" y="692497"/>
                </a:cubicBezTo>
                <a:cubicBezTo>
                  <a:pt x="4183497" y="902306"/>
                  <a:pt x="4169998" y="1143155"/>
                  <a:pt x="4176464" y="1260345"/>
                </a:cubicBezTo>
                <a:cubicBezTo>
                  <a:pt x="4182930" y="1377535"/>
                  <a:pt x="4195273" y="1763358"/>
                  <a:pt x="4176464" y="1952842"/>
                </a:cubicBezTo>
                <a:cubicBezTo>
                  <a:pt x="4157655" y="2142326"/>
                  <a:pt x="4198708" y="2351348"/>
                  <a:pt x="4176464" y="2562240"/>
                </a:cubicBezTo>
                <a:cubicBezTo>
                  <a:pt x="4154220" y="2773132"/>
                  <a:pt x="4166225" y="2958921"/>
                  <a:pt x="4176464" y="3337837"/>
                </a:cubicBezTo>
                <a:cubicBezTo>
                  <a:pt x="4186703" y="3716753"/>
                  <a:pt x="4137208" y="3850485"/>
                  <a:pt x="4176464" y="4154984"/>
                </a:cubicBezTo>
                <a:cubicBezTo>
                  <a:pt x="3937768" y="4147524"/>
                  <a:pt x="3795128" y="4185544"/>
                  <a:pt x="3438622" y="4154984"/>
                </a:cubicBezTo>
                <a:cubicBezTo>
                  <a:pt x="3082116" y="4124424"/>
                  <a:pt x="3033010" y="4160552"/>
                  <a:pt x="2700780" y="4154984"/>
                </a:cubicBezTo>
                <a:cubicBezTo>
                  <a:pt x="2368550" y="4149416"/>
                  <a:pt x="2106551" y="4154364"/>
                  <a:pt x="1921173" y="4154984"/>
                </a:cubicBezTo>
                <a:cubicBezTo>
                  <a:pt x="1735795" y="4155604"/>
                  <a:pt x="1504016" y="4180426"/>
                  <a:pt x="1225096" y="4154984"/>
                </a:cubicBezTo>
                <a:cubicBezTo>
                  <a:pt x="946176" y="4129542"/>
                  <a:pt x="746584" y="4126737"/>
                  <a:pt x="612548" y="4154984"/>
                </a:cubicBezTo>
                <a:cubicBezTo>
                  <a:pt x="478512" y="4183231"/>
                  <a:pt x="161820" y="4180475"/>
                  <a:pt x="0" y="4154984"/>
                </a:cubicBezTo>
                <a:cubicBezTo>
                  <a:pt x="9744" y="3970296"/>
                  <a:pt x="-11587" y="3747239"/>
                  <a:pt x="0" y="3462487"/>
                </a:cubicBezTo>
                <a:cubicBezTo>
                  <a:pt x="11587" y="3177735"/>
                  <a:pt x="3401" y="3058140"/>
                  <a:pt x="0" y="2853089"/>
                </a:cubicBezTo>
                <a:cubicBezTo>
                  <a:pt x="-3401" y="2648038"/>
                  <a:pt x="-25563" y="2532479"/>
                  <a:pt x="0" y="2285241"/>
                </a:cubicBezTo>
                <a:cubicBezTo>
                  <a:pt x="25563" y="2038003"/>
                  <a:pt x="-18152" y="1805968"/>
                  <a:pt x="0" y="1634294"/>
                </a:cubicBezTo>
                <a:cubicBezTo>
                  <a:pt x="18152" y="1462620"/>
                  <a:pt x="-10230" y="1086947"/>
                  <a:pt x="0" y="858697"/>
                </a:cubicBezTo>
                <a:cubicBezTo>
                  <a:pt x="10230" y="630447"/>
                  <a:pt x="1246" y="322586"/>
                  <a:pt x="0" y="0"/>
                </a:cubicBezTo>
                <a:close/>
              </a:path>
              <a:path w="4176464" h="4154984" stroke="0" extrusionOk="0">
                <a:moveTo>
                  <a:pt x="0" y="0"/>
                </a:moveTo>
                <a:cubicBezTo>
                  <a:pt x="235504" y="25101"/>
                  <a:pt x="415707" y="20866"/>
                  <a:pt x="612548" y="0"/>
                </a:cubicBezTo>
                <a:cubicBezTo>
                  <a:pt x="809389" y="-20866"/>
                  <a:pt x="1022066" y="-5496"/>
                  <a:pt x="1350390" y="0"/>
                </a:cubicBezTo>
                <a:cubicBezTo>
                  <a:pt x="1678714" y="5496"/>
                  <a:pt x="1686442" y="-18650"/>
                  <a:pt x="2004703" y="0"/>
                </a:cubicBezTo>
                <a:cubicBezTo>
                  <a:pt x="2322964" y="18650"/>
                  <a:pt x="2474414" y="6307"/>
                  <a:pt x="2700780" y="0"/>
                </a:cubicBezTo>
                <a:cubicBezTo>
                  <a:pt x="2927146" y="-6307"/>
                  <a:pt x="3179931" y="266"/>
                  <a:pt x="3355093" y="0"/>
                </a:cubicBezTo>
                <a:cubicBezTo>
                  <a:pt x="3530255" y="-266"/>
                  <a:pt x="3992212" y="-10414"/>
                  <a:pt x="4176464" y="0"/>
                </a:cubicBezTo>
                <a:cubicBezTo>
                  <a:pt x="4204329" y="289403"/>
                  <a:pt x="4182219" y="384796"/>
                  <a:pt x="4176464" y="650947"/>
                </a:cubicBezTo>
                <a:cubicBezTo>
                  <a:pt x="4170709" y="917098"/>
                  <a:pt x="4177550" y="1171036"/>
                  <a:pt x="4176464" y="1343445"/>
                </a:cubicBezTo>
                <a:cubicBezTo>
                  <a:pt x="4175378" y="1515854"/>
                  <a:pt x="4156393" y="1728485"/>
                  <a:pt x="4176464" y="1994392"/>
                </a:cubicBezTo>
                <a:cubicBezTo>
                  <a:pt x="4196535" y="2260299"/>
                  <a:pt x="4170204" y="2335936"/>
                  <a:pt x="4176464" y="2603790"/>
                </a:cubicBezTo>
                <a:cubicBezTo>
                  <a:pt x="4182724" y="2871644"/>
                  <a:pt x="4155394" y="2984621"/>
                  <a:pt x="4176464" y="3254737"/>
                </a:cubicBezTo>
                <a:cubicBezTo>
                  <a:pt x="4197534" y="3524853"/>
                  <a:pt x="4202546" y="3927988"/>
                  <a:pt x="4176464" y="4154984"/>
                </a:cubicBezTo>
                <a:cubicBezTo>
                  <a:pt x="3966050" y="4157640"/>
                  <a:pt x="3824382" y="4129096"/>
                  <a:pt x="3563916" y="4154984"/>
                </a:cubicBezTo>
                <a:cubicBezTo>
                  <a:pt x="3303450" y="4180872"/>
                  <a:pt x="3082671" y="4133501"/>
                  <a:pt x="2951368" y="4154984"/>
                </a:cubicBezTo>
                <a:cubicBezTo>
                  <a:pt x="2820065" y="4176467"/>
                  <a:pt x="2555591" y="4143522"/>
                  <a:pt x="2380584" y="4154984"/>
                </a:cubicBezTo>
                <a:cubicBezTo>
                  <a:pt x="2205577" y="4166446"/>
                  <a:pt x="1886124" y="4183793"/>
                  <a:pt x="1600978" y="4154984"/>
                </a:cubicBezTo>
                <a:cubicBezTo>
                  <a:pt x="1315832" y="4126175"/>
                  <a:pt x="1284169" y="4144604"/>
                  <a:pt x="988430" y="4154984"/>
                </a:cubicBezTo>
                <a:cubicBezTo>
                  <a:pt x="692691" y="4165364"/>
                  <a:pt x="435768" y="4110087"/>
                  <a:pt x="0" y="4154984"/>
                </a:cubicBezTo>
                <a:cubicBezTo>
                  <a:pt x="12365" y="3919342"/>
                  <a:pt x="-25607" y="3798596"/>
                  <a:pt x="0" y="3462487"/>
                </a:cubicBezTo>
                <a:cubicBezTo>
                  <a:pt x="25607" y="3126378"/>
                  <a:pt x="-1876" y="3142101"/>
                  <a:pt x="0" y="2853089"/>
                </a:cubicBezTo>
                <a:cubicBezTo>
                  <a:pt x="1876" y="2564077"/>
                  <a:pt x="-15253" y="2460417"/>
                  <a:pt x="0" y="2285241"/>
                </a:cubicBezTo>
                <a:cubicBezTo>
                  <a:pt x="15253" y="2110065"/>
                  <a:pt x="-5502" y="1846243"/>
                  <a:pt x="0" y="1717393"/>
                </a:cubicBezTo>
                <a:cubicBezTo>
                  <a:pt x="5502" y="1588543"/>
                  <a:pt x="29114" y="1221324"/>
                  <a:pt x="0" y="1024896"/>
                </a:cubicBezTo>
                <a:cubicBezTo>
                  <a:pt x="-29114" y="828468"/>
                  <a:pt x="9007" y="223544"/>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750222454">
                  <a:prstGeom prst="rect">
                    <a:avLst/>
                  </a:prstGeom>
                  <ask:type>
                    <ask:lineSketchFreehand/>
                  </ask:type>
                </ask:lineSketchStyleProps>
              </a:ext>
            </a:extLst>
          </a:ln>
        </p:spPr>
        <p:txBody>
          <a:bodyPr wrap="square" rtlCol="0">
            <a:spAutoFit/>
          </a:bodyPr>
          <a:lstStyle/>
          <a:p>
            <a:r>
              <a:rPr lang="en-GB" sz="2000" dirty="0">
                <a:solidFill>
                  <a:srgbClr val="002060"/>
                </a:solidFill>
              </a:rPr>
              <a:t>1</a:t>
            </a:r>
            <a:r>
              <a:rPr lang="en-GB" sz="2000" dirty="0"/>
              <a:t>. </a:t>
            </a:r>
            <a:r>
              <a:rPr lang="en-GB" sz="2400" dirty="0">
                <a:latin typeface="+mn-lt"/>
              </a:rPr>
              <a:t>Released Under Investigation/VA/Bail</a:t>
            </a:r>
          </a:p>
          <a:p>
            <a:r>
              <a:rPr lang="en-GB" sz="2400" dirty="0">
                <a:latin typeface="+mn-lt"/>
              </a:rPr>
              <a:t>2. OIC to notify one of two sergeants of circumstances; they will build the charge</a:t>
            </a:r>
          </a:p>
          <a:p>
            <a:r>
              <a:rPr lang="en-GB" sz="2400" dirty="0">
                <a:latin typeface="+mn-lt"/>
              </a:rPr>
              <a:t>3. Admin team will send out PCR and notify the OIC</a:t>
            </a:r>
          </a:p>
          <a:p>
            <a:r>
              <a:rPr lang="en-GB" sz="2400" dirty="0">
                <a:latin typeface="+mn-lt"/>
              </a:rPr>
              <a:t>4. OIC to submit file via NICHE</a:t>
            </a:r>
          </a:p>
          <a:p>
            <a:r>
              <a:rPr lang="en-GB" sz="2400" dirty="0">
                <a:latin typeface="+mn-lt"/>
              </a:rPr>
              <a:t>5. Traffic has a 4D process (Drink, Drug, Disqualification and Dangerous Driving)</a:t>
            </a:r>
          </a:p>
        </p:txBody>
      </p:sp>
      <p:sp>
        <p:nvSpPr>
          <p:cNvPr id="4" name="TextBox 3"/>
          <p:cNvSpPr txBox="1"/>
          <p:nvPr/>
        </p:nvSpPr>
        <p:spPr>
          <a:xfrm>
            <a:off x="479376" y="116633"/>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Postal Charge Requisition</a:t>
            </a:r>
          </a:p>
        </p:txBody>
      </p:sp>
      <p:sp>
        <p:nvSpPr>
          <p:cNvPr id="5" name="Rectangle 4"/>
          <p:cNvSpPr/>
          <p:nvPr/>
        </p:nvSpPr>
        <p:spPr>
          <a:xfrm>
            <a:off x="1091386" y="1431369"/>
            <a:ext cx="4392604" cy="4154984"/>
          </a:xfrm>
          <a:custGeom>
            <a:avLst/>
            <a:gdLst>
              <a:gd name="connsiteX0" fmla="*/ 0 w 4392604"/>
              <a:gd name="connsiteY0" fmla="*/ 0 h 4154984"/>
              <a:gd name="connsiteX1" fmla="*/ 539663 w 4392604"/>
              <a:gd name="connsiteY1" fmla="*/ 0 h 4154984"/>
              <a:gd name="connsiteX2" fmla="*/ 1123252 w 4392604"/>
              <a:gd name="connsiteY2" fmla="*/ 0 h 4154984"/>
              <a:gd name="connsiteX3" fmla="*/ 1838619 w 4392604"/>
              <a:gd name="connsiteY3" fmla="*/ 0 h 4154984"/>
              <a:gd name="connsiteX4" fmla="*/ 2334355 w 4392604"/>
              <a:gd name="connsiteY4" fmla="*/ 0 h 4154984"/>
              <a:gd name="connsiteX5" fmla="*/ 2830092 w 4392604"/>
              <a:gd name="connsiteY5" fmla="*/ 0 h 4154984"/>
              <a:gd name="connsiteX6" fmla="*/ 3457607 w 4392604"/>
              <a:gd name="connsiteY6" fmla="*/ 0 h 4154984"/>
              <a:gd name="connsiteX7" fmla="*/ 4392604 w 4392604"/>
              <a:gd name="connsiteY7" fmla="*/ 0 h 4154984"/>
              <a:gd name="connsiteX8" fmla="*/ 4392604 w 4392604"/>
              <a:gd name="connsiteY8" fmla="*/ 775597 h 4154984"/>
              <a:gd name="connsiteX9" fmla="*/ 4392604 w 4392604"/>
              <a:gd name="connsiteY9" fmla="*/ 1426545 h 4154984"/>
              <a:gd name="connsiteX10" fmla="*/ 4392604 w 4392604"/>
              <a:gd name="connsiteY10" fmla="*/ 2077492 h 4154984"/>
              <a:gd name="connsiteX11" fmla="*/ 4392604 w 4392604"/>
              <a:gd name="connsiteY11" fmla="*/ 2645340 h 4154984"/>
              <a:gd name="connsiteX12" fmla="*/ 4392604 w 4392604"/>
              <a:gd name="connsiteY12" fmla="*/ 3254737 h 4154984"/>
              <a:gd name="connsiteX13" fmla="*/ 4392604 w 4392604"/>
              <a:gd name="connsiteY13" fmla="*/ 4154984 h 4154984"/>
              <a:gd name="connsiteX14" fmla="*/ 3677237 w 4392604"/>
              <a:gd name="connsiteY14" fmla="*/ 4154984 h 4154984"/>
              <a:gd name="connsiteX15" fmla="*/ 3181500 w 4392604"/>
              <a:gd name="connsiteY15" fmla="*/ 4154984 h 4154984"/>
              <a:gd name="connsiteX16" fmla="*/ 2553985 w 4392604"/>
              <a:gd name="connsiteY16" fmla="*/ 4154984 h 4154984"/>
              <a:gd name="connsiteX17" fmla="*/ 1838619 w 4392604"/>
              <a:gd name="connsiteY17" fmla="*/ 4154984 h 4154984"/>
              <a:gd name="connsiteX18" fmla="*/ 1255030 w 4392604"/>
              <a:gd name="connsiteY18" fmla="*/ 4154984 h 4154984"/>
              <a:gd name="connsiteX19" fmla="*/ 583589 w 4392604"/>
              <a:gd name="connsiteY19" fmla="*/ 4154984 h 4154984"/>
              <a:gd name="connsiteX20" fmla="*/ 0 w 4392604"/>
              <a:gd name="connsiteY20" fmla="*/ 4154984 h 4154984"/>
              <a:gd name="connsiteX21" fmla="*/ 0 w 4392604"/>
              <a:gd name="connsiteY21" fmla="*/ 3545586 h 4154984"/>
              <a:gd name="connsiteX22" fmla="*/ 0 w 4392604"/>
              <a:gd name="connsiteY22" fmla="*/ 2769989 h 4154984"/>
              <a:gd name="connsiteX23" fmla="*/ 0 w 4392604"/>
              <a:gd name="connsiteY23" fmla="*/ 2202142 h 4154984"/>
              <a:gd name="connsiteX24" fmla="*/ 0 w 4392604"/>
              <a:gd name="connsiteY24" fmla="*/ 1509644 h 4154984"/>
              <a:gd name="connsiteX25" fmla="*/ 0 w 4392604"/>
              <a:gd name="connsiteY25" fmla="*/ 775597 h 4154984"/>
              <a:gd name="connsiteX26" fmla="*/ 0 w 4392604"/>
              <a:gd name="connsiteY26" fmla="*/ 0 h 4154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392604" h="4154984" fill="none" extrusionOk="0">
                <a:moveTo>
                  <a:pt x="0" y="0"/>
                </a:moveTo>
                <a:cubicBezTo>
                  <a:pt x="198994" y="-3417"/>
                  <a:pt x="330432" y="-19875"/>
                  <a:pt x="539663" y="0"/>
                </a:cubicBezTo>
                <a:cubicBezTo>
                  <a:pt x="748894" y="19875"/>
                  <a:pt x="981992" y="-22663"/>
                  <a:pt x="1123252" y="0"/>
                </a:cubicBezTo>
                <a:cubicBezTo>
                  <a:pt x="1264512" y="22663"/>
                  <a:pt x="1513188" y="-21262"/>
                  <a:pt x="1838619" y="0"/>
                </a:cubicBezTo>
                <a:cubicBezTo>
                  <a:pt x="2164050" y="21262"/>
                  <a:pt x="2115281" y="-22595"/>
                  <a:pt x="2334355" y="0"/>
                </a:cubicBezTo>
                <a:cubicBezTo>
                  <a:pt x="2553429" y="22595"/>
                  <a:pt x="2713031" y="-2076"/>
                  <a:pt x="2830092" y="0"/>
                </a:cubicBezTo>
                <a:cubicBezTo>
                  <a:pt x="2947153" y="2076"/>
                  <a:pt x="3284808" y="7937"/>
                  <a:pt x="3457607" y="0"/>
                </a:cubicBezTo>
                <a:cubicBezTo>
                  <a:pt x="3630407" y="-7937"/>
                  <a:pt x="4182243" y="-16262"/>
                  <a:pt x="4392604" y="0"/>
                </a:cubicBezTo>
                <a:cubicBezTo>
                  <a:pt x="4375244" y="276264"/>
                  <a:pt x="4407801" y="410434"/>
                  <a:pt x="4392604" y="775597"/>
                </a:cubicBezTo>
                <a:cubicBezTo>
                  <a:pt x="4377407" y="1140760"/>
                  <a:pt x="4419414" y="1109046"/>
                  <a:pt x="4392604" y="1426545"/>
                </a:cubicBezTo>
                <a:cubicBezTo>
                  <a:pt x="4365794" y="1744044"/>
                  <a:pt x="4420366" y="1799313"/>
                  <a:pt x="4392604" y="2077492"/>
                </a:cubicBezTo>
                <a:cubicBezTo>
                  <a:pt x="4364842" y="2355671"/>
                  <a:pt x="4386966" y="2369508"/>
                  <a:pt x="4392604" y="2645340"/>
                </a:cubicBezTo>
                <a:cubicBezTo>
                  <a:pt x="4398242" y="2921172"/>
                  <a:pt x="4396774" y="3012087"/>
                  <a:pt x="4392604" y="3254737"/>
                </a:cubicBezTo>
                <a:cubicBezTo>
                  <a:pt x="4388434" y="3497387"/>
                  <a:pt x="4395390" y="3905660"/>
                  <a:pt x="4392604" y="4154984"/>
                </a:cubicBezTo>
                <a:cubicBezTo>
                  <a:pt x="4118916" y="4135422"/>
                  <a:pt x="3918078" y="4160665"/>
                  <a:pt x="3677237" y="4154984"/>
                </a:cubicBezTo>
                <a:cubicBezTo>
                  <a:pt x="3436396" y="4149303"/>
                  <a:pt x="3303244" y="4158719"/>
                  <a:pt x="3181500" y="4154984"/>
                </a:cubicBezTo>
                <a:cubicBezTo>
                  <a:pt x="3059756" y="4151249"/>
                  <a:pt x="2718970" y="4145305"/>
                  <a:pt x="2553985" y="4154984"/>
                </a:cubicBezTo>
                <a:cubicBezTo>
                  <a:pt x="2389001" y="4164663"/>
                  <a:pt x="2140812" y="4153745"/>
                  <a:pt x="1838619" y="4154984"/>
                </a:cubicBezTo>
                <a:cubicBezTo>
                  <a:pt x="1536426" y="4156223"/>
                  <a:pt x="1537091" y="4134032"/>
                  <a:pt x="1255030" y="4154984"/>
                </a:cubicBezTo>
                <a:cubicBezTo>
                  <a:pt x="972969" y="4175936"/>
                  <a:pt x="911954" y="4156183"/>
                  <a:pt x="583589" y="4154984"/>
                </a:cubicBezTo>
                <a:cubicBezTo>
                  <a:pt x="255224" y="4153785"/>
                  <a:pt x="153043" y="4165046"/>
                  <a:pt x="0" y="4154984"/>
                </a:cubicBezTo>
                <a:cubicBezTo>
                  <a:pt x="-10324" y="3982505"/>
                  <a:pt x="-18751" y="3721548"/>
                  <a:pt x="0" y="3545586"/>
                </a:cubicBezTo>
                <a:cubicBezTo>
                  <a:pt x="18751" y="3369624"/>
                  <a:pt x="7258" y="3053868"/>
                  <a:pt x="0" y="2769989"/>
                </a:cubicBezTo>
                <a:cubicBezTo>
                  <a:pt x="-7258" y="2486110"/>
                  <a:pt x="-24996" y="2454567"/>
                  <a:pt x="0" y="2202142"/>
                </a:cubicBezTo>
                <a:cubicBezTo>
                  <a:pt x="24996" y="1949717"/>
                  <a:pt x="14728" y="1683578"/>
                  <a:pt x="0" y="1509644"/>
                </a:cubicBezTo>
                <a:cubicBezTo>
                  <a:pt x="-14728" y="1335710"/>
                  <a:pt x="-25132" y="1015275"/>
                  <a:pt x="0" y="775597"/>
                </a:cubicBezTo>
                <a:cubicBezTo>
                  <a:pt x="25132" y="535919"/>
                  <a:pt x="-36740" y="288446"/>
                  <a:pt x="0" y="0"/>
                </a:cubicBezTo>
                <a:close/>
              </a:path>
              <a:path w="4392604" h="4154984" stroke="0" extrusionOk="0">
                <a:moveTo>
                  <a:pt x="0" y="0"/>
                </a:moveTo>
                <a:cubicBezTo>
                  <a:pt x="289458" y="-2965"/>
                  <a:pt x="379858" y="12315"/>
                  <a:pt x="627515" y="0"/>
                </a:cubicBezTo>
                <a:cubicBezTo>
                  <a:pt x="875173" y="-12315"/>
                  <a:pt x="1006805" y="18873"/>
                  <a:pt x="1123252" y="0"/>
                </a:cubicBezTo>
                <a:cubicBezTo>
                  <a:pt x="1239699" y="-18873"/>
                  <a:pt x="1470546" y="4939"/>
                  <a:pt x="1662914" y="0"/>
                </a:cubicBezTo>
                <a:cubicBezTo>
                  <a:pt x="1855282" y="-4939"/>
                  <a:pt x="1971559" y="16043"/>
                  <a:pt x="2158651" y="0"/>
                </a:cubicBezTo>
                <a:cubicBezTo>
                  <a:pt x="2345743" y="-16043"/>
                  <a:pt x="2694919" y="-32043"/>
                  <a:pt x="2874018" y="0"/>
                </a:cubicBezTo>
                <a:cubicBezTo>
                  <a:pt x="3053117" y="32043"/>
                  <a:pt x="3276108" y="27773"/>
                  <a:pt x="3545459" y="0"/>
                </a:cubicBezTo>
                <a:cubicBezTo>
                  <a:pt x="3814810" y="-27773"/>
                  <a:pt x="4086344" y="42215"/>
                  <a:pt x="4392604" y="0"/>
                </a:cubicBezTo>
                <a:cubicBezTo>
                  <a:pt x="4418830" y="220815"/>
                  <a:pt x="4372926" y="409657"/>
                  <a:pt x="4392604" y="609398"/>
                </a:cubicBezTo>
                <a:cubicBezTo>
                  <a:pt x="4412282" y="809139"/>
                  <a:pt x="4381643" y="1038006"/>
                  <a:pt x="4392604" y="1260345"/>
                </a:cubicBezTo>
                <a:cubicBezTo>
                  <a:pt x="4403565" y="1482684"/>
                  <a:pt x="4370893" y="1577992"/>
                  <a:pt x="4392604" y="1828193"/>
                </a:cubicBezTo>
                <a:cubicBezTo>
                  <a:pt x="4414315" y="2078394"/>
                  <a:pt x="4382743" y="2203139"/>
                  <a:pt x="4392604" y="2479140"/>
                </a:cubicBezTo>
                <a:cubicBezTo>
                  <a:pt x="4402465" y="2755141"/>
                  <a:pt x="4413858" y="2794312"/>
                  <a:pt x="4392604" y="3046988"/>
                </a:cubicBezTo>
                <a:cubicBezTo>
                  <a:pt x="4371350" y="3299664"/>
                  <a:pt x="4427750" y="3815431"/>
                  <a:pt x="4392604" y="4154984"/>
                </a:cubicBezTo>
                <a:cubicBezTo>
                  <a:pt x="4176067" y="4174671"/>
                  <a:pt x="3833966" y="4128388"/>
                  <a:pt x="3677237" y="4154984"/>
                </a:cubicBezTo>
                <a:cubicBezTo>
                  <a:pt x="3520508" y="4181580"/>
                  <a:pt x="3278121" y="4132956"/>
                  <a:pt x="3005796" y="4154984"/>
                </a:cubicBezTo>
                <a:cubicBezTo>
                  <a:pt x="2733471" y="4177012"/>
                  <a:pt x="2655401" y="4150818"/>
                  <a:pt x="2378281" y="4154984"/>
                </a:cubicBezTo>
                <a:cubicBezTo>
                  <a:pt x="2101161" y="4159150"/>
                  <a:pt x="1941320" y="4178980"/>
                  <a:pt x="1706840" y="4154984"/>
                </a:cubicBezTo>
                <a:cubicBezTo>
                  <a:pt x="1472360" y="4130988"/>
                  <a:pt x="1282535" y="4154938"/>
                  <a:pt x="1123252" y="4154984"/>
                </a:cubicBezTo>
                <a:cubicBezTo>
                  <a:pt x="963969" y="4155030"/>
                  <a:pt x="467172" y="4115017"/>
                  <a:pt x="0" y="4154984"/>
                </a:cubicBezTo>
                <a:cubicBezTo>
                  <a:pt x="-29431" y="4002922"/>
                  <a:pt x="-15086" y="3810833"/>
                  <a:pt x="0" y="3504037"/>
                </a:cubicBezTo>
                <a:cubicBezTo>
                  <a:pt x="15086" y="3197241"/>
                  <a:pt x="-4647" y="3194737"/>
                  <a:pt x="0" y="2936189"/>
                </a:cubicBezTo>
                <a:cubicBezTo>
                  <a:pt x="4647" y="2677641"/>
                  <a:pt x="-10042" y="2530948"/>
                  <a:pt x="0" y="2285241"/>
                </a:cubicBezTo>
                <a:cubicBezTo>
                  <a:pt x="10042" y="2039534"/>
                  <a:pt x="7642" y="1755219"/>
                  <a:pt x="0" y="1509644"/>
                </a:cubicBezTo>
                <a:cubicBezTo>
                  <a:pt x="-7642" y="1264069"/>
                  <a:pt x="-15928" y="1085694"/>
                  <a:pt x="0" y="941796"/>
                </a:cubicBezTo>
                <a:cubicBezTo>
                  <a:pt x="15928" y="797898"/>
                  <a:pt x="39357" y="285512"/>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608954319">
                  <a:prstGeom prst="rect">
                    <a:avLst/>
                  </a:prstGeom>
                  <ask:type>
                    <ask:lineSketchFreehand/>
                  </ask:type>
                </ask:lineSketchStyleProps>
              </a:ext>
            </a:extLst>
          </a:ln>
        </p:spPr>
        <p:txBody>
          <a:bodyPr wrap="square">
            <a:spAutoFit/>
          </a:bodyPr>
          <a:lstStyle/>
          <a:p>
            <a:endParaRPr lang="en-GB" sz="2400" dirty="0">
              <a:latin typeface="+mn-lt"/>
            </a:endParaRPr>
          </a:p>
          <a:p>
            <a:r>
              <a:rPr lang="en-GB" sz="2400" dirty="0">
                <a:latin typeface="+mn-lt"/>
              </a:rPr>
              <a:t>1. At scene or Released Under Investigation/Bail/VA</a:t>
            </a:r>
          </a:p>
          <a:p>
            <a:r>
              <a:rPr lang="en-GB" sz="2400" dirty="0">
                <a:latin typeface="+mn-lt"/>
              </a:rPr>
              <a:t>2. Decision made to charge for offence/s</a:t>
            </a:r>
          </a:p>
          <a:p>
            <a:r>
              <a:rPr lang="en-GB" sz="2400" dirty="0">
                <a:latin typeface="+mn-lt"/>
              </a:rPr>
              <a:t>3. Hub or Shift Sergeant to update rationale to charge</a:t>
            </a:r>
          </a:p>
          <a:p>
            <a:r>
              <a:rPr lang="en-GB" sz="2400" dirty="0">
                <a:latin typeface="+mn-lt"/>
              </a:rPr>
              <a:t>4. Custody based Sergeant to authorise charge</a:t>
            </a:r>
          </a:p>
          <a:p>
            <a:r>
              <a:rPr lang="en-GB" sz="2400" dirty="0">
                <a:latin typeface="+mn-lt"/>
              </a:rPr>
              <a:t>5. Work flow case file through NICHE to Criminal Justice Unit</a:t>
            </a:r>
          </a:p>
        </p:txBody>
      </p:sp>
      <p:sp>
        <p:nvSpPr>
          <p:cNvPr id="2" name="TextBox 1"/>
          <p:cNvSpPr txBox="1"/>
          <p:nvPr/>
        </p:nvSpPr>
        <p:spPr>
          <a:xfrm>
            <a:off x="7469107" y="774686"/>
            <a:ext cx="3600400" cy="461665"/>
          </a:xfrm>
          <a:custGeom>
            <a:avLst/>
            <a:gdLst>
              <a:gd name="connsiteX0" fmla="*/ 0 w 3600400"/>
              <a:gd name="connsiteY0" fmla="*/ 0 h 461665"/>
              <a:gd name="connsiteX1" fmla="*/ 492055 w 3600400"/>
              <a:gd name="connsiteY1" fmla="*/ 0 h 461665"/>
              <a:gd name="connsiteX2" fmla="*/ 1128125 w 3600400"/>
              <a:gd name="connsiteY2" fmla="*/ 0 h 461665"/>
              <a:gd name="connsiteX3" fmla="*/ 1800200 w 3600400"/>
              <a:gd name="connsiteY3" fmla="*/ 0 h 461665"/>
              <a:gd name="connsiteX4" fmla="*/ 2472275 w 3600400"/>
              <a:gd name="connsiteY4" fmla="*/ 0 h 461665"/>
              <a:gd name="connsiteX5" fmla="*/ 3072341 w 3600400"/>
              <a:gd name="connsiteY5" fmla="*/ 0 h 461665"/>
              <a:gd name="connsiteX6" fmla="*/ 3600400 w 3600400"/>
              <a:gd name="connsiteY6" fmla="*/ 0 h 461665"/>
              <a:gd name="connsiteX7" fmla="*/ 3600400 w 3600400"/>
              <a:gd name="connsiteY7" fmla="*/ 461665 h 461665"/>
              <a:gd name="connsiteX8" fmla="*/ 2964329 w 3600400"/>
              <a:gd name="connsiteY8" fmla="*/ 461665 h 461665"/>
              <a:gd name="connsiteX9" fmla="*/ 2472275 w 3600400"/>
              <a:gd name="connsiteY9" fmla="*/ 461665 h 461665"/>
              <a:gd name="connsiteX10" fmla="*/ 1908212 w 3600400"/>
              <a:gd name="connsiteY10" fmla="*/ 461665 h 461665"/>
              <a:gd name="connsiteX11" fmla="*/ 1272141 w 3600400"/>
              <a:gd name="connsiteY11" fmla="*/ 461665 h 461665"/>
              <a:gd name="connsiteX12" fmla="*/ 636071 w 3600400"/>
              <a:gd name="connsiteY12" fmla="*/ 461665 h 461665"/>
              <a:gd name="connsiteX13" fmla="*/ 0 w 3600400"/>
              <a:gd name="connsiteY13" fmla="*/ 461665 h 461665"/>
              <a:gd name="connsiteX14" fmla="*/ 0 w 3600400"/>
              <a:gd name="connsiteY14"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00400" h="461665" fill="none" extrusionOk="0">
                <a:moveTo>
                  <a:pt x="0" y="0"/>
                </a:moveTo>
                <a:cubicBezTo>
                  <a:pt x="117133" y="9913"/>
                  <a:pt x="362353" y="18884"/>
                  <a:pt x="492055" y="0"/>
                </a:cubicBezTo>
                <a:cubicBezTo>
                  <a:pt x="621757" y="-18884"/>
                  <a:pt x="816405" y="6353"/>
                  <a:pt x="1128125" y="0"/>
                </a:cubicBezTo>
                <a:cubicBezTo>
                  <a:pt x="1439845" y="-6353"/>
                  <a:pt x="1519946" y="-14728"/>
                  <a:pt x="1800200" y="0"/>
                </a:cubicBezTo>
                <a:cubicBezTo>
                  <a:pt x="2080454" y="14728"/>
                  <a:pt x="2216548" y="-7057"/>
                  <a:pt x="2472275" y="0"/>
                </a:cubicBezTo>
                <a:cubicBezTo>
                  <a:pt x="2728003" y="7057"/>
                  <a:pt x="2872491" y="14917"/>
                  <a:pt x="3072341" y="0"/>
                </a:cubicBezTo>
                <a:cubicBezTo>
                  <a:pt x="3272191" y="-14917"/>
                  <a:pt x="3436342" y="-248"/>
                  <a:pt x="3600400" y="0"/>
                </a:cubicBezTo>
                <a:cubicBezTo>
                  <a:pt x="3585495" y="163616"/>
                  <a:pt x="3603759" y="264583"/>
                  <a:pt x="3600400" y="461665"/>
                </a:cubicBezTo>
                <a:cubicBezTo>
                  <a:pt x="3375557" y="486765"/>
                  <a:pt x="3096198" y="467415"/>
                  <a:pt x="2964329" y="461665"/>
                </a:cubicBezTo>
                <a:cubicBezTo>
                  <a:pt x="2832460" y="455915"/>
                  <a:pt x="2668482" y="464783"/>
                  <a:pt x="2472275" y="461665"/>
                </a:cubicBezTo>
                <a:cubicBezTo>
                  <a:pt x="2276068" y="458547"/>
                  <a:pt x="2121858" y="443459"/>
                  <a:pt x="1908212" y="461665"/>
                </a:cubicBezTo>
                <a:cubicBezTo>
                  <a:pt x="1694566" y="479871"/>
                  <a:pt x="1465398" y="471826"/>
                  <a:pt x="1272141" y="461665"/>
                </a:cubicBezTo>
                <a:cubicBezTo>
                  <a:pt x="1078884" y="451504"/>
                  <a:pt x="909879" y="481738"/>
                  <a:pt x="636071" y="461665"/>
                </a:cubicBezTo>
                <a:cubicBezTo>
                  <a:pt x="362263" y="441593"/>
                  <a:pt x="297948" y="449404"/>
                  <a:pt x="0" y="461665"/>
                </a:cubicBezTo>
                <a:cubicBezTo>
                  <a:pt x="-14243" y="349713"/>
                  <a:pt x="7381" y="221971"/>
                  <a:pt x="0" y="0"/>
                </a:cubicBezTo>
                <a:close/>
              </a:path>
              <a:path w="3600400" h="461665" stroke="0" extrusionOk="0">
                <a:moveTo>
                  <a:pt x="0" y="0"/>
                </a:moveTo>
                <a:cubicBezTo>
                  <a:pt x="229642" y="-3929"/>
                  <a:pt x="402096" y="4930"/>
                  <a:pt x="528059" y="0"/>
                </a:cubicBezTo>
                <a:cubicBezTo>
                  <a:pt x="654022" y="-4930"/>
                  <a:pt x="858900" y="5728"/>
                  <a:pt x="1092121" y="0"/>
                </a:cubicBezTo>
                <a:cubicBezTo>
                  <a:pt x="1325342" y="-5728"/>
                  <a:pt x="1437606" y="22085"/>
                  <a:pt x="1584176" y="0"/>
                </a:cubicBezTo>
                <a:cubicBezTo>
                  <a:pt x="1730747" y="-22085"/>
                  <a:pt x="1924021" y="19484"/>
                  <a:pt x="2256251" y="0"/>
                </a:cubicBezTo>
                <a:cubicBezTo>
                  <a:pt x="2588481" y="-19484"/>
                  <a:pt x="2631952" y="-29094"/>
                  <a:pt x="2892321" y="0"/>
                </a:cubicBezTo>
                <a:cubicBezTo>
                  <a:pt x="3152690" y="29094"/>
                  <a:pt x="3355942" y="-22422"/>
                  <a:pt x="3600400" y="0"/>
                </a:cubicBezTo>
                <a:cubicBezTo>
                  <a:pt x="3578730" y="182600"/>
                  <a:pt x="3613948" y="361053"/>
                  <a:pt x="3600400" y="461665"/>
                </a:cubicBezTo>
                <a:cubicBezTo>
                  <a:pt x="3443142" y="440421"/>
                  <a:pt x="3260700" y="460005"/>
                  <a:pt x="3036337" y="461665"/>
                </a:cubicBezTo>
                <a:cubicBezTo>
                  <a:pt x="2811974" y="463325"/>
                  <a:pt x="2722394" y="464794"/>
                  <a:pt x="2472275" y="461665"/>
                </a:cubicBezTo>
                <a:cubicBezTo>
                  <a:pt x="2222156" y="458536"/>
                  <a:pt x="2092656" y="464180"/>
                  <a:pt x="1980220" y="461665"/>
                </a:cubicBezTo>
                <a:cubicBezTo>
                  <a:pt x="1867784" y="459150"/>
                  <a:pt x="1672498" y="470801"/>
                  <a:pt x="1380153" y="461665"/>
                </a:cubicBezTo>
                <a:cubicBezTo>
                  <a:pt x="1087808" y="452529"/>
                  <a:pt x="1092078" y="471486"/>
                  <a:pt x="816091" y="461665"/>
                </a:cubicBezTo>
                <a:cubicBezTo>
                  <a:pt x="540104" y="451844"/>
                  <a:pt x="318135" y="433768"/>
                  <a:pt x="0" y="461665"/>
                </a:cubicBezTo>
                <a:cubicBezTo>
                  <a:pt x="15000" y="327357"/>
                  <a:pt x="-21400" y="215558"/>
                  <a:pt x="0" y="0"/>
                </a:cubicBezTo>
                <a:close/>
              </a:path>
            </a:pathLst>
          </a:custGeom>
          <a:solidFill>
            <a:schemeClr val="tx2">
              <a:lumMod val="40000"/>
              <a:lumOff val="60000"/>
            </a:schemeClr>
          </a:solidFill>
          <a:ln>
            <a:extLst>
              <a:ext uri="{C807C97D-BFC1-408E-A445-0C87EB9F89A2}">
                <ask:lineSketchStyleProps xmlns:ask="http://schemas.microsoft.com/office/drawing/2018/sketchyshapes" sd="4294785276">
                  <a:prstGeom prst="rect">
                    <a:avLst/>
                  </a:prstGeom>
                  <ask:type>
                    <ask:lineSketchFreehand/>
                  </ask:type>
                </ask:lineSketchStyleProps>
              </a:ext>
            </a:extLst>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dirty="0"/>
              <a:t>GWP</a:t>
            </a:r>
            <a:r>
              <a:rPr lang="en-GB" dirty="0"/>
              <a:t> </a:t>
            </a:r>
          </a:p>
        </p:txBody>
      </p:sp>
      <p:sp>
        <p:nvSpPr>
          <p:cNvPr id="6" name="TextBox 5"/>
          <p:cNvSpPr txBox="1"/>
          <p:nvPr/>
        </p:nvSpPr>
        <p:spPr>
          <a:xfrm>
            <a:off x="1487488" y="774686"/>
            <a:ext cx="3600400" cy="461665"/>
          </a:xfrm>
          <a:custGeom>
            <a:avLst/>
            <a:gdLst>
              <a:gd name="connsiteX0" fmla="*/ 0 w 3600400"/>
              <a:gd name="connsiteY0" fmla="*/ 0 h 461665"/>
              <a:gd name="connsiteX1" fmla="*/ 528059 w 3600400"/>
              <a:gd name="connsiteY1" fmla="*/ 0 h 461665"/>
              <a:gd name="connsiteX2" fmla="*/ 1056117 w 3600400"/>
              <a:gd name="connsiteY2" fmla="*/ 0 h 461665"/>
              <a:gd name="connsiteX3" fmla="*/ 1620180 w 3600400"/>
              <a:gd name="connsiteY3" fmla="*/ 0 h 461665"/>
              <a:gd name="connsiteX4" fmla="*/ 2220247 w 3600400"/>
              <a:gd name="connsiteY4" fmla="*/ 0 h 461665"/>
              <a:gd name="connsiteX5" fmla="*/ 2892321 w 3600400"/>
              <a:gd name="connsiteY5" fmla="*/ 0 h 461665"/>
              <a:gd name="connsiteX6" fmla="*/ 3600400 w 3600400"/>
              <a:gd name="connsiteY6" fmla="*/ 0 h 461665"/>
              <a:gd name="connsiteX7" fmla="*/ 3600400 w 3600400"/>
              <a:gd name="connsiteY7" fmla="*/ 461665 h 461665"/>
              <a:gd name="connsiteX8" fmla="*/ 3000333 w 3600400"/>
              <a:gd name="connsiteY8" fmla="*/ 461665 h 461665"/>
              <a:gd name="connsiteX9" fmla="*/ 2328259 w 3600400"/>
              <a:gd name="connsiteY9" fmla="*/ 461665 h 461665"/>
              <a:gd name="connsiteX10" fmla="*/ 1764196 w 3600400"/>
              <a:gd name="connsiteY10" fmla="*/ 461665 h 461665"/>
              <a:gd name="connsiteX11" fmla="*/ 1236137 w 3600400"/>
              <a:gd name="connsiteY11" fmla="*/ 461665 h 461665"/>
              <a:gd name="connsiteX12" fmla="*/ 672075 w 3600400"/>
              <a:gd name="connsiteY12" fmla="*/ 461665 h 461665"/>
              <a:gd name="connsiteX13" fmla="*/ 0 w 3600400"/>
              <a:gd name="connsiteY13" fmla="*/ 461665 h 461665"/>
              <a:gd name="connsiteX14" fmla="*/ 0 w 3600400"/>
              <a:gd name="connsiteY14"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00400" h="461665" fill="none" extrusionOk="0">
                <a:moveTo>
                  <a:pt x="0" y="0"/>
                </a:moveTo>
                <a:cubicBezTo>
                  <a:pt x="230151" y="-18256"/>
                  <a:pt x="302728" y="-14141"/>
                  <a:pt x="528059" y="0"/>
                </a:cubicBezTo>
                <a:cubicBezTo>
                  <a:pt x="753390" y="14141"/>
                  <a:pt x="878591" y="-21534"/>
                  <a:pt x="1056117" y="0"/>
                </a:cubicBezTo>
                <a:cubicBezTo>
                  <a:pt x="1233643" y="21534"/>
                  <a:pt x="1399312" y="13994"/>
                  <a:pt x="1620180" y="0"/>
                </a:cubicBezTo>
                <a:cubicBezTo>
                  <a:pt x="1841048" y="-13994"/>
                  <a:pt x="2013316" y="-24025"/>
                  <a:pt x="2220247" y="0"/>
                </a:cubicBezTo>
                <a:cubicBezTo>
                  <a:pt x="2427178" y="24025"/>
                  <a:pt x="2633032" y="17157"/>
                  <a:pt x="2892321" y="0"/>
                </a:cubicBezTo>
                <a:cubicBezTo>
                  <a:pt x="3151610" y="-17157"/>
                  <a:pt x="3420265" y="-2321"/>
                  <a:pt x="3600400" y="0"/>
                </a:cubicBezTo>
                <a:cubicBezTo>
                  <a:pt x="3603878" y="132434"/>
                  <a:pt x="3594075" y="352596"/>
                  <a:pt x="3600400" y="461665"/>
                </a:cubicBezTo>
                <a:cubicBezTo>
                  <a:pt x="3367099" y="432854"/>
                  <a:pt x="3133541" y="460617"/>
                  <a:pt x="3000333" y="461665"/>
                </a:cubicBezTo>
                <a:cubicBezTo>
                  <a:pt x="2867125" y="462713"/>
                  <a:pt x="2478495" y="460462"/>
                  <a:pt x="2328259" y="461665"/>
                </a:cubicBezTo>
                <a:cubicBezTo>
                  <a:pt x="2178023" y="462868"/>
                  <a:pt x="1979246" y="471727"/>
                  <a:pt x="1764196" y="461665"/>
                </a:cubicBezTo>
                <a:cubicBezTo>
                  <a:pt x="1549146" y="451603"/>
                  <a:pt x="1374679" y="458548"/>
                  <a:pt x="1236137" y="461665"/>
                </a:cubicBezTo>
                <a:cubicBezTo>
                  <a:pt x="1097595" y="464782"/>
                  <a:pt x="938491" y="477336"/>
                  <a:pt x="672075" y="461665"/>
                </a:cubicBezTo>
                <a:cubicBezTo>
                  <a:pt x="405659" y="445994"/>
                  <a:pt x="314951" y="429025"/>
                  <a:pt x="0" y="461665"/>
                </a:cubicBezTo>
                <a:cubicBezTo>
                  <a:pt x="-22893" y="329252"/>
                  <a:pt x="19008" y="191372"/>
                  <a:pt x="0" y="0"/>
                </a:cubicBezTo>
                <a:close/>
              </a:path>
              <a:path w="3600400" h="461665" stroke="0" extrusionOk="0">
                <a:moveTo>
                  <a:pt x="0" y="0"/>
                </a:moveTo>
                <a:cubicBezTo>
                  <a:pt x="158267" y="15547"/>
                  <a:pt x="259733" y="-1846"/>
                  <a:pt x="492055" y="0"/>
                </a:cubicBezTo>
                <a:cubicBezTo>
                  <a:pt x="724377" y="1846"/>
                  <a:pt x="744376" y="-22860"/>
                  <a:pt x="984109" y="0"/>
                </a:cubicBezTo>
                <a:cubicBezTo>
                  <a:pt x="1223842" y="22860"/>
                  <a:pt x="1292134" y="22887"/>
                  <a:pt x="1548172" y="0"/>
                </a:cubicBezTo>
                <a:cubicBezTo>
                  <a:pt x="1804210" y="-22887"/>
                  <a:pt x="1850593" y="13824"/>
                  <a:pt x="2148239" y="0"/>
                </a:cubicBezTo>
                <a:cubicBezTo>
                  <a:pt x="2445885" y="-13824"/>
                  <a:pt x="2435160" y="2072"/>
                  <a:pt x="2640293" y="0"/>
                </a:cubicBezTo>
                <a:cubicBezTo>
                  <a:pt x="2845426" y="-2072"/>
                  <a:pt x="3273936" y="36811"/>
                  <a:pt x="3600400" y="0"/>
                </a:cubicBezTo>
                <a:cubicBezTo>
                  <a:pt x="3616690" y="170233"/>
                  <a:pt x="3605661" y="358463"/>
                  <a:pt x="3600400" y="461665"/>
                </a:cubicBezTo>
                <a:cubicBezTo>
                  <a:pt x="3286144" y="459638"/>
                  <a:pt x="3235932" y="479735"/>
                  <a:pt x="2928325" y="461665"/>
                </a:cubicBezTo>
                <a:cubicBezTo>
                  <a:pt x="2620718" y="443595"/>
                  <a:pt x="2606911" y="468634"/>
                  <a:pt x="2436271" y="461665"/>
                </a:cubicBezTo>
                <a:cubicBezTo>
                  <a:pt x="2265631" y="454696"/>
                  <a:pt x="2088057" y="480643"/>
                  <a:pt x="1944216" y="461665"/>
                </a:cubicBezTo>
                <a:cubicBezTo>
                  <a:pt x="1800376" y="442687"/>
                  <a:pt x="1539232" y="486814"/>
                  <a:pt x="1308145" y="461665"/>
                </a:cubicBezTo>
                <a:cubicBezTo>
                  <a:pt x="1077058" y="436516"/>
                  <a:pt x="1017242" y="445816"/>
                  <a:pt x="744083" y="461665"/>
                </a:cubicBezTo>
                <a:cubicBezTo>
                  <a:pt x="470924" y="477514"/>
                  <a:pt x="298594" y="488370"/>
                  <a:pt x="0" y="461665"/>
                </a:cubicBezTo>
                <a:cubicBezTo>
                  <a:pt x="19934" y="254058"/>
                  <a:pt x="-7383" y="99851"/>
                  <a:pt x="0" y="0"/>
                </a:cubicBezTo>
                <a:close/>
              </a:path>
            </a:pathLst>
          </a:custGeom>
          <a:solidFill>
            <a:schemeClr val="tx2">
              <a:lumMod val="40000"/>
              <a:lumOff val="60000"/>
            </a:schemeClr>
          </a:solidFill>
          <a:ln>
            <a:extLst>
              <a:ext uri="{C807C97D-BFC1-408E-A445-0C87EB9F89A2}">
                <ask:lineSketchStyleProps xmlns:ask="http://schemas.microsoft.com/office/drawing/2018/sketchyshapes" sd="3399928992">
                  <a:prstGeom prst="rect">
                    <a:avLst/>
                  </a:prstGeom>
                  <ask:type>
                    <ask:lineSketchFreehand/>
                  </ask:type>
                </ask:lineSketchStyleProps>
              </a:ext>
            </a:extLst>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dirty="0"/>
              <a:t>SWP </a:t>
            </a:r>
          </a:p>
        </p:txBody>
      </p:sp>
      <p:grpSp>
        <p:nvGrpSpPr>
          <p:cNvPr id="7" name="Group 6">
            <a:extLst>
              <a:ext uri="{FF2B5EF4-FFF2-40B4-BE49-F238E27FC236}">
                <a16:creationId xmlns:a16="http://schemas.microsoft.com/office/drawing/2014/main" id="{BAE594E7-AC6D-4FDC-A7C7-089BD244FA22}"/>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3E262C64-D667-44D8-B733-11F4DCFF217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D135958-0F66-4B27-936F-06F635B88FB0}"/>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07149F16-6B5D-4967-AB7E-E1D8FACC6E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FA85AF10-AD8A-411B-B95A-9C0A7575C9B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A1F8D5E5-5B76-4D98-925B-A27A7CC66E0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1EAC54CD-CB3E-45B2-AB7B-83856333C21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5822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9416" y="188640"/>
            <a:ext cx="1065718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What is a Summons?</a:t>
            </a:r>
          </a:p>
        </p:txBody>
      </p:sp>
      <p:pic>
        <p:nvPicPr>
          <p:cNvPr id="6" name="Picture 5"/>
          <p:cNvPicPr>
            <a:picLocks noChangeAspect="1"/>
          </p:cNvPicPr>
          <p:nvPr/>
        </p:nvPicPr>
        <p:blipFill>
          <a:blip r:embed="rId3"/>
          <a:stretch>
            <a:fillRect/>
          </a:stretch>
        </p:blipFill>
        <p:spPr>
          <a:xfrm>
            <a:off x="9598732" y="3784013"/>
            <a:ext cx="2348718" cy="2034779"/>
          </a:xfrm>
          <a:prstGeom prst="rect">
            <a:avLst/>
          </a:prstGeom>
        </p:spPr>
      </p:pic>
      <p:sp>
        <p:nvSpPr>
          <p:cNvPr id="2" name="Scroll: Horizontal 1">
            <a:extLst>
              <a:ext uri="{FF2B5EF4-FFF2-40B4-BE49-F238E27FC236}">
                <a16:creationId xmlns:a16="http://schemas.microsoft.com/office/drawing/2014/main" id="{514B5FD5-8575-4AED-992F-6E0596F4BE4B}"/>
              </a:ext>
            </a:extLst>
          </p:cNvPr>
          <p:cNvSpPr/>
          <p:nvPr/>
        </p:nvSpPr>
        <p:spPr>
          <a:xfrm>
            <a:off x="983432" y="1039208"/>
            <a:ext cx="8327268" cy="4478024"/>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It is a written order signed by a justice, magistrate or clerk of the court addressed to the accused person, directing them to appear at a specified time &amp; place to answer the offences (s) detailed in it (or to give evidence or to produce exhibits)</a:t>
            </a:r>
          </a:p>
        </p:txBody>
      </p:sp>
      <p:grpSp>
        <p:nvGrpSpPr>
          <p:cNvPr id="5" name="Group 4">
            <a:extLst>
              <a:ext uri="{FF2B5EF4-FFF2-40B4-BE49-F238E27FC236}">
                <a16:creationId xmlns:a16="http://schemas.microsoft.com/office/drawing/2014/main" id="{E3BEADDB-7A96-4563-A48F-267052CCEA65}"/>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08F6B88-DCF5-46F6-B2AB-938AC6CF547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6404B856-DFF9-41E8-9E06-EE46CB8A84B4}"/>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9D5CF8B-8D60-4A81-8150-ADE426B608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17A34D3-6E69-4034-A974-5869C3F9FF7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EF03045-45F0-4E9E-A93F-D83D14AB3EA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BA7A197-EFE1-4400-9170-06A95C6ED71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75708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Organization Chart 3"/>
          <p:cNvGrpSpPr>
            <a:grpSpLocks/>
          </p:cNvGrpSpPr>
          <p:nvPr/>
        </p:nvGrpSpPr>
        <p:grpSpPr bwMode="auto">
          <a:xfrm>
            <a:off x="623392" y="1075549"/>
            <a:ext cx="9937104" cy="4706902"/>
            <a:chOff x="1134" y="1272"/>
            <a:chExt cx="2592" cy="2448"/>
          </a:xfrm>
        </p:grpSpPr>
        <p:cxnSp>
          <p:nvCxnSpPr>
            <p:cNvPr id="1028" name="_s1028"/>
            <p:cNvCxnSpPr>
              <a:cxnSpLocks noChangeShapeType="1"/>
              <a:stCxn id="12" idx="1"/>
              <a:endCxn id="11" idx="2"/>
            </p:cNvCxnSpPr>
            <p:nvPr/>
          </p:nvCxnSpPr>
          <p:spPr bwMode="auto">
            <a:xfrm rot="10800000">
              <a:off x="2718" y="3288"/>
              <a:ext cx="144" cy="289"/>
            </a:xfrm>
            <a:prstGeom prst="bentConnector2">
              <a:avLst/>
            </a:prstGeom>
            <a:noFill/>
            <a:ln w="38100">
              <a:solidFill>
                <a:srgbClr val="002060"/>
              </a:solidFill>
              <a:miter lim="800000"/>
              <a:headEnd/>
              <a:tailEnd/>
            </a:ln>
            <a:extLst>
              <a:ext uri="{909E8E84-426E-40DD-AFC4-6F175D3DCCD1}">
                <a14:hiddenFill xmlns:a14="http://schemas.microsoft.com/office/drawing/2010/main">
                  <a:noFill/>
                </a14:hiddenFill>
              </a:ext>
            </a:extLst>
          </p:spPr>
        </p:cxnSp>
        <p:cxnSp>
          <p:nvCxnSpPr>
            <p:cNvPr id="1029" name="_s1029"/>
            <p:cNvCxnSpPr>
              <a:cxnSpLocks noChangeShapeType="1"/>
              <a:stCxn id="11" idx="1"/>
              <a:endCxn id="10" idx="2"/>
            </p:cNvCxnSpPr>
            <p:nvPr/>
          </p:nvCxnSpPr>
          <p:spPr bwMode="auto">
            <a:xfrm rot="10800000">
              <a:off x="2142" y="2856"/>
              <a:ext cx="144" cy="288"/>
            </a:xfrm>
            <a:prstGeom prst="bentConnector2">
              <a:avLst/>
            </a:prstGeom>
            <a:noFill/>
            <a:ln w="38100">
              <a:solidFill>
                <a:srgbClr val="002060"/>
              </a:solidFill>
              <a:miter lim="800000"/>
              <a:headEnd/>
              <a:tailEnd/>
            </a:ln>
            <a:extLst>
              <a:ext uri="{909E8E84-426E-40DD-AFC4-6F175D3DCCD1}">
                <a14:hiddenFill xmlns:a14="http://schemas.microsoft.com/office/drawing/2010/main">
                  <a:noFill/>
                </a14:hiddenFill>
              </a:ext>
            </a:extLst>
          </p:spPr>
        </p:cxnSp>
        <p:cxnSp>
          <p:nvCxnSpPr>
            <p:cNvPr id="1030" name="_s1030"/>
            <p:cNvCxnSpPr>
              <a:cxnSpLocks noChangeShapeType="1"/>
              <a:stCxn id="10" idx="1"/>
              <a:endCxn id="9" idx="2"/>
            </p:cNvCxnSpPr>
            <p:nvPr/>
          </p:nvCxnSpPr>
          <p:spPr bwMode="auto">
            <a:xfrm rot="10800000">
              <a:off x="1566" y="2424"/>
              <a:ext cx="144" cy="288"/>
            </a:xfrm>
            <a:prstGeom prst="bentConnector2">
              <a:avLst/>
            </a:prstGeom>
            <a:noFill/>
            <a:ln w="38100">
              <a:solidFill>
                <a:srgbClr val="002060"/>
              </a:solidFill>
              <a:miter lim="800000"/>
              <a:headEnd/>
              <a:tailEnd/>
            </a:ln>
            <a:extLst>
              <a:ext uri="{909E8E84-426E-40DD-AFC4-6F175D3DCCD1}">
                <a14:hiddenFill xmlns:a14="http://schemas.microsoft.com/office/drawing/2010/main">
                  <a:noFill/>
                </a14:hiddenFill>
              </a:ext>
            </a:extLst>
          </p:spPr>
        </p:cxnSp>
        <p:cxnSp>
          <p:nvCxnSpPr>
            <p:cNvPr id="1031" name="_s1031"/>
            <p:cNvCxnSpPr>
              <a:cxnSpLocks noChangeShapeType="1"/>
              <a:stCxn id="9" idx="0"/>
              <a:endCxn id="8" idx="2"/>
            </p:cNvCxnSpPr>
            <p:nvPr/>
          </p:nvCxnSpPr>
          <p:spPr bwMode="auto">
            <a:xfrm rot="16200000">
              <a:off x="1495" y="2063"/>
              <a:ext cx="144" cy="1"/>
            </a:xfrm>
            <a:prstGeom prst="straightConnector1">
              <a:avLst/>
            </a:prstGeom>
            <a:noFill/>
            <a:ln w="38100">
              <a:solidFill>
                <a:srgbClr val="002060"/>
              </a:solidFill>
              <a:round/>
              <a:headEnd/>
              <a:tailEnd/>
            </a:ln>
            <a:extLst>
              <a:ext uri="{909E8E84-426E-40DD-AFC4-6F175D3DCCD1}">
                <a14:hiddenFill xmlns:a14="http://schemas.microsoft.com/office/drawing/2010/main">
                  <a:noFill/>
                </a14:hiddenFill>
              </a:ext>
            </a:extLst>
          </p:spPr>
        </p:cxnSp>
        <p:cxnSp>
          <p:nvCxnSpPr>
            <p:cNvPr id="1032" name="_s1032"/>
            <p:cNvCxnSpPr>
              <a:cxnSpLocks noChangeShapeType="1"/>
              <a:stCxn id="8" idx="0"/>
              <a:endCxn id="7" idx="2"/>
            </p:cNvCxnSpPr>
            <p:nvPr/>
          </p:nvCxnSpPr>
          <p:spPr bwMode="auto">
            <a:xfrm rot="16200000">
              <a:off x="1495" y="1631"/>
              <a:ext cx="144" cy="1"/>
            </a:xfrm>
            <a:prstGeom prst="straightConnector1">
              <a:avLst/>
            </a:prstGeom>
            <a:noFill/>
            <a:ln w="38100">
              <a:solidFill>
                <a:srgbClr val="002060"/>
              </a:solidFill>
              <a:round/>
              <a:headEnd/>
              <a:tailEnd/>
            </a:ln>
            <a:extLst>
              <a:ext uri="{909E8E84-426E-40DD-AFC4-6F175D3DCCD1}">
                <a14:hiddenFill xmlns:a14="http://schemas.microsoft.com/office/drawing/2010/main">
                  <a:noFill/>
                </a14:hiddenFill>
              </a:ext>
            </a:extLst>
          </p:spPr>
        </p:cxnSp>
        <p:sp>
          <p:nvSpPr>
            <p:cNvPr id="7" name="_s1033"/>
            <p:cNvSpPr>
              <a:spLocks noChangeArrowheads="1"/>
            </p:cNvSpPr>
            <p:nvPr/>
          </p:nvSpPr>
          <p:spPr bwMode="auto">
            <a:xfrm>
              <a:off x="1134" y="1272"/>
              <a:ext cx="864" cy="288"/>
            </a:xfrm>
            <a:prstGeom prst="roundRect">
              <a:avLst>
                <a:gd name="adj" fmla="val 16667"/>
              </a:avLst>
            </a:prstGeom>
            <a:solidFill>
              <a:schemeClr val="accent1">
                <a:lumMod val="40000"/>
                <a:lumOff val="60000"/>
              </a:schemeClr>
            </a:solidFill>
            <a:ln w="9525">
              <a:solidFill>
                <a:schemeClr val="tx1"/>
              </a:solidFill>
              <a:round/>
              <a:headEnd/>
              <a:tailEnd/>
            </a:ln>
          </p:spPr>
          <p:txBody>
            <a:bodyPr vert="horz" wrap="none" lIns="0" tIns="0" rIns="0" bIns="0" numCol="1" anchor="ctr" anchorCtr="0" compatLnSpc="1">
              <a:prstTxWarp prst="textNoShape">
                <a:avLst/>
              </a:prstTxWarp>
            </a:bodyPr>
            <a:lstStyle/>
            <a:p>
              <a:pPr algn="ctr"/>
              <a:r>
                <a:rPr lang="en-US" altLang="en-US" sz="2000" dirty="0">
                  <a:solidFill>
                    <a:srgbClr val="000000"/>
                  </a:solidFill>
                  <a:latin typeface="+mn-lt"/>
                </a:rPr>
                <a:t>Summary Offence Occurs</a:t>
              </a:r>
              <a:endParaRPr lang="en-GB" altLang="en-US" sz="2000" dirty="0">
                <a:solidFill>
                  <a:srgbClr val="000000"/>
                </a:solidFill>
                <a:latin typeface="+mn-lt"/>
              </a:endParaRPr>
            </a:p>
          </p:txBody>
        </p:sp>
        <p:sp>
          <p:nvSpPr>
            <p:cNvPr id="8" name="_s1034"/>
            <p:cNvSpPr>
              <a:spLocks noChangeArrowheads="1"/>
            </p:cNvSpPr>
            <p:nvPr/>
          </p:nvSpPr>
          <p:spPr bwMode="auto">
            <a:xfrm>
              <a:off x="1134" y="1704"/>
              <a:ext cx="864" cy="288"/>
            </a:xfrm>
            <a:prstGeom prst="roundRect">
              <a:avLst>
                <a:gd name="adj" fmla="val 16667"/>
              </a:avLst>
            </a:prstGeom>
            <a:solidFill>
              <a:schemeClr val="accent3">
                <a:lumMod val="40000"/>
                <a:lumOff val="60000"/>
              </a:schemeClr>
            </a:solidFill>
            <a:ln w="9525">
              <a:solidFill>
                <a:schemeClr val="tx1"/>
              </a:solidFill>
              <a:round/>
              <a:headEnd/>
              <a:tailEnd/>
            </a:ln>
          </p:spPr>
          <p:txBody>
            <a:bodyPr vert="horz" wrap="none" lIns="0" tIns="0" rIns="0" bIns="0" numCol="1" anchor="ctr" anchorCtr="0" compatLnSpc="1">
              <a:prstTxWarp prst="textNoShape">
                <a:avLst/>
              </a:prstTxWarp>
            </a:bodyPr>
            <a:lstStyle/>
            <a:p>
              <a:pPr algn="ctr"/>
              <a:r>
                <a:rPr lang="en-US" altLang="en-US" sz="2000" dirty="0">
                  <a:solidFill>
                    <a:srgbClr val="000000"/>
                  </a:solidFill>
                  <a:latin typeface="+mn-lt"/>
                </a:rPr>
                <a:t>Report offender (‘now’ caution</a:t>
              </a:r>
              <a:r>
                <a:rPr lang="en-US" altLang="en-US" dirty="0">
                  <a:solidFill>
                    <a:srgbClr val="000000"/>
                  </a:solidFill>
                  <a:latin typeface="+mn-lt"/>
                </a:rPr>
                <a:t>)</a:t>
              </a:r>
              <a:endParaRPr lang="en-GB" altLang="en-US" dirty="0">
                <a:solidFill>
                  <a:srgbClr val="000000"/>
                </a:solidFill>
                <a:latin typeface="+mn-lt"/>
              </a:endParaRPr>
            </a:p>
          </p:txBody>
        </p:sp>
        <p:sp>
          <p:nvSpPr>
            <p:cNvPr id="9" name="_s1035"/>
            <p:cNvSpPr>
              <a:spLocks noChangeArrowheads="1"/>
            </p:cNvSpPr>
            <p:nvPr/>
          </p:nvSpPr>
          <p:spPr bwMode="auto">
            <a:xfrm>
              <a:off x="1134" y="2136"/>
              <a:ext cx="864" cy="288"/>
            </a:xfrm>
            <a:prstGeom prst="roundRect">
              <a:avLst>
                <a:gd name="adj" fmla="val 16667"/>
              </a:avLst>
            </a:prstGeom>
            <a:solidFill>
              <a:schemeClr val="bg2">
                <a:lumMod val="75000"/>
              </a:schemeClr>
            </a:solidFill>
            <a:ln w="9525">
              <a:solidFill>
                <a:schemeClr val="tx1"/>
              </a:solidFill>
              <a:round/>
              <a:headEnd/>
              <a:tailEnd/>
            </a:ln>
          </p:spPr>
          <p:txBody>
            <a:bodyPr vert="horz" wrap="none" lIns="0" tIns="0" rIns="0" bIns="0" numCol="1" anchor="ctr" anchorCtr="0" compatLnSpc="1">
              <a:prstTxWarp prst="textNoShape">
                <a:avLst/>
              </a:prstTxWarp>
            </a:bodyPr>
            <a:lstStyle/>
            <a:p>
              <a:pPr algn="ctr"/>
              <a:r>
                <a:rPr lang="en-US" altLang="en-US" sz="2000" dirty="0">
                  <a:solidFill>
                    <a:srgbClr val="000000"/>
                  </a:solidFill>
                  <a:latin typeface="+mn-lt"/>
                </a:rPr>
                <a:t>Complete process file</a:t>
              </a:r>
              <a:endParaRPr lang="en-GB" altLang="en-US" sz="2000" dirty="0">
                <a:solidFill>
                  <a:srgbClr val="000000"/>
                </a:solidFill>
                <a:latin typeface="+mn-lt"/>
              </a:endParaRPr>
            </a:p>
          </p:txBody>
        </p:sp>
        <p:sp>
          <p:nvSpPr>
            <p:cNvPr id="10" name="_s1036"/>
            <p:cNvSpPr>
              <a:spLocks noChangeArrowheads="1"/>
            </p:cNvSpPr>
            <p:nvPr/>
          </p:nvSpPr>
          <p:spPr bwMode="auto">
            <a:xfrm>
              <a:off x="1710" y="2568"/>
              <a:ext cx="864" cy="288"/>
            </a:xfrm>
            <a:prstGeom prst="roundRect">
              <a:avLst>
                <a:gd name="adj" fmla="val 16667"/>
              </a:avLst>
            </a:prstGeom>
            <a:solidFill>
              <a:schemeClr val="accent1">
                <a:lumMod val="40000"/>
                <a:lumOff val="60000"/>
              </a:schemeClr>
            </a:solidFill>
            <a:ln w="9525">
              <a:solidFill>
                <a:schemeClr val="tx1"/>
              </a:solidFill>
              <a:round/>
              <a:headEnd/>
              <a:tailEnd/>
            </a:ln>
          </p:spPr>
          <p:txBody>
            <a:bodyPr vert="horz" wrap="none" lIns="0" tIns="0" rIns="0" bIns="0" numCol="1" anchor="ctr" anchorCtr="0" compatLnSpc="1">
              <a:prstTxWarp prst="textNoShape">
                <a:avLst/>
              </a:prstTxWarp>
            </a:bodyPr>
            <a:lstStyle/>
            <a:p>
              <a:pPr algn="ctr"/>
              <a:r>
                <a:rPr lang="en-US" altLang="en-US" sz="2000" dirty="0">
                  <a:solidFill>
                    <a:srgbClr val="000000"/>
                  </a:solidFill>
                  <a:latin typeface="+mn-lt"/>
                </a:rPr>
                <a:t>Decision made to prosecute</a:t>
              </a:r>
              <a:endParaRPr lang="en-GB" altLang="en-US" sz="2000" dirty="0">
                <a:solidFill>
                  <a:srgbClr val="000000"/>
                </a:solidFill>
                <a:latin typeface="+mn-lt"/>
              </a:endParaRPr>
            </a:p>
          </p:txBody>
        </p:sp>
        <p:sp>
          <p:nvSpPr>
            <p:cNvPr id="11" name="_s1037"/>
            <p:cNvSpPr>
              <a:spLocks noChangeArrowheads="1"/>
            </p:cNvSpPr>
            <p:nvPr/>
          </p:nvSpPr>
          <p:spPr bwMode="auto">
            <a:xfrm>
              <a:off x="2286" y="3000"/>
              <a:ext cx="864" cy="288"/>
            </a:xfrm>
            <a:prstGeom prst="roundRect">
              <a:avLst>
                <a:gd name="adj" fmla="val 16667"/>
              </a:avLst>
            </a:prstGeom>
            <a:solidFill>
              <a:schemeClr val="tx2">
                <a:lumMod val="40000"/>
                <a:lumOff val="60000"/>
              </a:schemeClr>
            </a:solidFill>
            <a:ln w="9525">
              <a:solidFill>
                <a:schemeClr val="tx1"/>
              </a:solidFill>
              <a:round/>
              <a:headEnd/>
              <a:tailEnd/>
            </a:ln>
          </p:spPr>
          <p:txBody>
            <a:bodyPr vert="horz" wrap="none" lIns="0" tIns="0" rIns="0" bIns="0" numCol="1" anchor="ctr" anchorCtr="0" compatLnSpc="1">
              <a:prstTxWarp prst="textNoShape">
                <a:avLst/>
              </a:prstTxWarp>
            </a:bodyPr>
            <a:lstStyle/>
            <a:p>
              <a:pPr algn="ctr"/>
              <a:r>
                <a:rPr lang="en-US" altLang="en-US" sz="2000" dirty="0">
                  <a:solidFill>
                    <a:srgbClr val="000000"/>
                  </a:solidFill>
                  <a:latin typeface="+mn-lt"/>
                </a:rPr>
                <a:t>Information laid for summons</a:t>
              </a:r>
              <a:endParaRPr lang="en-GB" altLang="en-US" sz="2000" dirty="0">
                <a:solidFill>
                  <a:srgbClr val="000000"/>
                </a:solidFill>
                <a:latin typeface="+mn-lt"/>
              </a:endParaRPr>
            </a:p>
          </p:txBody>
        </p:sp>
        <p:sp>
          <p:nvSpPr>
            <p:cNvPr id="12" name="_s1038"/>
            <p:cNvSpPr>
              <a:spLocks noChangeArrowheads="1"/>
            </p:cNvSpPr>
            <p:nvPr/>
          </p:nvSpPr>
          <p:spPr bwMode="auto">
            <a:xfrm>
              <a:off x="2862" y="3432"/>
              <a:ext cx="864" cy="288"/>
            </a:xfrm>
            <a:prstGeom prst="roundRect">
              <a:avLst>
                <a:gd name="adj" fmla="val 16667"/>
              </a:avLst>
            </a:prstGeom>
            <a:solidFill>
              <a:schemeClr val="accent3">
                <a:lumMod val="20000"/>
                <a:lumOff val="80000"/>
              </a:schemeClr>
            </a:solidFill>
            <a:ln w="9525">
              <a:solidFill>
                <a:schemeClr val="tx1"/>
              </a:solidFill>
              <a:round/>
              <a:headEnd/>
              <a:tailEnd/>
            </a:ln>
          </p:spPr>
          <p:txBody>
            <a:bodyPr vert="horz" wrap="none" lIns="0" tIns="0" rIns="0" bIns="0" numCol="1" anchor="ctr" anchorCtr="0" compatLnSpc="1">
              <a:prstTxWarp prst="textNoShape">
                <a:avLst/>
              </a:prstTxWarp>
            </a:bodyPr>
            <a:lstStyle/>
            <a:p>
              <a:pPr algn="ctr"/>
              <a:r>
                <a:rPr lang="en-US" altLang="en-US" sz="2000" dirty="0">
                  <a:solidFill>
                    <a:srgbClr val="000000"/>
                  </a:solidFill>
                  <a:latin typeface="+mn-lt"/>
                </a:rPr>
                <a:t>Summons issued</a:t>
              </a:r>
              <a:endParaRPr lang="en-GB" altLang="en-US" sz="2000" dirty="0">
                <a:solidFill>
                  <a:srgbClr val="000000"/>
                </a:solidFill>
                <a:latin typeface="+mn-lt"/>
              </a:endParaRPr>
            </a:p>
          </p:txBody>
        </p:sp>
      </p:grpSp>
      <p:sp>
        <p:nvSpPr>
          <p:cNvPr id="15" name="TextBox 14"/>
          <p:cNvSpPr txBox="1"/>
          <p:nvPr/>
        </p:nvSpPr>
        <p:spPr>
          <a:xfrm>
            <a:off x="335360" y="330683"/>
            <a:ext cx="1152128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Obtaining a Summons</a:t>
            </a:r>
          </a:p>
        </p:txBody>
      </p:sp>
      <p:grpSp>
        <p:nvGrpSpPr>
          <p:cNvPr id="16" name="Group 15">
            <a:extLst>
              <a:ext uri="{FF2B5EF4-FFF2-40B4-BE49-F238E27FC236}">
                <a16:creationId xmlns:a16="http://schemas.microsoft.com/office/drawing/2014/main" id="{1C7F5889-AEFD-4353-B6D0-218828CC7E0D}"/>
              </a:ext>
            </a:extLst>
          </p:cNvPr>
          <p:cNvGrpSpPr/>
          <p:nvPr/>
        </p:nvGrpSpPr>
        <p:grpSpPr>
          <a:xfrm>
            <a:off x="0" y="5734233"/>
            <a:ext cx="12192000" cy="1240188"/>
            <a:chOff x="0" y="5734233"/>
            <a:chExt cx="12192000" cy="1240188"/>
          </a:xfrm>
        </p:grpSpPr>
        <p:pic>
          <p:nvPicPr>
            <p:cNvPr id="17" name="Picture 16">
              <a:extLst>
                <a:ext uri="{FF2B5EF4-FFF2-40B4-BE49-F238E27FC236}">
                  <a16:creationId xmlns:a16="http://schemas.microsoft.com/office/drawing/2014/main" id="{4EB94F28-1048-49CB-A049-ADC6F04D140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8" name="Rectangle 17">
              <a:extLst>
                <a:ext uri="{FF2B5EF4-FFF2-40B4-BE49-F238E27FC236}">
                  <a16:creationId xmlns:a16="http://schemas.microsoft.com/office/drawing/2014/main" id="{073E9400-9E0D-4A54-BF08-2118E2075F45}"/>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9" name="Picture 18">
              <a:extLst>
                <a:ext uri="{FF2B5EF4-FFF2-40B4-BE49-F238E27FC236}">
                  <a16:creationId xmlns:a16="http://schemas.microsoft.com/office/drawing/2014/main" id="{ABAFD0BA-52D7-447E-80C9-1D5AE85691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0" name="Rectangle 19">
              <a:extLst>
                <a:ext uri="{FF2B5EF4-FFF2-40B4-BE49-F238E27FC236}">
                  <a16:creationId xmlns:a16="http://schemas.microsoft.com/office/drawing/2014/main" id="{8278DDA6-A27D-4945-AE9C-088DA26E9B5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Text, letter&#10;&#10;Description automatically generated">
              <a:extLst>
                <a:ext uri="{FF2B5EF4-FFF2-40B4-BE49-F238E27FC236}">
                  <a16:creationId xmlns:a16="http://schemas.microsoft.com/office/drawing/2014/main" id="{6A6B8BFF-E7EF-48F7-825F-A2CA3E5734C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C9AF46B9-E709-4EEE-918F-52644E51A5C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8999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551384" y="2088322"/>
            <a:ext cx="5185338" cy="3442261"/>
          </a:xfrm>
          <a:custGeom>
            <a:avLst/>
            <a:gdLst>
              <a:gd name="connsiteX0" fmla="*/ 0 w 5185338"/>
              <a:gd name="connsiteY0" fmla="*/ 0 h 3442261"/>
              <a:gd name="connsiteX1" fmla="*/ 700021 w 5185338"/>
              <a:gd name="connsiteY1" fmla="*/ 0 h 3442261"/>
              <a:gd name="connsiteX2" fmla="*/ 1296335 w 5185338"/>
              <a:gd name="connsiteY2" fmla="*/ 0 h 3442261"/>
              <a:gd name="connsiteX3" fmla="*/ 1892648 w 5185338"/>
              <a:gd name="connsiteY3" fmla="*/ 0 h 3442261"/>
              <a:gd name="connsiteX4" fmla="*/ 2540816 w 5185338"/>
              <a:gd name="connsiteY4" fmla="*/ 0 h 3442261"/>
              <a:gd name="connsiteX5" fmla="*/ 3240836 w 5185338"/>
              <a:gd name="connsiteY5" fmla="*/ 0 h 3442261"/>
              <a:gd name="connsiteX6" fmla="*/ 3889004 w 5185338"/>
              <a:gd name="connsiteY6" fmla="*/ 0 h 3442261"/>
              <a:gd name="connsiteX7" fmla="*/ 4485317 w 5185338"/>
              <a:gd name="connsiteY7" fmla="*/ 0 h 3442261"/>
              <a:gd name="connsiteX8" fmla="*/ 5185338 w 5185338"/>
              <a:gd name="connsiteY8" fmla="*/ 0 h 3442261"/>
              <a:gd name="connsiteX9" fmla="*/ 5185338 w 5185338"/>
              <a:gd name="connsiteY9" fmla="*/ 654030 h 3442261"/>
              <a:gd name="connsiteX10" fmla="*/ 5185338 w 5185338"/>
              <a:gd name="connsiteY10" fmla="*/ 1308059 h 3442261"/>
              <a:gd name="connsiteX11" fmla="*/ 5185338 w 5185338"/>
              <a:gd name="connsiteY11" fmla="*/ 2030934 h 3442261"/>
              <a:gd name="connsiteX12" fmla="*/ 5185338 w 5185338"/>
              <a:gd name="connsiteY12" fmla="*/ 2788231 h 3442261"/>
              <a:gd name="connsiteX13" fmla="*/ 5185338 w 5185338"/>
              <a:gd name="connsiteY13" fmla="*/ 3442261 h 3442261"/>
              <a:gd name="connsiteX14" fmla="*/ 4433464 w 5185338"/>
              <a:gd name="connsiteY14" fmla="*/ 3442261 h 3442261"/>
              <a:gd name="connsiteX15" fmla="*/ 3681590 w 5185338"/>
              <a:gd name="connsiteY15" fmla="*/ 3442261 h 3442261"/>
              <a:gd name="connsiteX16" fmla="*/ 2929716 w 5185338"/>
              <a:gd name="connsiteY16" fmla="*/ 3442261 h 3442261"/>
              <a:gd name="connsiteX17" fmla="*/ 2437109 w 5185338"/>
              <a:gd name="connsiteY17" fmla="*/ 3442261 h 3442261"/>
              <a:gd name="connsiteX18" fmla="*/ 1892648 w 5185338"/>
              <a:gd name="connsiteY18" fmla="*/ 3442261 h 3442261"/>
              <a:gd name="connsiteX19" fmla="*/ 1244481 w 5185338"/>
              <a:gd name="connsiteY19" fmla="*/ 3442261 h 3442261"/>
              <a:gd name="connsiteX20" fmla="*/ 0 w 5185338"/>
              <a:gd name="connsiteY20" fmla="*/ 3442261 h 3442261"/>
              <a:gd name="connsiteX21" fmla="*/ 0 w 5185338"/>
              <a:gd name="connsiteY21" fmla="*/ 2753809 h 3442261"/>
              <a:gd name="connsiteX22" fmla="*/ 0 w 5185338"/>
              <a:gd name="connsiteY22" fmla="*/ 2168624 h 3442261"/>
              <a:gd name="connsiteX23" fmla="*/ 0 w 5185338"/>
              <a:gd name="connsiteY23" fmla="*/ 1583440 h 3442261"/>
              <a:gd name="connsiteX24" fmla="*/ 0 w 5185338"/>
              <a:gd name="connsiteY24" fmla="*/ 894988 h 3442261"/>
              <a:gd name="connsiteX25" fmla="*/ 0 w 5185338"/>
              <a:gd name="connsiteY25" fmla="*/ 0 h 3442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85338" h="3442261" fill="none" extrusionOk="0">
                <a:moveTo>
                  <a:pt x="0" y="0"/>
                </a:moveTo>
                <a:cubicBezTo>
                  <a:pt x="338657" y="-28569"/>
                  <a:pt x="497660" y="-31900"/>
                  <a:pt x="700021" y="0"/>
                </a:cubicBezTo>
                <a:cubicBezTo>
                  <a:pt x="902382" y="31900"/>
                  <a:pt x="1121313" y="10233"/>
                  <a:pt x="1296335" y="0"/>
                </a:cubicBezTo>
                <a:cubicBezTo>
                  <a:pt x="1471357" y="-10233"/>
                  <a:pt x="1723927" y="-11581"/>
                  <a:pt x="1892648" y="0"/>
                </a:cubicBezTo>
                <a:cubicBezTo>
                  <a:pt x="2061369" y="11581"/>
                  <a:pt x="2307782" y="-18706"/>
                  <a:pt x="2540816" y="0"/>
                </a:cubicBezTo>
                <a:cubicBezTo>
                  <a:pt x="2773850" y="18706"/>
                  <a:pt x="3058869" y="-10988"/>
                  <a:pt x="3240836" y="0"/>
                </a:cubicBezTo>
                <a:cubicBezTo>
                  <a:pt x="3422803" y="10988"/>
                  <a:pt x="3603581" y="26618"/>
                  <a:pt x="3889004" y="0"/>
                </a:cubicBezTo>
                <a:cubicBezTo>
                  <a:pt x="4174427" y="-26618"/>
                  <a:pt x="4355930" y="329"/>
                  <a:pt x="4485317" y="0"/>
                </a:cubicBezTo>
                <a:cubicBezTo>
                  <a:pt x="4614704" y="-329"/>
                  <a:pt x="5029298" y="-33937"/>
                  <a:pt x="5185338" y="0"/>
                </a:cubicBezTo>
                <a:cubicBezTo>
                  <a:pt x="5217071" y="200265"/>
                  <a:pt x="5190401" y="507439"/>
                  <a:pt x="5185338" y="654030"/>
                </a:cubicBezTo>
                <a:cubicBezTo>
                  <a:pt x="5180276" y="800621"/>
                  <a:pt x="5172318" y="1138337"/>
                  <a:pt x="5185338" y="1308059"/>
                </a:cubicBezTo>
                <a:cubicBezTo>
                  <a:pt x="5198358" y="1477781"/>
                  <a:pt x="5151950" y="1769712"/>
                  <a:pt x="5185338" y="2030934"/>
                </a:cubicBezTo>
                <a:cubicBezTo>
                  <a:pt x="5218726" y="2292157"/>
                  <a:pt x="5198834" y="2454249"/>
                  <a:pt x="5185338" y="2788231"/>
                </a:cubicBezTo>
                <a:cubicBezTo>
                  <a:pt x="5171842" y="3122213"/>
                  <a:pt x="5162598" y="3308234"/>
                  <a:pt x="5185338" y="3442261"/>
                </a:cubicBezTo>
                <a:cubicBezTo>
                  <a:pt x="4897408" y="3429580"/>
                  <a:pt x="4764852" y="3424053"/>
                  <a:pt x="4433464" y="3442261"/>
                </a:cubicBezTo>
                <a:cubicBezTo>
                  <a:pt x="4102076" y="3460469"/>
                  <a:pt x="4033641" y="3448760"/>
                  <a:pt x="3681590" y="3442261"/>
                </a:cubicBezTo>
                <a:cubicBezTo>
                  <a:pt x="3329539" y="3435762"/>
                  <a:pt x="3175276" y="3442205"/>
                  <a:pt x="2929716" y="3442261"/>
                </a:cubicBezTo>
                <a:cubicBezTo>
                  <a:pt x="2684156" y="3442317"/>
                  <a:pt x="2680554" y="3419172"/>
                  <a:pt x="2437109" y="3442261"/>
                </a:cubicBezTo>
                <a:cubicBezTo>
                  <a:pt x="2193664" y="3465350"/>
                  <a:pt x="2006101" y="3446436"/>
                  <a:pt x="1892648" y="3442261"/>
                </a:cubicBezTo>
                <a:cubicBezTo>
                  <a:pt x="1779195" y="3438086"/>
                  <a:pt x="1480145" y="3448797"/>
                  <a:pt x="1244481" y="3442261"/>
                </a:cubicBezTo>
                <a:cubicBezTo>
                  <a:pt x="1008817" y="3435725"/>
                  <a:pt x="497375" y="3469070"/>
                  <a:pt x="0" y="3442261"/>
                </a:cubicBezTo>
                <a:cubicBezTo>
                  <a:pt x="27582" y="3143022"/>
                  <a:pt x="23405" y="2955101"/>
                  <a:pt x="0" y="2753809"/>
                </a:cubicBezTo>
                <a:cubicBezTo>
                  <a:pt x="-23405" y="2552517"/>
                  <a:pt x="937" y="2440257"/>
                  <a:pt x="0" y="2168624"/>
                </a:cubicBezTo>
                <a:cubicBezTo>
                  <a:pt x="-937" y="1896991"/>
                  <a:pt x="-11139" y="1851558"/>
                  <a:pt x="0" y="1583440"/>
                </a:cubicBezTo>
                <a:cubicBezTo>
                  <a:pt x="11139" y="1315322"/>
                  <a:pt x="32647" y="1150116"/>
                  <a:pt x="0" y="894988"/>
                </a:cubicBezTo>
                <a:cubicBezTo>
                  <a:pt x="-32647" y="639860"/>
                  <a:pt x="-24738" y="199944"/>
                  <a:pt x="0" y="0"/>
                </a:cubicBezTo>
                <a:close/>
              </a:path>
              <a:path w="5185338" h="3442261" stroke="0" extrusionOk="0">
                <a:moveTo>
                  <a:pt x="0" y="0"/>
                </a:moveTo>
                <a:cubicBezTo>
                  <a:pt x="262806" y="-33780"/>
                  <a:pt x="422496" y="16184"/>
                  <a:pt x="700021" y="0"/>
                </a:cubicBezTo>
                <a:cubicBezTo>
                  <a:pt x="977546" y="-16184"/>
                  <a:pt x="1083864" y="3751"/>
                  <a:pt x="1192628" y="0"/>
                </a:cubicBezTo>
                <a:cubicBezTo>
                  <a:pt x="1301392" y="-3751"/>
                  <a:pt x="1491832" y="16319"/>
                  <a:pt x="1788942" y="0"/>
                </a:cubicBezTo>
                <a:cubicBezTo>
                  <a:pt x="2086052" y="-16319"/>
                  <a:pt x="2231169" y="-20474"/>
                  <a:pt x="2385255" y="0"/>
                </a:cubicBezTo>
                <a:cubicBezTo>
                  <a:pt x="2539341" y="20474"/>
                  <a:pt x="2802674" y="6402"/>
                  <a:pt x="2929716" y="0"/>
                </a:cubicBezTo>
                <a:cubicBezTo>
                  <a:pt x="3056758" y="-6402"/>
                  <a:pt x="3346491" y="-29371"/>
                  <a:pt x="3681590" y="0"/>
                </a:cubicBezTo>
                <a:cubicBezTo>
                  <a:pt x="4016689" y="29371"/>
                  <a:pt x="3985572" y="-21073"/>
                  <a:pt x="4174197" y="0"/>
                </a:cubicBezTo>
                <a:cubicBezTo>
                  <a:pt x="4362822" y="21073"/>
                  <a:pt x="4787401" y="23339"/>
                  <a:pt x="5185338" y="0"/>
                </a:cubicBezTo>
                <a:cubicBezTo>
                  <a:pt x="5180219" y="253919"/>
                  <a:pt x="5210971" y="403938"/>
                  <a:pt x="5185338" y="585184"/>
                </a:cubicBezTo>
                <a:cubicBezTo>
                  <a:pt x="5159705" y="766430"/>
                  <a:pt x="5186005" y="905923"/>
                  <a:pt x="5185338" y="1204791"/>
                </a:cubicBezTo>
                <a:cubicBezTo>
                  <a:pt x="5184671" y="1503659"/>
                  <a:pt x="5204905" y="1654335"/>
                  <a:pt x="5185338" y="1789976"/>
                </a:cubicBezTo>
                <a:cubicBezTo>
                  <a:pt x="5165771" y="1925617"/>
                  <a:pt x="5215360" y="2298000"/>
                  <a:pt x="5185338" y="2478428"/>
                </a:cubicBezTo>
                <a:cubicBezTo>
                  <a:pt x="5155316" y="2658856"/>
                  <a:pt x="5224899" y="3109082"/>
                  <a:pt x="5185338" y="3442261"/>
                </a:cubicBezTo>
                <a:cubicBezTo>
                  <a:pt x="4980129" y="3447043"/>
                  <a:pt x="4893775" y="3430719"/>
                  <a:pt x="4692731" y="3442261"/>
                </a:cubicBezTo>
                <a:cubicBezTo>
                  <a:pt x="4491687" y="3453803"/>
                  <a:pt x="4268500" y="3452169"/>
                  <a:pt x="4148270" y="3442261"/>
                </a:cubicBezTo>
                <a:cubicBezTo>
                  <a:pt x="4028040" y="3432353"/>
                  <a:pt x="3558872" y="3476741"/>
                  <a:pt x="3396396" y="3442261"/>
                </a:cubicBezTo>
                <a:cubicBezTo>
                  <a:pt x="3233920" y="3407781"/>
                  <a:pt x="2796283" y="3474829"/>
                  <a:pt x="2644522" y="3442261"/>
                </a:cubicBezTo>
                <a:cubicBezTo>
                  <a:pt x="2492761" y="3409693"/>
                  <a:pt x="2259346" y="3462857"/>
                  <a:pt x="2151915" y="3442261"/>
                </a:cubicBezTo>
                <a:cubicBezTo>
                  <a:pt x="2044484" y="3421665"/>
                  <a:pt x="1807194" y="3455658"/>
                  <a:pt x="1607455" y="3442261"/>
                </a:cubicBezTo>
                <a:cubicBezTo>
                  <a:pt x="1407716" y="3428864"/>
                  <a:pt x="1234662" y="3440697"/>
                  <a:pt x="1062994" y="3442261"/>
                </a:cubicBezTo>
                <a:cubicBezTo>
                  <a:pt x="891326" y="3443825"/>
                  <a:pt x="786997" y="3429480"/>
                  <a:pt x="570387" y="3442261"/>
                </a:cubicBezTo>
                <a:cubicBezTo>
                  <a:pt x="353777" y="3455042"/>
                  <a:pt x="163391" y="3451201"/>
                  <a:pt x="0" y="3442261"/>
                </a:cubicBezTo>
                <a:cubicBezTo>
                  <a:pt x="-23915" y="3258591"/>
                  <a:pt x="-15981" y="3052126"/>
                  <a:pt x="0" y="2822654"/>
                </a:cubicBezTo>
                <a:cubicBezTo>
                  <a:pt x="15981" y="2593182"/>
                  <a:pt x="23428" y="2414356"/>
                  <a:pt x="0" y="2099779"/>
                </a:cubicBezTo>
                <a:cubicBezTo>
                  <a:pt x="-23428" y="1785202"/>
                  <a:pt x="24393" y="1743350"/>
                  <a:pt x="0" y="1445750"/>
                </a:cubicBezTo>
                <a:cubicBezTo>
                  <a:pt x="-24393" y="1148150"/>
                  <a:pt x="11016" y="891799"/>
                  <a:pt x="0" y="722875"/>
                </a:cubicBezTo>
                <a:cubicBezTo>
                  <a:pt x="-11016" y="553951"/>
                  <a:pt x="34554" y="177411"/>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556772248">
                  <a:prstGeom prst="rect">
                    <a:avLst/>
                  </a:prstGeom>
                  <ask:type>
                    <ask:lineSketchFreehand/>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kern="0" dirty="0"/>
              <a:t>a person is likely to be able to give material evidence, or produce any document or thing likely to be material evidence, for the purpose of any criminal proceedings before the court </a:t>
            </a:r>
          </a:p>
          <a:p>
            <a:pPr>
              <a:defRPr/>
            </a:pPr>
            <a:r>
              <a:rPr lang="en-GB" kern="0" dirty="0"/>
              <a:t>the court is satisfied that it is in the interests of justice to do so. </a:t>
            </a:r>
          </a:p>
        </p:txBody>
      </p:sp>
      <p:sp>
        <p:nvSpPr>
          <p:cNvPr id="4" name="TextBox 3"/>
          <p:cNvSpPr txBox="1"/>
          <p:nvPr/>
        </p:nvSpPr>
        <p:spPr>
          <a:xfrm>
            <a:off x="551384" y="116632"/>
            <a:ext cx="1094521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Witness Summons</a:t>
            </a:r>
          </a:p>
        </p:txBody>
      </p:sp>
      <p:pic>
        <p:nvPicPr>
          <p:cNvPr id="5" name="Picture 4"/>
          <p:cNvPicPr>
            <a:picLocks noChangeAspect="1"/>
          </p:cNvPicPr>
          <p:nvPr/>
        </p:nvPicPr>
        <p:blipFill>
          <a:blip r:embed="rId3"/>
          <a:stretch>
            <a:fillRect/>
          </a:stretch>
        </p:blipFill>
        <p:spPr>
          <a:xfrm>
            <a:off x="7968208" y="2391077"/>
            <a:ext cx="2807296" cy="3442261"/>
          </a:xfrm>
          <a:prstGeom prst="rect">
            <a:avLst/>
          </a:prstGeom>
        </p:spPr>
      </p:pic>
      <p:sp>
        <p:nvSpPr>
          <p:cNvPr id="6" name="Rectangle 5"/>
          <p:cNvSpPr/>
          <p:nvPr/>
        </p:nvSpPr>
        <p:spPr>
          <a:xfrm>
            <a:off x="557498" y="1024661"/>
            <a:ext cx="7848872" cy="830997"/>
          </a:xfrm>
          <a:custGeom>
            <a:avLst/>
            <a:gdLst>
              <a:gd name="connsiteX0" fmla="*/ 0 w 7848872"/>
              <a:gd name="connsiteY0" fmla="*/ 0 h 830997"/>
              <a:gd name="connsiteX1" fmla="*/ 654073 w 7848872"/>
              <a:gd name="connsiteY1" fmla="*/ 0 h 830997"/>
              <a:gd name="connsiteX2" fmla="*/ 1072679 w 7848872"/>
              <a:gd name="connsiteY2" fmla="*/ 0 h 830997"/>
              <a:gd name="connsiteX3" fmla="*/ 1805241 w 7848872"/>
              <a:gd name="connsiteY3" fmla="*/ 0 h 830997"/>
              <a:gd name="connsiteX4" fmla="*/ 2223847 w 7848872"/>
              <a:gd name="connsiteY4" fmla="*/ 0 h 830997"/>
              <a:gd name="connsiteX5" fmla="*/ 2956408 w 7848872"/>
              <a:gd name="connsiteY5" fmla="*/ 0 h 830997"/>
              <a:gd name="connsiteX6" fmla="*/ 3375015 w 7848872"/>
              <a:gd name="connsiteY6" fmla="*/ 0 h 830997"/>
              <a:gd name="connsiteX7" fmla="*/ 4029088 w 7848872"/>
              <a:gd name="connsiteY7" fmla="*/ 0 h 830997"/>
              <a:gd name="connsiteX8" fmla="*/ 4840138 w 7848872"/>
              <a:gd name="connsiteY8" fmla="*/ 0 h 830997"/>
              <a:gd name="connsiteX9" fmla="*/ 5258744 w 7848872"/>
              <a:gd name="connsiteY9" fmla="*/ 0 h 830997"/>
              <a:gd name="connsiteX10" fmla="*/ 5991306 w 7848872"/>
              <a:gd name="connsiteY10" fmla="*/ 0 h 830997"/>
              <a:gd name="connsiteX11" fmla="*/ 6802356 w 7848872"/>
              <a:gd name="connsiteY11" fmla="*/ 0 h 830997"/>
              <a:gd name="connsiteX12" fmla="*/ 7220962 w 7848872"/>
              <a:gd name="connsiteY12" fmla="*/ 0 h 830997"/>
              <a:gd name="connsiteX13" fmla="*/ 7848872 w 7848872"/>
              <a:gd name="connsiteY13" fmla="*/ 0 h 830997"/>
              <a:gd name="connsiteX14" fmla="*/ 7848872 w 7848872"/>
              <a:gd name="connsiteY14" fmla="*/ 415499 h 830997"/>
              <a:gd name="connsiteX15" fmla="*/ 7848872 w 7848872"/>
              <a:gd name="connsiteY15" fmla="*/ 830997 h 830997"/>
              <a:gd name="connsiteX16" fmla="*/ 7430265 w 7848872"/>
              <a:gd name="connsiteY16" fmla="*/ 830997 h 830997"/>
              <a:gd name="connsiteX17" fmla="*/ 6619215 w 7848872"/>
              <a:gd name="connsiteY17" fmla="*/ 830997 h 830997"/>
              <a:gd name="connsiteX18" fmla="*/ 6122120 w 7848872"/>
              <a:gd name="connsiteY18" fmla="*/ 830997 h 830997"/>
              <a:gd name="connsiteX19" fmla="*/ 5625025 w 7848872"/>
              <a:gd name="connsiteY19" fmla="*/ 830997 h 830997"/>
              <a:gd name="connsiteX20" fmla="*/ 4892464 w 7848872"/>
              <a:gd name="connsiteY20" fmla="*/ 830997 h 830997"/>
              <a:gd name="connsiteX21" fmla="*/ 4316880 w 7848872"/>
              <a:gd name="connsiteY21" fmla="*/ 830997 h 830997"/>
              <a:gd name="connsiteX22" fmla="*/ 3584318 w 7848872"/>
              <a:gd name="connsiteY22" fmla="*/ 830997 h 830997"/>
              <a:gd name="connsiteX23" fmla="*/ 3165712 w 7848872"/>
              <a:gd name="connsiteY23" fmla="*/ 830997 h 830997"/>
              <a:gd name="connsiteX24" fmla="*/ 2590128 w 7848872"/>
              <a:gd name="connsiteY24" fmla="*/ 830997 h 830997"/>
              <a:gd name="connsiteX25" fmla="*/ 1857566 w 7848872"/>
              <a:gd name="connsiteY25" fmla="*/ 830997 h 830997"/>
              <a:gd name="connsiteX26" fmla="*/ 1438960 w 7848872"/>
              <a:gd name="connsiteY26" fmla="*/ 830997 h 830997"/>
              <a:gd name="connsiteX27" fmla="*/ 706398 w 7848872"/>
              <a:gd name="connsiteY27" fmla="*/ 830997 h 830997"/>
              <a:gd name="connsiteX28" fmla="*/ 0 w 7848872"/>
              <a:gd name="connsiteY28" fmla="*/ 830997 h 830997"/>
              <a:gd name="connsiteX29" fmla="*/ 0 w 7848872"/>
              <a:gd name="connsiteY29" fmla="*/ 423808 h 830997"/>
              <a:gd name="connsiteX30" fmla="*/ 0 w 7848872"/>
              <a:gd name="connsiteY30"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848872" h="830997" fill="none" extrusionOk="0">
                <a:moveTo>
                  <a:pt x="0" y="0"/>
                </a:moveTo>
                <a:cubicBezTo>
                  <a:pt x="209108" y="-27088"/>
                  <a:pt x="448542" y="7526"/>
                  <a:pt x="654073" y="0"/>
                </a:cubicBezTo>
                <a:cubicBezTo>
                  <a:pt x="859604" y="-7526"/>
                  <a:pt x="870373" y="16431"/>
                  <a:pt x="1072679" y="0"/>
                </a:cubicBezTo>
                <a:cubicBezTo>
                  <a:pt x="1274985" y="-16431"/>
                  <a:pt x="1595814" y="-9413"/>
                  <a:pt x="1805241" y="0"/>
                </a:cubicBezTo>
                <a:cubicBezTo>
                  <a:pt x="2014668" y="9413"/>
                  <a:pt x="2120900" y="8293"/>
                  <a:pt x="2223847" y="0"/>
                </a:cubicBezTo>
                <a:cubicBezTo>
                  <a:pt x="2326794" y="-8293"/>
                  <a:pt x="2778003" y="-3407"/>
                  <a:pt x="2956408" y="0"/>
                </a:cubicBezTo>
                <a:cubicBezTo>
                  <a:pt x="3134813" y="3407"/>
                  <a:pt x="3185173" y="-3006"/>
                  <a:pt x="3375015" y="0"/>
                </a:cubicBezTo>
                <a:cubicBezTo>
                  <a:pt x="3564857" y="3006"/>
                  <a:pt x="3741635" y="-9960"/>
                  <a:pt x="4029088" y="0"/>
                </a:cubicBezTo>
                <a:cubicBezTo>
                  <a:pt x="4316541" y="9960"/>
                  <a:pt x="4652478" y="10511"/>
                  <a:pt x="4840138" y="0"/>
                </a:cubicBezTo>
                <a:cubicBezTo>
                  <a:pt x="5027798" y="-10511"/>
                  <a:pt x="5109798" y="-2045"/>
                  <a:pt x="5258744" y="0"/>
                </a:cubicBezTo>
                <a:cubicBezTo>
                  <a:pt x="5407690" y="2045"/>
                  <a:pt x="5699544" y="9022"/>
                  <a:pt x="5991306" y="0"/>
                </a:cubicBezTo>
                <a:cubicBezTo>
                  <a:pt x="6283068" y="-9022"/>
                  <a:pt x="6596516" y="13018"/>
                  <a:pt x="6802356" y="0"/>
                </a:cubicBezTo>
                <a:cubicBezTo>
                  <a:pt x="7008196" y="-13018"/>
                  <a:pt x="7047047" y="8342"/>
                  <a:pt x="7220962" y="0"/>
                </a:cubicBezTo>
                <a:cubicBezTo>
                  <a:pt x="7394877" y="-8342"/>
                  <a:pt x="7607355" y="21224"/>
                  <a:pt x="7848872" y="0"/>
                </a:cubicBezTo>
                <a:cubicBezTo>
                  <a:pt x="7828860" y="194685"/>
                  <a:pt x="7859466" y="317657"/>
                  <a:pt x="7848872" y="415499"/>
                </a:cubicBezTo>
                <a:cubicBezTo>
                  <a:pt x="7838278" y="513341"/>
                  <a:pt x="7855385" y="662174"/>
                  <a:pt x="7848872" y="830997"/>
                </a:cubicBezTo>
                <a:cubicBezTo>
                  <a:pt x="7742288" y="829518"/>
                  <a:pt x="7546480" y="837361"/>
                  <a:pt x="7430265" y="830997"/>
                </a:cubicBezTo>
                <a:cubicBezTo>
                  <a:pt x="7314050" y="824633"/>
                  <a:pt x="6997123" y="794992"/>
                  <a:pt x="6619215" y="830997"/>
                </a:cubicBezTo>
                <a:cubicBezTo>
                  <a:pt x="6241307" y="867003"/>
                  <a:pt x="6259758" y="828214"/>
                  <a:pt x="6122120" y="830997"/>
                </a:cubicBezTo>
                <a:cubicBezTo>
                  <a:pt x="5984483" y="833780"/>
                  <a:pt x="5873271" y="837342"/>
                  <a:pt x="5625025" y="830997"/>
                </a:cubicBezTo>
                <a:cubicBezTo>
                  <a:pt x="5376780" y="824652"/>
                  <a:pt x="5141607" y="856136"/>
                  <a:pt x="4892464" y="830997"/>
                </a:cubicBezTo>
                <a:cubicBezTo>
                  <a:pt x="4643321" y="805858"/>
                  <a:pt x="4557408" y="854937"/>
                  <a:pt x="4316880" y="830997"/>
                </a:cubicBezTo>
                <a:cubicBezTo>
                  <a:pt x="4076352" y="807057"/>
                  <a:pt x="3866882" y="797664"/>
                  <a:pt x="3584318" y="830997"/>
                </a:cubicBezTo>
                <a:cubicBezTo>
                  <a:pt x="3301754" y="864330"/>
                  <a:pt x="3304634" y="829622"/>
                  <a:pt x="3165712" y="830997"/>
                </a:cubicBezTo>
                <a:cubicBezTo>
                  <a:pt x="3026790" y="832372"/>
                  <a:pt x="2828582" y="845244"/>
                  <a:pt x="2590128" y="830997"/>
                </a:cubicBezTo>
                <a:cubicBezTo>
                  <a:pt x="2351674" y="816750"/>
                  <a:pt x="2223776" y="813637"/>
                  <a:pt x="1857566" y="830997"/>
                </a:cubicBezTo>
                <a:cubicBezTo>
                  <a:pt x="1491356" y="848357"/>
                  <a:pt x="1621110" y="849513"/>
                  <a:pt x="1438960" y="830997"/>
                </a:cubicBezTo>
                <a:cubicBezTo>
                  <a:pt x="1256810" y="812481"/>
                  <a:pt x="949130" y="803695"/>
                  <a:pt x="706398" y="830997"/>
                </a:cubicBezTo>
                <a:cubicBezTo>
                  <a:pt x="463666" y="858299"/>
                  <a:pt x="344187" y="810482"/>
                  <a:pt x="0" y="830997"/>
                </a:cubicBezTo>
                <a:cubicBezTo>
                  <a:pt x="18543" y="748185"/>
                  <a:pt x="54" y="513719"/>
                  <a:pt x="0" y="423808"/>
                </a:cubicBezTo>
                <a:cubicBezTo>
                  <a:pt x="-54" y="333897"/>
                  <a:pt x="5502" y="144569"/>
                  <a:pt x="0" y="0"/>
                </a:cubicBezTo>
                <a:close/>
              </a:path>
              <a:path w="7848872" h="830997" stroke="0" extrusionOk="0">
                <a:moveTo>
                  <a:pt x="0" y="0"/>
                </a:moveTo>
                <a:cubicBezTo>
                  <a:pt x="155382" y="30444"/>
                  <a:pt x="504551" y="11947"/>
                  <a:pt x="732561" y="0"/>
                </a:cubicBezTo>
                <a:cubicBezTo>
                  <a:pt x="960571" y="-11947"/>
                  <a:pt x="1025526" y="11323"/>
                  <a:pt x="1151168" y="0"/>
                </a:cubicBezTo>
                <a:cubicBezTo>
                  <a:pt x="1276810" y="-11323"/>
                  <a:pt x="1590192" y="-27657"/>
                  <a:pt x="1962218" y="0"/>
                </a:cubicBezTo>
                <a:cubicBezTo>
                  <a:pt x="2334244" y="27657"/>
                  <a:pt x="2320865" y="753"/>
                  <a:pt x="2537802" y="0"/>
                </a:cubicBezTo>
                <a:cubicBezTo>
                  <a:pt x="2754739" y="-753"/>
                  <a:pt x="3042034" y="2879"/>
                  <a:pt x="3348852" y="0"/>
                </a:cubicBezTo>
                <a:cubicBezTo>
                  <a:pt x="3655670" y="-2879"/>
                  <a:pt x="3910276" y="18741"/>
                  <a:pt x="4081413" y="0"/>
                </a:cubicBezTo>
                <a:cubicBezTo>
                  <a:pt x="4252550" y="-18741"/>
                  <a:pt x="4435579" y="-1870"/>
                  <a:pt x="4578509" y="0"/>
                </a:cubicBezTo>
                <a:cubicBezTo>
                  <a:pt x="4721439" y="1870"/>
                  <a:pt x="4899517" y="4791"/>
                  <a:pt x="5075604" y="0"/>
                </a:cubicBezTo>
                <a:cubicBezTo>
                  <a:pt x="5251692" y="-4791"/>
                  <a:pt x="5593813" y="-32310"/>
                  <a:pt x="5729677" y="0"/>
                </a:cubicBezTo>
                <a:cubicBezTo>
                  <a:pt x="5865541" y="32310"/>
                  <a:pt x="6130876" y="-22270"/>
                  <a:pt x="6305261" y="0"/>
                </a:cubicBezTo>
                <a:cubicBezTo>
                  <a:pt x="6479646" y="22270"/>
                  <a:pt x="6595746" y="-23567"/>
                  <a:pt x="6802356" y="0"/>
                </a:cubicBezTo>
                <a:cubicBezTo>
                  <a:pt x="7008966" y="23567"/>
                  <a:pt x="7055914" y="18773"/>
                  <a:pt x="7220962" y="0"/>
                </a:cubicBezTo>
                <a:cubicBezTo>
                  <a:pt x="7386010" y="-18773"/>
                  <a:pt x="7705197" y="24686"/>
                  <a:pt x="7848872" y="0"/>
                </a:cubicBezTo>
                <a:cubicBezTo>
                  <a:pt x="7861884" y="102342"/>
                  <a:pt x="7843765" y="245117"/>
                  <a:pt x="7848872" y="415499"/>
                </a:cubicBezTo>
                <a:cubicBezTo>
                  <a:pt x="7853979" y="585881"/>
                  <a:pt x="7865471" y="687371"/>
                  <a:pt x="7848872" y="830997"/>
                </a:cubicBezTo>
                <a:cubicBezTo>
                  <a:pt x="7628320" y="832333"/>
                  <a:pt x="7217443" y="853511"/>
                  <a:pt x="7037822" y="830997"/>
                </a:cubicBezTo>
                <a:cubicBezTo>
                  <a:pt x="6858201" y="808484"/>
                  <a:pt x="6654588" y="799925"/>
                  <a:pt x="6305261" y="830997"/>
                </a:cubicBezTo>
                <a:cubicBezTo>
                  <a:pt x="5955934" y="862069"/>
                  <a:pt x="5997014" y="812108"/>
                  <a:pt x="5808165" y="830997"/>
                </a:cubicBezTo>
                <a:cubicBezTo>
                  <a:pt x="5619316" y="849886"/>
                  <a:pt x="5283600" y="865584"/>
                  <a:pt x="4997115" y="830997"/>
                </a:cubicBezTo>
                <a:cubicBezTo>
                  <a:pt x="4710630" y="796411"/>
                  <a:pt x="4739909" y="827210"/>
                  <a:pt x="4578509" y="830997"/>
                </a:cubicBezTo>
                <a:cubicBezTo>
                  <a:pt x="4417109" y="834784"/>
                  <a:pt x="4076363" y="862814"/>
                  <a:pt x="3845947" y="830997"/>
                </a:cubicBezTo>
                <a:cubicBezTo>
                  <a:pt x="3615531" y="799180"/>
                  <a:pt x="3473766" y="850063"/>
                  <a:pt x="3270363" y="830997"/>
                </a:cubicBezTo>
                <a:cubicBezTo>
                  <a:pt x="3066960" y="811931"/>
                  <a:pt x="2828072" y="828104"/>
                  <a:pt x="2459313" y="830997"/>
                </a:cubicBezTo>
                <a:cubicBezTo>
                  <a:pt x="2090554" y="833891"/>
                  <a:pt x="2087613" y="830309"/>
                  <a:pt x="1805241" y="830997"/>
                </a:cubicBezTo>
                <a:cubicBezTo>
                  <a:pt x="1522869" y="831685"/>
                  <a:pt x="1281290" y="859003"/>
                  <a:pt x="994190" y="830997"/>
                </a:cubicBezTo>
                <a:cubicBezTo>
                  <a:pt x="707090" y="802991"/>
                  <a:pt x="693799" y="834583"/>
                  <a:pt x="575584" y="830997"/>
                </a:cubicBezTo>
                <a:cubicBezTo>
                  <a:pt x="457369" y="827411"/>
                  <a:pt x="142999" y="820939"/>
                  <a:pt x="0" y="830997"/>
                </a:cubicBezTo>
                <a:cubicBezTo>
                  <a:pt x="656" y="699771"/>
                  <a:pt x="-17365" y="586781"/>
                  <a:pt x="0" y="415499"/>
                </a:cubicBezTo>
                <a:cubicBezTo>
                  <a:pt x="17365" y="244217"/>
                  <a:pt x="-1241" y="97168"/>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272454746">
                  <a:prstGeom prst="rect">
                    <a:avLst/>
                  </a:prstGeom>
                  <ask:type>
                    <ask:lineSketchFreehand/>
                  </ask:type>
                </ask:lineSketchStyleProps>
              </a:ext>
            </a:extLst>
          </a:ln>
        </p:spPr>
        <p:txBody>
          <a:bodyPr wrap="square">
            <a:spAutoFit/>
          </a:bodyPr>
          <a:lstStyle/>
          <a:p>
            <a:pPr eaLnBrk="0" hangingPunct="0">
              <a:spcBef>
                <a:spcPts val="0"/>
              </a:spcBef>
              <a:spcAft>
                <a:spcPts val="1800"/>
              </a:spcAft>
              <a:defRPr/>
            </a:pPr>
            <a:r>
              <a:rPr lang="en-GB" sz="2400" kern="0" dirty="0">
                <a:latin typeface="+mn-lt"/>
              </a:rPr>
              <a:t>A court can issue a summons to ensure that a witness attends court if: </a:t>
            </a:r>
          </a:p>
        </p:txBody>
      </p:sp>
      <p:grpSp>
        <p:nvGrpSpPr>
          <p:cNvPr id="7" name="Group 6">
            <a:extLst>
              <a:ext uri="{FF2B5EF4-FFF2-40B4-BE49-F238E27FC236}">
                <a16:creationId xmlns:a16="http://schemas.microsoft.com/office/drawing/2014/main" id="{EF7C2775-E8A2-491E-9427-D841BB5EBAA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75BE8541-7E7F-4BDB-9FD7-1988B188353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E88803AE-5504-4282-BB06-D6E66463FC09}"/>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17D43D27-4EEC-4139-9268-D22831D218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EAFB6C38-B147-4FD2-BA32-4AE4977DA21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F658E4FB-C7FF-43BF-B789-47BC11813C8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1E520C0-9996-48FF-9C29-21E0206E6B8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38477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67408" y="260648"/>
            <a:ext cx="1065667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What is a Warrant?</a:t>
            </a:r>
          </a:p>
        </p:txBody>
      </p:sp>
      <p:sp>
        <p:nvSpPr>
          <p:cNvPr id="2" name="Scroll: Horizontal 1">
            <a:extLst>
              <a:ext uri="{FF2B5EF4-FFF2-40B4-BE49-F238E27FC236}">
                <a16:creationId xmlns:a16="http://schemas.microsoft.com/office/drawing/2014/main" id="{8CFF9D57-5C92-44F1-9F93-DBE9B6341251}"/>
              </a:ext>
            </a:extLst>
          </p:cNvPr>
          <p:cNvSpPr/>
          <p:nvPr/>
        </p:nvSpPr>
        <p:spPr>
          <a:xfrm>
            <a:off x="1631504" y="1166019"/>
            <a:ext cx="9217024" cy="4207197"/>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written document issued by a magistrate or a judge which instructs the specified persons (normally a constable) to whom it is addressed to do a particular act</a:t>
            </a:r>
          </a:p>
        </p:txBody>
      </p:sp>
      <p:grpSp>
        <p:nvGrpSpPr>
          <p:cNvPr id="5" name="Group 4">
            <a:extLst>
              <a:ext uri="{FF2B5EF4-FFF2-40B4-BE49-F238E27FC236}">
                <a16:creationId xmlns:a16="http://schemas.microsoft.com/office/drawing/2014/main" id="{CA2D8FE0-BBB5-406C-91EF-8A78CF28C1A2}"/>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DC069F41-CF4C-4666-B8B0-9704ADC6826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3DDD43A-3465-4EB3-95AA-151405491678}"/>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EEAF8B2-A258-44C3-8CFD-50751FC65C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6DD3FF4-BAB7-4E15-91C1-B987101C484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08951C0-9F4F-48C5-A7EC-39E8BA3E802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DF788A6-4C8F-433B-BBEE-929A3CF0AF3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05693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6152796" y="799735"/>
            <a:ext cx="3870195" cy="2275454"/>
          </a:xfrm>
          <a:prstGeom prst="rect">
            <a:avLst/>
          </a:prstGeom>
          <a:ln>
            <a:solidFill>
              <a:schemeClr val="tx1"/>
            </a:solidFill>
          </a:ln>
          <a:effectLst>
            <a:softEdge rad="112500"/>
          </a:effectLst>
        </p:spPr>
      </p:pic>
      <p:sp>
        <p:nvSpPr>
          <p:cNvPr id="3" name="Up-Down Arrow 2"/>
          <p:cNvSpPr/>
          <p:nvPr/>
        </p:nvSpPr>
        <p:spPr>
          <a:xfrm>
            <a:off x="7986722" y="2975141"/>
            <a:ext cx="504056" cy="683511"/>
          </a:xfrm>
          <a:prstGeom prst="upDownArrow">
            <a:avLst/>
          </a:prstGeom>
          <a:solidFill>
            <a:srgbClr val="0070C0"/>
          </a:solidFill>
          <a:ln w="25400" cap="flat" cmpd="sng" algn="ctr">
            <a:solidFill>
              <a:schemeClr val="tx1"/>
            </a:solidFill>
            <a:prstDash val="solid"/>
          </a:ln>
          <a:effectLst/>
        </p:spPr>
        <p:txBody>
          <a:bodyPr rtlCol="0" anchor="ctr"/>
          <a:lstStyle/>
          <a:p>
            <a:pPr algn="ctr" fontAlgn="auto">
              <a:spcBef>
                <a:spcPts val="0"/>
              </a:spcBef>
              <a:spcAft>
                <a:spcPts val="0"/>
              </a:spcAft>
              <a:defRPr/>
            </a:pPr>
            <a:endParaRPr lang="en-GB" kern="0">
              <a:solidFill>
                <a:srgbClr val="FFFFFF"/>
              </a:solidFill>
              <a:latin typeface="Arial"/>
            </a:endParaRPr>
          </a:p>
        </p:txBody>
      </p:sp>
      <p:pic>
        <p:nvPicPr>
          <p:cNvPr id="4" name="Picture 3"/>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6149769" y="3658652"/>
            <a:ext cx="3840429" cy="2304258"/>
          </a:xfrm>
          <a:prstGeom prst="rect">
            <a:avLst/>
          </a:prstGeom>
          <a:ln>
            <a:noFill/>
          </a:ln>
          <a:effectLst>
            <a:softEdge rad="112500"/>
          </a:effectLst>
        </p:spPr>
      </p:pic>
      <p:sp>
        <p:nvSpPr>
          <p:cNvPr id="8" name="TextBox 7"/>
          <p:cNvSpPr txBox="1"/>
          <p:nvPr/>
        </p:nvSpPr>
        <p:spPr>
          <a:xfrm>
            <a:off x="839416" y="207193"/>
            <a:ext cx="10369152"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Types of Offence</a:t>
            </a:r>
          </a:p>
        </p:txBody>
      </p:sp>
      <p:sp>
        <p:nvSpPr>
          <p:cNvPr id="9" name="Rectangle: Rounded Corners 8">
            <a:extLst>
              <a:ext uri="{FF2B5EF4-FFF2-40B4-BE49-F238E27FC236}">
                <a16:creationId xmlns:a16="http://schemas.microsoft.com/office/drawing/2014/main" id="{C5EE7533-91B5-4342-A37A-2693DB785874}"/>
              </a:ext>
            </a:extLst>
          </p:cNvPr>
          <p:cNvSpPr/>
          <p:nvPr/>
        </p:nvSpPr>
        <p:spPr>
          <a:xfrm>
            <a:off x="2169009" y="1268760"/>
            <a:ext cx="2558839" cy="936104"/>
          </a:xfrm>
          <a:custGeom>
            <a:avLst/>
            <a:gdLst>
              <a:gd name="connsiteX0" fmla="*/ 0 w 2558839"/>
              <a:gd name="connsiteY0" fmla="*/ 156020 h 936104"/>
              <a:gd name="connsiteX1" fmla="*/ 156020 w 2558839"/>
              <a:gd name="connsiteY1" fmla="*/ 0 h 936104"/>
              <a:gd name="connsiteX2" fmla="*/ 672784 w 2558839"/>
              <a:gd name="connsiteY2" fmla="*/ 0 h 936104"/>
              <a:gd name="connsiteX3" fmla="*/ 1167080 w 2558839"/>
              <a:gd name="connsiteY3" fmla="*/ 0 h 936104"/>
              <a:gd name="connsiteX4" fmla="*/ 1751247 w 2558839"/>
              <a:gd name="connsiteY4" fmla="*/ 0 h 936104"/>
              <a:gd name="connsiteX5" fmla="*/ 2402819 w 2558839"/>
              <a:gd name="connsiteY5" fmla="*/ 0 h 936104"/>
              <a:gd name="connsiteX6" fmla="*/ 2558839 w 2558839"/>
              <a:gd name="connsiteY6" fmla="*/ 156020 h 936104"/>
              <a:gd name="connsiteX7" fmla="*/ 2558839 w 2558839"/>
              <a:gd name="connsiteY7" fmla="*/ 780084 h 936104"/>
              <a:gd name="connsiteX8" fmla="*/ 2402819 w 2558839"/>
              <a:gd name="connsiteY8" fmla="*/ 936104 h 936104"/>
              <a:gd name="connsiteX9" fmla="*/ 1796183 w 2558839"/>
              <a:gd name="connsiteY9" fmla="*/ 936104 h 936104"/>
              <a:gd name="connsiteX10" fmla="*/ 1234484 w 2558839"/>
              <a:gd name="connsiteY10" fmla="*/ 936104 h 936104"/>
              <a:gd name="connsiteX11" fmla="*/ 740188 w 2558839"/>
              <a:gd name="connsiteY11" fmla="*/ 936104 h 936104"/>
              <a:gd name="connsiteX12" fmla="*/ 156020 w 2558839"/>
              <a:gd name="connsiteY12" fmla="*/ 936104 h 936104"/>
              <a:gd name="connsiteX13" fmla="*/ 0 w 2558839"/>
              <a:gd name="connsiteY13" fmla="*/ 780084 h 936104"/>
              <a:gd name="connsiteX14" fmla="*/ 0 w 2558839"/>
              <a:gd name="connsiteY14" fmla="*/ 156020 h 93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8839" h="936104" fill="none" extrusionOk="0">
                <a:moveTo>
                  <a:pt x="0" y="156020"/>
                </a:moveTo>
                <a:cubicBezTo>
                  <a:pt x="-14154" y="56806"/>
                  <a:pt x="72939" y="-16069"/>
                  <a:pt x="156020" y="0"/>
                </a:cubicBezTo>
                <a:cubicBezTo>
                  <a:pt x="274870" y="13577"/>
                  <a:pt x="467474" y="-24456"/>
                  <a:pt x="672784" y="0"/>
                </a:cubicBezTo>
                <a:cubicBezTo>
                  <a:pt x="878094" y="24456"/>
                  <a:pt x="1068053" y="22651"/>
                  <a:pt x="1167080" y="0"/>
                </a:cubicBezTo>
                <a:cubicBezTo>
                  <a:pt x="1266107" y="-22651"/>
                  <a:pt x="1605765" y="-23551"/>
                  <a:pt x="1751247" y="0"/>
                </a:cubicBezTo>
                <a:cubicBezTo>
                  <a:pt x="1896729" y="23551"/>
                  <a:pt x="2129835" y="25733"/>
                  <a:pt x="2402819" y="0"/>
                </a:cubicBezTo>
                <a:cubicBezTo>
                  <a:pt x="2473847" y="1938"/>
                  <a:pt x="2560099" y="73933"/>
                  <a:pt x="2558839" y="156020"/>
                </a:cubicBezTo>
                <a:cubicBezTo>
                  <a:pt x="2577979" y="393238"/>
                  <a:pt x="2543102" y="512708"/>
                  <a:pt x="2558839" y="780084"/>
                </a:cubicBezTo>
                <a:cubicBezTo>
                  <a:pt x="2557694" y="863552"/>
                  <a:pt x="2496554" y="940289"/>
                  <a:pt x="2402819" y="936104"/>
                </a:cubicBezTo>
                <a:cubicBezTo>
                  <a:pt x="2250982" y="918750"/>
                  <a:pt x="2010815" y="932352"/>
                  <a:pt x="1796183" y="936104"/>
                </a:cubicBezTo>
                <a:cubicBezTo>
                  <a:pt x="1581551" y="939856"/>
                  <a:pt x="1470553" y="908546"/>
                  <a:pt x="1234484" y="936104"/>
                </a:cubicBezTo>
                <a:cubicBezTo>
                  <a:pt x="998415" y="963662"/>
                  <a:pt x="888871" y="958893"/>
                  <a:pt x="740188" y="936104"/>
                </a:cubicBezTo>
                <a:cubicBezTo>
                  <a:pt x="591505" y="913315"/>
                  <a:pt x="273576" y="938966"/>
                  <a:pt x="156020" y="936104"/>
                </a:cubicBezTo>
                <a:cubicBezTo>
                  <a:pt x="78440" y="934060"/>
                  <a:pt x="1919" y="863000"/>
                  <a:pt x="0" y="780084"/>
                </a:cubicBezTo>
                <a:cubicBezTo>
                  <a:pt x="9300" y="528960"/>
                  <a:pt x="11745" y="338628"/>
                  <a:pt x="0" y="156020"/>
                </a:cubicBezTo>
                <a:close/>
              </a:path>
              <a:path w="2558839" h="936104" stroke="0" extrusionOk="0">
                <a:moveTo>
                  <a:pt x="0" y="156020"/>
                </a:moveTo>
                <a:cubicBezTo>
                  <a:pt x="9439" y="51096"/>
                  <a:pt x="78381" y="3476"/>
                  <a:pt x="156020" y="0"/>
                </a:cubicBezTo>
                <a:cubicBezTo>
                  <a:pt x="281946" y="-9139"/>
                  <a:pt x="465367" y="7808"/>
                  <a:pt x="740188" y="0"/>
                </a:cubicBezTo>
                <a:cubicBezTo>
                  <a:pt x="1015009" y="-7808"/>
                  <a:pt x="1130152" y="15433"/>
                  <a:pt x="1279420" y="0"/>
                </a:cubicBezTo>
                <a:cubicBezTo>
                  <a:pt x="1428688" y="-15433"/>
                  <a:pt x="1727649" y="-5596"/>
                  <a:pt x="1841119" y="0"/>
                </a:cubicBezTo>
                <a:cubicBezTo>
                  <a:pt x="1954589" y="5596"/>
                  <a:pt x="2288993" y="1223"/>
                  <a:pt x="2402819" y="0"/>
                </a:cubicBezTo>
                <a:cubicBezTo>
                  <a:pt x="2486049" y="-3194"/>
                  <a:pt x="2561983" y="71205"/>
                  <a:pt x="2558839" y="156020"/>
                </a:cubicBezTo>
                <a:cubicBezTo>
                  <a:pt x="2543671" y="360805"/>
                  <a:pt x="2538434" y="507648"/>
                  <a:pt x="2558839" y="780084"/>
                </a:cubicBezTo>
                <a:cubicBezTo>
                  <a:pt x="2556031" y="849994"/>
                  <a:pt x="2482022" y="950682"/>
                  <a:pt x="2402819" y="936104"/>
                </a:cubicBezTo>
                <a:cubicBezTo>
                  <a:pt x="2214424" y="953784"/>
                  <a:pt x="2046781" y="948627"/>
                  <a:pt x="1886055" y="936104"/>
                </a:cubicBezTo>
                <a:cubicBezTo>
                  <a:pt x="1725329" y="923581"/>
                  <a:pt x="1500319" y="962254"/>
                  <a:pt x="1346823" y="936104"/>
                </a:cubicBezTo>
                <a:cubicBezTo>
                  <a:pt x="1193327" y="909954"/>
                  <a:pt x="929054" y="932088"/>
                  <a:pt x="762656" y="936104"/>
                </a:cubicBezTo>
                <a:cubicBezTo>
                  <a:pt x="596258" y="940120"/>
                  <a:pt x="315954" y="946492"/>
                  <a:pt x="156020" y="936104"/>
                </a:cubicBezTo>
                <a:cubicBezTo>
                  <a:pt x="59943" y="934819"/>
                  <a:pt x="-4095" y="873412"/>
                  <a:pt x="0" y="780084"/>
                </a:cubicBezTo>
                <a:cubicBezTo>
                  <a:pt x="28975" y="520995"/>
                  <a:pt x="6774" y="421510"/>
                  <a:pt x="0" y="156020"/>
                </a:cubicBezTo>
                <a:close/>
              </a:path>
            </a:pathLst>
          </a:custGeom>
          <a:solidFill>
            <a:schemeClr val="accent3">
              <a:lumMod val="60000"/>
              <a:lumOff val="40000"/>
            </a:schemeClr>
          </a:solidFill>
          <a:ln>
            <a:solidFill>
              <a:schemeClr val="tx1"/>
            </a:solidFill>
            <a:extLst>
              <a:ext uri="{C807C97D-BFC1-408E-A445-0C87EB9F89A2}">
                <ask:lineSketchStyleProps xmlns:ask="http://schemas.microsoft.com/office/drawing/2018/sketchyshapes" sd="3011606718">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Summary</a:t>
            </a:r>
          </a:p>
        </p:txBody>
      </p:sp>
      <p:sp>
        <p:nvSpPr>
          <p:cNvPr id="10" name="Rectangle: Rounded Corners 9">
            <a:extLst>
              <a:ext uri="{FF2B5EF4-FFF2-40B4-BE49-F238E27FC236}">
                <a16:creationId xmlns:a16="http://schemas.microsoft.com/office/drawing/2014/main" id="{44CE9702-CD81-4639-9E0D-D64FE0E99129}"/>
              </a:ext>
            </a:extLst>
          </p:cNvPr>
          <p:cNvSpPr/>
          <p:nvPr/>
        </p:nvSpPr>
        <p:spPr>
          <a:xfrm>
            <a:off x="1919361" y="2607137"/>
            <a:ext cx="3168351" cy="936104"/>
          </a:xfrm>
          <a:custGeom>
            <a:avLst/>
            <a:gdLst>
              <a:gd name="connsiteX0" fmla="*/ 0 w 3168351"/>
              <a:gd name="connsiteY0" fmla="*/ 156020 h 936104"/>
              <a:gd name="connsiteX1" fmla="*/ 156020 w 3168351"/>
              <a:gd name="connsiteY1" fmla="*/ 0 h 936104"/>
              <a:gd name="connsiteX2" fmla="*/ 755845 w 3168351"/>
              <a:gd name="connsiteY2" fmla="*/ 0 h 936104"/>
              <a:gd name="connsiteX3" fmla="*/ 1355671 w 3168351"/>
              <a:gd name="connsiteY3" fmla="*/ 0 h 936104"/>
              <a:gd name="connsiteX4" fmla="*/ 1984059 w 3168351"/>
              <a:gd name="connsiteY4" fmla="*/ 0 h 936104"/>
              <a:gd name="connsiteX5" fmla="*/ 2498195 w 3168351"/>
              <a:gd name="connsiteY5" fmla="*/ 0 h 936104"/>
              <a:gd name="connsiteX6" fmla="*/ 3012331 w 3168351"/>
              <a:gd name="connsiteY6" fmla="*/ 0 h 936104"/>
              <a:gd name="connsiteX7" fmla="*/ 3168351 w 3168351"/>
              <a:gd name="connsiteY7" fmla="*/ 156020 h 936104"/>
              <a:gd name="connsiteX8" fmla="*/ 3168351 w 3168351"/>
              <a:gd name="connsiteY8" fmla="*/ 780084 h 936104"/>
              <a:gd name="connsiteX9" fmla="*/ 3012331 w 3168351"/>
              <a:gd name="connsiteY9" fmla="*/ 936104 h 936104"/>
              <a:gd name="connsiteX10" fmla="*/ 2412506 w 3168351"/>
              <a:gd name="connsiteY10" fmla="*/ 936104 h 936104"/>
              <a:gd name="connsiteX11" fmla="*/ 1841243 w 3168351"/>
              <a:gd name="connsiteY11" fmla="*/ 936104 h 936104"/>
              <a:gd name="connsiteX12" fmla="*/ 1241418 w 3168351"/>
              <a:gd name="connsiteY12" fmla="*/ 936104 h 936104"/>
              <a:gd name="connsiteX13" fmla="*/ 755845 w 3168351"/>
              <a:gd name="connsiteY13" fmla="*/ 936104 h 936104"/>
              <a:gd name="connsiteX14" fmla="*/ 156020 w 3168351"/>
              <a:gd name="connsiteY14" fmla="*/ 936104 h 936104"/>
              <a:gd name="connsiteX15" fmla="*/ 0 w 3168351"/>
              <a:gd name="connsiteY15" fmla="*/ 780084 h 936104"/>
              <a:gd name="connsiteX16" fmla="*/ 0 w 3168351"/>
              <a:gd name="connsiteY16" fmla="*/ 156020 h 93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8351" h="936104" fill="none" extrusionOk="0">
                <a:moveTo>
                  <a:pt x="0" y="156020"/>
                </a:moveTo>
                <a:cubicBezTo>
                  <a:pt x="4930" y="49455"/>
                  <a:pt x="69944" y="-3034"/>
                  <a:pt x="156020" y="0"/>
                </a:cubicBezTo>
                <a:cubicBezTo>
                  <a:pt x="287431" y="-1659"/>
                  <a:pt x="465100" y="3378"/>
                  <a:pt x="755845" y="0"/>
                </a:cubicBezTo>
                <a:cubicBezTo>
                  <a:pt x="1046590" y="-3378"/>
                  <a:pt x="1179675" y="-1943"/>
                  <a:pt x="1355671" y="0"/>
                </a:cubicBezTo>
                <a:cubicBezTo>
                  <a:pt x="1531667" y="1943"/>
                  <a:pt x="1749479" y="-3997"/>
                  <a:pt x="1984059" y="0"/>
                </a:cubicBezTo>
                <a:cubicBezTo>
                  <a:pt x="2218639" y="3997"/>
                  <a:pt x="2289909" y="21608"/>
                  <a:pt x="2498195" y="0"/>
                </a:cubicBezTo>
                <a:cubicBezTo>
                  <a:pt x="2706481" y="-21608"/>
                  <a:pt x="2821293" y="7776"/>
                  <a:pt x="3012331" y="0"/>
                </a:cubicBezTo>
                <a:cubicBezTo>
                  <a:pt x="3110743" y="-4512"/>
                  <a:pt x="3165308" y="80687"/>
                  <a:pt x="3168351" y="156020"/>
                </a:cubicBezTo>
                <a:cubicBezTo>
                  <a:pt x="3155752" y="379697"/>
                  <a:pt x="3146492" y="571634"/>
                  <a:pt x="3168351" y="780084"/>
                </a:cubicBezTo>
                <a:cubicBezTo>
                  <a:pt x="3185323" y="876385"/>
                  <a:pt x="3103794" y="919539"/>
                  <a:pt x="3012331" y="936104"/>
                </a:cubicBezTo>
                <a:cubicBezTo>
                  <a:pt x="2832543" y="921341"/>
                  <a:pt x="2686162" y="913941"/>
                  <a:pt x="2412506" y="936104"/>
                </a:cubicBezTo>
                <a:cubicBezTo>
                  <a:pt x="2138850" y="958267"/>
                  <a:pt x="1964999" y="952188"/>
                  <a:pt x="1841243" y="936104"/>
                </a:cubicBezTo>
                <a:cubicBezTo>
                  <a:pt x="1717487" y="920020"/>
                  <a:pt x="1446235" y="965699"/>
                  <a:pt x="1241418" y="936104"/>
                </a:cubicBezTo>
                <a:cubicBezTo>
                  <a:pt x="1036602" y="906509"/>
                  <a:pt x="871595" y="959113"/>
                  <a:pt x="755845" y="936104"/>
                </a:cubicBezTo>
                <a:cubicBezTo>
                  <a:pt x="640095" y="913095"/>
                  <a:pt x="322406" y="930307"/>
                  <a:pt x="156020" y="936104"/>
                </a:cubicBezTo>
                <a:cubicBezTo>
                  <a:pt x="66412" y="942867"/>
                  <a:pt x="12967" y="879007"/>
                  <a:pt x="0" y="780084"/>
                </a:cubicBezTo>
                <a:cubicBezTo>
                  <a:pt x="-8149" y="489286"/>
                  <a:pt x="-23139" y="314956"/>
                  <a:pt x="0" y="156020"/>
                </a:cubicBezTo>
                <a:close/>
              </a:path>
              <a:path w="3168351" h="936104" stroke="0" extrusionOk="0">
                <a:moveTo>
                  <a:pt x="0" y="156020"/>
                </a:moveTo>
                <a:cubicBezTo>
                  <a:pt x="-9231" y="71705"/>
                  <a:pt x="58575" y="-17290"/>
                  <a:pt x="156020" y="0"/>
                </a:cubicBezTo>
                <a:cubicBezTo>
                  <a:pt x="305973" y="-3624"/>
                  <a:pt x="476927" y="13985"/>
                  <a:pt x="641593" y="0"/>
                </a:cubicBezTo>
                <a:cubicBezTo>
                  <a:pt x="806259" y="-13985"/>
                  <a:pt x="1044952" y="-21531"/>
                  <a:pt x="1184292" y="0"/>
                </a:cubicBezTo>
                <a:cubicBezTo>
                  <a:pt x="1323632" y="21531"/>
                  <a:pt x="1497587" y="5132"/>
                  <a:pt x="1726991" y="0"/>
                </a:cubicBezTo>
                <a:cubicBezTo>
                  <a:pt x="1956395" y="-5132"/>
                  <a:pt x="2128794" y="-18633"/>
                  <a:pt x="2241127" y="0"/>
                </a:cubicBezTo>
                <a:cubicBezTo>
                  <a:pt x="2353460" y="18633"/>
                  <a:pt x="2792680" y="33718"/>
                  <a:pt x="3012331" y="0"/>
                </a:cubicBezTo>
                <a:cubicBezTo>
                  <a:pt x="3095174" y="-19430"/>
                  <a:pt x="3163471" y="64895"/>
                  <a:pt x="3168351" y="156020"/>
                </a:cubicBezTo>
                <a:cubicBezTo>
                  <a:pt x="3180577" y="448860"/>
                  <a:pt x="3198807" y="526787"/>
                  <a:pt x="3168351" y="780084"/>
                </a:cubicBezTo>
                <a:cubicBezTo>
                  <a:pt x="3161708" y="853816"/>
                  <a:pt x="3093571" y="919979"/>
                  <a:pt x="3012331" y="936104"/>
                </a:cubicBezTo>
                <a:cubicBezTo>
                  <a:pt x="2766541" y="946049"/>
                  <a:pt x="2740942" y="939194"/>
                  <a:pt x="2498195" y="936104"/>
                </a:cubicBezTo>
                <a:cubicBezTo>
                  <a:pt x="2255448" y="933014"/>
                  <a:pt x="2153609" y="960035"/>
                  <a:pt x="1984059" y="936104"/>
                </a:cubicBezTo>
                <a:cubicBezTo>
                  <a:pt x="1814509" y="912173"/>
                  <a:pt x="1483722" y="919094"/>
                  <a:pt x="1355671" y="936104"/>
                </a:cubicBezTo>
                <a:cubicBezTo>
                  <a:pt x="1227620" y="953114"/>
                  <a:pt x="986136" y="940238"/>
                  <a:pt x="727282" y="936104"/>
                </a:cubicBezTo>
                <a:cubicBezTo>
                  <a:pt x="468428" y="931970"/>
                  <a:pt x="355487" y="938149"/>
                  <a:pt x="156020" y="936104"/>
                </a:cubicBezTo>
                <a:cubicBezTo>
                  <a:pt x="76761" y="938344"/>
                  <a:pt x="1460" y="870279"/>
                  <a:pt x="0" y="780084"/>
                </a:cubicBezTo>
                <a:cubicBezTo>
                  <a:pt x="15852" y="637119"/>
                  <a:pt x="-22269" y="391830"/>
                  <a:pt x="0" y="15602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01318973">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Triable on Indictment (Indictable)</a:t>
            </a:r>
          </a:p>
        </p:txBody>
      </p:sp>
      <p:sp>
        <p:nvSpPr>
          <p:cNvPr id="11" name="Rectangle: Rounded Corners 10">
            <a:extLst>
              <a:ext uri="{FF2B5EF4-FFF2-40B4-BE49-F238E27FC236}">
                <a16:creationId xmlns:a16="http://schemas.microsoft.com/office/drawing/2014/main" id="{91D9D26D-581E-46CE-B4DF-EBD02D0FE079}"/>
              </a:ext>
            </a:extLst>
          </p:cNvPr>
          <p:cNvSpPr/>
          <p:nvPr/>
        </p:nvSpPr>
        <p:spPr>
          <a:xfrm>
            <a:off x="2169008" y="4035809"/>
            <a:ext cx="2558839" cy="936104"/>
          </a:xfrm>
          <a:custGeom>
            <a:avLst/>
            <a:gdLst>
              <a:gd name="connsiteX0" fmla="*/ 0 w 2558839"/>
              <a:gd name="connsiteY0" fmla="*/ 156020 h 936104"/>
              <a:gd name="connsiteX1" fmla="*/ 156020 w 2558839"/>
              <a:gd name="connsiteY1" fmla="*/ 0 h 936104"/>
              <a:gd name="connsiteX2" fmla="*/ 695252 w 2558839"/>
              <a:gd name="connsiteY2" fmla="*/ 0 h 936104"/>
              <a:gd name="connsiteX3" fmla="*/ 1256952 w 2558839"/>
              <a:gd name="connsiteY3" fmla="*/ 0 h 936104"/>
              <a:gd name="connsiteX4" fmla="*/ 1841119 w 2558839"/>
              <a:gd name="connsiteY4" fmla="*/ 0 h 936104"/>
              <a:gd name="connsiteX5" fmla="*/ 2402819 w 2558839"/>
              <a:gd name="connsiteY5" fmla="*/ 0 h 936104"/>
              <a:gd name="connsiteX6" fmla="*/ 2558839 w 2558839"/>
              <a:gd name="connsiteY6" fmla="*/ 156020 h 936104"/>
              <a:gd name="connsiteX7" fmla="*/ 2558839 w 2558839"/>
              <a:gd name="connsiteY7" fmla="*/ 780084 h 936104"/>
              <a:gd name="connsiteX8" fmla="*/ 2402819 w 2558839"/>
              <a:gd name="connsiteY8" fmla="*/ 936104 h 936104"/>
              <a:gd name="connsiteX9" fmla="*/ 1818651 w 2558839"/>
              <a:gd name="connsiteY9" fmla="*/ 936104 h 936104"/>
              <a:gd name="connsiteX10" fmla="*/ 1256952 w 2558839"/>
              <a:gd name="connsiteY10" fmla="*/ 936104 h 936104"/>
              <a:gd name="connsiteX11" fmla="*/ 762656 w 2558839"/>
              <a:gd name="connsiteY11" fmla="*/ 936104 h 936104"/>
              <a:gd name="connsiteX12" fmla="*/ 156020 w 2558839"/>
              <a:gd name="connsiteY12" fmla="*/ 936104 h 936104"/>
              <a:gd name="connsiteX13" fmla="*/ 0 w 2558839"/>
              <a:gd name="connsiteY13" fmla="*/ 780084 h 936104"/>
              <a:gd name="connsiteX14" fmla="*/ 0 w 2558839"/>
              <a:gd name="connsiteY14" fmla="*/ 156020 h 93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8839" h="936104" fill="none" extrusionOk="0">
                <a:moveTo>
                  <a:pt x="0" y="156020"/>
                </a:moveTo>
                <a:cubicBezTo>
                  <a:pt x="15501" y="65370"/>
                  <a:pt x="67802" y="1547"/>
                  <a:pt x="156020" y="0"/>
                </a:cubicBezTo>
                <a:cubicBezTo>
                  <a:pt x="384608" y="-5888"/>
                  <a:pt x="514614" y="-21318"/>
                  <a:pt x="695252" y="0"/>
                </a:cubicBezTo>
                <a:cubicBezTo>
                  <a:pt x="875890" y="21318"/>
                  <a:pt x="1088637" y="-2423"/>
                  <a:pt x="1256952" y="0"/>
                </a:cubicBezTo>
                <a:cubicBezTo>
                  <a:pt x="1425267" y="2423"/>
                  <a:pt x="1604678" y="8516"/>
                  <a:pt x="1841119" y="0"/>
                </a:cubicBezTo>
                <a:cubicBezTo>
                  <a:pt x="2077560" y="-8516"/>
                  <a:pt x="2267614" y="-9353"/>
                  <a:pt x="2402819" y="0"/>
                </a:cubicBezTo>
                <a:cubicBezTo>
                  <a:pt x="2495315" y="1617"/>
                  <a:pt x="2564735" y="71768"/>
                  <a:pt x="2558839" y="156020"/>
                </a:cubicBezTo>
                <a:cubicBezTo>
                  <a:pt x="2559063" y="282678"/>
                  <a:pt x="2537174" y="504415"/>
                  <a:pt x="2558839" y="780084"/>
                </a:cubicBezTo>
                <a:cubicBezTo>
                  <a:pt x="2551436" y="868548"/>
                  <a:pt x="2498765" y="925074"/>
                  <a:pt x="2402819" y="936104"/>
                </a:cubicBezTo>
                <a:cubicBezTo>
                  <a:pt x="2118393" y="952051"/>
                  <a:pt x="2094647" y="952133"/>
                  <a:pt x="1818651" y="936104"/>
                </a:cubicBezTo>
                <a:cubicBezTo>
                  <a:pt x="1542655" y="920075"/>
                  <a:pt x="1486230" y="945744"/>
                  <a:pt x="1256952" y="936104"/>
                </a:cubicBezTo>
                <a:cubicBezTo>
                  <a:pt x="1027674" y="926464"/>
                  <a:pt x="914911" y="956871"/>
                  <a:pt x="762656" y="936104"/>
                </a:cubicBezTo>
                <a:cubicBezTo>
                  <a:pt x="610401" y="915337"/>
                  <a:pt x="410668" y="927179"/>
                  <a:pt x="156020" y="936104"/>
                </a:cubicBezTo>
                <a:cubicBezTo>
                  <a:pt x="72777" y="953505"/>
                  <a:pt x="-483" y="870672"/>
                  <a:pt x="0" y="780084"/>
                </a:cubicBezTo>
                <a:cubicBezTo>
                  <a:pt x="-2296" y="586865"/>
                  <a:pt x="2505" y="380737"/>
                  <a:pt x="0" y="156020"/>
                </a:cubicBezTo>
                <a:close/>
              </a:path>
              <a:path w="2558839" h="936104" stroke="0" extrusionOk="0">
                <a:moveTo>
                  <a:pt x="0" y="156020"/>
                </a:moveTo>
                <a:cubicBezTo>
                  <a:pt x="-16623" y="74067"/>
                  <a:pt x="51996" y="5262"/>
                  <a:pt x="156020" y="0"/>
                </a:cubicBezTo>
                <a:cubicBezTo>
                  <a:pt x="303584" y="-2465"/>
                  <a:pt x="566725" y="10831"/>
                  <a:pt x="717720" y="0"/>
                </a:cubicBezTo>
                <a:cubicBezTo>
                  <a:pt x="868715" y="-10831"/>
                  <a:pt x="1125474" y="13564"/>
                  <a:pt x="1301887" y="0"/>
                </a:cubicBezTo>
                <a:cubicBezTo>
                  <a:pt x="1478300" y="-13564"/>
                  <a:pt x="1699453" y="-17243"/>
                  <a:pt x="1818651" y="0"/>
                </a:cubicBezTo>
                <a:cubicBezTo>
                  <a:pt x="1937849" y="17243"/>
                  <a:pt x="2158827" y="-4575"/>
                  <a:pt x="2402819" y="0"/>
                </a:cubicBezTo>
                <a:cubicBezTo>
                  <a:pt x="2493830" y="434"/>
                  <a:pt x="2554552" y="73898"/>
                  <a:pt x="2558839" y="156020"/>
                </a:cubicBezTo>
                <a:cubicBezTo>
                  <a:pt x="2568042" y="406714"/>
                  <a:pt x="2561087" y="506057"/>
                  <a:pt x="2558839" y="780084"/>
                </a:cubicBezTo>
                <a:cubicBezTo>
                  <a:pt x="2566510" y="875292"/>
                  <a:pt x="2507025" y="944169"/>
                  <a:pt x="2402819" y="936104"/>
                </a:cubicBezTo>
                <a:cubicBezTo>
                  <a:pt x="2162654" y="933953"/>
                  <a:pt x="2123274" y="912923"/>
                  <a:pt x="1863587" y="936104"/>
                </a:cubicBezTo>
                <a:cubicBezTo>
                  <a:pt x="1603900" y="959285"/>
                  <a:pt x="1607076" y="939943"/>
                  <a:pt x="1369291" y="936104"/>
                </a:cubicBezTo>
                <a:cubicBezTo>
                  <a:pt x="1131506" y="932265"/>
                  <a:pt x="950623" y="959895"/>
                  <a:pt x="830060" y="936104"/>
                </a:cubicBezTo>
                <a:cubicBezTo>
                  <a:pt x="709497" y="912313"/>
                  <a:pt x="326276" y="961540"/>
                  <a:pt x="156020" y="936104"/>
                </a:cubicBezTo>
                <a:cubicBezTo>
                  <a:pt x="62934" y="955529"/>
                  <a:pt x="-473" y="868284"/>
                  <a:pt x="0" y="780084"/>
                </a:cubicBezTo>
                <a:cubicBezTo>
                  <a:pt x="-12290" y="616947"/>
                  <a:pt x="2471" y="455926"/>
                  <a:pt x="0" y="15602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484556108">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Either Way</a:t>
            </a:r>
          </a:p>
        </p:txBody>
      </p:sp>
      <p:grpSp>
        <p:nvGrpSpPr>
          <p:cNvPr id="12" name="Group 11">
            <a:extLst>
              <a:ext uri="{FF2B5EF4-FFF2-40B4-BE49-F238E27FC236}">
                <a16:creationId xmlns:a16="http://schemas.microsoft.com/office/drawing/2014/main" id="{DF4904A3-B1FA-4A18-925E-884414C2FA7B}"/>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B7EE8AEB-8DDD-459A-990E-6BDE1E822B2E}"/>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2B779D8C-7889-412A-92DD-8EC766AE364C}"/>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D80C3DEC-D05A-4359-8A76-DD961F7E150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7504E485-8158-4804-93FE-924795C7DE0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A750CD0E-382C-458C-A860-E1940DAEE1F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711F4FA1-7C32-4246-8DAC-F26CE064B55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2936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bg/>
                                          </p:spTgt>
                                        </p:tgtEl>
                                        <p:attrNameLst>
                                          <p:attrName>style.visibility</p:attrName>
                                        </p:attrNameLst>
                                      </p:cBhvr>
                                      <p:to>
                                        <p:strVal val="visible"/>
                                      </p:to>
                                    </p:set>
                                    <p:animEffect transition="in" filter="fade">
                                      <p:cBhvr>
                                        <p:cTn id="17" dur="500"/>
                                        <p:tgtEl>
                                          <p:spTgt spid="10">
                                            <p:bg/>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0">
                                            <p:txEl>
                                              <p:pRg st="0" end="0"/>
                                            </p:txEl>
                                          </p:spTgt>
                                        </p:tgtEl>
                                        <p:attrNameLst>
                                          <p:attrName>style.visibility</p:attrName>
                                        </p:attrNameLst>
                                      </p:cBhvr>
                                      <p:to>
                                        <p:strVal val="visible"/>
                                      </p:to>
                                    </p:set>
                                    <p:animEffect transition="in" filter="fade">
                                      <p:cBhvr>
                                        <p:cTn id="20" dur="500"/>
                                        <p:tgtEl>
                                          <p:spTgt spid="10">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bg/>
                                          </p:spTgt>
                                        </p:tgtEl>
                                        <p:attrNameLst>
                                          <p:attrName>style.visibility</p:attrName>
                                        </p:attrNameLst>
                                      </p:cBhvr>
                                      <p:to>
                                        <p:strVal val="visible"/>
                                      </p:to>
                                    </p:set>
                                    <p:animEffect transition="in" filter="fade">
                                      <p:cBhvr>
                                        <p:cTn id="30" dur="500"/>
                                        <p:tgtEl>
                                          <p:spTgt spid="11">
                                            <p:bg/>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xEl>
                                              <p:pRg st="0" end="0"/>
                                            </p:txEl>
                                          </p:spTgt>
                                        </p:tgtEl>
                                        <p:attrNameLst>
                                          <p:attrName>style.visibility</p:attrName>
                                        </p:attrNameLst>
                                      </p:cBhvr>
                                      <p:to>
                                        <p:strVal val="visible"/>
                                      </p:to>
                                    </p:set>
                                    <p:animEffect transition="in" filter="fade">
                                      <p:cBhvr>
                                        <p:cTn id="33" dur="500"/>
                                        <p:tgtEl>
                                          <p:spTgt spid="11">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gtEl>
                                        <p:attrNameLst>
                                          <p:attrName>style.visibility</p:attrName>
                                        </p:attrNameLst>
                                      </p:cBhvr>
                                      <p:to>
                                        <p:strVal val="visible"/>
                                      </p:to>
                                    </p:set>
                                    <p:animEffect transition="in" filter="fade">
                                      <p:cBhvr>
                                        <p:cTn id="3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0" grpId="0" build="allAtOnce" animBg="1"/>
      <p:bldP spid="11" grpId="0" build="allAtOnce"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NIM\Law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4497" y="1046639"/>
            <a:ext cx="3645479"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Client\G$\CKP Images\NIM\Law 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4374" y="3145849"/>
            <a:ext cx="3631559" cy="2232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424374" y="1808820"/>
            <a:ext cx="3631559" cy="584775"/>
          </a:xfrm>
          <a:custGeom>
            <a:avLst/>
            <a:gdLst>
              <a:gd name="connsiteX0" fmla="*/ 0 w 3631559"/>
              <a:gd name="connsiteY0" fmla="*/ 0 h 584775"/>
              <a:gd name="connsiteX1" fmla="*/ 532629 w 3631559"/>
              <a:gd name="connsiteY1" fmla="*/ 0 h 584775"/>
              <a:gd name="connsiteX2" fmla="*/ 1028942 w 3631559"/>
              <a:gd name="connsiteY2" fmla="*/ 0 h 584775"/>
              <a:gd name="connsiteX3" fmla="*/ 1706833 w 3631559"/>
              <a:gd name="connsiteY3" fmla="*/ 0 h 584775"/>
              <a:gd name="connsiteX4" fmla="*/ 2384724 w 3631559"/>
              <a:gd name="connsiteY4" fmla="*/ 0 h 584775"/>
              <a:gd name="connsiteX5" fmla="*/ 2881037 w 3631559"/>
              <a:gd name="connsiteY5" fmla="*/ 0 h 584775"/>
              <a:gd name="connsiteX6" fmla="*/ 3631559 w 3631559"/>
              <a:gd name="connsiteY6" fmla="*/ 0 h 584775"/>
              <a:gd name="connsiteX7" fmla="*/ 3631559 w 3631559"/>
              <a:gd name="connsiteY7" fmla="*/ 584775 h 584775"/>
              <a:gd name="connsiteX8" fmla="*/ 2953668 w 3631559"/>
              <a:gd name="connsiteY8" fmla="*/ 584775 h 584775"/>
              <a:gd name="connsiteX9" fmla="*/ 2457355 w 3631559"/>
              <a:gd name="connsiteY9" fmla="*/ 584775 h 584775"/>
              <a:gd name="connsiteX10" fmla="*/ 1779464 w 3631559"/>
              <a:gd name="connsiteY10" fmla="*/ 584775 h 584775"/>
              <a:gd name="connsiteX11" fmla="*/ 1246835 w 3631559"/>
              <a:gd name="connsiteY11" fmla="*/ 584775 h 584775"/>
              <a:gd name="connsiteX12" fmla="*/ 750522 w 3631559"/>
              <a:gd name="connsiteY12" fmla="*/ 584775 h 584775"/>
              <a:gd name="connsiteX13" fmla="*/ 0 w 3631559"/>
              <a:gd name="connsiteY13" fmla="*/ 584775 h 584775"/>
              <a:gd name="connsiteX14" fmla="*/ 0 w 3631559"/>
              <a:gd name="connsiteY14"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31559" h="584775" fill="none" extrusionOk="0">
                <a:moveTo>
                  <a:pt x="0" y="0"/>
                </a:moveTo>
                <a:cubicBezTo>
                  <a:pt x="231189" y="-22995"/>
                  <a:pt x="399147" y="-22058"/>
                  <a:pt x="532629" y="0"/>
                </a:cubicBezTo>
                <a:cubicBezTo>
                  <a:pt x="666111" y="22058"/>
                  <a:pt x="841866" y="24406"/>
                  <a:pt x="1028942" y="0"/>
                </a:cubicBezTo>
                <a:cubicBezTo>
                  <a:pt x="1216018" y="-24406"/>
                  <a:pt x="1480454" y="-9773"/>
                  <a:pt x="1706833" y="0"/>
                </a:cubicBezTo>
                <a:cubicBezTo>
                  <a:pt x="1933212" y="9773"/>
                  <a:pt x="2060351" y="-16835"/>
                  <a:pt x="2384724" y="0"/>
                </a:cubicBezTo>
                <a:cubicBezTo>
                  <a:pt x="2709097" y="16835"/>
                  <a:pt x="2701274" y="999"/>
                  <a:pt x="2881037" y="0"/>
                </a:cubicBezTo>
                <a:cubicBezTo>
                  <a:pt x="3060800" y="-999"/>
                  <a:pt x="3469974" y="-35355"/>
                  <a:pt x="3631559" y="0"/>
                </a:cubicBezTo>
                <a:cubicBezTo>
                  <a:pt x="3642038" y="184063"/>
                  <a:pt x="3640365" y="332417"/>
                  <a:pt x="3631559" y="584775"/>
                </a:cubicBezTo>
                <a:cubicBezTo>
                  <a:pt x="3411034" y="600316"/>
                  <a:pt x="3146589" y="612420"/>
                  <a:pt x="2953668" y="584775"/>
                </a:cubicBezTo>
                <a:cubicBezTo>
                  <a:pt x="2760747" y="557130"/>
                  <a:pt x="2602079" y="600669"/>
                  <a:pt x="2457355" y="584775"/>
                </a:cubicBezTo>
                <a:cubicBezTo>
                  <a:pt x="2312631" y="568881"/>
                  <a:pt x="1974714" y="567071"/>
                  <a:pt x="1779464" y="584775"/>
                </a:cubicBezTo>
                <a:cubicBezTo>
                  <a:pt x="1584214" y="602479"/>
                  <a:pt x="1478887" y="563864"/>
                  <a:pt x="1246835" y="584775"/>
                </a:cubicBezTo>
                <a:cubicBezTo>
                  <a:pt x="1014783" y="605686"/>
                  <a:pt x="933861" y="593685"/>
                  <a:pt x="750522" y="584775"/>
                </a:cubicBezTo>
                <a:cubicBezTo>
                  <a:pt x="567183" y="575865"/>
                  <a:pt x="215814" y="577246"/>
                  <a:pt x="0" y="584775"/>
                </a:cubicBezTo>
                <a:cubicBezTo>
                  <a:pt x="-19919" y="293374"/>
                  <a:pt x="-3686" y="178893"/>
                  <a:pt x="0" y="0"/>
                </a:cubicBezTo>
                <a:close/>
              </a:path>
              <a:path w="3631559" h="584775" stroke="0" extrusionOk="0">
                <a:moveTo>
                  <a:pt x="0" y="0"/>
                </a:moveTo>
                <a:cubicBezTo>
                  <a:pt x="218645" y="14780"/>
                  <a:pt x="422865" y="-21526"/>
                  <a:pt x="605260" y="0"/>
                </a:cubicBezTo>
                <a:cubicBezTo>
                  <a:pt x="787655" y="21526"/>
                  <a:pt x="1010254" y="-17350"/>
                  <a:pt x="1137888" y="0"/>
                </a:cubicBezTo>
                <a:cubicBezTo>
                  <a:pt x="1265522" y="17350"/>
                  <a:pt x="1500311" y="10736"/>
                  <a:pt x="1634202" y="0"/>
                </a:cubicBezTo>
                <a:cubicBezTo>
                  <a:pt x="1768093" y="-10736"/>
                  <a:pt x="2029780" y="11889"/>
                  <a:pt x="2166830" y="0"/>
                </a:cubicBezTo>
                <a:cubicBezTo>
                  <a:pt x="2303880" y="-11889"/>
                  <a:pt x="2549544" y="-18698"/>
                  <a:pt x="2735774" y="0"/>
                </a:cubicBezTo>
                <a:cubicBezTo>
                  <a:pt x="2922004" y="18698"/>
                  <a:pt x="3368199" y="4430"/>
                  <a:pt x="3631559" y="0"/>
                </a:cubicBezTo>
                <a:cubicBezTo>
                  <a:pt x="3618967" y="124881"/>
                  <a:pt x="3626989" y="403619"/>
                  <a:pt x="3631559" y="584775"/>
                </a:cubicBezTo>
                <a:cubicBezTo>
                  <a:pt x="3472231" y="559642"/>
                  <a:pt x="3292583" y="583461"/>
                  <a:pt x="3098930" y="584775"/>
                </a:cubicBezTo>
                <a:cubicBezTo>
                  <a:pt x="2905277" y="586089"/>
                  <a:pt x="2746450" y="608103"/>
                  <a:pt x="2602617" y="584775"/>
                </a:cubicBezTo>
                <a:cubicBezTo>
                  <a:pt x="2458784" y="561447"/>
                  <a:pt x="2314937" y="585787"/>
                  <a:pt x="2106304" y="584775"/>
                </a:cubicBezTo>
                <a:cubicBezTo>
                  <a:pt x="1897671" y="583763"/>
                  <a:pt x="1815092" y="599191"/>
                  <a:pt x="1537360" y="584775"/>
                </a:cubicBezTo>
                <a:cubicBezTo>
                  <a:pt x="1259628" y="570359"/>
                  <a:pt x="1249188" y="581689"/>
                  <a:pt x="1041047" y="584775"/>
                </a:cubicBezTo>
                <a:cubicBezTo>
                  <a:pt x="832906" y="587861"/>
                  <a:pt x="504621" y="554014"/>
                  <a:pt x="0" y="584775"/>
                </a:cubicBezTo>
                <a:cubicBezTo>
                  <a:pt x="28715" y="337400"/>
                  <a:pt x="15088" y="187288"/>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130940519">
                  <a:prstGeom prst="rect">
                    <a:avLst/>
                  </a:prstGeom>
                  <ask:type>
                    <ask:lineSketchFreehand/>
                  </ask:type>
                </ask:lineSketchStyleProps>
              </a:ext>
            </a:extLst>
          </a:ln>
        </p:spPr>
        <p:txBody>
          <a:bodyPr wrap="square" rtlCol="0">
            <a:spAutoFit/>
          </a:bodyPr>
          <a:lstStyle/>
          <a:p>
            <a:pPr algn="ctr" fontAlgn="auto">
              <a:spcBef>
                <a:spcPts val="0"/>
              </a:spcBef>
              <a:spcAft>
                <a:spcPts val="0"/>
              </a:spcAft>
              <a:defRPr/>
            </a:pPr>
            <a:r>
              <a:rPr lang="en-GB" sz="3200" kern="0" dirty="0">
                <a:latin typeface="+mn-lt"/>
              </a:rPr>
              <a:t>Common Law</a:t>
            </a:r>
          </a:p>
        </p:txBody>
      </p:sp>
      <p:sp>
        <p:nvSpPr>
          <p:cNvPr id="5" name="TextBox 4"/>
          <p:cNvSpPr txBox="1"/>
          <p:nvPr/>
        </p:nvSpPr>
        <p:spPr>
          <a:xfrm>
            <a:off x="2207060" y="3908030"/>
            <a:ext cx="3645478" cy="584775"/>
          </a:xfrm>
          <a:custGeom>
            <a:avLst/>
            <a:gdLst>
              <a:gd name="connsiteX0" fmla="*/ 0 w 3645478"/>
              <a:gd name="connsiteY0" fmla="*/ 0 h 584775"/>
              <a:gd name="connsiteX1" fmla="*/ 498215 w 3645478"/>
              <a:gd name="connsiteY1" fmla="*/ 0 h 584775"/>
              <a:gd name="connsiteX2" fmla="*/ 1105795 w 3645478"/>
              <a:gd name="connsiteY2" fmla="*/ 0 h 584775"/>
              <a:gd name="connsiteX3" fmla="*/ 1749829 w 3645478"/>
              <a:gd name="connsiteY3" fmla="*/ 0 h 584775"/>
              <a:gd name="connsiteX4" fmla="*/ 2320954 w 3645478"/>
              <a:gd name="connsiteY4" fmla="*/ 0 h 584775"/>
              <a:gd name="connsiteX5" fmla="*/ 2964989 w 3645478"/>
              <a:gd name="connsiteY5" fmla="*/ 0 h 584775"/>
              <a:gd name="connsiteX6" fmla="*/ 3645478 w 3645478"/>
              <a:gd name="connsiteY6" fmla="*/ 0 h 584775"/>
              <a:gd name="connsiteX7" fmla="*/ 3645478 w 3645478"/>
              <a:gd name="connsiteY7" fmla="*/ 584775 h 584775"/>
              <a:gd name="connsiteX8" fmla="*/ 3110808 w 3645478"/>
              <a:gd name="connsiteY8" fmla="*/ 584775 h 584775"/>
              <a:gd name="connsiteX9" fmla="*/ 2539683 w 3645478"/>
              <a:gd name="connsiteY9" fmla="*/ 584775 h 584775"/>
              <a:gd name="connsiteX10" fmla="*/ 2005013 w 3645478"/>
              <a:gd name="connsiteY10" fmla="*/ 584775 h 584775"/>
              <a:gd name="connsiteX11" fmla="*/ 1433888 w 3645478"/>
              <a:gd name="connsiteY11" fmla="*/ 584775 h 584775"/>
              <a:gd name="connsiteX12" fmla="*/ 862763 w 3645478"/>
              <a:gd name="connsiteY12" fmla="*/ 584775 h 584775"/>
              <a:gd name="connsiteX13" fmla="*/ 0 w 3645478"/>
              <a:gd name="connsiteY13" fmla="*/ 584775 h 584775"/>
              <a:gd name="connsiteX14" fmla="*/ 0 w 3645478"/>
              <a:gd name="connsiteY14"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45478" h="584775" fill="none" extrusionOk="0">
                <a:moveTo>
                  <a:pt x="0" y="0"/>
                </a:moveTo>
                <a:cubicBezTo>
                  <a:pt x="200514" y="11057"/>
                  <a:pt x="374241" y="12202"/>
                  <a:pt x="498215" y="0"/>
                </a:cubicBezTo>
                <a:cubicBezTo>
                  <a:pt x="622189" y="-12202"/>
                  <a:pt x="828406" y="-29053"/>
                  <a:pt x="1105795" y="0"/>
                </a:cubicBezTo>
                <a:cubicBezTo>
                  <a:pt x="1383184" y="29053"/>
                  <a:pt x="1458191" y="7102"/>
                  <a:pt x="1749829" y="0"/>
                </a:cubicBezTo>
                <a:cubicBezTo>
                  <a:pt x="2041467" y="-7102"/>
                  <a:pt x="2163596" y="2293"/>
                  <a:pt x="2320954" y="0"/>
                </a:cubicBezTo>
                <a:cubicBezTo>
                  <a:pt x="2478312" y="-2293"/>
                  <a:pt x="2766617" y="-17439"/>
                  <a:pt x="2964989" y="0"/>
                </a:cubicBezTo>
                <a:cubicBezTo>
                  <a:pt x="3163361" y="17439"/>
                  <a:pt x="3501153" y="-15595"/>
                  <a:pt x="3645478" y="0"/>
                </a:cubicBezTo>
                <a:cubicBezTo>
                  <a:pt x="3649632" y="160662"/>
                  <a:pt x="3617804" y="390715"/>
                  <a:pt x="3645478" y="584775"/>
                </a:cubicBezTo>
                <a:cubicBezTo>
                  <a:pt x="3518855" y="601991"/>
                  <a:pt x="3230268" y="582396"/>
                  <a:pt x="3110808" y="584775"/>
                </a:cubicBezTo>
                <a:cubicBezTo>
                  <a:pt x="2991348" y="587155"/>
                  <a:pt x="2799470" y="595167"/>
                  <a:pt x="2539683" y="584775"/>
                </a:cubicBezTo>
                <a:cubicBezTo>
                  <a:pt x="2279896" y="574383"/>
                  <a:pt x="2260941" y="609273"/>
                  <a:pt x="2005013" y="584775"/>
                </a:cubicBezTo>
                <a:cubicBezTo>
                  <a:pt x="1749085" y="560278"/>
                  <a:pt x="1566750" y="593947"/>
                  <a:pt x="1433888" y="584775"/>
                </a:cubicBezTo>
                <a:cubicBezTo>
                  <a:pt x="1301026" y="575603"/>
                  <a:pt x="1022447" y="581137"/>
                  <a:pt x="862763" y="584775"/>
                </a:cubicBezTo>
                <a:cubicBezTo>
                  <a:pt x="703079" y="588413"/>
                  <a:pt x="235272" y="600150"/>
                  <a:pt x="0" y="584775"/>
                </a:cubicBezTo>
                <a:cubicBezTo>
                  <a:pt x="-4545" y="391332"/>
                  <a:pt x="23052" y="212066"/>
                  <a:pt x="0" y="0"/>
                </a:cubicBezTo>
                <a:close/>
              </a:path>
              <a:path w="3645478" h="584775" stroke="0" extrusionOk="0">
                <a:moveTo>
                  <a:pt x="0" y="0"/>
                </a:moveTo>
                <a:cubicBezTo>
                  <a:pt x="159444" y="-2839"/>
                  <a:pt x="383156" y="-3593"/>
                  <a:pt x="534670" y="0"/>
                </a:cubicBezTo>
                <a:cubicBezTo>
                  <a:pt x="686184" y="3593"/>
                  <a:pt x="830031" y="751"/>
                  <a:pt x="1069340" y="0"/>
                </a:cubicBezTo>
                <a:cubicBezTo>
                  <a:pt x="1308649" y="-751"/>
                  <a:pt x="1524056" y="4148"/>
                  <a:pt x="1713375" y="0"/>
                </a:cubicBezTo>
                <a:cubicBezTo>
                  <a:pt x="1902695" y="-4148"/>
                  <a:pt x="2034180" y="-17200"/>
                  <a:pt x="2248045" y="0"/>
                </a:cubicBezTo>
                <a:cubicBezTo>
                  <a:pt x="2461910" y="17200"/>
                  <a:pt x="2649833" y="4691"/>
                  <a:pt x="2855624" y="0"/>
                </a:cubicBezTo>
                <a:cubicBezTo>
                  <a:pt x="3061415" y="-4691"/>
                  <a:pt x="3283213" y="-33357"/>
                  <a:pt x="3645478" y="0"/>
                </a:cubicBezTo>
                <a:cubicBezTo>
                  <a:pt x="3642511" y="212665"/>
                  <a:pt x="3616858" y="408601"/>
                  <a:pt x="3645478" y="584775"/>
                </a:cubicBezTo>
                <a:cubicBezTo>
                  <a:pt x="3425832" y="595172"/>
                  <a:pt x="3254150" y="553029"/>
                  <a:pt x="3001444" y="584775"/>
                </a:cubicBezTo>
                <a:cubicBezTo>
                  <a:pt x="2748738" y="616521"/>
                  <a:pt x="2553017" y="611243"/>
                  <a:pt x="2430319" y="584775"/>
                </a:cubicBezTo>
                <a:cubicBezTo>
                  <a:pt x="2307622" y="558307"/>
                  <a:pt x="2084648" y="611501"/>
                  <a:pt x="1859194" y="584775"/>
                </a:cubicBezTo>
                <a:cubicBezTo>
                  <a:pt x="1633740" y="558049"/>
                  <a:pt x="1465670" y="581277"/>
                  <a:pt x="1360978" y="584775"/>
                </a:cubicBezTo>
                <a:cubicBezTo>
                  <a:pt x="1256286" y="588273"/>
                  <a:pt x="1021735" y="576798"/>
                  <a:pt x="862763" y="584775"/>
                </a:cubicBezTo>
                <a:cubicBezTo>
                  <a:pt x="703792" y="592752"/>
                  <a:pt x="391905" y="601514"/>
                  <a:pt x="0" y="584775"/>
                </a:cubicBezTo>
                <a:cubicBezTo>
                  <a:pt x="-845" y="315895"/>
                  <a:pt x="-11125" y="24070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903308523">
                  <a:prstGeom prst="rect">
                    <a:avLst/>
                  </a:prstGeom>
                  <ask:type>
                    <ask:lineSketchFreehand/>
                  </ask:type>
                </ask:lineSketchStyleProps>
              </a:ext>
            </a:extLst>
          </a:ln>
        </p:spPr>
        <p:txBody>
          <a:bodyPr wrap="square" rtlCol="0">
            <a:spAutoFit/>
          </a:bodyPr>
          <a:lstStyle/>
          <a:p>
            <a:pPr algn="ctr" fontAlgn="auto">
              <a:spcBef>
                <a:spcPts val="0"/>
              </a:spcBef>
              <a:spcAft>
                <a:spcPts val="0"/>
              </a:spcAft>
              <a:defRPr/>
            </a:pPr>
            <a:r>
              <a:rPr lang="en-GB" sz="3200" kern="0" dirty="0">
                <a:latin typeface="+mn-lt"/>
              </a:rPr>
              <a:t>Statute Law</a:t>
            </a:r>
          </a:p>
        </p:txBody>
      </p:sp>
      <p:sp>
        <p:nvSpPr>
          <p:cNvPr id="6" name="TextBox 5"/>
          <p:cNvSpPr txBox="1"/>
          <p:nvPr/>
        </p:nvSpPr>
        <p:spPr>
          <a:xfrm>
            <a:off x="479376" y="182817"/>
            <a:ext cx="1101722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Common and Statute Law</a:t>
            </a:r>
          </a:p>
        </p:txBody>
      </p:sp>
      <p:grpSp>
        <p:nvGrpSpPr>
          <p:cNvPr id="7" name="Group 6">
            <a:extLst>
              <a:ext uri="{FF2B5EF4-FFF2-40B4-BE49-F238E27FC236}">
                <a16:creationId xmlns:a16="http://schemas.microsoft.com/office/drawing/2014/main" id="{A339AF0C-A318-45B7-8F55-5A2DEC560F36}"/>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4D472702-5C56-4FE2-BE1D-FD3BC00EBC6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2C76010-1A5F-46E8-9330-6241CB1047B6}"/>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31607889-C629-48FB-AB56-26562A72EA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C4B4C0AE-4634-48F2-BD9F-6B9DFC34B82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7F542ABB-2819-4926-94E8-5ABEDB0569BA}"/>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22125622-2089-40DF-9B83-D1506CB4959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42814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9417" y="260648"/>
            <a:ext cx="10513166" cy="646331"/>
          </a:xfrm>
          <a:prstGeom prst="rect">
            <a:avLst/>
          </a:prstGeom>
          <a:solidFill>
            <a:srgbClr val="002060"/>
          </a:solidFill>
        </p:spPr>
        <p:txBody>
          <a:bodyPr wrap="square" rtlCol="0">
            <a:spAutoFit/>
          </a:bodyPr>
          <a:lstStyle/>
          <a:p>
            <a:pPr algn="ctr"/>
            <a:r>
              <a:rPr lang="en-GB" sz="3600" b="1" dirty="0">
                <a:solidFill>
                  <a:schemeClr val="bg1"/>
                </a:solidFill>
                <a:latin typeface="+mn-lt"/>
              </a:rPr>
              <a:t>Meaning of Arrest</a:t>
            </a:r>
          </a:p>
        </p:txBody>
      </p:sp>
      <p:graphicFrame>
        <p:nvGraphicFramePr>
          <p:cNvPr id="5" name="Diagram 4">
            <a:extLst>
              <a:ext uri="{FF2B5EF4-FFF2-40B4-BE49-F238E27FC236}">
                <a16:creationId xmlns:a16="http://schemas.microsoft.com/office/drawing/2014/main" id="{3BC3EE2C-268F-4CA1-9407-23EF39F610EE}"/>
              </a:ext>
            </a:extLst>
          </p:cNvPr>
          <p:cNvGraphicFramePr/>
          <p:nvPr>
            <p:extLst>
              <p:ext uri="{D42A27DB-BD31-4B8C-83A1-F6EECF244321}">
                <p14:modId xmlns:p14="http://schemas.microsoft.com/office/powerpoint/2010/main" val="3470261993"/>
              </p:ext>
            </p:extLst>
          </p:nvPr>
        </p:nvGraphicFramePr>
        <p:xfrm>
          <a:off x="839416" y="1052735"/>
          <a:ext cx="10513167" cy="4684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FBAC4F73-09ED-4FD9-91D1-07CAC97F9A7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AEEC22E-4458-4F98-BF83-5D8516D4DC4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ECB45DA-09A0-46CF-9A54-9A69F90E3E0D}"/>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0F53769-3C79-4853-B443-854FE719351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FACF413-3FB2-44B5-9D7A-7DFF123198A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6E9A71DA-401E-4612-A1BD-2D1FD58114D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D20749D-0222-4954-8708-C9C8BAC8C56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1C6C8CD-9E39-4005-B8EF-18C14011039F}"/>
                                            </p:graphicEl>
                                          </p:spTgt>
                                        </p:tgtEl>
                                        <p:attrNameLst>
                                          <p:attrName>style.visibility</p:attrName>
                                        </p:attrNameLst>
                                      </p:cBhvr>
                                      <p:to>
                                        <p:strVal val="visible"/>
                                      </p:to>
                                    </p:set>
                                    <p:animEffect transition="in" filter="fade">
                                      <p:cBhvr>
                                        <p:cTn id="7" dur="500"/>
                                        <p:tgtEl>
                                          <p:spTgt spid="5">
                                            <p:graphicEl>
                                              <a:dgm id="{11C6C8CD-9E39-4005-B8EF-18C14011039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F1758F4-B93A-4E27-9864-97AE56D8BE51}"/>
                                            </p:graphicEl>
                                          </p:spTgt>
                                        </p:tgtEl>
                                        <p:attrNameLst>
                                          <p:attrName>style.visibility</p:attrName>
                                        </p:attrNameLst>
                                      </p:cBhvr>
                                      <p:to>
                                        <p:strVal val="visible"/>
                                      </p:to>
                                    </p:set>
                                    <p:animEffect transition="in" filter="fade">
                                      <p:cBhvr>
                                        <p:cTn id="12" dur="500"/>
                                        <p:tgtEl>
                                          <p:spTgt spid="5">
                                            <p:graphicEl>
                                              <a:dgm id="{7F1758F4-B93A-4E27-9864-97AE56D8BE5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14D1CF4-D8BD-4E45-AD87-52119D9AC60C}"/>
                                            </p:graphicEl>
                                          </p:spTgt>
                                        </p:tgtEl>
                                        <p:attrNameLst>
                                          <p:attrName>style.visibility</p:attrName>
                                        </p:attrNameLst>
                                      </p:cBhvr>
                                      <p:to>
                                        <p:strVal val="visible"/>
                                      </p:to>
                                    </p:set>
                                    <p:animEffect transition="in" filter="fade">
                                      <p:cBhvr>
                                        <p:cTn id="17" dur="500"/>
                                        <p:tgtEl>
                                          <p:spTgt spid="5">
                                            <p:graphicEl>
                                              <a:dgm id="{A14D1CF4-D8BD-4E45-AD87-52119D9AC60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0F671DAB-B036-471D-926C-5BD245B5162B}"/>
                                            </p:graphicEl>
                                          </p:spTgt>
                                        </p:tgtEl>
                                        <p:attrNameLst>
                                          <p:attrName>style.visibility</p:attrName>
                                        </p:attrNameLst>
                                      </p:cBhvr>
                                      <p:to>
                                        <p:strVal val="visible"/>
                                      </p:to>
                                    </p:set>
                                    <p:animEffect transition="in" filter="fade">
                                      <p:cBhvr>
                                        <p:cTn id="22" dur="500"/>
                                        <p:tgtEl>
                                          <p:spTgt spid="5">
                                            <p:graphicEl>
                                              <a:dgm id="{0F671DAB-B036-471D-926C-5BD245B516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19637" y="1304764"/>
            <a:ext cx="2883008" cy="424847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67408" y="188640"/>
            <a:ext cx="10441160" cy="646331"/>
          </a:xfrm>
          <a:prstGeom prst="rect">
            <a:avLst/>
          </a:prstGeom>
          <a:solidFill>
            <a:srgbClr val="002060"/>
          </a:solidFill>
        </p:spPr>
        <p:txBody>
          <a:bodyPr wrap="square" rtlCol="0">
            <a:spAutoFit/>
          </a:bodyPr>
          <a:lstStyle/>
          <a:p>
            <a:pPr algn="ctr"/>
            <a:r>
              <a:rPr lang="en-GB" sz="3600" b="1" dirty="0">
                <a:solidFill>
                  <a:schemeClr val="bg1"/>
                </a:solidFill>
                <a:latin typeface="+mn-lt"/>
              </a:rPr>
              <a:t>Considerations</a:t>
            </a:r>
          </a:p>
        </p:txBody>
      </p:sp>
      <p:graphicFrame>
        <p:nvGraphicFramePr>
          <p:cNvPr id="2" name="Diagram 1">
            <a:extLst>
              <a:ext uri="{FF2B5EF4-FFF2-40B4-BE49-F238E27FC236}">
                <a16:creationId xmlns:a16="http://schemas.microsoft.com/office/drawing/2014/main" id="{9EC58EAB-83CF-4FC3-A65E-31E744297475}"/>
              </a:ext>
            </a:extLst>
          </p:cNvPr>
          <p:cNvGraphicFramePr/>
          <p:nvPr>
            <p:extLst>
              <p:ext uri="{D42A27DB-BD31-4B8C-83A1-F6EECF244321}">
                <p14:modId xmlns:p14="http://schemas.microsoft.com/office/powerpoint/2010/main" val="407227737"/>
              </p:ext>
            </p:extLst>
          </p:nvPr>
        </p:nvGraphicFramePr>
        <p:xfrm>
          <a:off x="3968022" y="1124744"/>
          <a:ext cx="7128792" cy="42484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BB1C6DA5-7437-430E-94B6-AACE6BD10DF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D807892-3F15-42CA-9487-A8DF91B048D4}"/>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EBDC925C-9A86-4F89-B8AB-7681077A030F}"/>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ED96F13-BE87-4773-A80F-77DE59E04A3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20FA5F86-46C4-4273-9856-68B47984B75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8764D16-DB0C-4AA7-BF90-6DB744890918}"/>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D92B8582-9593-4258-BED7-A6CB5D07F38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93A36222-7D14-4952-A741-BE3A3595B2A5}"/>
                                            </p:graphicEl>
                                          </p:spTgt>
                                        </p:tgtEl>
                                        <p:attrNameLst>
                                          <p:attrName>style.visibility</p:attrName>
                                        </p:attrNameLst>
                                      </p:cBhvr>
                                      <p:to>
                                        <p:strVal val="visible"/>
                                      </p:to>
                                    </p:set>
                                    <p:animEffect transition="in" filter="fade">
                                      <p:cBhvr>
                                        <p:cTn id="11" dur="500"/>
                                        <p:tgtEl>
                                          <p:spTgt spid="2">
                                            <p:graphicEl>
                                              <a:dgm id="{93A36222-7D14-4952-A741-BE3A3595B2A5}"/>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988A38FA-6F84-42F0-9B23-668841B6319B}"/>
                                            </p:graphicEl>
                                          </p:spTgt>
                                        </p:tgtEl>
                                        <p:attrNameLst>
                                          <p:attrName>style.visibility</p:attrName>
                                        </p:attrNameLst>
                                      </p:cBhvr>
                                      <p:to>
                                        <p:strVal val="visible"/>
                                      </p:to>
                                    </p:set>
                                    <p:animEffect transition="in" filter="fade">
                                      <p:cBhvr>
                                        <p:cTn id="16" dur="500"/>
                                        <p:tgtEl>
                                          <p:spTgt spid="2">
                                            <p:graphicEl>
                                              <a:dgm id="{988A38FA-6F84-42F0-9B23-668841B6319B}"/>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4FF52991-9E91-44EE-9721-1217192858BD}"/>
                                            </p:graphicEl>
                                          </p:spTgt>
                                        </p:tgtEl>
                                        <p:attrNameLst>
                                          <p:attrName>style.visibility</p:attrName>
                                        </p:attrNameLst>
                                      </p:cBhvr>
                                      <p:to>
                                        <p:strVal val="visible"/>
                                      </p:to>
                                    </p:set>
                                    <p:animEffect transition="in" filter="fade">
                                      <p:cBhvr>
                                        <p:cTn id="19" dur="500"/>
                                        <p:tgtEl>
                                          <p:spTgt spid="2">
                                            <p:graphicEl>
                                              <a:dgm id="{4FF52991-9E91-44EE-9721-1217192858BD}"/>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0CDF33D6-F06D-4BF4-81EA-75FD1A0C493C}"/>
                                            </p:graphicEl>
                                          </p:spTgt>
                                        </p:tgtEl>
                                        <p:attrNameLst>
                                          <p:attrName>style.visibility</p:attrName>
                                        </p:attrNameLst>
                                      </p:cBhvr>
                                      <p:to>
                                        <p:strVal val="visible"/>
                                      </p:to>
                                    </p:set>
                                    <p:animEffect transition="in" filter="fade">
                                      <p:cBhvr>
                                        <p:cTn id="24" dur="500"/>
                                        <p:tgtEl>
                                          <p:spTgt spid="2">
                                            <p:graphicEl>
                                              <a:dgm id="{0CDF33D6-F06D-4BF4-81EA-75FD1A0C493C}"/>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97C2B98-0081-4F1F-8DC1-A709C2874E92}"/>
                                            </p:graphicEl>
                                          </p:spTgt>
                                        </p:tgtEl>
                                        <p:attrNameLst>
                                          <p:attrName>style.visibility</p:attrName>
                                        </p:attrNameLst>
                                      </p:cBhvr>
                                      <p:to>
                                        <p:strVal val="visible"/>
                                      </p:to>
                                    </p:set>
                                    <p:animEffect transition="in" filter="fade">
                                      <p:cBhvr>
                                        <p:cTn id="27" dur="500"/>
                                        <p:tgtEl>
                                          <p:spTgt spid="2">
                                            <p:graphicEl>
                                              <a:dgm id="{B97C2B98-0081-4F1F-8DC1-A709C2874E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3641" r="13732" b="17632"/>
          <a:stretch/>
        </p:blipFill>
        <p:spPr>
          <a:xfrm>
            <a:off x="8976320" y="2173141"/>
            <a:ext cx="2809626" cy="2223685"/>
          </a:xfrm>
          <a:prstGeom prst="rect">
            <a:avLst/>
          </a:prstGeom>
          <a:ln>
            <a:noFill/>
          </a:ln>
          <a:effectLst>
            <a:softEdge rad="112500"/>
          </a:effectLst>
        </p:spPr>
      </p:pic>
      <p:sp>
        <p:nvSpPr>
          <p:cNvPr id="6" name="TextBox 5"/>
          <p:cNvSpPr txBox="1"/>
          <p:nvPr/>
        </p:nvSpPr>
        <p:spPr>
          <a:xfrm>
            <a:off x="2207060" y="182817"/>
            <a:ext cx="7848872"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Elements Required for a Lawful Arrest</a:t>
            </a:r>
          </a:p>
        </p:txBody>
      </p:sp>
      <p:graphicFrame>
        <p:nvGraphicFramePr>
          <p:cNvPr id="2" name="Diagram 1">
            <a:extLst>
              <a:ext uri="{FF2B5EF4-FFF2-40B4-BE49-F238E27FC236}">
                <a16:creationId xmlns:a16="http://schemas.microsoft.com/office/drawing/2014/main" id="{563B2EE2-128F-4943-ADA8-9D0999EFB584}"/>
              </a:ext>
            </a:extLst>
          </p:cNvPr>
          <p:cNvGraphicFramePr/>
          <p:nvPr>
            <p:extLst>
              <p:ext uri="{D42A27DB-BD31-4B8C-83A1-F6EECF244321}">
                <p14:modId xmlns:p14="http://schemas.microsoft.com/office/powerpoint/2010/main" val="2137066503"/>
              </p:ext>
            </p:extLst>
          </p:nvPr>
        </p:nvGraphicFramePr>
        <p:xfrm>
          <a:off x="-1344837" y="373508"/>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Callout: Left Arrow 6">
            <a:extLst>
              <a:ext uri="{FF2B5EF4-FFF2-40B4-BE49-F238E27FC236}">
                <a16:creationId xmlns:a16="http://schemas.microsoft.com/office/drawing/2014/main" id="{E48DC451-D7ED-4B36-A16D-20B459F969D6}"/>
              </a:ext>
            </a:extLst>
          </p:cNvPr>
          <p:cNvSpPr/>
          <p:nvPr/>
        </p:nvSpPr>
        <p:spPr>
          <a:xfrm>
            <a:off x="5690739" y="1498665"/>
            <a:ext cx="2776265" cy="3168352"/>
          </a:xfrm>
          <a:custGeom>
            <a:avLst/>
            <a:gdLst>
              <a:gd name="connsiteX0" fmla="*/ 0 w 2776265"/>
              <a:gd name="connsiteY0" fmla="*/ 1584176 h 3168352"/>
              <a:gd name="connsiteX1" fmla="*/ 360914 w 2776265"/>
              <a:gd name="connsiteY1" fmla="*/ 1223262 h 3168352"/>
              <a:gd name="connsiteX2" fmla="*/ 694066 w 2776265"/>
              <a:gd name="connsiteY2" fmla="*/ 890110 h 3168352"/>
              <a:gd name="connsiteX3" fmla="*/ 694066 w 2776265"/>
              <a:gd name="connsiteY3" fmla="*/ 1237143 h 3168352"/>
              <a:gd name="connsiteX4" fmla="*/ 972331 w 2776265"/>
              <a:gd name="connsiteY4" fmla="*/ 1237143 h 3168352"/>
              <a:gd name="connsiteX5" fmla="*/ 972331 w 2776265"/>
              <a:gd name="connsiteY5" fmla="*/ 593829 h 3168352"/>
              <a:gd name="connsiteX6" fmla="*/ 972331 w 2776265"/>
              <a:gd name="connsiteY6" fmla="*/ 0 h 3168352"/>
              <a:gd name="connsiteX7" fmla="*/ 1519524 w 2776265"/>
              <a:gd name="connsiteY7" fmla="*/ 0 h 3168352"/>
              <a:gd name="connsiteX8" fmla="*/ 2120836 w 2776265"/>
              <a:gd name="connsiteY8" fmla="*/ 0 h 3168352"/>
              <a:gd name="connsiteX9" fmla="*/ 2776265 w 2776265"/>
              <a:gd name="connsiteY9" fmla="*/ 0 h 3168352"/>
              <a:gd name="connsiteX10" fmla="*/ 2776265 w 2776265"/>
              <a:gd name="connsiteY10" fmla="*/ 633670 h 3168352"/>
              <a:gd name="connsiteX11" fmla="*/ 2776265 w 2776265"/>
              <a:gd name="connsiteY11" fmla="*/ 1172290 h 3168352"/>
              <a:gd name="connsiteX12" fmla="*/ 2776265 w 2776265"/>
              <a:gd name="connsiteY12" fmla="*/ 1805961 h 3168352"/>
              <a:gd name="connsiteX13" fmla="*/ 2776265 w 2776265"/>
              <a:gd name="connsiteY13" fmla="*/ 2471315 h 3168352"/>
              <a:gd name="connsiteX14" fmla="*/ 2776265 w 2776265"/>
              <a:gd name="connsiteY14" fmla="*/ 3168352 h 3168352"/>
              <a:gd name="connsiteX15" fmla="*/ 2174954 w 2776265"/>
              <a:gd name="connsiteY15" fmla="*/ 3168352 h 3168352"/>
              <a:gd name="connsiteX16" fmla="*/ 1627760 w 2776265"/>
              <a:gd name="connsiteY16" fmla="*/ 3168352 h 3168352"/>
              <a:gd name="connsiteX17" fmla="*/ 972331 w 2776265"/>
              <a:gd name="connsiteY17" fmla="*/ 3168352 h 3168352"/>
              <a:gd name="connsiteX18" fmla="*/ 972331 w 2776265"/>
              <a:gd name="connsiteY18" fmla="*/ 2537409 h 3168352"/>
              <a:gd name="connsiteX19" fmla="*/ 972331 w 2776265"/>
              <a:gd name="connsiteY19" fmla="*/ 1931209 h 3168352"/>
              <a:gd name="connsiteX20" fmla="*/ 694066 w 2776265"/>
              <a:gd name="connsiteY20" fmla="*/ 1931209 h 3168352"/>
              <a:gd name="connsiteX21" fmla="*/ 694066 w 2776265"/>
              <a:gd name="connsiteY21" fmla="*/ 2278242 h 3168352"/>
              <a:gd name="connsiteX22" fmla="*/ 360914 w 2776265"/>
              <a:gd name="connsiteY22" fmla="*/ 1945090 h 3168352"/>
              <a:gd name="connsiteX23" fmla="*/ 0 w 2776265"/>
              <a:gd name="connsiteY23" fmla="*/ 1584176 h 316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776265" h="3168352" fill="none" extrusionOk="0">
                <a:moveTo>
                  <a:pt x="0" y="1584176"/>
                </a:moveTo>
                <a:cubicBezTo>
                  <a:pt x="127293" y="1428287"/>
                  <a:pt x="290345" y="1321770"/>
                  <a:pt x="360914" y="1223262"/>
                </a:cubicBezTo>
                <a:cubicBezTo>
                  <a:pt x="431483" y="1124754"/>
                  <a:pt x="542895" y="1023386"/>
                  <a:pt x="694066" y="890110"/>
                </a:cubicBezTo>
                <a:cubicBezTo>
                  <a:pt x="681831" y="986592"/>
                  <a:pt x="697942" y="1069286"/>
                  <a:pt x="694066" y="1237143"/>
                </a:cubicBezTo>
                <a:cubicBezTo>
                  <a:pt x="830881" y="1236037"/>
                  <a:pt x="863261" y="1233013"/>
                  <a:pt x="972331" y="1237143"/>
                </a:cubicBezTo>
                <a:cubicBezTo>
                  <a:pt x="968091" y="939853"/>
                  <a:pt x="961527" y="857240"/>
                  <a:pt x="972331" y="593829"/>
                </a:cubicBezTo>
                <a:cubicBezTo>
                  <a:pt x="983135" y="330418"/>
                  <a:pt x="948744" y="168563"/>
                  <a:pt x="972331" y="0"/>
                </a:cubicBezTo>
                <a:cubicBezTo>
                  <a:pt x="1116128" y="-10717"/>
                  <a:pt x="1379632" y="-7743"/>
                  <a:pt x="1519524" y="0"/>
                </a:cubicBezTo>
                <a:cubicBezTo>
                  <a:pt x="1659416" y="7743"/>
                  <a:pt x="1914546" y="25073"/>
                  <a:pt x="2120836" y="0"/>
                </a:cubicBezTo>
                <a:cubicBezTo>
                  <a:pt x="2327126" y="-25073"/>
                  <a:pt x="2579770" y="-1771"/>
                  <a:pt x="2776265" y="0"/>
                </a:cubicBezTo>
                <a:cubicBezTo>
                  <a:pt x="2791977" y="238598"/>
                  <a:pt x="2770017" y="425964"/>
                  <a:pt x="2776265" y="633670"/>
                </a:cubicBezTo>
                <a:cubicBezTo>
                  <a:pt x="2782514" y="841376"/>
                  <a:pt x="2761852" y="1062727"/>
                  <a:pt x="2776265" y="1172290"/>
                </a:cubicBezTo>
                <a:cubicBezTo>
                  <a:pt x="2790678" y="1281853"/>
                  <a:pt x="2805349" y="1536836"/>
                  <a:pt x="2776265" y="1805961"/>
                </a:cubicBezTo>
                <a:cubicBezTo>
                  <a:pt x="2747181" y="2075086"/>
                  <a:pt x="2752182" y="2334648"/>
                  <a:pt x="2776265" y="2471315"/>
                </a:cubicBezTo>
                <a:cubicBezTo>
                  <a:pt x="2800348" y="2607982"/>
                  <a:pt x="2774565" y="2824520"/>
                  <a:pt x="2776265" y="3168352"/>
                </a:cubicBezTo>
                <a:cubicBezTo>
                  <a:pt x="2502714" y="3159300"/>
                  <a:pt x="2362450" y="3148868"/>
                  <a:pt x="2174954" y="3168352"/>
                </a:cubicBezTo>
                <a:cubicBezTo>
                  <a:pt x="1987458" y="3187836"/>
                  <a:pt x="1840703" y="3168882"/>
                  <a:pt x="1627760" y="3168352"/>
                </a:cubicBezTo>
                <a:cubicBezTo>
                  <a:pt x="1414817" y="3167822"/>
                  <a:pt x="1222543" y="3182254"/>
                  <a:pt x="972331" y="3168352"/>
                </a:cubicBezTo>
                <a:cubicBezTo>
                  <a:pt x="1001092" y="2909828"/>
                  <a:pt x="980057" y="2733867"/>
                  <a:pt x="972331" y="2537409"/>
                </a:cubicBezTo>
                <a:cubicBezTo>
                  <a:pt x="964605" y="2340951"/>
                  <a:pt x="986763" y="2194130"/>
                  <a:pt x="972331" y="1931209"/>
                </a:cubicBezTo>
                <a:cubicBezTo>
                  <a:pt x="891330" y="1933152"/>
                  <a:pt x="818368" y="1944523"/>
                  <a:pt x="694066" y="1931209"/>
                </a:cubicBezTo>
                <a:cubicBezTo>
                  <a:pt x="705655" y="2011694"/>
                  <a:pt x="703378" y="2205621"/>
                  <a:pt x="694066" y="2278242"/>
                </a:cubicBezTo>
                <a:cubicBezTo>
                  <a:pt x="587978" y="2204071"/>
                  <a:pt x="446353" y="2045123"/>
                  <a:pt x="360914" y="1945090"/>
                </a:cubicBezTo>
                <a:cubicBezTo>
                  <a:pt x="275475" y="1845057"/>
                  <a:pt x="150295" y="1714927"/>
                  <a:pt x="0" y="1584176"/>
                </a:cubicBezTo>
                <a:close/>
              </a:path>
              <a:path w="2776265" h="3168352" stroke="0" extrusionOk="0">
                <a:moveTo>
                  <a:pt x="0" y="1584176"/>
                </a:moveTo>
                <a:cubicBezTo>
                  <a:pt x="104868" y="1458515"/>
                  <a:pt x="196465" y="1385669"/>
                  <a:pt x="347033" y="1237143"/>
                </a:cubicBezTo>
                <a:cubicBezTo>
                  <a:pt x="497601" y="1088617"/>
                  <a:pt x="540603" y="1044988"/>
                  <a:pt x="694066" y="890110"/>
                </a:cubicBezTo>
                <a:cubicBezTo>
                  <a:pt x="687220" y="998442"/>
                  <a:pt x="680922" y="1156283"/>
                  <a:pt x="694066" y="1237143"/>
                </a:cubicBezTo>
                <a:cubicBezTo>
                  <a:pt x="813073" y="1236362"/>
                  <a:pt x="911785" y="1250606"/>
                  <a:pt x="972331" y="1237143"/>
                </a:cubicBezTo>
                <a:cubicBezTo>
                  <a:pt x="973386" y="961712"/>
                  <a:pt x="994501" y="900717"/>
                  <a:pt x="972331" y="593829"/>
                </a:cubicBezTo>
                <a:cubicBezTo>
                  <a:pt x="950161" y="286941"/>
                  <a:pt x="943132" y="218203"/>
                  <a:pt x="972331" y="0"/>
                </a:cubicBezTo>
                <a:cubicBezTo>
                  <a:pt x="1145592" y="20823"/>
                  <a:pt x="1365081" y="28485"/>
                  <a:pt x="1573642" y="0"/>
                </a:cubicBezTo>
                <a:cubicBezTo>
                  <a:pt x="1782203" y="-28485"/>
                  <a:pt x="1977607" y="13296"/>
                  <a:pt x="2192993" y="0"/>
                </a:cubicBezTo>
                <a:cubicBezTo>
                  <a:pt x="2408379" y="-13296"/>
                  <a:pt x="2561242" y="26709"/>
                  <a:pt x="2776265" y="0"/>
                </a:cubicBezTo>
                <a:cubicBezTo>
                  <a:pt x="2785082" y="193441"/>
                  <a:pt x="2752692" y="425677"/>
                  <a:pt x="2776265" y="538620"/>
                </a:cubicBezTo>
                <a:cubicBezTo>
                  <a:pt x="2799838" y="651563"/>
                  <a:pt x="2772826" y="960288"/>
                  <a:pt x="2776265" y="1140607"/>
                </a:cubicBezTo>
                <a:cubicBezTo>
                  <a:pt x="2779704" y="1320926"/>
                  <a:pt x="2801003" y="1498781"/>
                  <a:pt x="2776265" y="1710910"/>
                </a:cubicBezTo>
                <a:cubicBezTo>
                  <a:pt x="2751527" y="1923039"/>
                  <a:pt x="2789385" y="2139167"/>
                  <a:pt x="2776265" y="2249530"/>
                </a:cubicBezTo>
                <a:cubicBezTo>
                  <a:pt x="2763145" y="2359893"/>
                  <a:pt x="2818587" y="2890321"/>
                  <a:pt x="2776265" y="3168352"/>
                </a:cubicBezTo>
                <a:cubicBezTo>
                  <a:pt x="2501699" y="3159086"/>
                  <a:pt x="2403684" y="3185066"/>
                  <a:pt x="2192993" y="3168352"/>
                </a:cubicBezTo>
                <a:cubicBezTo>
                  <a:pt x="1982302" y="3151638"/>
                  <a:pt x="1757659" y="3198893"/>
                  <a:pt x="1573642" y="3168352"/>
                </a:cubicBezTo>
                <a:cubicBezTo>
                  <a:pt x="1389625" y="3137811"/>
                  <a:pt x="1111691" y="3166847"/>
                  <a:pt x="972331" y="3168352"/>
                </a:cubicBezTo>
                <a:cubicBezTo>
                  <a:pt x="946900" y="2874349"/>
                  <a:pt x="987675" y="2837210"/>
                  <a:pt x="972331" y="2562152"/>
                </a:cubicBezTo>
                <a:cubicBezTo>
                  <a:pt x="956987" y="2287094"/>
                  <a:pt x="977471" y="2239503"/>
                  <a:pt x="972331" y="1931209"/>
                </a:cubicBezTo>
                <a:cubicBezTo>
                  <a:pt x="880532" y="1917905"/>
                  <a:pt x="764912" y="1935352"/>
                  <a:pt x="694066" y="1931209"/>
                </a:cubicBezTo>
                <a:cubicBezTo>
                  <a:pt x="689472" y="2017368"/>
                  <a:pt x="706070" y="2199127"/>
                  <a:pt x="694066" y="2278242"/>
                </a:cubicBezTo>
                <a:cubicBezTo>
                  <a:pt x="599208" y="2177739"/>
                  <a:pt x="432221" y="2025333"/>
                  <a:pt x="347033" y="1931209"/>
                </a:cubicBezTo>
                <a:cubicBezTo>
                  <a:pt x="261845" y="1837085"/>
                  <a:pt x="81755" y="1657745"/>
                  <a:pt x="0" y="1584176"/>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448976505">
                  <a:prstGeom prst="left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u="sng" dirty="0">
                <a:solidFill>
                  <a:schemeClr val="tx1"/>
                </a:solidFill>
              </a:rPr>
              <a:t>AND</a:t>
            </a:r>
          </a:p>
          <a:p>
            <a:pPr algn="ctr"/>
            <a:r>
              <a:rPr lang="en-GB" sz="2400" dirty="0">
                <a:solidFill>
                  <a:schemeClr val="tx1"/>
                </a:solidFill>
              </a:rPr>
              <a:t>Reasonable grounds for believing that the person’s arrest is </a:t>
            </a:r>
            <a:r>
              <a:rPr lang="en-GB" sz="2400" b="1" dirty="0">
                <a:solidFill>
                  <a:schemeClr val="tx1"/>
                </a:solidFill>
              </a:rPr>
              <a:t>‘necessary</a:t>
            </a:r>
            <a:r>
              <a:rPr lang="en-GB" b="1" dirty="0">
                <a:solidFill>
                  <a:schemeClr val="tx1"/>
                </a:solidFill>
              </a:rPr>
              <a:t>’</a:t>
            </a:r>
          </a:p>
        </p:txBody>
      </p:sp>
      <p:grpSp>
        <p:nvGrpSpPr>
          <p:cNvPr id="8" name="Group 7">
            <a:extLst>
              <a:ext uri="{FF2B5EF4-FFF2-40B4-BE49-F238E27FC236}">
                <a16:creationId xmlns:a16="http://schemas.microsoft.com/office/drawing/2014/main" id="{560E581D-5B63-4083-899E-716CB0572F04}"/>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1FD73C9D-3115-4885-87AA-9FEE8D16AF75}"/>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BB657D8D-E425-4845-83F7-63DB22C0AB0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E3D3009F-FEDC-44C3-8073-CE8B8F76632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DEE6E927-31CE-45C7-890E-43748C31D59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25C674AD-070E-424E-8856-965AA14CF4B8}"/>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D8BE880B-42ED-4408-8465-7DAB61B4BF3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5E99E43-9806-4C5B-B979-DEF43399A8AB}"/>
                                            </p:graphicEl>
                                          </p:spTgt>
                                        </p:tgtEl>
                                        <p:attrNameLst>
                                          <p:attrName>style.visibility</p:attrName>
                                        </p:attrNameLst>
                                      </p:cBhvr>
                                      <p:to>
                                        <p:strVal val="visible"/>
                                      </p:to>
                                    </p:set>
                                    <p:animEffect transition="in" filter="fade">
                                      <p:cBhvr>
                                        <p:cTn id="7" dur="500"/>
                                        <p:tgtEl>
                                          <p:spTgt spid="2">
                                            <p:graphicEl>
                                              <a:dgm id="{25E99E43-9806-4C5B-B979-DEF43399A8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C37D1B-CF64-452A-80CB-03E81341CDE5}"/>
                                            </p:graphicEl>
                                          </p:spTgt>
                                        </p:tgtEl>
                                        <p:attrNameLst>
                                          <p:attrName>style.visibility</p:attrName>
                                        </p:attrNameLst>
                                      </p:cBhvr>
                                      <p:to>
                                        <p:strVal val="visible"/>
                                      </p:to>
                                    </p:set>
                                    <p:animEffect transition="in" filter="fade">
                                      <p:cBhvr>
                                        <p:cTn id="12" dur="500"/>
                                        <p:tgtEl>
                                          <p:spTgt spid="2">
                                            <p:graphicEl>
                                              <a:dgm id="{D4C37D1B-CF64-452A-80CB-03E81341CDE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43CB01A-CAFE-4951-9BF2-DF9BC76105C2}"/>
                                            </p:graphicEl>
                                          </p:spTgt>
                                        </p:tgtEl>
                                        <p:attrNameLst>
                                          <p:attrName>style.visibility</p:attrName>
                                        </p:attrNameLst>
                                      </p:cBhvr>
                                      <p:to>
                                        <p:strVal val="visible"/>
                                      </p:to>
                                    </p:set>
                                    <p:animEffect transition="in" filter="fade">
                                      <p:cBhvr>
                                        <p:cTn id="15" dur="500"/>
                                        <p:tgtEl>
                                          <p:spTgt spid="2">
                                            <p:graphicEl>
                                              <a:dgm id="{443CB01A-CAFE-4951-9BF2-DF9BC76105C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20A2D18-4DD0-446E-ADFF-5100FEE8C296}"/>
                                            </p:graphicEl>
                                          </p:spTgt>
                                        </p:tgtEl>
                                        <p:attrNameLst>
                                          <p:attrName>style.visibility</p:attrName>
                                        </p:attrNameLst>
                                      </p:cBhvr>
                                      <p:to>
                                        <p:strVal val="visible"/>
                                      </p:to>
                                    </p:set>
                                    <p:animEffect transition="in" filter="fade">
                                      <p:cBhvr>
                                        <p:cTn id="20" dur="500"/>
                                        <p:tgtEl>
                                          <p:spTgt spid="2">
                                            <p:graphicEl>
                                              <a:dgm id="{820A2D18-4DD0-446E-ADFF-5100FEE8C29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0D4E19A-6668-4E5C-AF2E-6E396658E53E}"/>
                                            </p:graphicEl>
                                          </p:spTgt>
                                        </p:tgtEl>
                                        <p:attrNameLst>
                                          <p:attrName>style.visibility</p:attrName>
                                        </p:attrNameLst>
                                      </p:cBhvr>
                                      <p:to>
                                        <p:strVal val="visible"/>
                                      </p:to>
                                    </p:set>
                                    <p:animEffect transition="in" filter="fade">
                                      <p:cBhvr>
                                        <p:cTn id="23" dur="500"/>
                                        <p:tgtEl>
                                          <p:spTgt spid="2">
                                            <p:graphicEl>
                                              <a:dgm id="{60D4E19A-6668-4E5C-AF2E-6E396658E53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4725E65-4D99-4955-9BA1-E580E1732656}"/>
                                            </p:graphicEl>
                                          </p:spTgt>
                                        </p:tgtEl>
                                        <p:attrNameLst>
                                          <p:attrName>style.visibility</p:attrName>
                                        </p:attrNameLst>
                                      </p:cBhvr>
                                      <p:to>
                                        <p:strVal val="visible"/>
                                      </p:to>
                                    </p:set>
                                    <p:animEffect transition="in" filter="fade">
                                      <p:cBhvr>
                                        <p:cTn id="28" dur="500"/>
                                        <p:tgtEl>
                                          <p:spTgt spid="2">
                                            <p:graphicEl>
                                              <a:dgm id="{34725E65-4D99-4955-9BA1-E580E173265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729C6FB-7294-49BB-8111-99DFD9C99FF9}"/>
                                            </p:graphicEl>
                                          </p:spTgt>
                                        </p:tgtEl>
                                        <p:attrNameLst>
                                          <p:attrName>style.visibility</p:attrName>
                                        </p:attrNameLst>
                                      </p:cBhvr>
                                      <p:to>
                                        <p:strVal val="visible"/>
                                      </p:to>
                                    </p:set>
                                    <p:animEffect transition="in" filter="fade">
                                      <p:cBhvr>
                                        <p:cTn id="31" dur="500"/>
                                        <p:tgtEl>
                                          <p:spTgt spid="2">
                                            <p:graphicEl>
                                              <a:dgm id="{C729C6FB-7294-49BB-8111-99DFD9C99FF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693951" y="1266132"/>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594545" y="260648"/>
            <a:ext cx="10974063"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Making a Lawful Arrest</a:t>
            </a:r>
          </a:p>
        </p:txBody>
      </p:sp>
      <p:pic>
        <p:nvPicPr>
          <p:cNvPr id="6" name="Picture 5"/>
          <p:cNvPicPr>
            <a:picLocks noChangeAspect="1"/>
          </p:cNvPicPr>
          <p:nvPr/>
        </p:nvPicPr>
        <p:blipFill>
          <a:blip r:embed="rId4"/>
          <a:stretch>
            <a:fillRect/>
          </a:stretch>
        </p:blipFill>
        <p:spPr>
          <a:xfrm>
            <a:off x="9498049" y="2090176"/>
            <a:ext cx="2438407" cy="2677648"/>
          </a:xfrm>
          <a:prstGeom prst="rect">
            <a:avLst/>
          </a:prstGeom>
        </p:spPr>
      </p:pic>
      <p:graphicFrame>
        <p:nvGraphicFramePr>
          <p:cNvPr id="2" name="Diagram 1">
            <a:extLst>
              <a:ext uri="{FF2B5EF4-FFF2-40B4-BE49-F238E27FC236}">
                <a16:creationId xmlns:a16="http://schemas.microsoft.com/office/drawing/2014/main" id="{E7293683-87CF-43CF-B29C-514D2CB70816}"/>
              </a:ext>
            </a:extLst>
          </p:cNvPr>
          <p:cNvGraphicFramePr/>
          <p:nvPr>
            <p:extLst>
              <p:ext uri="{D42A27DB-BD31-4B8C-83A1-F6EECF244321}">
                <p14:modId xmlns:p14="http://schemas.microsoft.com/office/powerpoint/2010/main" val="3006167352"/>
              </p:ext>
            </p:extLst>
          </p:nvPr>
        </p:nvGraphicFramePr>
        <p:xfrm>
          <a:off x="594545" y="1136690"/>
          <a:ext cx="8564503" cy="4570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7" name="Group 6">
            <a:extLst>
              <a:ext uri="{FF2B5EF4-FFF2-40B4-BE49-F238E27FC236}">
                <a16:creationId xmlns:a16="http://schemas.microsoft.com/office/drawing/2014/main" id="{08D30174-2A0C-4282-840E-C2E17DE05CE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55ED3422-18F1-49B2-AD41-0132C800F1B5}"/>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9FAAF1CF-BF64-409A-9741-B75F14E31A58}"/>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BA576E36-D108-4B4E-8DC4-9950FE910A18}"/>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2D1820BE-9DCE-4AA1-829B-2B99B6A770D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77A57831-455D-4F44-9452-050A6E2887B9}"/>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8C4AB4CC-2A84-4DBE-8544-61B48C12B6B9}"/>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4C7B7970-3976-4585-94D7-C2EFA6B501DE}"/>
                                            </p:graphicEl>
                                          </p:spTgt>
                                        </p:tgtEl>
                                        <p:attrNameLst>
                                          <p:attrName>style.visibility</p:attrName>
                                        </p:attrNameLst>
                                      </p:cBhvr>
                                      <p:to>
                                        <p:strVal val="visible"/>
                                      </p:to>
                                    </p:set>
                                    <p:animEffect transition="in" filter="fade">
                                      <p:cBhvr>
                                        <p:cTn id="11" dur="500"/>
                                        <p:tgtEl>
                                          <p:spTgt spid="2">
                                            <p:graphicEl>
                                              <a:dgm id="{4C7B7970-3976-4585-94D7-C2EFA6B501DE}"/>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173842E-4C4C-49BD-B6C3-2FC156FE8165}"/>
                                            </p:graphicEl>
                                          </p:spTgt>
                                        </p:tgtEl>
                                        <p:attrNameLst>
                                          <p:attrName>style.visibility</p:attrName>
                                        </p:attrNameLst>
                                      </p:cBhvr>
                                      <p:to>
                                        <p:strVal val="visible"/>
                                      </p:to>
                                    </p:set>
                                    <p:animEffect transition="in" filter="fade">
                                      <p:cBhvr>
                                        <p:cTn id="16" dur="500"/>
                                        <p:tgtEl>
                                          <p:spTgt spid="2">
                                            <p:graphicEl>
                                              <a:dgm id="{C173842E-4C4C-49BD-B6C3-2FC156FE8165}"/>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graphicEl>
                                              <a:dgm id="{F084BF6A-2FEF-431F-B6E9-8B573C27F1D8}"/>
                                            </p:graphicEl>
                                          </p:spTgt>
                                        </p:tgtEl>
                                        <p:attrNameLst>
                                          <p:attrName>style.visibility</p:attrName>
                                        </p:attrNameLst>
                                      </p:cBhvr>
                                      <p:to>
                                        <p:strVal val="visible"/>
                                      </p:to>
                                    </p:set>
                                    <p:animEffect transition="in" filter="fade">
                                      <p:cBhvr>
                                        <p:cTn id="21" dur="500"/>
                                        <p:tgtEl>
                                          <p:spTgt spid="2">
                                            <p:graphicEl>
                                              <a:dgm id="{F084BF6A-2FEF-431F-B6E9-8B573C27F1D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graphicEl>
                                              <a:dgm id="{BC27D6ED-2856-4EC6-AB99-C57292DFD507}"/>
                                            </p:graphicEl>
                                          </p:spTgt>
                                        </p:tgtEl>
                                        <p:attrNameLst>
                                          <p:attrName>style.visibility</p:attrName>
                                        </p:attrNameLst>
                                      </p:cBhvr>
                                      <p:to>
                                        <p:strVal val="visible"/>
                                      </p:to>
                                    </p:set>
                                    <p:animEffect transition="in" filter="fade">
                                      <p:cBhvr>
                                        <p:cTn id="26" dur="500"/>
                                        <p:tgtEl>
                                          <p:spTgt spid="2">
                                            <p:graphicEl>
                                              <a:dgm id="{BC27D6ED-2856-4EC6-AB99-C57292DFD50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graphicEl>
                                              <a:dgm id="{B60DD88B-9DEC-4A73-8E87-7E040AA5D968}"/>
                                            </p:graphicEl>
                                          </p:spTgt>
                                        </p:tgtEl>
                                        <p:attrNameLst>
                                          <p:attrName>style.visibility</p:attrName>
                                        </p:attrNameLst>
                                      </p:cBhvr>
                                      <p:to>
                                        <p:strVal val="visible"/>
                                      </p:to>
                                    </p:set>
                                    <p:animEffect transition="in" filter="fade">
                                      <p:cBhvr>
                                        <p:cTn id="31" dur="500"/>
                                        <p:tgtEl>
                                          <p:spTgt spid="2">
                                            <p:graphicEl>
                                              <a:dgm id="{B60DD88B-9DEC-4A73-8E87-7E040AA5D96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29E6B9-2285-4D8A-83A6-C3DB9D4C5937}"/>
                                            </p:graphicEl>
                                          </p:spTgt>
                                        </p:tgtEl>
                                        <p:attrNameLst>
                                          <p:attrName>style.visibility</p:attrName>
                                        </p:attrNameLst>
                                      </p:cBhvr>
                                      <p:to>
                                        <p:strVal val="visible"/>
                                      </p:to>
                                    </p:set>
                                    <p:animEffect transition="in" filter="fade">
                                      <p:cBhvr>
                                        <p:cTn id="36" dur="500"/>
                                        <p:tgtEl>
                                          <p:spTgt spid="2">
                                            <p:graphicEl>
                                              <a:dgm id="{7829E6B9-2285-4D8A-83A6-C3DB9D4C593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extLst>
              <p:ext uri="{D42A27DB-BD31-4B8C-83A1-F6EECF244321}">
                <p14:modId xmlns:p14="http://schemas.microsoft.com/office/powerpoint/2010/main" val="3854833480"/>
              </p:ext>
            </p:extLst>
          </p:nvPr>
        </p:nvGraphicFramePr>
        <p:xfrm>
          <a:off x="1559496" y="1484784"/>
          <a:ext cx="8064896" cy="360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983432" y="188640"/>
            <a:ext cx="1029714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Reasonable Grounds</a:t>
            </a:r>
          </a:p>
        </p:txBody>
      </p:sp>
      <p:sp>
        <p:nvSpPr>
          <p:cNvPr id="2" name="Arrow: Up 1">
            <a:extLst>
              <a:ext uri="{FF2B5EF4-FFF2-40B4-BE49-F238E27FC236}">
                <a16:creationId xmlns:a16="http://schemas.microsoft.com/office/drawing/2014/main" id="{FA319DBC-C6FC-43B1-9344-57FC89211CFC}"/>
              </a:ext>
            </a:extLst>
          </p:cNvPr>
          <p:cNvSpPr/>
          <p:nvPr/>
        </p:nvSpPr>
        <p:spPr>
          <a:xfrm>
            <a:off x="10271956" y="1484784"/>
            <a:ext cx="792596" cy="3603625"/>
          </a:xfrm>
          <a:prstGeom prst="upArrow">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235B41C0-186E-47E2-8257-552F4D46BD54}"/>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375B1A2-2ADE-4E8F-9E25-3E1336F3D7C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5075849-99CA-44EB-B24D-18D89034FCD1}"/>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3B4E70AB-9263-4539-92FE-688C2F882F1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B73164B-76FE-4A26-8466-5BC64028B9A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FEF1C34-D144-4D72-B842-CA6195D8B25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A234BD7-93BA-45A6-BACC-6305693DEB1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2567609" y="0"/>
            <a:ext cx="7356309" cy="5517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63352" y="116633"/>
            <a:ext cx="11521280" cy="584776"/>
          </a:xfrm>
          <a:prstGeom prst="rect">
            <a:avLst/>
          </a:prstGeom>
          <a:solidFill>
            <a:srgbClr val="002060"/>
          </a:solidFill>
        </p:spPr>
        <p:txBody>
          <a:bodyPr wrap="square" rtlCol="0">
            <a:spAutoFit/>
          </a:bodyPr>
          <a:lstStyle/>
          <a:p>
            <a:pPr algn="ctr"/>
            <a:r>
              <a:rPr lang="en-GB" sz="3200" b="1" dirty="0">
                <a:solidFill>
                  <a:schemeClr val="bg1"/>
                </a:solidFill>
                <a:latin typeface="+mn-lt"/>
              </a:rPr>
              <a:t>Reasonable Grounds</a:t>
            </a:r>
          </a:p>
        </p:txBody>
      </p:sp>
      <p:graphicFrame>
        <p:nvGraphicFramePr>
          <p:cNvPr id="3" name="Diagram 2">
            <a:extLst>
              <a:ext uri="{FF2B5EF4-FFF2-40B4-BE49-F238E27FC236}">
                <a16:creationId xmlns:a16="http://schemas.microsoft.com/office/drawing/2014/main" id="{6CD68D35-B9EB-4DF0-8FA3-451F8FCB3707}"/>
              </a:ext>
            </a:extLst>
          </p:cNvPr>
          <p:cNvGraphicFramePr/>
          <p:nvPr>
            <p:extLst>
              <p:ext uri="{D42A27DB-BD31-4B8C-83A1-F6EECF244321}">
                <p14:modId xmlns:p14="http://schemas.microsoft.com/office/powerpoint/2010/main" val="57051377"/>
              </p:ext>
            </p:extLst>
          </p:nvPr>
        </p:nvGraphicFramePr>
        <p:xfrm>
          <a:off x="-29972" y="133535"/>
          <a:ext cx="11814604" cy="61989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0C997F07-C1A7-47EC-AAD9-27CEE5EE9C2F}"/>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94861C57-D7FB-4C37-9F5D-73952F15F39A}"/>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0871E3EC-0BC2-43D8-B7C3-7A0B9E366F24}"/>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6783D4E-3791-4D4D-A4DF-573DED302C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F8B6DE2-5E4E-4966-884F-47696D3A60B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60827BD-BB4A-4A42-BA14-DCC20F95F9C0}"/>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8259B21A-3761-4FF0-BAA8-8DFF81F9524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BF2955-1A3A-4A95-B11E-6044EAA99B30}"/>
                                            </p:graphicEl>
                                          </p:spTgt>
                                        </p:tgtEl>
                                        <p:attrNameLst>
                                          <p:attrName>style.visibility</p:attrName>
                                        </p:attrNameLst>
                                      </p:cBhvr>
                                      <p:to>
                                        <p:strVal val="visible"/>
                                      </p:to>
                                    </p:set>
                                    <p:animEffect transition="in" filter="fade">
                                      <p:cBhvr>
                                        <p:cTn id="7" dur="500"/>
                                        <p:tgtEl>
                                          <p:spTgt spid="3">
                                            <p:graphicEl>
                                              <a:dgm id="{D4BF2955-1A3A-4A95-B11E-6044EAA99B3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8FFEF7DB-5C20-4FD0-93B0-A2A19FA970A7}"/>
                                            </p:graphicEl>
                                          </p:spTgt>
                                        </p:tgtEl>
                                        <p:attrNameLst>
                                          <p:attrName>style.visibility</p:attrName>
                                        </p:attrNameLst>
                                      </p:cBhvr>
                                      <p:to>
                                        <p:strVal val="visible"/>
                                      </p:to>
                                    </p:set>
                                    <p:animEffect transition="in" filter="fade">
                                      <p:cBhvr>
                                        <p:cTn id="10" dur="500"/>
                                        <p:tgtEl>
                                          <p:spTgt spid="3">
                                            <p:graphicEl>
                                              <a:dgm id="{8FFEF7DB-5C20-4FD0-93B0-A2A19FA970A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ADB7D08A-8BE4-489F-A280-F4DB7A78056D}"/>
                                            </p:graphicEl>
                                          </p:spTgt>
                                        </p:tgtEl>
                                        <p:attrNameLst>
                                          <p:attrName>style.visibility</p:attrName>
                                        </p:attrNameLst>
                                      </p:cBhvr>
                                      <p:to>
                                        <p:strVal val="visible"/>
                                      </p:to>
                                    </p:set>
                                    <p:animEffect transition="in" filter="fade">
                                      <p:cBhvr>
                                        <p:cTn id="15" dur="500"/>
                                        <p:tgtEl>
                                          <p:spTgt spid="3">
                                            <p:graphicEl>
                                              <a:dgm id="{ADB7D08A-8BE4-489F-A280-F4DB7A78056D}"/>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AD22385C-938C-4F65-AF2D-E54A68F6D1AB}"/>
                                            </p:graphicEl>
                                          </p:spTgt>
                                        </p:tgtEl>
                                        <p:attrNameLst>
                                          <p:attrName>style.visibility</p:attrName>
                                        </p:attrNameLst>
                                      </p:cBhvr>
                                      <p:to>
                                        <p:strVal val="visible"/>
                                      </p:to>
                                    </p:set>
                                    <p:animEffect transition="in" filter="fade">
                                      <p:cBhvr>
                                        <p:cTn id="18" dur="500"/>
                                        <p:tgtEl>
                                          <p:spTgt spid="3">
                                            <p:graphicEl>
                                              <a:dgm id="{AD22385C-938C-4F65-AF2D-E54A68F6D1AB}"/>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084B86E1-BBCB-485F-A8AB-E685064A70F4}"/>
                                            </p:graphicEl>
                                          </p:spTgt>
                                        </p:tgtEl>
                                        <p:attrNameLst>
                                          <p:attrName>style.visibility</p:attrName>
                                        </p:attrNameLst>
                                      </p:cBhvr>
                                      <p:to>
                                        <p:strVal val="visible"/>
                                      </p:to>
                                    </p:set>
                                    <p:animEffect transition="in" filter="fade">
                                      <p:cBhvr>
                                        <p:cTn id="23" dur="500"/>
                                        <p:tgtEl>
                                          <p:spTgt spid="3">
                                            <p:graphicEl>
                                              <a:dgm id="{084B86E1-BBCB-485F-A8AB-E685064A70F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C0C1F2C8-82C8-4256-8F57-1C76871D0A38}"/>
                                            </p:graphicEl>
                                          </p:spTgt>
                                        </p:tgtEl>
                                        <p:attrNameLst>
                                          <p:attrName>style.visibility</p:attrName>
                                        </p:attrNameLst>
                                      </p:cBhvr>
                                      <p:to>
                                        <p:strVal val="visible"/>
                                      </p:to>
                                    </p:set>
                                    <p:animEffect transition="in" filter="fade">
                                      <p:cBhvr>
                                        <p:cTn id="26" dur="500"/>
                                        <p:tgtEl>
                                          <p:spTgt spid="3">
                                            <p:graphicEl>
                                              <a:dgm id="{C0C1F2C8-82C8-4256-8F57-1C76871D0A38}"/>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1501303D-D12A-4512-977F-CB8F973B789A}"/>
                                            </p:graphicEl>
                                          </p:spTgt>
                                        </p:tgtEl>
                                        <p:attrNameLst>
                                          <p:attrName>style.visibility</p:attrName>
                                        </p:attrNameLst>
                                      </p:cBhvr>
                                      <p:to>
                                        <p:strVal val="visible"/>
                                      </p:to>
                                    </p:set>
                                    <p:animEffect transition="in" filter="fade">
                                      <p:cBhvr>
                                        <p:cTn id="31" dur="500"/>
                                        <p:tgtEl>
                                          <p:spTgt spid="3">
                                            <p:graphicEl>
                                              <a:dgm id="{1501303D-D12A-4512-977F-CB8F973B789A}"/>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graphicEl>
                                              <a:dgm id="{87B2C358-ACB4-4EA1-A0B0-620B15FA628D}"/>
                                            </p:graphicEl>
                                          </p:spTgt>
                                        </p:tgtEl>
                                        <p:attrNameLst>
                                          <p:attrName>style.visibility</p:attrName>
                                        </p:attrNameLst>
                                      </p:cBhvr>
                                      <p:to>
                                        <p:strVal val="visible"/>
                                      </p:to>
                                    </p:set>
                                    <p:animEffect transition="in" filter="fade">
                                      <p:cBhvr>
                                        <p:cTn id="34" dur="500"/>
                                        <p:tgtEl>
                                          <p:spTgt spid="3">
                                            <p:graphicEl>
                                              <a:dgm id="{87B2C358-ACB4-4EA1-A0B0-620B15FA628D}"/>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graphicEl>
                                              <a:dgm id="{33922424-C1DD-4149-8D97-D5F075028A52}"/>
                                            </p:graphicEl>
                                          </p:spTgt>
                                        </p:tgtEl>
                                        <p:attrNameLst>
                                          <p:attrName>style.visibility</p:attrName>
                                        </p:attrNameLst>
                                      </p:cBhvr>
                                      <p:to>
                                        <p:strVal val="visible"/>
                                      </p:to>
                                    </p:set>
                                    <p:animEffect transition="in" filter="fade">
                                      <p:cBhvr>
                                        <p:cTn id="39" dur="500"/>
                                        <p:tgtEl>
                                          <p:spTgt spid="3">
                                            <p:graphicEl>
                                              <a:dgm id="{33922424-C1DD-4149-8D97-D5F075028A52}"/>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graphicEl>
                                              <a:dgm id="{CC44D646-8617-4A3F-B16E-81262668F73E}"/>
                                            </p:graphicEl>
                                          </p:spTgt>
                                        </p:tgtEl>
                                        <p:attrNameLst>
                                          <p:attrName>style.visibility</p:attrName>
                                        </p:attrNameLst>
                                      </p:cBhvr>
                                      <p:to>
                                        <p:strVal val="visible"/>
                                      </p:to>
                                    </p:set>
                                    <p:animEffect transition="in" filter="fade">
                                      <p:cBhvr>
                                        <p:cTn id="42" dur="500"/>
                                        <p:tgtEl>
                                          <p:spTgt spid="3">
                                            <p:graphicEl>
                                              <a:dgm id="{CC44D646-8617-4A3F-B16E-81262668F73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9416" y="188640"/>
            <a:ext cx="1058517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Section 24(1) PACE 1984</a:t>
            </a:r>
          </a:p>
        </p:txBody>
      </p:sp>
      <p:graphicFrame>
        <p:nvGraphicFramePr>
          <p:cNvPr id="2" name="Diagram 1">
            <a:extLst>
              <a:ext uri="{FF2B5EF4-FFF2-40B4-BE49-F238E27FC236}">
                <a16:creationId xmlns:a16="http://schemas.microsoft.com/office/drawing/2014/main" id="{897246CE-25B4-4AE9-B216-D39C1439EF8D}"/>
              </a:ext>
            </a:extLst>
          </p:cNvPr>
          <p:cNvGraphicFramePr/>
          <p:nvPr>
            <p:extLst>
              <p:ext uri="{D42A27DB-BD31-4B8C-83A1-F6EECF244321}">
                <p14:modId xmlns:p14="http://schemas.microsoft.com/office/powerpoint/2010/main" val="182911067"/>
              </p:ext>
            </p:extLst>
          </p:nvPr>
        </p:nvGraphicFramePr>
        <p:xfrm>
          <a:off x="1919536" y="1007720"/>
          <a:ext cx="8928992" cy="4842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0FA9601C-5C3F-41DE-84FD-D1AE73EE8BC4}"/>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E9CE0729-5936-435B-BDDD-05CFC9682963}"/>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EF0917B-2E57-4811-9D61-50F964D2E2CF}"/>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D76021F-231B-4EF0-8EC3-1F38BB90C8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5ADA81B-9D54-497D-91B9-1F14A6342C6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C63B7173-6319-484E-BB6B-5956D38D7F9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D2DC6D8-EC31-4B16-B463-4E062833954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4717AB-9AFD-4E02-9AC9-E72490C6107A}"/>
                                            </p:graphicEl>
                                          </p:spTgt>
                                        </p:tgtEl>
                                        <p:attrNameLst>
                                          <p:attrName>style.visibility</p:attrName>
                                        </p:attrNameLst>
                                      </p:cBhvr>
                                      <p:to>
                                        <p:strVal val="visible"/>
                                      </p:to>
                                    </p:set>
                                    <p:animEffect transition="in" filter="fade">
                                      <p:cBhvr>
                                        <p:cTn id="7" dur="500"/>
                                        <p:tgtEl>
                                          <p:spTgt spid="2">
                                            <p:graphicEl>
                                              <a:dgm id="{A24717AB-9AFD-4E02-9AC9-E72490C6107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C3657973-BD76-4BE6-9D01-871F28D1C946}"/>
                                            </p:graphicEl>
                                          </p:spTgt>
                                        </p:tgtEl>
                                        <p:attrNameLst>
                                          <p:attrName>style.visibility</p:attrName>
                                        </p:attrNameLst>
                                      </p:cBhvr>
                                      <p:to>
                                        <p:strVal val="visible"/>
                                      </p:to>
                                    </p:set>
                                    <p:animEffect transition="in" filter="fade">
                                      <p:cBhvr>
                                        <p:cTn id="10" dur="500"/>
                                        <p:tgtEl>
                                          <p:spTgt spid="2">
                                            <p:graphicEl>
                                              <a:dgm id="{C3657973-BD76-4BE6-9D01-871F28D1C94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E7A521AF-BADB-40ED-9635-A3BCD4DF73A7}"/>
                                            </p:graphicEl>
                                          </p:spTgt>
                                        </p:tgtEl>
                                        <p:attrNameLst>
                                          <p:attrName>style.visibility</p:attrName>
                                        </p:attrNameLst>
                                      </p:cBhvr>
                                      <p:to>
                                        <p:strVal val="visible"/>
                                      </p:to>
                                    </p:set>
                                    <p:animEffect transition="in" filter="fade">
                                      <p:cBhvr>
                                        <p:cTn id="15" dur="500"/>
                                        <p:tgtEl>
                                          <p:spTgt spid="2">
                                            <p:graphicEl>
                                              <a:dgm id="{E7A521AF-BADB-40ED-9635-A3BCD4DF73A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CF6B96C-045C-4260-9E10-B8959DB01B22}"/>
                                            </p:graphicEl>
                                          </p:spTgt>
                                        </p:tgtEl>
                                        <p:attrNameLst>
                                          <p:attrName>style.visibility</p:attrName>
                                        </p:attrNameLst>
                                      </p:cBhvr>
                                      <p:to>
                                        <p:strVal val="visible"/>
                                      </p:to>
                                    </p:set>
                                    <p:animEffect transition="in" filter="fade">
                                      <p:cBhvr>
                                        <p:cTn id="20" dur="500"/>
                                        <p:tgtEl>
                                          <p:spTgt spid="2">
                                            <p:graphicEl>
                                              <a:dgm id="{1CF6B96C-045C-4260-9E10-B8959DB01B2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8EC5F339-7628-46BD-AE56-6C61A9185ED4}"/>
                                            </p:graphicEl>
                                          </p:spTgt>
                                        </p:tgtEl>
                                        <p:attrNameLst>
                                          <p:attrName>style.visibility</p:attrName>
                                        </p:attrNameLst>
                                      </p:cBhvr>
                                      <p:to>
                                        <p:strVal val="visible"/>
                                      </p:to>
                                    </p:set>
                                    <p:animEffect transition="in" filter="fade">
                                      <p:cBhvr>
                                        <p:cTn id="25" dur="500"/>
                                        <p:tgtEl>
                                          <p:spTgt spid="2">
                                            <p:graphicEl>
                                              <a:dgm id="{8EC5F339-7628-46BD-AE56-6C61A9185ED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188640"/>
            <a:ext cx="108012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Section 24(2) PACE 1984</a:t>
            </a:r>
          </a:p>
        </p:txBody>
      </p:sp>
      <p:sp>
        <p:nvSpPr>
          <p:cNvPr id="2" name="Scroll: Horizontal 1">
            <a:extLst>
              <a:ext uri="{FF2B5EF4-FFF2-40B4-BE49-F238E27FC236}">
                <a16:creationId xmlns:a16="http://schemas.microsoft.com/office/drawing/2014/main" id="{8CE5352D-0149-4DA2-921E-75918F3A86FC}"/>
              </a:ext>
            </a:extLst>
          </p:cNvPr>
          <p:cNvSpPr/>
          <p:nvPr/>
        </p:nvSpPr>
        <p:spPr>
          <a:xfrm>
            <a:off x="1271464" y="1340768"/>
            <a:ext cx="9937104" cy="3816424"/>
          </a:xfrm>
          <a:prstGeom prst="horizontalScroll">
            <a:avLst/>
          </a:prstGeom>
          <a:solidFill>
            <a:schemeClr val="accent3">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an officer has </a:t>
            </a:r>
            <a:r>
              <a:rPr lang="en-GB" sz="2400" b="1" u="sng" dirty="0">
                <a:solidFill>
                  <a:schemeClr val="tx1"/>
                </a:solidFill>
              </a:rPr>
              <a:t>reasonable grounds for suspecting </a:t>
            </a:r>
            <a:r>
              <a:rPr lang="en-GB" sz="2400" dirty="0">
                <a:solidFill>
                  <a:schemeClr val="tx1"/>
                </a:solidFill>
              </a:rPr>
              <a:t>that an offence </a:t>
            </a:r>
            <a:r>
              <a:rPr lang="en-GB" sz="2400" b="1" u="sng" dirty="0">
                <a:solidFill>
                  <a:schemeClr val="tx1"/>
                </a:solidFill>
              </a:rPr>
              <a:t>has been committed</a:t>
            </a:r>
            <a:r>
              <a:rPr lang="en-GB" sz="2400" dirty="0">
                <a:solidFill>
                  <a:schemeClr val="tx1"/>
                </a:solidFill>
              </a:rPr>
              <a:t> they may arrest anyone whom they have </a:t>
            </a:r>
            <a:r>
              <a:rPr lang="en-GB" sz="2400" b="1" u="sng" dirty="0">
                <a:solidFill>
                  <a:schemeClr val="tx1"/>
                </a:solidFill>
              </a:rPr>
              <a:t>reasonable grounds to suspect</a:t>
            </a:r>
            <a:r>
              <a:rPr lang="en-GB" sz="2400" dirty="0">
                <a:solidFill>
                  <a:schemeClr val="tx1"/>
                </a:solidFill>
              </a:rPr>
              <a:t> of being guilty of it</a:t>
            </a:r>
          </a:p>
        </p:txBody>
      </p:sp>
      <p:grpSp>
        <p:nvGrpSpPr>
          <p:cNvPr id="5" name="Group 4">
            <a:extLst>
              <a:ext uri="{FF2B5EF4-FFF2-40B4-BE49-F238E27FC236}">
                <a16:creationId xmlns:a16="http://schemas.microsoft.com/office/drawing/2014/main" id="{38D76C4E-08C4-492A-A737-FE07BE8E8F8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AEEECB2-C743-4EC8-AD83-D0A37EB4563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A259E0A-0E04-406B-A2F8-7BCF09CC22DD}"/>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09D1755-0726-440F-AC6A-CA815245F7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5DD022F5-C65B-44AF-9946-DB116491B35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09AC5BA-3AF0-48DA-8FC8-DB791A80F3C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AAD7B29A-5C97-49D7-B486-64A62F1FED0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67408" y="188640"/>
            <a:ext cx="108012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Section 24(3) PACE 1984</a:t>
            </a:r>
          </a:p>
        </p:txBody>
      </p:sp>
      <p:graphicFrame>
        <p:nvGraphicFramePr>
          <p:cNvPr id="2" name="Diagram 1">
            <a:extLst>
              <a:ext uri="{FF2B5EF4-FFF2-40B4-BE49-F238E27FC236}">
                <a16:creationId xmlns:a16="http://schemas.microsoft.com/office/drawing/2014/main" id="{15763EAA-FC4B-4999-A6F0-AEB8E14FD3F9}"/>
              </a:ext>
            </a:extLst>
          </p:cNvPr>
          <p:cNvGraphicFramePr/>
          <p:nvPr>
            <p:extLst>
              <p:ext uri="{D42A27DB-BD31-4B8C-83A1-F6EECF244321}">
                <p14:modId xmlns:p14="http://schemas.microsoft.com/office/powerpoint/2010/main" val="2346813804"/>
              </p:ext>
            </p:extLst>
          </p:nvPr>
        </p:nvGraphicFramePr>
        <p:xfrm>
          <a:off x="2104008" y="1196752"/>
          <a:ext cx="8128000" cy="4437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18082ED2-C1E8-4363-BE24-F97FA239096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93AA0A3-4670-4B3C-89DD-0BD785230E0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CA1313E-7950-4CB8-B369-B493300216D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4755E66-3B7E-4C0A-B877-DA9A0D654CF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B6DC4F3-5D30-4AE2-9823-80639228ACA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F4FBBB29-B3BA-4493-9CAC-87A0AA4D1FF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ADADCA4-F950-4056-B4D7-EE18853B9FB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27C4C87-495D-4399-A1A7-22D191EF6B92}"/>
                                            </p:graphicEl>
                                          </p:spTgt>
                                        </p:tgtEl>
                                        <p:attrNameLst>
                                          <p:attrName>style.visibility</p:attrName>
                                        </p:attrNameLst>
                                      </p:cBhvr>
                                      <p:to>
                                        <p:strVal val="visible"/>
                                      </p:to>
                                    </p:set>
                                    <p:animEffect transition="in" filter="fade">
                                      <p:cBhvr>
                                        <p:cTn id="7" dur="500"/>
                                        <p:tgtEl>
                                          <p:spTgt spid="2">
                                            <p:graphicEl>
                                              <a:dgm id="{527C4C87-495D-4399-A1A7-22D191EF6B9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FAF9024-97C9-4CC5-94FB-9849D8A25B4F}"/>
                                            </p:graphicEl>
                                          </p:spTgt>
                                        </p:tgtEl>
                                        <p:attrNameLst>
                                          <p:attrName>style.visibility</p:attrName>
                                        </p:attrNameLst>
                                      </p:cBhvr>
                                      <p:to>
                                        <p:strVal val="visible"/>
                                      </p:to>
                                    </p:set>
                                    <p:animEffect transition="in" filter="fade">
                                      <p:cBhvr>
                                        <p:cTn id="10" dur="500"/>
                                        <p:tgtEl>
                                          <p:spTgt spid="2">
                                            <p:graphicEl>
                                              <a:dgm id="{3FAF9024-97C9-4CC5-94FB-9849D8A25B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17480732-75E5-42DA-AD47-80A5E3704CAC}"/>
                                            </p:graphicEl>
                                          </p:spTgt>
                                        </p:tgtEl>
                                        <p:attrNameLst>
                                          <p:attrName>style.visibility</p:attrName>
                                        </p:attrNameLst>
                                      </p:cBhvr>
                                      <p:to>
                                        <p:strVal val="visible"/>
                                      </p:to>
                                    </p:set>
                                    <p:animEffect transition="in" filter="fade">
                                      <p:cBhvr>
                                        <p:cTn id="15" dur="500"/>
                                        <p:tgtEl>
                                          <p:spTgt spid="2">
                                            <p:graphicEl>
                                              <a:dgm id="{17480732-75E5-42DA-AD47-80A5E3704CA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E5E879B-5AB4-466C-8AB4-D8491522D472}"/>
                                            </p:graphicEl>
                                          </p:spTgt>
                                        </p:tgtEl>
                                        <p:attrNameLst>
                                          <p:attrName>style.visibility</p:attrName>
                                        </p:attrNameLst>
                                      </p:cBhvr>
                                      <p:to>
                                        <p:strVal val="visible"/>
                                      </p:to>
                                    </p:set>
                                    <p:animEffect transition="in" filter="fade">
                                      <p:cBhvr>
                                        <p:cTn id="20" dur="500"/>
                                        <p:tgtEl>
                                          <p:spTgt spid="2">
                                            <p:graphicEl>
                                              <a:dgm id="{DE5E879B-5AB4-466C-8AB4-D8491522D47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660158" y="1196752"/>
            <a:ext cx="5201183" cy="2520281"/>
          </a:xfrm>
          <a:custGeom>
            <a:avLst/>
            <a:gdLst>
              <a:gd name="connsiteX0" fmla="*/ 0 w 5201183"/>
              <a:gd name="connsiteY0" fmla="*/ 0 h 2520281"/>
              <a:gd name="connsiteX1" fmla="*/ 546124 w 5201183"/>
              <a:gd name="connsiteY1" fmla="*/ 0 h 2520281"/>
              <a:gd name="connsiteX2" fmla="*/ 1040237 w 5201183"/>
              <a:gd name="connsiteY2" fmla="*/ 0 h 2520281"/>
              <a:gd name="connsiteX3" fmla="*/ 1534349 w 5201183"/>
              <a:gd name="connsiteY3" fmla="*/ 0 h 2520281"/>
              <a:gd name="connsiteX4" fmla="*/ 2080473 w 5201183"/>
              <a:gd name="connsiteY4" fmla="*/ 0 h 2520281"/>
              <a:gd name="connsiteX5" fmla="*/ 2782633 w 5201183"/>
              <a:gd name="connsiteY5" fmla="*/ 0 h 2520281"/>
              <a:gd name="connsiteX6" fmla="*/ 3276745 w 5201183"/>
              <a:gd name="connsiteY6" fmla="*/ 0 h 2520281"/>
              <a:gd name="connsiteX7" fmla="*/ 3770858 w 5201183"/>
              <a:gd name="connsiteY7" fmla="*/ 0 h 2520281"/>
              <a:gd name="connsiteX8" fmla="*/ 4421006 w 5201183"/>
              <a:gd name="connsiteY8" fmla="*/ 0 h 2520281"/>
              <a:gd name="connsiteX9" fmla="*/ 5201183 w 5201183"/>
              <a:gd name="connsiteY9" fmla="*/ 0 h 2520281"/>
              <a:gd name="connsiteX10" fmla="*/ 5201183 w 5201183"/>
              <a:gd name="connsiteY10" fmla="*/ 554462 h 2520281"/>
              <a:gd name="connsiteX11" fmla="*/ 5201183 w 5201183"/>
              <a:gd name="connsiteY11" fmla="*/ 1134126 h 2520281"/>
              <a:gd name="connsiteX12" fmla="*/ 5201183 w 5201183"/>
              <a:gd name="connsiteY12" fmla="*/ 1688588 h 2520281"/>
              <a:gd name="connsiteX13" fmla="*/ 5201183 w 5201183"/>
              <a:gd name="connsiteY13" fmla="*/ 2520281 h 2520281"/>
              <a:gd name="connsiteX14" fmla="*/ 4707071 w 5201183"/>
              <a:gd name="connsiteY14" fmla="*/ 2520281 h 2520281"/>
              <a:gd name="connsiteX15" fmla="*/ 4108935 w 5201183"/>
              <a:gd name="connsiteY15" fmla="*/ 2520281 h 2520281"/>
              <a:gd name="connsiteX16" fmla="*/ 3562810 w 5201183"/>
              <a:gd name="connsiteY16" fmla="*/ 2520281 h 2520281"/>
              <a:gd name="connsiteX17" fmla="*/ 3068698 w 5201183"/>
              <a:gd name="connsiteY17" fmla="*/ 2520281 h 2520281"/>
              <a:gd name="connsiteX18" fmla="*/ 2418550 w 5201183"/>
              <a:gd name="connsiteY18" fmla="*/ 2520281 h 2520281"/>
              <a:gd name="connsiteX19" fmla="*/ 1716390 w 5201183"/>
              <a:gd name="connsiteY19" fmla="*/ 2520281 h 2520281"/>
              <a:gd name="connsiteX20" fmla="*/ 962219 w 5201183"/>
              <a:gd name="connsiteY20" fmla="*/ 2520281 h 2520281"/>
              <a:gd name="connsiteX21" fmla="*/ 0 w 5201183"/>
              <a:gd name="connsiteY21" fmla="*/ 2520281 h 2520281"/>
              <a:gd name="connsiteX22" fmla="*/ 0 w 5201183"/>
              <a:gd name="connsiteY22" fmla="*/ 1940616 h 2520281"/>
              <a:gd name="connsiteX23" fmla="*/ 0 w 5201183"/>
              <a:gd name="connsiteY23" fmla="*/ 1260141 h 2520281"/>
              <a:gd name="connsiteX24" fmla="*/ 0 w 5201183"/>
              <a:gd name="connsiteY24" fmla="*/ 579665 h 2520281"/>
              <a:gd name="connsiteX25" fmla="*/ 0 w 5201183"/>
              <a:gd name="connsiteY25" fmla="*/ 0 h 252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01183" h="2520281" fill="none" extrusionOk="0">
                <a:moveTo>
                  <a:pt x="0" y="0"/>
                </a:moveTo>
                <a:cubicBezTo>
                  <a:pt x="190787" y="447"/>
                  <a:pt x="362134" y="19081"/>
                  <a:pt x="546124" y="0"/>
                </a:cubicBezTo>
                <a:cubicBezTo>
                  <a:pt x="730114" y="-19081"/>
                  <a:pt x="859288" y="13643"/>
                  <a:pt x="1040237" y="0"/>
                </a:cubicBezTo>
                <a:cubicBezTo>
                  <a:pt x="1221186" y="-13643"/>
                  <a:pt x="1293099" y="-905"/>
                  <a:pt x="1534349" y="0"/>
                </a:cubicBezTo>
                <a:cubicBezTo>
                  <a:pt x="1775599" y="905"/>
                  <a:pt x="1835103" y="13016"/>
                  <a:pt x="2080473" y="0"/>
                </a:cubicBezTo>
                <a:cubicBezTo>
                  <a:pt x="2325843" y="-13016"/>
                  <a:pt x="2523714" y="-11446"/>
                  <a:pt x="2782633" y="0"/>
                </a:cubicBezTo>
                <a:cubicBezTo>
                  <a:pt x="3041552" y="11446"/>
                  <a:pt x="3127849" y="9207"/>
                  <a:pt x="3276745" y="0"/>
                </a:cubicBezTo>
                <a:cubicBezTo>
                  <a:pt x="3425641" y="-9207"/>
                  <a:pt x="3524516" y="-15628"/>
                  <a:pt x="3770858" y="0"/>
                </a:cubicBezTo>
                <a:cubicBezTo>
                  <a:pt x="4017200" y="15628"/>
                  <a:pt x="4241659" y="-18902"/>
                  <a:pt x="4421006" y="0"/>
                </a:cubicBezTo>
                <a:cubicBezTo>
                  <a:pt x="4600353" y="18902"/>
                  <a:pt x="5039399" y="38124"/>
                  <a:pt x="5201183" y="0"/>
                </a:cubicBezTo>
                <a:cubicBezTo>
                  <a:pt x="5206651" y="145949"/>
                  <a:pt x="5185961" y="291774"/>
                  <a:pt x="5201183" y="554462"/>
                </a:cubicBezTo>
                <a:cubicBezTo>
                  <a:pt x="5216405" y="817150"/>
                  <a:pt x="5212668" y="911773"/>
                  <a:pt x="5201183" y="1134126"/>
                </a:cubicBezTo>
                <a:cubicBezTo>
                  <a:pt x="5189698" y="1356479"/>
                  <a:pt x="5182768" y="1545763"/>
                  <a:pt x="5201183" y="1688588"/>
                </a:cubicBezTo>
                <a:cubicBezTo>
                  <a:pt x="5219598" y="1831413"/>
                  <a:pt x="5231723" y="2212052"/>
                  <a:pt x="5201183" y="2520281"/>
                </a:cubicBezTo>
                <a:cubicBezTo>
                  <a:pt x="4964201" y="2528841"/>
                  <a:pt x="4871430" y="2502209"/>
                  <a:pt x="4707071" y="2520281"/>
                </a:cubicBezTo>
                <a:cubicBezTo>
                  <a:pt x="4542712" y="2538353"/>
                  <a:pt x="4303527" y="2543418"/>
                  <a:pt x="4108935" y="2520281"/>
                </a:cubicBezTo>
                <a:cubicBezTo>
                  <a:pt x="3914343" y="2497144"/>
                  <a:pt x="3775153" y="2544913"/>
                  <a:pt x="3562810" y="2520281"/>
                </a:cubicBezTo>
                <a:cubicBezTo>
                  <a:pt x="3350468" y="2495649"/>
                  <a:pt x="3292395" y="2496379"/>
                  <a:pt x="3068698" y="2520281"/>
                </a:cubicBezTo>
                <a:cubicBezTo>
                  <a:pt x="2845001" y="2544183"/>
                  <a:pt x="2550759" y="2493183"/>
                  <a:pt x="2418550" y="2520281"/>
                </a:cubicBezTo>
                <a:cubicBezTo>
                  <a:pt x="2286341" y="2547379"/>
                  <a:pt x="1914482" y="2499252"/>
                  <a:pt x="1716390" y="2520281"/>
                </a:cubicBezTo>
                <a:cubicBezTo>
                  <a:pt x="1518298" y="2541310"/>
                  <a:pt x="1294225" y="2490573"/>
                  <a:pt x="962219" y="2520281"/>
                </a:cubicBezTo>
                <a:cubicBezTo>
                  <a:pt x="630213" y="2549989"/>
                  <a:pt x="477148" y="2534551"/>
                  <a:pt x="0" y="2520281"/>
                </a:cubicBezTo>
                <a:cubicBezTo>
                  <a:pt x="-14823" y="2260240"/>
                  <a:pt x="20435" y="2134529"/>
                  <a:pt x="0" y="1940616"/>
                </a:cubicBezTo>
                <a:cubicBezTo>
                  <a:pt x="-20435" y="1746703"/>
                  <a:pt x="10105" y="1439457"/>
                  <a:pt x="0" y="1260141"/>
                </a:cubicBezTo>
                <a:cubicBezTo>
                  <a:pt x="-10105" y="1080826"/>
                  <a:pt x="-17662" y="718289"/>
                  <a:pt x="0" y="579665"/>
                </a:cubicBezTo>
                <a:cubicBezTo>
                  <a:pt x="17662" y="441041"/>
                  <a:pt x="19893" y="277159"/>
                  <a:pt x="0" y="0"/>
                </a:cubicBezTo>
                <a:close/>
              </a:path>
              <a:path w="5201183" h="2520281" stroke="0" extrusionOk="0">
                <a:moveTo>
                  <a:pt x="0" y="0"/>
                </a:moveTo>
                <a:cubicBezTo>
                  <a:pt x="177833" y="12556"/>
                  <a:pt x="333021" y="-118"/>
                  <a:pt x="546124" y="0"/>
                </a:cubicBezTo>
                <a:cubicBezTo>
                  <a:pt x="759227" y="118"/>
                  <a:pt x="957627" y="-30963"/>
                  <a:pt x="1196272" y="0"/>
                </a:cubicBezTo>
                <a:cubicBezTo>
                  <a:pt x="1434917" y="30963"/>
                  <a:pt x="1749717" y="-32728"/>
                  <a:pt x="1898432" y="0"/>
                </a:cubicBezTo>
                <a:cubicBezTo>
                  <a:pt x="2047147" y="32728"/>
                  <a:pt x="2485226" y="-13512"/>
                  <a:pt x="2652603" y="0"/>
                </a:cubicBezTo>
                <a:cubicBezTo>
                  <a:pt x="2819980" y="13512"/>
                  <a:pt x="3082626" y="-24209"/>
                  <a:pt x="3354763" y="0"/>
                </a:cubicBezTo>
                <a:cubicBezTo>
                  <a:pt x="3626900" y="24209"/>
                  <a:pt x="3797788" y="7853"/>
                  <a:pt x="3952899" y="0"/>
                </a:cubicBezTo>
                <a:cubicBezTo>
                  <a:pt x="4108010" y="-7853"/>
                  <a:pt x="4331645" y="15865"/>
                  <a:pt x="4447011" y="0"/>
                </a:cubicBezTo>
                <a:cubicBezTo>
                  <a:pt x="4562377" y="-15865"/>
                  <a:pt x="4935794" y="17485"/>
                  <a:pt x="5201183" y="0"/>
                </a:cubicBezTo>
                <a:cubicBezTo>
                  <a:pt x="5181340" y="119987"/>
                  <a:pt x="5228096" y="335935"/>
                  <a:pt x="5201183" y="554462"/>
                </a:cubicBezTo>
                <a:cubicBezTo>
                  <a:pt x="5174270" y="772989"/>
                  <a:pt x="5215840" y="835622"/>
                  <a:pt x="5201183" y="1108924"/>
                </a:cubicBezTo>
                <a:cubicBezTo>
                  <a:pt x="5186526" y="1382226"/>
                  <a:pt x="5187828" y="1565050"/>
                  <a:pt x="5201183" y="1713791"/>
                </a:cubicBezTo>
                <a:cubicBezTo>
                  <a:pt x="5214538" y="1862532"/>
                  <a:pt x="5207168" y="2154236"/>
                  <a:pt x="5201183" y="2520281"/>
                </a:cubicBezTo>
                <a:cubicBezTo>
                  <a:pt x="4853104" y="2554810"/>
                  <a:pt x="4698253" y="2518186"/>
                  <a:pt x="4499023" y="2520281"/>
                </a:cubicBezTo>
                <a:cubicBezTo>
                  <a:pt x="4299793" y="2522376"/>
                  <a:pt x="4083422" y="2539448"/>
                  <a:pt x="3744852" y="2520281"/>
                </a:cubicBezTo>
                <a:cubicBezTo>
                  <a:pt x="3406282" y="2501114"/>
                  <a:pt x="3360415" y="2517080"/>
                  <a:pt x="2990680" y="2520281"/>
                </a:cubicBezTo>
                <a:cubicBezTo>
                  <a:pt x="2620945" y="2523482"/>
                  <a:pt x="2601216" y="2505507"/>
                  <a:pt x="2392544" y="2520281"/>
                </a:cubicBezTo>
                <a:cubicBezTo>
                  <a:pt x="2183872" y="2535055"/>
                  <a:pt x="1961387" y="2514726"/>
                  <a:pt x="1742396" y="2520281"/>
                </a:cubicBezTo>
                <a:cubicBezTo>
                  <a:pt x="1523405" y="2525836"/>
                  <a:pt x="1296859" y="2530728"/>
                  <a:pt x="1144260" y="2520281"/>
                </a:cubicBezTo>
                <a:cubicBezTo>
                  <a:pt x="991661" y="2509834"/>
                  <a:pt x="567574" y="2564964"/>
                  <a:pt x="0" y="2520281"/>
                </a:cubicBezTo>
                <a:cubicBezTo>
                  <a:pt x="8062" y="2339262"/>
                  <a:pt x="-7481" y="2240065"/>
                  <a:pt x="0" y="1965819"/>
                </a:cubicBezTo>
                <a:cubicBezTo>
                  <a:pt x="7481" y="1691573"/>
                  <a:pt x="-13848" y="1504438"/>
                  <a:pt x="0" y="1335749"/>
                </a:cubicBezTo>
                <a:cubicBezTo>
                  <a:pt x="13848" y="1167060"/>
                  <a:pt x="-4431" y="949122"/>
                  <a:pt x="0" y="781287"/>
                </a:cubicBezTo>
                <a:cubicBezTo>
                  <a:pt x="4431" y="613452"/>
                  <a:pt x="5471" y="348434"/>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493213219">
                  <a:prstGeom prst="rect">
                    <a:avLst/>
                  </a:prstGeom>
                  <ask:type>
                    <ask:lineSketchFreehand/>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sz="2800" kern="0" dirty="0">
                <a:solidFill>
                  <a:schemeClr val="tx1"/>
                </a:solidFill>
                <a:latin typeface="+mn-lt"/>
                <a:cs typeface="Arial" panose="020B0604020202020204" pitchFamily="34" charset="0"/>
              </a:rPr>
              <a:t>PC JONES is on patrol with her tutor when they hear a woman shout, ‘Stop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660158" y="332655"/>
            <a:ext cx="11233248"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Group Task 1</a:t>
            </a:r>
          </a:p>
        </p:txBody>
      </p:sp>
      <p:pic>
        <p:nvPicPr>
          <p:cNvPr id="4" name="Picture 3"/>
          <p:cNvPicPr>
            <a:picLocks noChangeAspect="1"/>
          </p:cNvPicPr>
          <p:nvPr/>
        </p:nvPicPr>
        <p:blipFill>
          <a:blip r:embed="rId3"/>
          <a:stretch>
            <a:fillRect/>
          </a:stretch>
        </p:blipFill>
        <p:spPr>
          <a:xfrm>
            <a:off x="4619524" y="2996952"/>
            <a:ext cx="2483634" cy="2664296"/>
          </a:xfrm>
          <a:prstGeom prst="rect">
            <a:avLst/>
          </a:prstGeom>
        </p:spPr>
      </p:pic>
      <p:sp>
        <p:nvSpPr>
          <p:cNvPr id="6" name="Speech Bubble: Oval 5">
            <a:extLst>
              <a:ext uri="{FF2B5EF4-FFF2-40B4-BE49-F238E27FC236}">
                <a16:creationId xmlns:a16="http://schemas.microsoft.com/office/drawing/2014/main" id="{32CB2C0E-1E0B-42BC-B8BE-472782CC5896}"/>
              </a:ext>
            </a:extLst>
          </p:cNvPr>
          <p:cNvSpPr/>
          <p:nvPr/>
        </p:nvSpPr>
        <p:spPr>
          <a:xfrm>
            <a:off x="7608169" y="1988840"/>
            <a:ext cx="3923674" cy="2520281"/>
          </a:xfrm>
          <a:custGeom>
            <a:avLst/>
            <a:gdLst>
              <a:gd name="connsiteX0" fmla="*/ 1144418 w 3923674"/>
              <a:gd name="connsiteY0" fmla="*/ 2835316 h 2520281"/>
              <a:gd name="connsiteX1" fmla="*/ 997730 w 3923674"/>
              <a:gd name="connsiteY1" fmla="*/ 2357618 h 2520281"/>
              <a:gd name="connsiteX2" fmla="*/ 604771 w 3923674"/>
              <a:gd name="connsiteY2" fmla="*/ 350125 h 2520281"/>
              <a:gd name="connsiteX3" fmla="*/ 2557604 w 3923674"/>
              <a:gd name="connsiteY3" fmla="*/ 59510 h 2520281"/>
              <a:gd name="connsiteX4" fmla="*/ 3692274 w 3923674"/>
              <a:gd name="connsiteY4" fmla="*/ 1853865 h 2520281"/>
              <a:gd name="connsiteX5" fmla="*/ 1707983 w 3923674"/>
              <a:gd name="connsiteY5" fmla="*/ 2509688 h 2520281"/>
              <a:gd name="connsiteX6" fmla="*/ 1144418 w 3923674"/>
              <a:gd name="connsiteY6" fmla="*/ 2835316 h 252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674" h="2520281" fill="none" extrusionOk="0">
                <a:moveTo>
                  <a:pt x="1144418" y="2835316"/>
                </a:moveTo>
                <a:cubicBezTo>
                  <a:pt x="1105135" y="2721765"/>
                  <a:pt x="1030387" y="2527493"/>
                  <a:pt x="997730" y="2357618"/>
                </a:cubicBezTo>
                <a:cubicBezTo>
                  <a:pt x="-218766" y="1900124"/>
                  <a:pt x="-249330" y="911973"/>
                  <a:pt x="604771" y="350125"/>
                </a:cubicBezTo>
                <a:cubicBezTo>
                  <a:pt x="1228131" y="45723"/>
                  <a:pt x="1971045" y="-196021"/>
                  <a:pt x="2557604" y="59510"/>
                </a:cubicBezTo>
                <a:cubicBezTo>
                  <a:pt x="3634766" y="370238"/>
                  <a:pt x="4200952" y="1256329"/>
                  <a:pt x="3692274" y="1853865"/>
                </a:cubicBezTo>
                <a:cubicBezTo>
                  <a:pt x="3235363" y="2270798"/>
                  <a:pt x="2395968" y="2717947"/>
                  <a:pt x="1707983" y="2509688"/>
                </a:cubicBezTo>
                <a:cubicBezTo>
                  <a:pt x="1583814" y="2558448"/>
                  <a:pt x="1354585" y="2685644"/>
                  <a:pt x="1144418" y="2835316"/>
                </a:cubicBezTo>
                <a:close/>
              </a:path>
              <a:path w="3923674" h="2520281" stroke="0" extrusionOk="0">
                <a:moveTo>
                  <a:pt x="1144418" y="2835316"/>
                </a:moveTo>
                <a:cubicBezTo>
                  <a:pt x="1077007" y="2654190"/>
                  <a:pt x="1019769" y="2487887"/>
                  <a:pt x="997730" y="2357618"/>
                </a:cubicBezTo>
                <a:cubicBezTo>
                  <a:pt x="-161101" y="1748569"/>
                  <a:pt x="-307321" y="942570"/>
                  <a:pt x="604771" y="350125"/>
                </a:cubicBezTo>
                <a:cubicBezTo>
                  <a:pt x="1061818" y="46105"/>
                  <a:pt x="1841598" y="-134930"/>
                  <a:pt x="2557604" y="59510"/>
                </a:cubicBezTo>
                <a:cubicBezTo>
                  <a:pt x="3524373" y="397380"/>
                  <a:pt x="4170995" y="1130085"/>
                  <a:pt x="3692274" y="1853865"/>
                </a:cubicBezTo>
                <a:cubicBezTo>
                  <a:pt x="3344789" y="2365917"/>
                  <a:pt x="2633956" y="2555885"/>
                  <a:pt x="1707983" y="2509688"/>
                </a:cubicBezTo>
                <a:cubicBezTo>
                  <a:pt x="1512417" y="2633505"/>
                  <a:pt x="1295936" y="2734977"/>
                  <a:pt x="1144418" y="2835316"/>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699148054">
                  <a:prstGeom prst="wedgeEllipse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powers of arrest do the officers have to deal with this situation?</a:t>
            </a:r>
          </a:p>
        </p:txBody>
      </p:sp>
      <p:grpSp>
        <p:nvGrpSpPr>
          <p:cNvPr id="7" name="Group 6">
            <a:extLst>
              <a:ext uri="{FF2B5EF4-FFF2-40B4-BE49-F238E27FC236}">
                <a16:creationId xmlns:a16="http://schemas.microsoft.com/office/drawing/2014/main" id="{C49CCDE9-8688-432F-A39B-C50DAE392639}"/>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D6DD92B6-A5A4-4F5E-AD76-B52D270B35C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2B6A7295-C3AF-409C-8C66-A61689276D2F}"/>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B13D21D1-AE64-4A0C-9F14-11DAE067EB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6D41C809-E56B-457C-B995-EF2B5968934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32472773-489F-4FF8-9F59-476F8FC8232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11997EF-48E5-4251-AF06-428D75E8C15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767154" y="1087974"/>
            <a:ext cx="4753036" cy="2418382"/>
          </a:xfrm>
          <a:custGeom>
            <a:avLst/>
            <a:gdLst>
              <a:gd name="connsiteX0" fmla="*/ 0 w 4753036"/>
              <a:gd name="connsiteY0" fmla="*/ 0 h 2418382"/>
              <a:gd name="connsiteX1" fmla="*/ 631475 w 4753036"/>
              <a:gd name="connsiteY1" fmla="*/ 0 h 2418382"/>
              <a:gd name="connsiteX2" fmla="*/ 1405541 w 4753036"/>
              <a:gd name="connsiteY2" fmla="*/ 0 h 2418382"/>
              <a:gd name="connsiteX3" fmla="*/ 2037015 w 4753036"/>
              <a:gd name="connsiteY3" fmla="*/ 0 h 2418382"/>
              <a:gd name="connsiteX4" fmla="*/ 2716021 w 4753036"/>
              <a:gd name="connsiteY4" fmla="*/ 0 h 2418382"/>
              <a:gd name="connsiteX5" fmla="*/ 3442556 w 4753036"/>
              <a:gd name="connsiteY5" fmla="*/ 0 h 2418382"/>
              <a:gd name="connsiteX6" fmla="*/ 4753036 w 4753036"/>
              <a:gd name="connsiteY6" fmla="*/ 0 h 2418382"/>
              <a:gd name="connsiteX7" fmla="*/ 4753036 w 4753036"/>
              <a:gd name="connsiteY7" fmla="*/ 652963 h 2418382"/>
              <a:gd name="connsiteX8" fmla="*/ 4753036 w 4753036"/>
              <a:gd name="connsiteY8" fmla="*/ 1281742 h 2418382"/>
              <a:gd name="connsiteX9" fmla="*/ 4753036 w 4753036"/>
              <a:gd name="connsiteY9" fmla="*/ 1862154 h 2418382"/>
              <a:gd name="connsiteX10" fmla="*/ 4753036 w 4753036"/>
              <a:gd name="connsiteY10" fmla="*/ 2418382 h 2418382"/>
              <a:gd name="connsiteX11" fmla="*/ 4121561 w 4753036"/>
              <a:gd name="connsiteY11" fmla="*/ 2418382 h 2418382"/>
              <a:gd name="connsiteX12" fmla="*/ 3537617 w 4753036"/>
              <a:gd name="connsiteY12" fmla="*/ 2418382 h 2418382"/>
              <a:gd name="connsiteX13" fmla="*/ 2858612 w 4753036"/>
              <a:gd name="connsiteY13" fmla="*/ 2418382 h 2418382"/>
              <a:gd name="connsiteX14" fmla="*/ 2274667 w 4753036"/>
              <a:gd name="connsiteY14" fmla="*/ 2418382 h 2418382"/>
              <a:gd name="connsiteX15" fmla="*/ 1643192 w 4753036"/>
              <a:gd name="connsiteY15" fmla="*/ 2418382 h 2418382"/>
              <a:gd name="connsiteX16" fmla="*/ 916657 w 4753036"/>
              <a:gd name="connsiteY16" fmla="*/ 2418382 h 2418382"/>
              <a:gd name="connsiteX17" fmla="*/ 0 w 4753036"/>
              <a:gd name="connsiteY17" fmla="*/ 2418382 h 2418382"/>
              <a:gd name="connsiteX18" fmla="*/ 0 w 4753036"/>
              <a:gd name="connsiteY18" fmla="*/ 1813787 h 2418382"/>
              <a:gd name="connsiteX19" fmla="*/ 0 w 4753036"/>
              <a:gd name="connsiteY19" fmla="*/ 1233375 h 2418382"/>
              <a:gd name="connsiteX20" fmla="*/ 0 w 4753036"/>
              <a:gd name="connsiteY20" fmla="*/ 580412 h 2418382"/>
              <a:gd name="connsiteX21" fmla="*/ 0 w 4753036"/>
              <a:gd name="connsiteY21" fmla="*/ 0 h 241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53036" h="2418382" fill="none" extrusionOk="0">
                <a:moveTo>
                  <a:pt x="0" y="0"/>
                </a:moveTo>
                <a:cubicBezTo>
                  <a:pt x="287391" y="3467"/>
                  <a:pt x="412041" y="-18934"/>
                  <a:pt x="631475" y="0"/>
                </a:cubicBezTo>
                <a:cubicBezTo>
                  <a:pt x="850910" y="18934"/>
                  <a:pt x="1031101" y="5888"/>
                  <a:pt x="1405541" y="0"/>
                </a:cubicBezTo>
                <a:cubicBezTo>
                  <a:pt x="1779981" y="-5888"/>
                  <a:pt x="1819299" y="3378"/>
                  <a:pt x="2037015" y="0"/>
                </a:cubicBezTo>
                <a:cubicBezTo>
                  <a:pt x="2254731" y="-3378"/>
                  <a:pt x="2531363" y="-1442"/>
                  <a:pt x="2716021" y="0"/>
                </a:cubicBezTo>
                <a:cubicBezTo>
                  <a:pt x="2900679" y="1442"/>
                  <a:pt x="3259339" y="25456"/>
                  <a:pt x="3442556" y="0"/>
                </a:cubicBezTo>
                <a:cubicBezTo>
                  <a:pt x="3625774" y="-25456"/>
                  <a:pt x="4333888" y="14291"/>
                  <a:pt x="4753036" y="0"/>
                </a:cubicBezTo>
                <a:cubicBezTo>
                  <a:pt x="4785306" y="279700"/>
                  <a:pt x="4722875" y="344086"/>
                  <a:pt x="4753036" y="652963"/>
                </a:cubicBezTo>
                <a:cubicBezTo>
                  <a:pt x="4783197" y="961840"/>
                  <a:pt x="4773979" y="1093604"/>
                  <a:pt x="4753036" y="1281742"/>
                </a:cubicBezTo>
                <a:cubicBezTo>
                  <a:pt x="4732093" y="1469880"/>
                  <a:pt x="4768207" y="1707416"/>
                  <a:pt x="4753036" y="1862154"/>
                </a:cubicBezTo>
                <a:cubicBezTo>
                  <a:pt x="4737865" y="2016892"/>
                  <a:pt x="4746174" y="2203892"/>
                  <a:pt x="4753036" y="2418382"/>
                </a:cubicBezTo>
                <a:cubicBezTo>
                  <a:pt x="4619483" y="2418548"/>
                  <a:pt x="4396815" y="2390407"/>
                  <a:pt x="4121561" y="2418382"/>
                </a:cubicBezTo>
                <a:cubicBezTo>
                  <a:pt x="3846308" y="2446357"/>
                  <a:pt x="3781025" y="2400142"/>
                  <a:pt x="3537617" y="2418382"/>
                </a:cubicBezTo>
                <a:cubicBezTo>
                  <a:pt x="3294209" y="2436622"/>
                  <a:pt x="3000275" y="2412726"/>
                  <a:pt x="2858612" y="2418382"/>
                </a:cubicBezTo>
                <a:cubicBezTo>
                  <a:pt x="2716949" y="2424038"/>
                  <a:pt x="2546921" y="2419649"/>
                  <a:pt x="2274667" y="2418382"/>
                </a:cubicBezTo>
                <a:cubicBezTo>
                  <a:pt x="2002413" y="2417115"/>
                  <a:pt x="1789633" y="2395745"/>
                  <a:pt x="1643192" y="2418382"/>
                </a:cubicBezTo>
                <a:cubicBezTo>
                  <a:pt x="1496751" y="2441019"/>
                  <a:pt x="1167753" y="2440984"/>
                  <a:pt x="916657" y="2418382"/>
                </a:cubicBezTo>
                <a:cubicBezTo>
                  <a:pt x="665562" y="2395780"/>
                  <a:pt x="395600" y="2399290"/>
                  <a:pt x="0" y="2418382"/>
                </a:cubicBezTo>
                <a:cubicBezTo>
                  <a:pt x="-3487" y="2205128"/>
                  <a:pt x="25659" y="1965097"/>
                  <a:pt x="0" y="1813787"/>
                </a:cubicBezTo>
                <a:cubicBezTo>
                  <a:pt x="-25659" y="1662477"/>
                  <a:pt x="-18087" y="1513263"/>
                  <a:pt x="0" y="1233375"/>
                </a:cubicBezTo>
                <a:cubicBezTo>
                  <a:pt x="18087" y="953487"/>
                  <a:pt x="9998" y="872667"/>
                  <a:pt x="0" y="580412"/>
                </a:cubicBezTo>
                <a:cubicBezTo>
                  <a:pt x="-9998" y="288157"/>
                  <a:pt x="24431" y="175854"/>
                  <a:pt x="0" y="0"/>
                </a:cubicBezTo>
                <a:close/>
              </a:path>
              <a:path w="4753036" h="2418382" stroke="0" extrusionOk="0">
                <a:moveTo>
                  <a:pt x="0" y="0"/>
                </a:moveTo>
                <a:cubicBezTo>
                  <a:pt x="222934" y="-13522"/>
                  <a:pt x="472003" y="-6131"/>
                  <a:pt x="631475" y="0"/>
                </a:cubicBezTo>
                <a:cubicBezTo>
                  <a:pt x="790947" y="6131"/>
                  <a:pt x="1078067" y="-19110"/>
                  <a:pt x="1262950" y="0"/>
                </a:cubicBezTo>
                <a:cubicBezTo>
                  <a:pt x="1447834" y="19110"/>
                  <a:pt x="1634890" y="4497"/>
                  <a:pt x="1846894" y="0"/>
                </a:cubicBezTo>
                <a:cubicBezTo>
                  <a:pt x="2058898" y="-4497"/>
                  <a:pt x="2219953" y="1080"/>
                  <a:pt x="2430838" y="0"/>
                </a:cubicBezTo>
                <a:cubicBezTo>
                  <a:pt x="2641723" y="-1080"/>
                  <a:pt x="2874765" y="13096"/>
                  <a:pt x="3157374" y="0"/>
                </a:cubicBezTo>
                <a:cubicBezTo>
                  <a:pt x="3439983" y="-13096"/>
                  <a:pt x="3626790" y="-11562"/>
                  <a:pt x="3931440" y="0"/>
                </a:cubicBezTo>
                <a:cubicBezTo>
                  <a:pt x="4236090" y="11562"/>
                  <a:pt x="4453814" y="-30150"/>
                  <a:pt x="4753036" y="0"/>
                </a:cubicBezTo>
                <a:cubicBezTo>
                  <a:pt x="4743322" y="231684"/>
                  <a:pt x="4774403" y="393457"/>
                  <a:pt x="4753036" y="604596"/>
                </a:cubicBezTo>
                <a:cubicBezTo>
                  <a:pt x="4731669" y="815735"/>
                  <a:pt x="4725895" y="955483"/>
                  <a:pt x="4753036" y="1160823"/>
                </a:cubicBezTo>
                <a:cubicBezTo>
                  <a:pt x="4780177" y="1366163"/>
                  <a:pt x="4743494" y="1480637"/>
                  <a:pt x="4753036" y="1692867"/>
                </a:cubicBezTo>
                <a:cubicBezTo>
                  <a:pt x="4762578" y="1905097"/>
                  <a:pt x="4732975" y="2183594"/>
                  <a:pt x="4753036" y="2418382"/>
                </a:cubicBezTo>
                <a:cubicBezTo>
                  <a:pt x="4548025" y="2449002"/>
                  <a:pt x="4269493" y="2447743"/>
                  <a:pt x="3978970" y="2418382"/>
                </a:cubicBezTo>
                <a:cubicBezTo>
                  <a:pt x="3688447" y="2389021"/>
                  <a:pt x="3590424" y="2392374"/>
                  <a:pt x="3204904" y="2418382"/>
                </a:cubicBezTo>
                <a:cubicBezTo>
                  <a:pt x="2819384" y="2444390"/>
                  <a:pt x="2755442" y="2419212"/>
                  <a:pt x="2430838" y="2418382"/>
                </a:cubicBezTo>
                <a:cubicBezTo>
                  <a:pt x="2106234" y="2417552"/>
                  <a:pt x="1838681" y="2448132"/>
                  <a:pt x="1656773" y="2418382"/>
                </a:cubicBezTo>
                <a:cubicBezTo>
                  <a:pt x="1474865" y="2388632"/>
                  <a:pt x="1286859" y="2425050"/>
                  <a:pt x="1072828" y="2418382"/>
                </a:cubicBezTo>
                <a:cubicBezTo>
                  <a:pt x="858797" y="2411714"/>
                  <a:pt x="313083" y="2464271"/>
                  <a:pt x="0" y="2418382"/>
                </a:cubicBezTo>
                <a:cubicBezTo>
                  <a:pt x="2143" y="2157531"/>
                  <a:pt x="4474" y="2103768"/>
                  <a:pt x="0" y="1789603"/>
                </a:cubicBezTo>
                <a:cubicBezTo>
                  <a:pt x="-4474" y="1475438"/>
                  <a:pt x="1823" y="1386844"/>
                  <a:pt x="0" y="1185007"/>
                </a:cubicBezTo>
                <a:cubicBezTo>
                  <a:pt x="-1823" y="983170"/>
                  <a:pt x="19125" y="763650"/>
                  <a:pt x="0" y="628779"/>
                </a:cubicBezTo>
                <a:cubicBezTo>
                  <a:pt x="-19125" y="493908"/>
                  <a:pt x="28912" y="17601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105911244">
                  <a:prstGeom prst="rect">
                    <a:avLst/>
                  </a:prstGeom>
                  <ask:type>
                    <ask:lineSketchFreehand/>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sz="2800" kern="0" dirty="0">
                <a:solidFill>
                  <a:schemeClr val="tx1"/>
                </a:solidFill>
                <a:latin typeface="+mn-lt"/>
                <a:cs typeface="Arial" panose="020B0604020202020204" pitchFamily="34" charset="0"/>
              </a:rPr>
              <a:t>Officers are on patrol when they see Eddie Smith with a brick in one hand about to throw it through the window of a local </a:t>
            </a:r>
            <a:r>
              <a:rPr lang="en-US" altLang="en-US" sz="2800" kern="0" dirty="0" err="1">
                <a:solidFill>
                  <a:schemeClr val="tx1"/>
                </a:solidFill>
                <a:latin typeface="+mn-lt"/>
                <a:cs typeface="Arial" panose="020B0604020202020204" pitchFamily="34" charset="0"/>
              </a:rPr>
              <a:t>jewellers</a:t>
            </a:r>
            <a:r>
              <a:rPr lang="en-US" altLang="en-US" sz="2800" kern="0" dirty="0">
                <a:solidFill>
                  <a:schemeClr val="tx1"/>
                </a:solidFill>
                <a:latin typeface="+mn-lt"/>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695400" y="188640"/>
            <a:ext cx="108012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Group Task 2</a:t>
            </a:r>
          </a:p>
        </p:txBody>
      </p:sp>
      <p:pic>
        <p:nvPicPr>
          <p:cNvPr id="4" name="Picture 3"/>
          <p:cNvPicPr>
            <a:picLocks noChangeAspect="1"/>
          </p:cNvPicPr>
          <p:nvPr/>
        </p:nvPicPr>
        <p:blipFill>
          <a:blip r:embed="rId3"/>
          <a:stretch>
            <a:fillRect/>
          </a:stretch>
        </p:blipFill>
        <p:spPr>
          <a:xfrm>
            <a:off x="4511824" y="3130428"/>
            <a:ext cx="2652886" cy="2639598"/>
          </a:xfrm>
          <a:prstGeom prst="rect">
            <a:avLst/>
          </a:prstGeom>
        </p:spPr>
      </p:pic>
      <p:sp>
        <p:nvSpPr>
          <p:cNvPr id="6" name="Speech Bubble: Oval 5">
            <a:extLst>
              <a:ext uri="{FF2B5EF4-FFF2-40B4-BE49-F238E27FC236}">
                <a16:creationId xmlns:a16="http://schemas.microsoft.com/office/drawing/2014/main" id="{EE86F95E-BD60-4030-AABD-754BEB38D346}"/>
              </a:ext>
            </a:extLst>
          </p:cNvPr>
          <p:cNvSpPr/>
          <p:nvPr/>
        </p:nvSpPr>
        <p:spPr>
          <a:xfrm>
            <a:off x="7608169" y="1988840"/>
            <a:ext cx="3923674" cy="2520281"/>
          </a:xfrm>
          <a:custGeom>
            <a:avLst/>
            <a:gdLst>
              <a:gd name="connsiteX0" fmla="*/ 1144418 w 3923674"/>
              <a:gd name="connsiteY0" fmla="*/ 2835316 h 2520281"/>
              <a:gd name="connsiteX1" fmla="*/ 997730 w 3923674"/>
              <a:gd name="connsiteY1" fmla="*/ 2357618 h 2520281"/>
              <a:gd name="connsiteX2" fmla="*/ 604771 w 3923674"/>
              <a:gd name="connsiteY2" fmla="*/ 350125 h 2520281"/>
              <a:gd name="connsiteX3" fmla="*/ 2557604 w 3923674"/>
              <a:gd name="connsiteY3" fmla="*/ 59510 h 2520281"/>
              <a:gd name="connsiteX4" fmla="*/ 3692274 w 3923674"/>
              <a:gd name="connsiteY4" fmla="*/ 1853865 h 2520281"/>
              <a:gd name="connsiteX5" fmla="*/ 1707983 w 3923674"/>
              <a:gd name="connsiteY5" fmla="*/ 2509688 h 2520281"/>
              <a:gd name="connsiteX6" fmla="*/ 1144418 w 3923674"/>
              <a:gd name="connsiteY6" fmla="*/ 2835316 h 252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674" h="2520281" fill="none" extrusionOk="0">
                <a:moveTo>
                  <a:pt x="1144418" y="2835316"/>
                </a:moveTo>
                <a:cubicBezTo>
                  <a:pt x="1079931" y="2696972"/>
                  <a:pt x="1040810" y="2507894"/>
                  <a:pt x="997730" y="2357618"/>
                </a:cubicBezTo>
                <a:cubicBezTo>
                  <a:pt x="-121674" y="1910795"/>
                  <a:pt x="-446269" y="844696"/>
                  <a:pt x="604771" y="350125"/>
                </a:cubicBezTo>
                <a:cubicBezTo>
                  <a:pt x="1060049" y="-80225"/>
                  <a:pt x="1874784" y="-62561"/>
                  <a:pt x="2557604" y="59510"/>
                </a:cubicBezTo>
                <a:cubicBezTo>
                  <a:pt x="3726162" y="343390"/>
                  <a:pt x="4212854" y="1102335"/>
                  <a:pt x="3692274" y="1853865"/>
                </a:cubicBezTo>
                <a:cubicBezTo>
                  <a:pt x="3200028" y="2448305"/>
                  <a:pt x="2598454" y="2704248"/>
                  <a:pt x="1707983" y="2509688"/>
                </a:cubicBezTo>
                <a:cubicBezTo>
                  <a:pt x="1530794" y="2596932"/>
                  <a:pt x="1403463" y="2691880"/>
                  <a:pt x="1144418" y="2835316"/>
                </a:cubicBezTo>
                <a:close/>
              </a:path>
              <a:path w="3923674" h="2520281" stroke="0" extrusionOk="0">
                <a:moveTo>
                  <a:pt x="1144418" y="2835316"/>
                </a:moveTo>
                <a:cubicBezTo>
                  <a:pt x="1059034" y="2610183"/>
                  <a:pt x="1049533" y="2599024"/>
                  <a:pt x="997730" y="2357618"/>
                </a:cubicBezTo>
                <a:cubicBezTo>
                  <a:pt x="-169636" y="1928910"/>
                  <a:pt x="-266091" y="727011"/>
                  <a:pt x="604771" y="350125"/>
                </a:cubicBezTo>
                <a:cubicBezTo>
                  <a:pt x="1028125" y="56044"/>
                  <a:pt x="1845611" y="-47459"/>
                  <a:pt x="2557604" y="59510"/>
                </a:cubicBezTo>
                <a:cubicBezTo>
                  <a:pt x="3771398" y="293310"/>
                  <a:pt x="4143952" y="1316812"/>
                  <a:pt x="3692274" y="1853865"/>
                </a:cubicBezTo>
                <a:cubicBezTo>
                  <a:pt x="3275869" y="2322227"/>
                  <a:pt x="2534002" y="2569107"/>
                  <a:pt x="1707983" y="2509688"/>
                </a:cubicBezTo>
                <a:cubicBezTo>
                  <a:pt x="1503131" y="2646406"/>
                  <a:pt x="1379123" y="2683476"/>
                  <a:pt x="1144418" y="2835316"/>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940501306">
                  <a:prstGeom prst="wedgeEllipse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powers of arrest do the officers have to deal with this situation?</a:t>
            </a:r>
          </a:p>
        </p:txBody>
      </p:sp>
      <p:grpSp>
        <p:nvGrpSpPr>
          <p:cNvPr id="7" name="Group 6">
            <a:extLst>
              <a:ext uri="{FF2B5EF4-FFF2-40B4-BE49-F238E27FC236}">
                <a16:creationId xmlns:a16="http://schemas.microsoft.com/office/drawing/2014/main" id="{A4C5B7E6-2861-4FAE-9286-621B022549BC}"/>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03B837BA-EAE1-4CAA-95A8-C0FC45B2D61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D0F0B3CD-BBDA-43C8-898C-F593C5CB3E8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E3BEEFAE-528E-463D-AD16-E0C5E2120A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4919BAA7-86DC-447A-98E7-4F1359B0A74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C9D4C6FC-68EF-4EE8-A84E-EE26E293157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BC94CF5-D7BB-4B44-8747-E262B4AA875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623392" y="918080"/>
            <a:ext cx="7848364" cy="871661"/>
          </a:xfrm>
          <a:custGeom>
            <a:avLst/>
            <a:gdLst>
              <a:gd name="connsiteX0" fmla="*/ 0 w 7848364"/>
              <a:gd name="connsiteY0" fmla="*/ 0 h 871661"/>
              <a:gd name="connsiteX1" fmla="*/ 654030 w 7848364"/>
              <a:gd name="connsiteY1" fmla="*/ 0 h 871661"/>
              <a:gd name="connsiteX2" fmla="*/ 1151093 w 7848364"/>
              <a:gd name="connsiteY2" fmla="*/ 0 h 871661"/>
              <a:gd name="connsiteX3" fmla="*/ 1805124 w 7848364"/>
              <a:gd name="connsiteY3" fmla="*/ 0 h 871661"/>
              <a:gd name="connsiteX4" fmla="*/ 2223703 w 7848364"/>
              <a:gd name="connsiteY4" fmla="*/ 0 h 871661"/>
              <a:gd name="connsiteX5" fmla="*/ 2956217 w 7848364"/>
              <a:gd name="connsiteY5" fmla="*/ 0 h 871661"/>
              <a:gd name="connsiteX6" fmla="*/ 3531764 w 7848364"/>
              <a:gd name="connsiteY6" fmla="*/ 0 h 871661"/>
              <a:gd name="connsiteX7" fmla="*/ 4107310 w 7848364"/>
              <a:gd name="connsiteY7" fmla="*/ 0 h 871661"/>
              <a:gd name="connsiteX8" fmla="*/ 4525890 w 7848364"/>
              <a:gd name="connsiteY8" fmla="*/ 0 h 871661"/>
              <a:gd name="connsiteX9" fmla="*/ 5022953 w 7848364"/>
              <a:gd name="connsiteY9" fmla="*/ 0 h 871661"/>
              <a:gd name="connsiteX10" fmla="*/ 5755467 w 7848364"/>
              <a:gd name="connsiteY10" fmla="*/ 0 h 871661"/>
              <a:gd name="connsiteX11" fmla="*/ 6566465 w 7848364"/>
              <a:gd name="connsiteY11" fmla="*/ 0 h 871661"/>
              <a:gd name="connsiteX12" fmla="*/ 7848364 w 7848364"/>
              <a:gd name="connsiteY12" fmla="*/ 0 h 871661"/>
              <a:gd name="connsiteX13" fmla="*/ 7848364 w 7848364"/>
              <a:gd name="connsiteY13" fmla="*/ 453264 h 871661"/>
              <a:gd name="connsiteX14" fmla="*/ 7848364 w 7848364"/>
              <a:gd name="connsiteY14" fmla="*/ 871661 h 871661"/>
              <a:gd name="connsiteX15" fmla="*/ 7429785 w 7848364"/>
              <a:gd name="connsiteY15" fmla="*/ 871661 h 871661"/>
              <a:gd name="connsiteX16" fmla="*/ 6854238 w 7848364"/>
              <a:gd name="connsiteY16" fmla="*/ 871661 h 871661"/>
              <a:gd name="connsiteX17" fmla="*/ 6435658 w 7848364"/>
              <a:gd name="connsiteY17" fmla="*/ 871661 h 871661"/>
              <a:gd name="connsiteX18" fmla="*/ 5624661 w 7848364"/>
              <a:gd name="connsiteY18" fmla="*/ 871661 h 871661"/>
              <a:gd name="connsiteX19" fmla="*/ 5127598 w 7848364"/>
              <a:gd name="connsiteY19" fmla="*/ 871661 h 871661"/>
              <a:gd name="connsiteX20" fmla="*/ 4709018 w 7848364"/>
              <a:gd name="connsiteY20" fmla="*/ 871661 h 871661"/>
              <a:gd name="connsiteX21" fmla="*/ 3976504 w 7848364"/>
              <a:gd name="connsiteY21" fmla="*/ 871661 h 871661"/>
              <a:gd name="connsiteX22" fmla="*/ 3400958 w 7848364"/>
              <a:gd name="connsiteY22" fmla="*/ 871661 h 871661"/>
              <a:gd name="connsiteX23" fmla="*/ 2746927 w 7848364"/>
              <a:gd name="connsiteY23" fmla="*/ 871661 h 871661"/>
              <a:gd name="connsiteX24" fmla="*/ 2249864 w 7848364"/>
              <a:gd name="connsiteY24" fmla="*/ 871661 h 871661"/>
              <a:gd name="connsiteX25" fmla="*/ 1438867 w 7848364"/>
              <a:gd name="connsiteY25" fmla="*/ 871661 h 871661"/>
              <a:gd name="connsiteX26" fmla="*/ 784836 w 7848364"/>
              <a:gd name="connsiteY26" fmla="*/ 871661 h 871661"/>
              <a:gd name="connsiteX27" fmla="*/ 0 w 7848364"/>
              <a:gd name="connsiteY27" fmla="*/ 871661 h 871661"/>
              <a:gd name="connsiteX28" fmla="*/ 0 w 7848364"/>
              <a:gd name="connsiteY28" fmla="*/ 444547 h 871661"/>
              <a:gd name="connsiteX29" fmla="*/ 0 w 7848364"/>
              <a:gd name="connsiteY29" fmla="*/ 0 h 87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848364" h="871661" fill="none" extrusionOk="0">
                <a:moveTo>
                  <a:pt x="0" y="0"/>
                </a:moveTo>
                <a:cubicBezTo>
                  <a:pt x="239364" y="-17980"/>
                  <a:pt x="394075" y="-24141"/>
                  <a:pt x="654030" y="0"/>
                </a:cubicBezTo>
                <a:cubicBezTo>
                  <a:pt x="913985" y="24141"/>
                  <a:pt x="936938" y="-6299"/>
                  <a:pt x="1151093" y="0"/>
                </a:cubicBezTo>
                <a:cubicBezTo>
                  <a:pt x="1365248" y="6299"/>
                  <a:pt x="1617745" y="-1362"/>
                  <a:pt x="1805124" y="0"/>
                </a:cubicBezTo>
                <a:cubicBezTo>
                  <a:pt x="1992503" y="1362"/>
                  <a:pt x="2050960" y="17430"/>
                  <a:pt x="2223703" y="0"/>
                </a:cubicBezTo>
                <a:cubicBezTo>
                  <a:pt x="2396446" y="-17430"/>
                  <a:pt x="2609135" y="-3463"/>
                  <a:pt x="2956217" y="0"/>
                </a:cubicBezTo>
                <a:cubicBezTo>
                  <a:pt x="3303299" y="3463"/>
                  <a:pt x="3399383" y="14219"/>
                  <a:pt x="3531764" y="0"/>
                </a:cubicBezTo>
                <a:cubicBezTo>
                  <a:pt x="3664145" y="-14219"/>
                  <a:pt x="3910863" y="-11063"/>
                  <a:pt x="4107310" y="0"/>
                </a:cubicBezTo>
                <a:cubicBezTo>
                  <a:pt x="4303757" y="11063"/>
                  <a:pt x="4415963" y="5780"/>
                  <a:pt x="4525890" y="0"/>
                </a:cubicBezTo>
                <a:cubicBezTo>
                  <a:pt x="4635817" y="-5780"/>
                  <a:pt x="4879234" y="18487"/>
                  <a:pt x="5022953" y="0"/>
                </a:cubicBezTo>
                <a:cubicBezTo>
                  <a:pt x="5166672" y="-18487"/>
                  <a:pt x="5564397" y="36430"/>
                  <a:pt x="5755467" y="0"/>
                </a:cubicBezTo>
                <a:cubicBezTo>
                  <a:pt x="5946537" y="-36430"/>
                  <a:pt x="6357301" y="3111"/>
                  <a:pt x="6566465" y="0"/>
                </a:cubicBezTo>
                <a:cubicBezTo>
                  <a:pt x="6775629" y="-3111"/>
                  <a:pt x="7368712" y="-55657"/>
                  <a:pt x="7848364" y="0"/>
                </a:cubicBezTo>
                <a:cubicBezTo>
                  <a:pt x="7855235" y="145512"/>
                  <a:pt x="7852246" y="252222"/>
                  <a:pt x="7848364" y="453264"/>
                </a:cubicBezTo>
                <a:cubicBezTo>
                  <a:pt x="7844482" y="654306"/>
                  <a:pt x="7844433" y="726303"/>
                  <a:pt x="7848364" y="871661"/>
                </a:cubicBezTo>
                <a:cubicBezTo>
                  <a:pt x="7726594" y="876211"/>
                  <a:pt x="7595478" y="878385"/>
                  <a:pt x="7429785" y="871661"/>
                </a:cubicBezTo>
                <a:cubicBezTo>
                  <a:pt x="7264092" y="864937"/>
                  <a:pt x="7056922" y="867340"/>
                  <a:pt x="6854238" y="871661"/>
                </a:cubicBezTo>
                <a:cubicBezTo>
                  <a:pt x="6651554" y="875982"/>
                  <a:pt x="6541366" y="856947"/>
                  <a:pt x="6435658" y="871661"/>
                </a:cubicBezTo>
                <a:cubicBezTo>
                  <a:pt x="6329950" y="886375"/>
                  <a:pt x="6025230" y="896432"/>
                  <a:pt x="5624661" y="871661"/>
                </a:cubicBezTo>
                <a:cubicBezTo>
                  <a:pt x="5224092" y="846890"/>
                  <a:pt x="5335076" y="877008"/>
                  <a:pt x="5127598" y="871661"/>
                </a:cubicBezTo>
                <a:cubicBezTo>
                  <a:pt x="4920120" y="866314"/>
                  <a:pt x="4840961" y="878553"/>
                  <a:pt x="4709018" y="871661"/>
                </a:cubicBezTo>
                <a:cubicBezTo>
                  <a:pt x="4577075" y="864769"/>
                  <a:pt x="4302697" y="843323"/>
                  <a:pt x="3976504" y="871661"/>
                </a:cubicBezTo>
                <a:cubicBezTo>
                  <a:pt x="3650311" y="899999"/>
                  <a:pt x="3537996" y="843709"/>
                  <a:pt x="3400958" y="871661"/>
                </a:cubicBezTo>
                <a:cubicBezTo>
                  <a:pt x="3263920" y="899613"/>
                  <a:pt x="2879450" y="856236"/>
                  <a:pt x="2746927" y="871661"/>
                </a:cubicBezTo>
                <a:cubicBezTo>
                  <a:pt x="2614404" y="887086"/>
                  <a:pt x="2395831" y="884356"/>
                  <a:pt x="2249864" y="871661"/>
                </a:cubicBezTo>
                <a:cubicBezTo>
                  <a:pt x="2103897" y="858966"/>
                  <a:pt x="1682537" y="872411"/>
                  <a:pt x="1438867" y="871661"/>
                </a:cubicBezTo>
                <a:cubicBezTo>
                  <a:pt x="1195197" y="870911"/>
                  <a:pt x="1009691" y="886232"/>
                  <a:pt x="784836" y="871661"/>
                </a:cubicBezTo>
                <a:cubicBezTo>
                  <a:pt x="559981" y="857090"/>
                  <a:pt x="343733" y="857085"/>
                  <a:pt x="0" y="871661"/>
                </a:cubicBezTo>
                <a:cubicBezTo>
                  <a:pt x="-7524" y="721076"/>
                  <a:pt x="3297" y="601710"/>
                  <a:pt x="0" y="444547"/>
                </a:cubicBezTo>
                <a:cubicBezTo>
                  <a:pt x="-3297" y="287384"/>
                  <a:pt x="-2145" y="105122"/>
                  <a:pt x="0" y="0"/>
                </a:cubicBezTo>
                <a:close/>
              </a:path>
              <a:path w="7848364" h="871661" stroke="0" extrusionOk="0">
                <a:moveTo>
                  <a:pt x="0" y="0"/>
                </a:moveTo>
                <a:cubicBezTo>
                  <a:pt x="213460" y="13254"/>
                  <a:pt x="511868" y="30582"/>
                  <a:pt x="810998" y="0"/>
                </a:cubicBezTo>
                <a:cubicBezTo>
                  <a:pt x="1110128" y="-30582"/>
                  <a:pt x="1265088" y="16839"/>
                  <a:pt x="1621995" y="0"/>
                </a:cubicBezTo>
                <a:cubicBezTo>
                  <a:pt x="1978902" y="-16839"/>
                  <a:pt x="2125954" y="21183"/>
                  <a:pt x="2276026" y="0"/>
                </a:cubicBezTo>
                <a:cubicBezTo>
                  <a:pt x="2426098" y="-21183"/>
                  <a:pt x="2621450" y="11967"/>
                  <a:pt x="2851572" y="0"/>
                </a:cubicBezTo>
                <a:cubicBezTo>
                  <a:pt x="3081694" y="-11967"/>
                  <a:pt x="3064256" y="16016"/>
                  <a:pt x="3270152" y="0"/>
                </a:cubicBezTo>
                <a:cubicBezTo>
                  <a:pt x="3476048" y="-16016"/>
                  <a:pt x="3699093" y="-12216"/>
                  <a:pt x="3845698" y="0"/>
                </a:cubicBezTo>
                <a:cubicBezTo>
                  <a:pt x="3992303" y="12216"/>
                  <a:pt x="4473180" y="17509"/>
                  <a:pt x="4656696" y="0"/>
                </a:cubicBezTo>
                <a:cubicBezTo>
                  <a:pt x="4840212" y="-17509"/>
                  <a:pt x="5210551" y="-10673"/>
                  <a:pt x="5467694" y="0"/>
                </a:cubicBezTo>
                <a:cubicBezTo>
                  <a:pt x="5724837" y="10673"/>
                  <a:pt x="5896602" y="-30056"/>
                  <a:pt x="6278691" y="0"/>
                </a:cubicBezTo>
                <a:cubicBezTo>
                  <a:pt x="6660780" y="30056"/>
                  <a:pt x="6593965" y="2797"/>
                  <a:pt x="6854238" y="0"/>
                </a:cubicBezTo>
                <a:cubicBezTo>
                  <a:pt x="7114511" y="-2797"/>
                  <a:pt x="7486311" y="32230"/>
                  <a:pt x="7848364" y="0"/>
                </a:cubicBezTo>
                <a:cubicBezTo>
                  <a:pt x="7862156" y="148436"/>
                  <a:pt x="7855759" y="293296"/>
                  <a:pt x="7848364" y="418397"/>
                </a:cubicBezTo>
                <a:cubicBezTo>
                  <a:pt x="7840969" y="543498"/>
                  <a:pt x="7863022" y="723896"/>
                  <a:pt x="7848364" y="871661"/>
                </a:cubicBezTo>
                <a:cubicBezTo>
                  <a:pt x="7632084" y="869990"/>
                  <a:pt x="7268129" y="898841"/>
                  <a:pt x="7115850" y="871661"/>
                </a:cubicBezTo>
                <a:cubicBezTo>
                  <a:pt x="6963571" y="844481"/>
                  <a:pt x="6762883" y="877537"/>
                  <a:pt x="6618787" y="871661"/>
                </a:cubicBezTo>
                <a:cubicBezTo>
                  <a:pt x="6474691" y="865785"/>
                  <a:pt x="6289030" y="867060"/>
                  <a:pt x="6043240" y="871661"/>
                </a:cubicBezTo>
                <a:cubicBezTo>
                  <a:pt x="5797450" y="876262"/>
                  <a:pt x="5625808" y="873876"/>
                  <a:pt x="5389210" y="871661"/>
                </a:cubicBezTo>
                <a:cubicBezTo>
                  <a:pt x="5152612" y="869447"/>
                  <a:pt x="5097937" y="854737"/>
                  <a:pt x="4892147" y="871661"/>
                </a:cubicBezTo>
                <a:cubicBezTo>
                  <a:pt x="4686357" y="888585"/>
                  <a:pt x="4551523" y="885925"/>
                  <a:pt x="4395084" y="871661"/>
                </a:cubicBezTo>
                <a:cubicBezTo>
                  <a:pt x="4238645" y="857397"/>
                  <a:pt x="3911619" y="857619"/>
                  <a:pt x="3662570" y="871661"/>
                </a:cubicBezTo>
                <a:cubicBezTo>
                  <a:pt x="3413521" y="885703"/>
                  <a:pt x="3134733" y="883331"/>
                  <a:pt x="2851572" y="871661"/>
                </a:cubicBezTo>
                <a:cubicBezTo>
                  <a:pt x="2568411" y="859991"/>
                  <a:pt x="2349942" y="875871"/>
                  <a:pt x="2119058" y="871661"/>
                </a:cubicBezTo>
                <a:cubicBezTo>
                  <a:pt x="1888174" y="867451"/>
                  <a:pt x="1813883" y="874044"/>
                  <a:pt x="1621995" y="871661"/>
                </a:cubicBezTo>
                <a:cubicBezTo>
                  <a:pt x="1430107" y="869278"/>
                  <a:pt x="1326893" y="873304"/>
                  <a:pt x="1046449" y="871661"/>
                </a:cubicBezTo>
                <a:cubicBezTo>
                  <a:pt x="766005" y="870018"/>
                  <a:pt x="458466" y="914804"/>
                  <a:pt x="0" y="871661"/>
                </a:cubicBezTo>
                <a:cubicBezTo>
                  <a:pt x="-12870" y="716118"/>
                  <a:pt x="-14676" y="596086"/>
                  <a:pt x="0" y="461980"/>
                </a:cubicBezTo>
                <a:cubicBezTo>
                  <a:pt x="14676" y="327874"/>
                  <a:pt x="-8907" y="104337"/>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4184071985">
                  <a:prstGeom prst="rect">
                    <a:avLst/>
                  </a:prstGeom>
                  <ask:type>
                    <ask:lineSketchFreehand/>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kern="0" dirty="0">
                <a:solidFill>
                  <a:schemeClr val="tx1"/>
                </a:solidFill>
                <a:latin typeface="+mn-lt"/>
                <a:cs typeface="Arial" panose="020B0604020202020204" pitchFamily="34" charset="0"/>
              </a:rPr>
              <a:t>Officers are on duty when they are called to a shop where a large display window has been smashed</a:t>
            </a:r>
            <a:r>
              <a:rPr lang="en-US" altLang="en-US" kern="0" dirty="0">
                <a:solidFill>
                  <a:srgbClr val="333399"/>
                </a:solidFill>
                <a:latin typeface="Arial" panose="020B0604020202020204" pitchFamily="34" charset="0"/>
                <a:cs typeface="Arial" panose="020B0604020202020204" pitchFamily="34" charset="0"/>
              </a:rPr>
              <a:t>. </a:t>
            </a: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623392" y="118973"/>
            <a:ext cx="10873208"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Group Task 3</a:t>
            </a:r>
          </a:p>
        </p:txBody>
      </p:sp>
      <p:sp>
        <p:nvSpPr>
          <p:cNvPr id="5" name="Rectangle 4"/>
          <p:cNvSpPr/>
          <p:nvPr/>
        </p:nvSpPr>
        <p:spPr>
          <a:xfrm>
            <a:off x="623392" y="1944841"/>
            <a:ext cx="4639542" cy="1938992"/>
          </a:xfrm>
          <a:custGeom>
            <a:avLst/>
            <a:gdLst>
              <a:gd name="connsiteX0" fmla="*/ 0 w 4639542"/>
              <a:gd name="connsiteY0" fmla="*/ 0 h 1938992"/>
              <a:gd name="connsiteX1" fmla="*/ 523605 w 4639542"/>
              <a:gd name="connsiteY1" fmla="*/ 0 h 1938992"/>
              <a:gd name="connsiteX2" fmla="*/ 1140002 w 4639542"/>
              <a:gd name="connsiteY2" fmla="*/ 0 h 1938992"/>
              <a:gd name="connsiteX3" fmla="*/ 1756398 w 4639542"/>
              <a:gd name="connsiteY3" fmla="*/ 0 h 1938992"/>
              <a:gd name="connsiteX4" fmla="*/ 2465585 w 4639542"/>
              <a:gd name="connsiteY4" fmla="*/ 0 h 1938992"/>
              <a:gd name="connsiteX5" fmla="*/ 3221168 w 4639542"/>
              <a:gd name="connsiteY5" fmla="*/ 0 h 1938992"/>
              <a:gd name="connsiteX6" fmla="*/ 3791169 w 4639542"/>
              <a:gd name="connsiteY6" fmla="*/ 0 h 1938992"/>
              <a:gd name="connsiteX7" fmla="*/ 4639542 w 4639542"/>
              <a:gd name="connsiteY7" fmla="*/ 0 h 1938992"/>
              <a:gd name="connsiteX8" fmla="*/ 4639542 w 4639542"/>
              <a:gd name="connsiteY8" fmla="*/ 588161 h 1938992"/>
              <a:gd name="connsiteX9" fmla="*/ 4639542 w 4639542"/>
              <a:gd name="connsiteY9" fmla="*/ 1273271 h 1938992"/>
              <a:gd name="connsiteX10" fmla="*/ 4639542 w 4639542"/>
              <a:gd name="connsiteY10" fmla="*/ 1938992 h 1938992"/>
              <a:gd name="connsiteX11" fmla="*/ 4069541 w 4639542"/>
              <a:gd name="connsiteY11" fmla="*/ 1938992 h 1938992"/>
              <a:gd name="connsiteX12" fmla="*/ 3545936 w 4639542"/>
              <a:gd name="connsiteY12" fmla="*/ 1938992 h 1938992"/>
              <a:gd name="connsiteX13" fmla="*/ 2836749 w 4639542"/>
              <a:gd name="connsiteY13" fmla="*/ 1938992 h 1938992"/>
              <a:gd name="connsiteX14" fmla="*/ 2081166 w 4639542"/>
              <a:gd name="connsiteY14" fmla="*/ 1938992 h 1938992"/>
              <a:gd name="connsiteX15" fmla="*/ 1464770 w 4639542"/>
              <a:gd name="connsiteY15" fmla="*/ 1938992 h 1938992"/>
              <a:gd name="connsiteX16" fmla="*/ 709187 w 4639542"/>
              <a:gd name="connsiteY16" fmla="*/ 1938992 h 1938992"/>
              <a:gd name="connsiteX17" fmla="*/ 0 w 4639542"/>
              <a:gd name="connsiteY17" fmla="*/ 1938992 h 1938992"/>
              <a:gd name="connsiteX18" fmla="*/ 0 w 4639542"/>
              <a:gd name="connsiteY18" fmla="*/ 1273271 h 1938992"/>
              <a:gd name="connsiteX19" fmla="*/ 0 w 4639542"/>
              <a:gd name="connsiteY19" fmla="*/ 665721 h 1938992"/>
              <a:gd name="connsiteX20" fmla="*/ 0 w 4639542"/>
              <a:gd name="connsiteY20" fmla="*/ 0 h 193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639542" h="1938992" fill="none" extrusionOk="0">
                <a:moveTo>
                  <a:pt x="0" y="0"/>
                </a:moveTo>
                <a:cubicBezTo>
                  <a:pt x="140808" y="-20307"/>
                  <a:pt x="328880" y="668"/>
                  <a:pt x="523605" y="0"/>
                </a:cubicBezTo>
                <a:cubicBezTo>
                  <a:pt x="718330" y="-668"/>
                  <a:pt x="958550" y="24531"/>
                  <a:pt x="1140002" y="0"/>
                </a:cubicBezTo>
                <a:cubicBezTo>
                  <a:pt x="1321454" y="-24531"/>
                  <a:pt x="1483317" y="-1021"/>
                  <a:pt x="1756398" y="0"/>
                </a:cubicBezTo>
                <a:cubicBezTo>
                  <a:pt x="2029479" y="1021"/>
                  <a:pt x="2304078" y="-20796"/>
                  <a:pt x="2465585" y="0"/>
                </a:cubicBezTo>
                <a:cubicBezTo>
                  <a:pt x="2627092" y="20796"/>
                  <a:pt x="2865433" y="6106"/>
                  <a:pt x="3221168" y="0"/>
                </a:cubicBezTo>
                <a:cubicBezTo>
                  <a:pt x="3576903" y="-6106"/>
                  <a:pt x="3508416" y="25262"/>
                  <a:pt x="3791169" y="0"/>
                </a:cubicBezTo>
                <a:cubicBezTo>
                  <a:pt x="4073922" y="-25262"/>
                  <a:pt x="4302215" y="-1471"/>
                  <a:pt x="4639542" y="0"/>
                </a:cubicBezTo>
                <a:cubicBezTo>
                  <a:pt x="4665696" y="209403"/>
                  <a:pt x="4645620" y="365264"/>
                  <a:pt x="4639542" y="588161"/>
                </a:cubicBezTo>
                <a:cubicBezTo>
                  <a:pt x="4633464" y="811058"/>
                  <a:pt x="4657186" y="1101844"/>
                  <a:pt x="4639542" y="1273271"/>
                </a:cubicBezTo>
                <a:cubicBezTo>
                  <a:pt x="4621899" y="1444698"/>
                  <a:pt x="4649548" y="1702483"/>
                  <a:pt x="4639542" y="1938992"/>
                </a:cubicBezTo>
                <a:cubicBezTo>
                  <a:pt x="4481881" y="1966037"/>
                  <a:pt x="4353547" y="1954762"/>
                  <a:pt x="4069541" y="1938992"/>
                </a:cubicBezTo>
                <a:cubicBezTo>
                  <a:pt x="3785535" y="1923222"/>
                  <a:pt x="3730219" y="1963898"/>
                  <a:pt x="3545936" y="1938992"/>
                </a:cubicBezTo>
                <a:cubicBezTo>
                  <a:pt x="3361654" y="1914086"/>
                  <a:pt x="3025660" y="1934324"/>
                  <a:pt x="2836749" y="1938992"/>
                </a:cubicBezTo>
                <a:cubicBezTo>
                  <a:pt x="2647838" y="1943660"/>
                  <a:pt x="2250730" y="1962770"/>
                  <a:pt x="2081166" y="1938992"/>
                </a:cubicBezTo>
                <a:cubicBezTo>
                  <a:pt x="1911602" y="1915214"/>
                  <a:pt x="1706625" y="1947068"/>
                  <a:pt x="1464770" y="1938992"/>
                </a:cubicBezTo>
                <a:cubicBezTo>
                  <a:pt x="1222915" y="1930916"/>
                  <a:pt x="988272" y="1927526"/>
                  <a:pt x="709187" y="1938992"/>
                </a:cubicBezTo>
                <a:cubicBezTo>
                  <a:pt x="430102" y="1950458"/>
                  <a:pt x="157906" y="1957981"/>
                  <a:pt x="0" y="1938992"/>
                </a:cubicBezTo>
                <a:cubicBezTo>
                  <a:pt x="-3395" y="1662597"/>
                  <a:pt x="-31382" y="1425531"/>
                  <a:pt x="0" y="1273271"/>
                </a:cubicBezTo>
                <a:cubicBezTo>
                  <a:pt x="31382" y="1121011"/>
                  <a:pt x="-25507" y="853137"/>
                  <a:pt x="0" y="665721"/>
                </a:cubicBezTo>
                <a:cubicBezTo>
                  <a:pt x="25507" y="478305"/>
                  <a:pt x="-2763" y="144627"/>
                  <a:pt x="0" y="0"/>
                </a:cubicBezTo>
                <a:close/>
              </a:path>
              <a:path w="4639542" h="1938992" stroke="0" extrusionOk="0">
                <a:moveTo>
                  <a:pt x="0" y="0"/>
                </a:moveTo>
                <a:cubicBezTo>
                  <a:pt x="310326" y="-7965"/>
                  <a:pt x="408581" y="10918"/>
                  <a:pt x="755583" y="0"/>
                </a:cubicBezTo>
                <a:cubicBezTo>
                  <a:pt x="1102585" y="-10918"/>
                  <a:pt x="1063358" y="3972"/>
                  <a:pt x="1279188" y="0"/>
                </a:cubicBezTo>
                <a:cubicBezTo>
                  <a:pt x="1495019" y="-3972"/>
                  <a:pt x="1625922" y="23858"/>
                  <a:pt x="1941980" y="0"/>
                </a:cubicBezTo>
                <a:cubicBezTo>
                  <a:pt x="2258038" y="-23858"/>
                  <a:pt x="2246211" y="-6038"/>
                  <a:pt x="2465585" y="0"/>
                </a:cubicBezTo>
                <a:cubicBezTo>
                  <a:pt x="2684960" y="6038"/>
                  <a:pt x="3053950" y="22405"/>
                  <a:pt x="3221168" y="0"/>
                </a:cubicBezTo>
                <a:cubicBezTo>
                  <a:pt x="3388386" y="-22405"/>
                  <a:pt x="3747366" y="-9522"/>
                  <a:pt x="3883959" y="0"/>
                </a:cubicBezTo>
                <a:cubicBezTo>
                  <a:pt x="4020552" y="9522"/>
                  <a:pt x="4335200" y="30397"/>
                  <a:pt x="4639542" y="0"/>
                </a:cubicBezTo>
                <a:cubicBezTo>
                  <a:pt x="4660804" y="141018"/>
                  <a:pt x="4655003" y="434845"/>
                  <a:pt x="4639542" y="588161"/>
                </a:cubicBezTo>
                <a:cubicBezTo>
                  <a:pt x="4624081" y="741477"/>
                  <a:pt x="4617302" y="1037998"/>
                  <a:pt x="4639542" y="1195712"/>
                </a:cubicBezTo>
                <a:cubicBezTo>
                  <a:pt x="4661782" y="1353426"/>
                  <a:pt x="4638731" y="1597450"/>
                  <a:pt x="4639542" y="1938992"/>
                </a:cubicBezTo>
                <a:cubicBezTo>
                  <a:pt x="4478666" y="1917199"/>
                  <a:pt x="4312701" y="1953716"/>
                  <a:pt x="4115937" y="1938992"/>
                </a:cubicBezTo>
                <a:cubicBezTo>
                  <a:pt x="3919173" y="1924268"/>
                  <a:pt x="3604392" y="1905858"/>
                  <a:pt x="3360354" y="1938992"/>
                </a:cubicBezTo>
                <a:cubicBezTo>
                  <a:pt x="3116316" y="1972126"/>
                  <a:pt x="3011236" y="1920766"/>
                  <a:pt x="2790353" y="1938992"/>
                </a:cubicBezTo>
                <a:cubicBezTo>
                  <a:pt x="2569470" y="1957218"/>
                  <a:pt x="2358688" y="1938613"/>
                  <a:pt x="2034771" y="1938992"/>
                </a:cubicBezTo>
                <a:cubicBezTo>
                  <a:pt x="1710854" y="1939371"/>
                  <a:pt x="1697573" y="1955175"/>
                  <a:pt x="1464770" y="1938992"/>
                </a:cubicBezTo>
                <a:cubicBezTo>
                  <a:pt x="1231967" y="1922809"/>
                  <a:pt x="1069066" y="1925321"/>
                  <a:pt x="894769" y="1938992"/>
                </a:cubicBezTo>
                <a:cubicBezTo>
                  <a:pt x="720472" y="1952663"/>
                  <a:pt x="252486" y="1958385"/>
                  <a:pt x="0" y="1938992"/>
                </a:cubicBezTo>
                <a:cubicBezTo>
                  <a:pt x="24837" y="1781508"/>
                  <a:pt x="12726" y="1464571"/>
                  <a:pt x="0" y="1312051"/>
                </a:cubicBezTo>
                <a:cubicBezTo>
                  <a:pt x="-12726" y="1159531"/>
                  <a:pt x="15433" y="941035"/>
                  <a:pt x="0" y="626941"/>
                </a:cubicBezTo>
                <a:cubicBezTo>
                  <a:pt x="-15433" y="312847"/>
                  <a:pt x="11832" y="25831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4200292104">
                  <a:prstGeom prst="rect">
                    <a:avLst/>
                  </a:prstGeom>
                  <ask:type>
                    <ask:lineSketchFreehand/>
                  </ask:type>
                </ask:lineSketchStyleProps>
              </a:ext>
            </a:extLst>
          </a:ln>
        </p:spPr>
        <p:txBody>
          <a:bodyPr wrap="square">
            <a:spAutoFit/>
          </a:bodyPr>
          <a:lstStyle/>
          <a:p>
            <a:pPr>
              <a:spcBef>
                <a:spcPts val="0"/>
              </a:spcBef>
              <a:spcAft>
                <a:spcPts val="1800"/>
              </a:spcAft>
              <a:defRPr/>
            </a:pPr>
            <a:r>
              <a:rPr lang="en-US" altLang="en-US" sz="2400" kern="0" dirty="0">
                <a:latin typeface="+mn-lt"/>
                <a:cs typeface="Arial" panose="020B0604020202020204" pitchFamily="34" charset="0"/>
              </a:rPr>
              <a:t>Five days later their enquiries reveal a witness who states that John Sawyer committed the offence by throwing a brick through the window. </a:t>
            </a:r>
          </a:p>
        </p:txBody>
      </p:sp>
      <p:pic>
        <p:nvPicPr>
          <p:cNvPr id="4" name="Picture 3"/>
          <p:cNvPicPr>
            <a:picLocks noChangeAspect="1"/>
          </p:cNvPicPr>
          <p:nvPr/>
        </p:nvPicPr>
        <p:blipFill>
          <a:blip r:embed="rId3"/>
          <a:stretch>
            <a:fillRect/>
          </a:stretch>
        </p:blipFill>
        <p:spPr>
          <a:xfrm>
            <a:off x="3719738" y="3576478"/>
            <a:ext cx="3209330" cy="1938992"/>
          </a:xfrm>
          <a:prstGeom prst="rect">
            <a:avLst/>
          </a:prstGeom>
        </p:spPr>
      </p:pic>
      <p:sp>
        <p:nvSpPr>
          <p:cNvPr id="7" name="Speech Bubble: Oval 6">
            <a:extLst>
              <a:ext uri="{FF2B5EF4-FFF2-40B4-BE49-F238E27FC236}">
                <a16:creationId xmlns:a16="http://schemas.microsoft.com/office/drawing/2014/main" id="{BD4537BE-F447-4347-965B-64EE1D931BB3}"/>
              </a:ext>
            </a:extLst>
          </p:cNvPr>
          <p:cNvSpPr/>
          <p:nvPr/>
        </p:nvSpPr>
        <p:spPr>
          <a:xfrm>
            <a:off x="7608169" y="1988840"/>
            <a:ext cx="3923674" cy="2520281"/>
          </a:xfrm>
          <a:custGeom>
            <a:avLst/>
            <a:gdLst>
              <a:gd name="connsiteX0" fmla="*/ 1144418 w 3923674"/>
              <a:gd name="connsiteY0" fmla="*/ 2835316 h 2520281"/>
              <a:gd name="connsiteX1" fmla="*/ 997730 w 3923674"/>
              <a:gd name="connsiteY1" fmla="*/ 2357618 h 2520281"/>
              <a:gd name="connsiteX2" fmla="*/ 604771 w 3923674"/>
              <a:gd name="connsiteY2" fmla="*/ 350125 h 2520281"/>
              <a:gd name="connsiteX3" fmla="*/ 2557604 w 3923674"/>
              <a:gd name="connsiteY3" fmla="*/ 59510 h 2520281"/>
              <a:gd name="connsiteX4" fmla="*/ 3692274 w 3923674"/>
              <a:gd name="connsiteY4" fmla="*/ 1853865 h 2520281"/>
              <a:gd name="connsiteX5" fmla="*/ 1707983 w 3923674"/>
              <a:gd name="connsiteY5" fmla="*/ 2509688 h 2520281"/>
              <a:gd name="connsiteX6" fmla="*/ 1144418 w 3923674"/>
              <a:gd name="connsiteY6" fmla="*/ 2835316 h 2520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674" h="2520281" fill="none" extrusionOk="0">
                <a:moveTo>
                  <a:pt x="1144418" y="2835316"/>
                </a:moveTo>
                <a:cubicBezTo>
                  <a:pt x="1101042" y="2645274"/>
                  <a:pt x="1027920" y="2458747"/>
                  <a:pt x="997730" y="2357618"/>
                </a:cubicBezTo>
                <a:cubicBezTo>
                  <a:pt x="-195958" y="1969309"/>
                  <a:pt x="-393976" y="830098"/>
                  <a:pt x="604771" y="350125"/>
                </a:cubicBezTo>
                <a:cubicBezTo>
                  <a:pt x="1261825" y="-11815"/>
                  <a:pt x="1981996" y="-87288"/>
                  <a:pt x="2557604" y="59510"/>
                </a:cubicBezTo>
                <a:cubicBezTo>
                  <a:pt x="3586808" y="389179"/>
                  <a:pt x="4415455" y="1096854"/>
                  <a:pt x="3692274" y="1853865"/>
                </a:cubicBezTo>
                <a:cubicBezTo>
                  <a:pt x="3505150" y="2321969"/>
                  <a:pt x="2395741" y="2485800"/>
                  <a:pt x="1707983" y="2509688"/>
                </a:cubicBezTo>
                <a:cubicBezTo>
                  <a:pt x="1553098" y="2573677"/>
                  <a:pt x="1298353" y="2719853"/>
                  <a:pt x="1144418" y="2835316"/>
                </a:cubicBezTo>
                <a:close/>
              </a:path>
              <a:path w="3923674" h="2520281" stroke="0" extrusionOk="0">
                <a:moveTo>
                  <a:pt x="1144418" y="2835316"/>
                </a:moveTo>
                <a:cubicBezTo>
                  <a:pt x="1114941" y="2708654"/>
                  <a:pt x="1062111" y="2511160"/>
                  <a:pt x="997730" y="2357618"/>
                </a:cubicBezTo>
                <a:cubicBezTo>
                  <a:pt x="-166390" y="2000506"/>
                  <a:pt x="-389798" y="1020567"/>
                  <a:pt x="604771" y="350125"/>
                </a:cubicBezTo>
                <a:cubicBezTo>
                  <a:pt x="1297410" y="43383"/>
                  <a:pt x="1855025" y="-181236"/>
                  <a:pt x="2557604" y="59510"/>
                </a:cubicBezTo>
                <a:cubicBezTo>
                  <a:pt x="3638856" y="303998"/>
                  <a:pt x="4387155" y="1239275"/>
                  <a:pt x="3692274" y="1853865"/>
                </a:cubicBezTo>
                <a:cubicBezTo>
                  <a:pt x="3345411" y="2288692"/>
                  <a:pt x="2458377" y="2463670"/>
                  <a:pt x="1707983" y="2509688"/>
                </a:cubicBezTo>
                <a:cubicBezTo>
                  <a:pt x="1570529" y="2591562"/>
                  <a:pt x="1335453" y="2692856"/>
                  <a:pt x="1144418" y="2835316"/>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354370861">
                  <a:prstGeom prst="wedgeEllipse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powers of arrest do the officers have to deal with this situation?</a:t>
            </a:r>
          </a:p>
        </p:txBody>
      </p:sp>
      <p:grpSp>
        <p:nvGrpSpPr>
          <p:cNvPr id="8" name="Group 7">
            <a:extLst>
              <a:ext uri="{FF2B5EF4-FFF2-40B4-BE49-F238E27FC236}">
                <a16:creationId xmlns:a16="http://schemas.microsoft.com/office/drawing/2014/main" id="{A9133A90-21D9-4024-AECD-6BFEC32F8CB4}"/>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545016BA-887E-4023-8E0E-CAAE6A492C4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8B1A86E6-B346-4279-B3DC-66E076196868}"/>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DD03B8FB-C871-413D-AD5C-3AD1A5059F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A607055A-C65E-48F4-9AC8-503108D52E6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06740193-9914-4DA4-B4EF-AD267CB6A96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FE13C91F-9BCC-4605-B9DF-64F448DDBE8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972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5"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p:cNvPicPr>
            <a:picLocks noChangeAspect="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2999656" y="0"/>
            <a:ext cx="5400600" cy="54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551384" y="188640"/>
            <a:ext cx="1101722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Section 24 PACE 984 &amp; PACE Code G</a:t>
            </a:r>
          </a:p>
        </p:txBody>
      </p:sp>
      <p:sp>
        <p:nvSpPr>
          <p:cNvPr id="2" name="Scroll: Horizontal 1">
            <a:extLst>
              <a:ext uri="{FF2B5EF4-FFF2-40B4-BE49-F238E27FC236}">
                <a16:creationId xmlns:a16="http://schemas.microsoft.com/office/drawing/2014/main" id="{7C0FF586-DF51-4BA0-A33F-18573124A1B3}"/>
              </a:ext>
            </a:extLst>
          </p:cNvPr>
          <p:cNvSpPr/>
          <p:nvPr/>
        </p:nvSpPr>
        <p:spPr>
          <a:xfrm>
            <a:off x="2279576" y="1484784"/>
            <a:ext cx="7632848" cy="3312368"/>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Section 24 PACE 1984 &amp; PACE Code G</a:t>
            </a:r>
          </a:p>
          <a:p>
            <a:pPr algn="ctr"/>
            <a:endParaRPr lang="en-GB" sz="2800" dirty="0">
              <a:solidFill>
                <a:schemeClr val="tx1"/>
              </a:solidFill>
            </a:endParaRPr>
          </a:p>
          <a:p>
            <a:pPr algn="ctr"/>
            <a:r>
              <a:rPr lang="en-GB" sz="2800" b="1" u="sng" dirty="0">
                <a:solidFill>
                  <a:schemeClr val="tx1"/>
                </a:solidFill>
              </a:rPr>
              <a:t>Necessity to arrest</a:t>
            </a:r>
          </a:p>
        </p:txBody>
      </p:sp>
      <p:grpSp>
        <p:nvGrpSpPr>
          <p:cNvPr id="6" name="Group 5">
            <a:extLst>
              <a:ext uri="{FF2B5EF4-FFF2-40B4-BE49-F238E27FC236}">
                <a16:creationId xmlns:a16="http://schemas.microsoft.com/office/drawing/2014/main" id="{3B4E51B1-1122-4D16-A793-1E63578FEE6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102E5D9A-8B89-4881-8F3E-06F81E86443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1A8CF9A-C852-4B0B-8AEA-14137E39AA5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9B3CB39-3201-4161-AD00-D9CBB2A9EB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A310482-AD81-4572-85A0-BF1B9E1537F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CA0E901-3A18-4D15-ABA2-A79B592EFA4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886E384-6919-4261-A297-E77DF100857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3169789" y="2276872"/>
            <a:ext cx="5852421" cy="3565847"/>
          </a:xfrm>
          <a:prstGeom prst="rect">
            <a:avLst/>
          </a:prstGeom>
          <a:ln>
            <a:noFill/>
          </a:ln>
          <a:effectLst>
            <a:softEdge rad="112500"/>
          </a:effectLst>
        </p:spPr>
      </p:pic>
      <p:sp>
        <p:nvSpPr>
          <p:cNvPr id="3" name="Text Box 6"/>
          <p:cNvSpPr txBox="1">
            <a:spLocks noChangeArrowheads="1"/>
          </p:cNvSpPr>
          <p:nvPr>
            <p:custDataLst>
              <p:tags r:id="rId2"/>
            </p:custDataLst>
          </p:nvPr>
        </p:nvSpPr>
        <p:spPr bwMode="auto">
          <a:xfrm>
            <a:off x="1775571" y="1125811"/>
            <a:ext cx="2952327" cy="1077218"/>
          </a:xfrm>
          <a:custGeom>
            <a:avLst/>
            <a:gdLst>
              <a:gd name="connsiteX0" fmla="*/ 0 w 2952327"/>
              <a:gd name="connsiteY0" fmla="*/ 0 h 1077218"/>
              <a:gd name="connsiteX1" fmla="*/ 590465 w 2952327"/>
              <a:gd name="connsiteY1" fmla="*/ 0 h 1077218"/>
              <a:gd name="connsiteX2" fmla="*/ 1092361 w 2952327"/>
              <a:gd name="connsiteY2" fmla="*/ 0 h 1077218"/>
              <a:gd name="connsiteX3" fmla="*/ 1594257 w 2952327"/>
              <a:gd name="connsiteY3" fmla="*/ 0 h 1077218"/>
              <a:gd name="connsiteX4" fmla="*/ 2155199 w 2952327"/>
              <a:gd name="connsiteY4" fmla="*/ 0 h 1077218"/>
              <a:gd name="connsiteX5" fmla="*/ 2952327 w 2952327"/>
              <a:gd name="connsiteY5" fmla="*/ 0 h 1077218"/>
              <a:gd name="connsiteX6" fmla="*/ 2952327 w 2952327"/>
              <a:gd name="connsiteY6" fmla="*/ 527837 h 1077218"/>
              <a:gd name="connsiteX7" fmla="*/ 2952327 w 2952327"/>
              <a:gd name="connsiteY7" fmla="*/ 1077218 h 1077218"/>
              <a:gd name="connsiteX8" fmla="*/ 2302815 w 2952327"/>
              <a:gd name="connsiteY8" fmla="*/ 1077218 h 1077218"/>
              <a:gd name="connsiteX9" fmla="*/ 1682826 w 2952327"/>
              <a:gd name="connsiteY9" fmla="*/ 1077218 h 1077218"/>
              <a:gd name="connsiteX10" fmla="*/ 1151408 w 2952327"/>
              <a:gd name="connsiteY10" fmla="*/ 1077218 h 1077218"/>
              <a:gd name="connsiteX11" fmla="*/ 0 w 2952327"/>
              <a:gd name="connsiteY11" fmla="*/ 1077218 h 1077218"/>
              <a:gd name="connsiteX12" fmla="*/ 0 w 2952327"/>
              <a:gd name="connsiteY12" fmla="*/ 570926 h 1077218"/>
              <a:gd name="connsiteX13" fmla="*/ 0 w 2952327"/>
              <a:gd name="connsiteY13" fmla="*/ 0 h 1077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52327" h="1077218" fill="none" extrusionOk="0">
                <a:moveTo>
                  <a:pt x="0" y="0"/>
                </a:moveTo>
                <a:cubicBezTo>
                  <a:pt x="215122" y="-28909"/>
                  <a:pt x="403273" y="10151"/>
                  <a:pt x="590465" y="0"/>
                </a:cubicBezTo>
                <a:cubicBezTo>
                  <a:pt x="777658" y="-10151"/>
                  <a:pt x="869603" y="-18463"/>
                  <a:pt x="1092361" y="0"/>
                </a:cubicBezTo>
                <a:cubicBezTo>
                  <a:pt x="1315119" y="18463"/>
                  <a:pt x="1413094" y="5365"/>
                  <a:pt x="1594257" y="0"/>
                </a:cubicBezTo>
                <a:cubicBezTo>
                  <a:pt x="1775420" y="-5365"/>
                  <a:pt x="2015178" y="13383"/>
                  <a:pt x="2155199" y="0"/>
                </a:cubicBezTo>
                <a:cubicBezTo>
                  <a:pt x="2295220" y="-13383"/>
                  <a:pt x="2680971" y="-6275"/>
                  <a:pt x="2952327" y="0"/>
                </a:cubicBezTo>
                <a:cubicBezTo>
                  <a:pt x="2927374" y="145180"/>
                  <a:pt x="2976672" y="368694"/>
                  <a:pt x="2952327" y="527837"/>
                </a:cubicBezTo>
                <a:cubicBezTo>
                  <a:pt x="2927982" y="686980"/>
                  <a:pt x="2971332" y="918198"/>
                  <a:pt x="2952327" y="1077218"/>
                </a:cubicBezTo>
                <a:cubicBezTo>
                  <a:pt x="2687991" y="1064820"/>
                  <a:pt x="2489915" y="1100986"/>
                  <a:pt x="2302815" y="1077218"/>
                </a:cubicBezTo>
                <a:cubicBezTo>
                  <a:pt x="2115715" y="1053450"/>
                  <a:pt x="1839371" y="1083208"/>
                  <a:pt x="1682826" y="1077218"/>
                </a:cubicBezTo>
                <a:cubicBezTo>
                  <a:pt x="1526281" y="1071228"/>
                  <a:pt x="1353807" y="1085059"/>
                  <a:pt x="1151408" y="1077218"/>
                </a:cubicBezTo>
                <a:cubicBezTo>
                  <a:pt x="949009" y="1069377"/>
                  <a:pt x="496202" y="1103816"/>
                  <a:pt x="0" y="1077218"/>
                </a:cubicBezTo>
                <a:cubicBezTo>
                  <a:pt x="-24192" y="846899"/>
                  <a:pt x="11368" y="708544"/>
                  <a:pt x="0" y="570926"/>
                </a:cubicBezTo>
                <a:cubicBezTo>
                  <a:pt x="-11368" y="433308"/>
                  <a:pt x="17317" y="232549"/>
                  <a:pt x="0" y="0"/>
                </a:cubicBezTo>
                <a:close/>
              </a:path>
              <a:path w="2952327" h="1077218" stroke="0" extrusionOk="0">
                <a:moveTo>
                  <a:pt x="0" y="0"/>
                </a:moveTo>
                <a:cubicBezTo>
                  <a:pt x="220838" y="-12882"/>
                  <a:pt x="418742" y="307"/>
                  <a:pt x="531419" y="0"/>
                </a:cubicBezTo>
                <a:cubicBezTo>
                  <a:pt x="644096" y="-307"/>
                  <a:pt x="951482" y="-27119"/>
                  <a:pt x="1180931" y="0"/>
                </a:cubicBezTo>
                <a:cubicBezTo>
                  <a:pt x="1410380" y="27119"/>
                  <a:pt x="1629279" y="8372"/>
                  <a:pt x="1830443" y="0"/>
                </a:cubicBezTo>
                <a:cubicBezTo>
                  <a:pt x="2031607" y="-8372"/>
                  <a:pt x="2582972" y="50086"/>
                  <a:pt x="2952327" y="0"/>
                </a:cubicBezTo>
                <a:cubicBezTo>
                  <a:pt x="2943855" y="225362"/>
                  <a:pt x="2941873" y="391960"/>
                  <a:pt x="2952327" y="560153"/>
                </a:cubicBezTo>
                <a:cubicBezTo>
                  <a:pt x="2962781" y="728346"/>
                  <a:pt x="2946010" y="960375"/>
                  <a:pt x="2952327" y="1077218"/>
                </a:cubicBezTo>
                <a:cubicBezTo>
                  <a:pt x="2750904" y="1084224"/>
                  <a:pt x="2595436" y="1062791"/>
                  <a:pt x="2391385" y="1077218"/>
                </a:cubicBezTo>
                <a:cubicBezTo>
                  <a:pt x="2187334" y="1091645"/>
                  <a:pt x="1962629" y="1097929"/>
                  <a:pt x="1741873" y="1077218"/>
                </a:cubicBezTo>
                <a:cubicBezTo>
                  <a:pt x="1521117" y="1056507"/>
                  <a:pt x="1378410" y="1079322"/>
                  <a:pt x="1151408" y="1077218"/>
                </a:cubicBezTo>
                <a:cubicBezTo>
                  <a:pt x="924406" y="1075114"/>
                  <a:pt x="415648" y="1104014"/>
                  <a:pt x="0" y="1077218"/>
                </a:cubicBezTo>
                <a:cubicBezTo>
                  <a:pt x="9950" y="902520"/>
                  <a:pt x="27177" y="732013"/>
                  <a:pt x="0" y="527837"/>
                </a:cubicBezTo>
                <a:cubicBezTo>
                  <a:pt x="-27177" y="323661"/>
                  <a:pt x="12982" y="227439"/>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559223374">
                  <a:prstGeom prst="rect">
                    <a:avLst/>
                  </a:prstGeom>
                  <ask:type>
                    <ask:lineSketchFreehand/>
                  </ask:type>
                </ask:lineSketchStyleProps>
              </a:ext>
            </a:extLst>
          </a:ln>
        </p:spPr>
        <p:txBody>
          <a:bodyPr wrap="squar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3200" dirty="0">
                <a:solidFill>
                  <a:schemeClr val="tx1"/>
                </a:solidFill>
                <a:latin typeface="+mn-lt"/>
              </a:rPr>
              <a:t>Right to </a:t>
            </a:r>
          </a:p>
          <a:p>
            <a:pPr algn="ctr" eaLnBrk="1" hangingPunct="1">
              <a:spcBef>
                <a:spcPct val="0"/>
              </a:spcBef>
              <a:buFontTx/>
              <a:buNone/>
            </a:pPr>
            <a:r>
              <a:rPr lang="en-GB" altLang="en-US" sz="3200" dirty="0">
                <a:solidFill>
                  <a:schemeClr val="tx1"/>
                </a:solidFill>
                <a:latin typeface="+mn-lt"/>
              </a:rPr>
              <a:t>Liberty</a:t>
            </a:r>
          </a:p>
        </p:txBody>
      </p:sp>
      <p:sp>
        <p:nvSpPr>
          <p:cNvPr id="4" name="Text Box 8"/>
          <p:cNvSpPr txBox="1">
            <a:spLocks noChangeArrowheads="1"/>
          </p:cNvSpPr>
          <p:nvPr>
            <p:custDataLst>
              <p:tags r:id="rId3"/>
            </p:custDataLst>
          </p:nvPr>
        </p:nvSpPr>
        <p:spPr bwMode="auto">
          <a:xfrm>
            <a:off x="6816080" y="1155776"/>
            <a:ext cx="2952327" cy="1077218"/>
          </a:xfrm>
          <a:custGeom>
            <a:avLst/>
            <a:gdLst>
              <a:gd name="connsiteX0" fmla="*/ 0 w 2952327"/>
              <a:gd name="connsiteY0" fmla="*/ 0 h 1077218"/>
              <a:gd name="connsiteX1" fmla="*/ 501896 w 2952327"/>
              <a:gd name="connsiteY1" fmla="*/ 0 h 1077218"/>
              <a:gd name="connsiteX2" fmla="*/ 1092361 w 2952327"/>
              <a:gd name="connsiteY2" fmla="*/ 0 h 1077218"/>
              <a:gd name="connsiteX3" fmla="*/ 1682826 w 2952327"/>
              <a:gd name="connsiteY3" fmla="*/ 0 h 1077218"/>
              <a:gd name="connsiteX4" fmla="*/ 2214245 w 2952327"/>
              <a:gd name="connsiteY4" fmla="*/ 0 h 1077218"/>
              <a:gd name="connsiteX5" fmla="*/ 2952327 w 2952327"/>
              <a:gd name="connsiteY5" fmla="*/ 0 h 1077218"/>
              <a:gd name="connsiteX6" fmla="*/ 2952327 w 2952327"/>
              <a:gd name="connsiteY6" fmla="*/ 517065 h 1077218"/>
              <a:gd name="connsiteX7" fmla="*/ 2952327 w 2952327"/>
              <a:gd name="connsiteY7" fmla="*/ 1077218 h 1077218"/>
              <a:gd name="connsiteX8" fmla="*/ 2420908 w 2952327"/>
              <a:gd name="connsiteY8" fmla="*/ 1077218 h 1077218"/>
              <a:gd name="connsiteX9" fmla="*/ 1800919 w 2952327"/>
              <a:gd name="connsiteY9" fmla="*/ 1077218 h 1077218"/>
              <a:gd name="connsiteX10" fmla="*/ 1269501 w 2952327"/>
              <a:gd name="connsiteY10" fmla="*/ 1077218 h 1077218"/>
              <a:gd name="connsiteX11" fmla="*/ 679035 w 2952327"/>
              <a:gd name="connsiteY11" fmla="*/ 1077218 h 1077218"/>
              <a:gd name="connsiteX12" fmla="*/ 0 w 2952327"/>
              <a:gd name="connsiteY12" fmla="*/ 1077218 h 1077218"/>
              <a:gd name="connsiteX13" fmla="*/ 0 w 2952327"/>
              <a:gd name="connsiteY13" fmla="*/ 560153 h 1077218"/>
              <a:gd name="connsiteX14" fmla="*/ 0 w 2952327"/>
              <a:gd name="connsiteY14" fmla="*/ 0 h 1077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52327" h="1077218" fill="none" extrusionOk="0">
                <a:moveTo>
                  <a:pt x="0" y="0"/>
                </a:moveTo>
                <a:cubicBezTo>
                  <a:pt x="176485" y="13030"/>
                  <a:pt x="335365" y="-22045"/>
                  <a:pt x="501896" y="0"/>
                </a:cubicBezTo>
                <a:cubicBezTo>
                  <a:pt x="668427" y="22045"/>
                  <a:pt x="970901" y="-12489"/>
                  <a:pt x="1092361" y="0"/>
                </a:cubicBezTo>
                <a:cubicBezTo>
                  <a:pt x="1213821" y="12489"/>
                  <a:pt x="1533761" y="-23958"/>
                  <a:pt x="1682826" y="0"/>
                </a:cubicBezTo>
                <a:cubicBezTo>
                  <a:pt x="1831892" y="23958"/>
                  <a:pt x="2072751" y="-4028"/>
                  <a:pt x="2214245" y="0"/>
                </a:cubicBezTo>
                <a:cubicBezTo>
                  <a:pt x="2355739" y="4028"/>
                  <a:pt x="2738857" y="-19479"/>
                  <a:pt x="2952327" y="0"/>
                </a:cubicBezTo>
                <a:cubicBezTo>
                  <a:pt x="2954639" y="131904"/>
                  <a:pt x="2960828" y="305292"/>
                  <a:pt x="2952327" y="517065"/>
                </a:cubicBezTo>
                <a:cubicBezTo>
                  <a:pt x="2943826" y="728838"/>
                  <a:pt x="2964746" y="804044"/>
                  <a:pt x="2952327" y="1077218"/>
                </a:cubicBezTo>
                <a:cubicBezTo>
                  <a:pt x="2765335" y="1054977"/>
                  <a:pt x="2648627" y="1063688"/>
                  <a:pt x="2420908" y="1077218"/>
                </a:cubicBezTo>
                <a:cubicBezTo>
                  <a:pt x="2193189" y="1090748"/>
                  <a:pt x="2008538" y="1055276"/>
                  <a:pt x="1800919" y="1077218"/>
                </a:cubicBezTo>
                <a:cubicBezTo>
                  <a:pt x="1593300" y="1099160"/>
                  <a:pt x="1442751" y="1084916"/>
                  <a:pt x="1269501" y="1077218"/>
                </a:cubicBezTo>
                <a:cubicBezTo>
                  <a:pt x="1096251" y="1069520"/>
                  <a:pt x="928482" y="1094208"/>
                  <a:pt x="679035" y="1077218"/>
                </a:cubicBezTo>
                <a:cubicBezTo>
                  <a:pt x="429588" y="1060228"/>
                  <a:pt x="333583" y="1077616"/>
                  <a:pt x="0" y="1077218"/>
                </a:cubicBezTo>
                <a:cubicBezTo>
                  <a:pt x="5784" y="924343"/>
                  <a:pt x="10709" y="745088"/>
                  <a:pt x="0" y="560153"/>
                </a:cubicBezTo>
                <a:cubicBezTo>
                  <a:pt x="-10709" y="375218"/>
                  <a:pt x="-14184" y="137743"/>
                  <a:pt x="0" y="0"/>
                </a:cubicBezTo>
                <a:close/>
              </a:path>
              <a:path w="2952327" h="1077218" stroke="0" extrusionOk="0">
                <a:moveTo>
                  <a:pt x="0" y="0"/>
                </a:moveTo>
                <a:cubicBezTo>
                  <a:pt x="257148" y="20102"/>
                  <a:pt x="290503" y="-26270"/>
                  <a:pt x="531419" y="0"/>
                </a:cubicBezTo>
                <a:cubicBezTo>
                  <a:pt x="772335" y="26270"/>
                  <a:pt x="926185" y="10333"/>
                  <a:pt x="1151408" y="0"/>
                </a:cubicBezTo>
                <a:cubicBezTo>
                  <a:pt x="1376631" y="-10333"/>
                  <a:pt x="1483296" y="1313"/>
                  <a:pt x="1712350" y="0"/>
                </a:cubicBezTo>
                <a:cubicBezTo>
                  <a:pt x="1941404" y="-1313"/>
                  <a:pt x="2029072" y="-821"/>
                  <a:pt x="2273292" y="0"/>
                </a:cubicBezTo>
                <a:cubicBezTo>
                  <a:pt x="2517512" y="821"/>
                  <a:pt x="2758669" y="-8480"/>
                  <a:pt x="2952327" y="0"/>
                </a:cubicBezTo>
                <a:cubicBezTo>
                  <a:pt x="2942399" y="132751"/>
                  <a:pt x="2948185" y="339106"/>
                  <a:pt x="2952327" y="538609"/>
                </a:cubicBezTo>
                <a:cubicBezTo>
                  <a:pt x="2956469" y="738112"/>
                  <a:pt x="2941976" y="958626"/>
                  <a:pt x="2952327" y="1077218"/>
                </a:cubicBezTo>
                <a:cubicBezTo>
                  <a:pt x="2814718" y="1090356"/>
                  <a:pt x="2597649" y="1053808"/>
                  <a:pt x="2450431" y="1077218"/>
                </a:cubicBezTo>
                <a:cubicBezTo>
                  <a:pt x="2303213" y="1100628"/>
                  <a:pt x="1959723" y="1047609"/>
                  <a:pt x="1800919" y="1077218"/>
                </a:cubicBezTo>
                <a:cubicBezTo>
                  <a:pt x="1642115" y="1106827"/>
                  <a:pt x="1471356" y="1074128"/>
                  <a:pt x="1239977" y="1077218"/>
                </a:cubicBezTo>
                <a:cubicBezTo>
                  <a:pt x="1008598" y="1080308"/>
                  <a:pt x="908511" y="1055977"/>
                  <a:pt x="708558" y="1077218"/>
                </a:cubicBezTo>
                <a:cubicBezTo>
                  <a:pt x="508605" y="1098459"/>
                  <a:pt x="325246" y="1043153"/>
                  <a:pt x="0" y="1077218"/>
                </a:cubicBezTo>
                <a:cubicBezTo>
                  <a:pt x="-6641" y="918772"/>
                  <a:pt x="-14188" y="690444"/>
                  <a:pt x="0" y="527837"/>
                </a:cubicBezTo>
                <a:cubicBezTo>
                  <a:pt x="14188" y="365230"/>
                  <a:pt x="784" y="220960"/>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980646469">
                  <a:prstGeom prst="rect">
                    <a:avLst/>
                  </a:prstGeom>
                  <ask:type>
                    <ask:lineSketchFreehand/>
                  </ask:type>
                </ask:lineSketchStyleProps>
              </a:ext>
            </a:extLst>
          </a:ln>
        </p:spPr>
        <p:txBody>
          <a:bodyPr wrap="squar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3200" dirty="0">
                <a:solidFill>
                  <a:schemeClr val="tx1"/>
                </a:solidFill>
                <a:latin typeface="+mn-lt"/>
              </a:rPr>
              <a:t>Investigation</a:t>
            </a:r>
          </a:p>
          <a:p>
            <a:pPr algn="ctr" eaLnBrk="1" hangingPunct="1">
              <a:spcBef>
                <a:spcPct val="0"/>
              </a:spcBef>
              <a:buFontTx/>
              <a:buNone/>
            </a:pPr>
            <a:r>
              <a:rPr lang="en-GB" altLang="en-US" sz="3200" dirty="0">
                <a:solidFill>
                  <a:schemeClr val="tx1"/>
                </a:solidFill>
                <a:latin typeface="+mn-lt"/>
              </a:rPr>
              <a:t>Objectives</a:t>
            </a:r>
          </a:p>
        </p:txBody>
      </p:sp>
      <p:sp>
        <p:nvSpPr>
          <p:cNvPr id="6" name="TextBox 5"/>
          <p:cNvSpPr txBox="1"/>
          <p:nvPr/>
        </p:nvSpPr>
        <p:spPr>
          <a:xfrm>
            <a:off x="839416" y="260648"/>
            <a:ext cx="10873208"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Balancing Competing Rights &amp; Needs</a:t>
            </a:r>
          </a:p>
        </p:txBody>
      </p:sp>
      <p:grpSp>
        <p:nvGrpSpPr>
          <p:cNvPr id="7" name="Group 6">
            <a:extLst>
              <a:ext uri="{FF2B5EF4-FFF2-40B4-BE49-F238E27FC236}">
                <a16:creationId xmlns:a16="http://schemas.microsoft.com/office/drawing/2014/main" id="{7861680C-C72B-42BE-920A-7039534C9D29}"/>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9FC16030-BA05-43A7-8D35-69463D46DC6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9D8C5E22-4160-4CE0-AD5D-DB61BB05A110}"/>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DCB900D4-C2A5-48B9-BD64-FF9A699A7EA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5F9F9D3A-70CC-4B9F-9C33-5D466280133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69E0C2DE-A31B-4A07-8D83-5B58853EE90D}"/>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2915B0A6-9A8B-4B2A-A916-5E2442EA826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49461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C0900-A810-40DD-A280-05E4748BA778}"/>
              </a:ext>
            </a:extLst>
          </p:cNvPr>
          <p:cNvSpPr>
            <a:spLocks noGrp="1"/>
          </p:cNvSpPr>
          <p:nvPr>
            <p:ph type="title"/>
          </p:nvPr>
        </p:nvSpPr>
        <p:spPr>
          <a:xfrm>
            <a:off x="838200" y="216437"/>
            <a:ext cx="10515600" cy="620275"/>
          </a:xfrm>
          <a:solidFill>
            <a:srgbClr val="002060"/>
          </a:solidFill>
        </p:spPr>
        <p:txBody>
          <a:bodyPr>
            <a:normAutofit/>
          </a:bodyPr>
          <a:lstStyle/>
          <a:p>
            <a:pPr algn="ctr"/>
            <a:r>
              <a:rPr lang="en-GB" sz="3200" b="1" dirty="0">
                <a:solidFill>
                  <a:schemeClr val="bg1"/>
                </a:solidFill>
                <a:latin typeface="+mn-lt"/>
              </a:rPr>
              <a:t>Why might you need to arrest someone?</a:t>
            </a:r>
          </a:p>
        </p:txBody>
      </p:sp>
      <p:graphicFrame>
        <p:nvGraphicFramePr>
          <p:cNvPr id="15" name="Diagram 14">
            <a:extLst>
              <a:ext uri="{FF2B5EF4-FFF2-40B4-BE49-F238E27FC236}">
                <a16:creationId xmlns:a16="http://schemas.microsoft.com/office/drawing/2014/main" id="{A63411B4-DCF4-483E-BCEE-5792D62B7B56}"/>
              </a:ext>
            </a:extLst>
          </p:cNvPr>
          <p:cNvGraphicFramePr/>
          <p:nvPr>
            <p:extLst>
              <p:ext uri="{D42A27DB-BD31-4B8C-83A1-F6EECF244321}">
                <p14:modId xmlns:p14="http://schemas.microsoft.com/office/powerpoint/2010/main" val="225322476"/>
              </p:ext>
            </p:extLst>
          </p:nvPr>
        </p:nvGraphicFramePr>
        <p:xfrm>
          <a:off x="838200" y="1235853"/>
          <a:ext cx="5355045" cy="4534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a:extLst>
              <a:ext uri="{FF2B5EF4-FFF2-40B4-BE49-F238E27FC236}">
                <a16:creationId xmlns:a16="http://schemas.microsoft.com/office/drawing/2014/main" id="{DAD23075-430D-44E8-8092-375FD9ADE5FC}"/>
              </a:ext>
            </a:extLst>
          </p:cNvPr>
          <p:cNvGraphicFramePr/>
          <p:nvPr>
            <p:extLst>
              <p:ext uri="{D42A27DB-BD31-4B8C-83A1-F6EECF244321}">
                <p14:modId xmlns:p14="http://schemas.microsoft.com/office/powerpoint/2010/main" val="137120959"/>
              </p:ext>
            </p:extLst>
          </p:nvPr>
        </p:nvGraphicFramePr>
        <p:xfrm>
          <a:off x="6337059" y="1235853"/>
          <a:ext cx="5355045" cy="45340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5" name="Group 4">
            <a:extLst>
              <a:ext uri="{FF2B5EF4-FFF2-40B4-BE49-F238E27FC236}">
                <a16:creationId xmlns:a16="http://schemas.microsoft.com/office/drawing/2014/main" id="{2158E0D5-8ABC-420C-A0C4-9911A0C99EA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A8AC82E-C16F-4397-91FD-81977F47FBDE}"/>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BD6C1D4-7614-4867-B51D-1EE0BC41214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05D5FCE-54FB-4E28-B01B-F33A02B1E1B1}"/>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BEC1AFA-2919-4776-AB8F-DA0957EA360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01F1A6C-F07D-45A6-ABDC-656658EC533D}"/>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AFB6149-719B-49C8-BE6F-C1535F9B59C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40509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4CA51C4B-46F8-4DD5-8F2C-A8010530979B}"/>
                                            </p:graphicEl>
                                          </p:spTgt>
                                        </p:tgtEl>
                                        <p:attrNameLst>
                                          <p:attrName>style.visibility</p:attrName>
                                        </p:attrNameLst>
                                      </p:cBhvr>
                                      <p:to>
                                        <p:strVal val="visible"/>
                                      </p:to>
                                    </p:set>
                                    <p:animEffect transition="in" filter="fade">
                                      <p:cBhvr>
                                        <p:cTn id="7" dur="500"/>
                                        <p:tgtEl>
                                          <p:spTgt spid="15">
                                            <p:graphicEl>
                                              <a:dgm id="{4CA51C4B-46F8-4DD5-8F2C-A801053097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E06E1C49-937E-41F7-9674-D431A9BF3911}"/>
                                            </p:graphicEl>
                                          </p:spTgt>
                                        </p:tgtEl>
                                        <p:attrNameLst>
                                          <p:attrName>style.visibility</p:attrName>
                                        </p:attrNameLst>
                                      </p:cBhvr>
                                      <p:to>
                                        <p:strVal val="visible"/>
                                      </p:to>
                                    </p:set>
                                    <p:animEffect transition="in" filter="fade">
                                      <p:cBhvr>
                                        <p:cTn id="12" dur="500"/>
                                        <p:tgtEl>
                                          <p:spTgt spid="15">
                                            <p:graphicEl>
                                              <a:dgm id="{E06E1C49-937E-41F7-9674-D431A9BF391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5">
                                            <p:graphicEl>
                                              <a:dgm id="{65F6889B-3BFE-4921-8AF4-5382574A43BE}"/>
                                            </p:graphicEl>
                                          </p:spTgt>
                                        </p:tgtEl>
                                        <p:attrNameLst>
                                          <p:attrName>style.visibility</p:attrName>
                                        </p:attrNameLst>
                                      </p:cBhvr>
                                      <p:to>
                                        <p:strVal val="visible"/>
                                      </p:to>
                                    </p:set>
                                    <p:animEffect transition="in" filter="fade">
                                      <p:cBhvr>
                                        <p:cTn id="15" dur="500"/>
                                        <p:tgtEl>
                                          <p:spTgt spid="15">
                                            <p:graphicEl>
                                              <a:dgm id="{65F6889B-3BFE-4921-8AF4-5382574A43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5">
                                            <p:graphicEl>
                                              <a:dgm id="{F7583A4E-7BA9-496D-9C40-4A2794F58C76}"/>
                                            </p:graphicEl>
                                          </p:spTgt>
                                        </p:tgtEl>
                                        <p:attrNameLst>
                                          <p:attrName>style.visibility</p:attrName>
                                        </p:attrNameLst>
                                      </p:cBhvr>
                                      <p:to>
                                        <p:strVal val="visible"/>
                                      </p:to>
                                    </p:set>
                                    <p:animEffect transition="in" filter="fade">
                                      <p:cBhvr>
                                        <p:cTn id="20" dur="500"/>
                                        <p:tgtEl>
                                          <p:spTgt spid="15">
                                            <p:graphicEl>
                                              <a:dgm id="{F7583A4E-7BA9-496D-9C40-4A2794F58C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5">
                                            <p:graphicEl>
                                              <a:dgm id="{C876E11B-48DC-4799-BE48-0F7D42E8D1DC}"/>
                                            </p:graphicEl>
                                          </p:spTgt>
                                        </p:tgtEl>
                                        <p:attrNameLst>
                                          <p:attrName>style.visibility</p:attrName>
                                        </p:attrNameLst>
                                      </p:cBhvr>
                                      <p:to>
                                        <p:strVal val="visible"/>
                                      </p:to>
                                    </p:set>
                                    <p:animEffect transition="in" filter="fade">
                                      <p:cBhvr>
                                        <p:cTn id="23" dur="500"/>
                                        <p:tgtEl>
                                          <p:spTgt spid="15">
                                            <p:graphicEl>
                                              <a:dgm id="{C876E11B-48DC-4799-BE48-0F7D42E8D1D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4CA51C4B-46F8-4DD5-8F2C-A8010530979B}"/>
                                            </p:graphicEl>
                                          </p:spTgt>
                                        </p:tgtEl>
                                        <p:attrNameLst>
                                          <p:attrName>style.visibility</p:attrName>
                                        </p:attrNameLst>
                                      </p:cBhvr>
                                      <p:to>
                                        <p:strVal val="visible"/>
                                      </p:to>
                                    </p:set>
                                    <p:animEffect transition="in" filter="fade">
                                      <p:cBhvr>
                                        <p:cTn id="28" dur="500"/>
                                        <p:tgtEl>
                                          <p:spTgt spid="16">
                                            <p:graphicEl>
                                              <a:dgm id="{4CA51C4B-46F8-4DD5-8F2C-A8010530979B}"/>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6">
                                            <p:graphicEl>
                                              <a:dgm id="{E06E1C49-937E-41F7-9674-D431A9BF3911}"/>
                                            </p:graphicEl>
                                          </p:spTgt>
                                        </p:tgtEl>
                                        <p:attrNameLst>
                                          <p:attrName>style.visibility</p:attrName>
                                        </p:attrNameLst>
                                      </p:cBhvr>
                                      <p:to>
                                        <p:strVal val="visible"/>
                                      </p:to>
                                    </p:set>
                                    <p:animEffect transition="in" filter="fade">
                                      <p:cBhvr>
                                        <p:cTn id="33" dur="500"/>
                                        <p:tgtEl>
                                          <p:spTgt spid="16">
                                            <p:graphicEl>
                                              <a:dgm id="{E06E1C49-937E-41F7-9674-D431A9BF391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6">
                                            <p:graphicEl>
                                              <a:dgm id="{65F6889B-3BFE-4921-8AF4-5382574A43BE}"/>
                                            </p:graphicEl>
                                          </p:spTgt>
                                        </p:tgtEl>
                                        <p:attrNameLst>
                                          <p:attrName>style.visibility</p:attrName>
                                        </p:attrNameLst>
                                      </p:cBhvr>
                                      <p:to>
                                        <p:strVal val="visible"/>
                                      </p:to>
                                    </p:set>
                                    <p:animEffect transition="in" filter="fade">
                                      <p:cBhvr>
                                        <p:cTn id="36" dur="500"/>
                                        <p:tgtEl>
                                          <p:spTgt spid="16">
                                            <p:graphicEl>
                                              <a:dgm id="{65F6889B-3BFE-4921-8AF4-5382574A43BE}"/>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6">
                                            <p:graphicEl>
                                              <a:dgm id="{F7583A4E-7BA9-496D-9C40-4A2794F58C76}"/>
                                            </p:graphicEl>
                                          </p:spTgt>
                                        </p:tgtEl>
                                        <p:attrNameLst>
                                          <p:attrName>style.visibility</p:attrName>
                                        </p:attrNameLst>
                                      </p:cBhvr>
                                      <p:to>
                                        <p:strVal val="visible"/>
                                      </p:to>
                                    </p:set>
                                    <p:animEffect transition="in" filter="fade">
                                      <p:cBhvr>
                                        <p:cTn id="41" dur="500"/>
                                        <p:tgtEl>
                                          <p:spTgt spid="16">
                                            <p:graphicEl>
                                              <a:dgm id="{F7583A4E-7BA9-496D-9C40-4A2794F58C76}"/>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graphicEl>
                                              <a:dgm id="{C876E11B-48DC-4799-BE48-0F7D42E8D1DC}"/>
                                            </p:graphicEl>
                                          </p:spTgt>
                                        </p:tgtEl>
                                        <p:attrNameLst>
                                          <p:attrName>style.visibility</p:attrName>
                                        </p:attrNameLst>
                                      </p:cBhvr>
                                      <p:to>
                                        <p:strVal val="visible"/>
                                      </p:to>
                                    </p:set>
                                    <p:animEffect transition="in" filter="fade">
                                      <p:cBhvr>
                                        <p:cTn id="44" dur="500"/>
                                        <p:tgtEl>
                                          <p:spTgt spid="16">
                                            <p:graphicEl>
                                              <a:dgm id="{C876E11B-48DC-4799-BE48-0F7D42E8D1D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Graphic spid="1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23392" y="59709"/>
            <a:ext cx="1094521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Why might you need to arrest someone?</a:t>
            </a:r>
          </a:p>
        </p:txBody>
      </p:sp>
      <p:graphicFrame>
        <p:nvGraphicFramePr>
          <p:cNvPr id="10" name="Diagram 9">
            <a:extLst>
              <a:ext uri="{FF2B5EF4-FFF2-40B4-BE49-F238E27FC236}">
                <a16:creationId xmlns:a16="http://schemas.microsoft.com/office/drawing/2014/main" id="{47E820FE-4D31-402E-82BB-17209066BD01}"/>
              </a:ext>
            </a:extLst>
          </p:cNvPr>
          <p:cNvGraphicFramePr/>
          <p:nvPr>
            <p:extLst>
              <p:ext uri="{D42A27DB-BD31-4B8C-83A1-F6EECF244321}">
                <p14:modId xmlns:p14="http://schemas.microsoft.com/office/powerpoint/2010/main" val="1238466735"/>
              </p:ext>
            </p:extLst>
          </p:nvPr>
        </p:nvGraphicFramePr>
        <p:xfrm>
          <a:off x="508218" y="1079905"/>
          <a:ext cx="5497284" cy="43734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6FE4818F-FA1E-4C00-B39D-1D8CC4AC64B1}"/>
              </a:ext>
            </a:extLst>
          </p:cNvPr>
          <p:cNvGraphicFramePr/>
          <p:nvPr>
            <p:extLst>
              <p:ext uri="{D42A27DB-BD31-4B8C-83A1-F6EECF244321}">
                <p14:modId xmlns:p14="http://schemas.microsoft.com/office/powerpoint/2010/main" val="1937315388"/>
              </p:ext>
            </p:extLst>
          </p:nvPr>
        </p:nvGraphicFramePr>
        <p:xfrm>
          <a:off x="6357963" y="1079907"/>
          <a:ext cx="5497284" cy="43734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5" name="Group 4">
            <a:extLst>
              <a:ext uri="{FF2B5EF4-FFF2-40B4-BE49-F238E27FC236}">
                <a16:creationId xmlns:a16="http://schemas.microsoft.com/office/drawing/2014/main" id="{91A5CE0A-645A-4299-A5DC-670CFCD70D7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4182B72-A4E8-4107-AF39-4FB58B72EA2E}"/>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9F10312-0A46-4DD4-99EA-5E97775D0C0A}"/>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C35FC5D-05B5-4271-A8CD-8A7B176FF7EB}"/>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29DD49F6-0137-4659-9A0E-31F1A3767B2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EE2B208A-D303-4064-94F6-E441454B9C02}"/>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C3CA8D46-B954-4A61-A992-27DF28C667AE}"/>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815782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A0A58D4E-413C-486C-AB26-E3A86C36EF0D}"/>
                                            </p:graphicEl>
                                          </p:spTgt>
                                        </p:tgtEl>
                                        <p:attrNameLst>
                                          <p:attrName>style.visibility</p:attrName>
                                        </p:attrNameLst>
                                      </p:cBhvr>
                                      <p:to>
                                        <p:strVal val="visible"/>
                                      </p:to>
                                    </p:set>
                                    <p:animEffect transition="in" filter="fade">
                                      <p:cBhvr>
                                        <p:cTn id="7" dur="500"/>
                                        <p:tgtEl>
                                          <p:spTgt spid="10">
                                            <p:graphicEl>
                                              <a:dgm id="{A0A58D4E-413C-486C-AB26-E3A86C36EF0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13397BA-AB04-4E3A-AA35-A36CFC67D0F3}"/>
                                            </p:graphicEl>
                                          </p:spTgt>
                                        </p:tgtEl>
                                        <p:attrNameLst>
                                          <p:attrName>style.visibility</p:attrName>
                                        </p:attrNameLst>
                                      </p:cBhvr>
                                      <p:to>
                                        <p:strVal val="visible"/>
                                      </p:to>
                                    </p:set>
                                    <p:animEffect transition="in" filter="fade">
                                      <p:cBhvr>
                                        <p:cTn id="12" dur="500"/>
                                        <p:tgtEl>
                                          <p:spTgt spid="10">
                                            <p:graphicEl>
                                              <a:dgm id="{913397BA-AB04-4E3A-AA35-A36CFC67D0F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1B1AABC4-8ECE-4405-9E67-02952C677C46}"/>
                                            </p:graphicEl>
                                          </p:spTgt>
                                        </p:tgtEl>
                                        <p:attrNameLst>
                                          <p:attrName>style.visibility</p:attrName>
                                        </p:attrNameLst>
                                      </p:cBhvr>
                                      <p:to>
                                        <p:strVal val="visible"/>
                                      </p:to>
                                    </p:set>
                                    <p:animEffect transition="in" filter="fade">
                                      <p:cBhvr>
                                        <p:cTn id="15" dur="500"/>
                                        <p:tgtEl>
                                          <p:spTgt spid="10">
                                            <p:graphicEl>
                                              <a:dgm id="{1B1AABC4-8ECE-4405-9E67-02952C677C4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2F693D1C-9E76-4B99-BEB1-98C01AC7F2A5}"/>
                                            </p:graphicEl>
                                          </p:spTgt>
                                        </p:tgtEl>
                                        <p:attrNameLst>
                                          <p:attrName>style.visibility</p:attrName>
                                        </p:attrNameLst>
                                      </p:cBhvr>
                                      <p:to>
                                        <p:strVal val="visible"/>
                                      </p:to>
                                    </p:set>
                                    <p:animEffect transition="in" filter="fade">
                                      <p:cBhvr>
                                        <p:cTn id="20" dur="500"/>
                                        <p:tgtEl>
                                          <p:spTgt spid="10">
                                            <p:graphicEl>
                                              <a:dgm id="{2F693D1C-9E76-4B99-BEB1-98C01AC7F2A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42756EA-8B6C-4DE8-A505-27D2D01B77E5}"/>
                                            </p:graphicEl>
                                          </p:spTgt>
                                        </p:tgtEl>
                                        <p:attrNameLst>
                                          <p:attrName>style.visibility</p:attrName>
                                        </p:attrNameLst>
                                      </p:cBhvr>
                                      <p:to>
                                        <p:strVal val="visible"/>
                                      </p:to>
                                    </p:set>
                                    <p:animEffect transition="in" filter="fade">
                                      <p:cBhvr>
                                        <p:cTn id="23" dur="500"/>
                                        <p:tgtEl>
                                          <p:spTgt spid="10">
                                            <p:graphicEl>
                                              <a:dgm id="{142756EA-8B6C-4DE8-A505-27D2D01B77E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A0A58D4E-413C-486C-AB26-E3A86C36EF0D}"/>
                                            </p:graphicEl>
                                          </p:spTgt>
                                        </p:tgtEl>
                                        <p:attrNameLst>
                                          <p:attrName>style.visibility</p:attrName>
                                        </p:attrNameLst>
                                      </p:cBhvr>
                                      <p:to>
                                        <p:strVal val="visible"/>
                                      </p:to>
                                    </p:set>
                                    <p:animEffect transition="in" filter="fade">
                                      <p:cBhvr>
                                        <p:cTn id="28" dur="500"/>
                                        <p:tgtEl>
                                          <p:spTgt spid="11">
                                            <p:graphicEl>
                                              <a:dgm id="{A0A58D4E-413C-486C-AB26-E3A86C36EF0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1">
                                            <p:graphicEl>
                                              <a:dgm id="{913397BA-AB04-4E3A-AA35-A36CFC67D0F3}"/>
                                            </p:graphicEl>
                                          </p:spTgt>
                                        </p:tgtEl>
                                        <p:attrNameLst>
                                          <p:attrName>style.visibility</p:attrName>
                                        </p:attrNameLst>
                                      </p:cBhvr>
                                      <p:to>
                                        <p:strVal val="visible"/>
                                      </p:to>
                                    </p:set>
                                    <p:animEffect transition="in" filter="fade">
                                      <p:cBhvr>
                                        <p:cTn id="33" dur="500"/>
                                        <p:tgtEl>
                                          <p:spTgt spid="11">
                                            <p:graphicEl>
                                              <a:dgm id="{913397BA-AB04-4E3A-AA35-A36CFC67D0F3}"/>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1">
                                            <p:graphicEl>
                                              <a:dgm id="{1B1AABC4-8ECE-4405-9E67-02952C677C46}"/>
                                            </p:graphicEl>
                                          </p:spTgt>
                                        </p:tgtEl>
                                        <p:attrNameLst>
                                          <p:attrName>style.visibility</p:attrName>
                                        </p:attrNameLst>
                                      </p:cBhvr>
                                      <p:to>
                                        <p:strVal val="visible"/>
                                      </p:to>
                                    </p:set>
                                    <p:animEffect transition="in" filter="fade">
                                      <p:cBhvr>
                                        <p:cTn id="36" dur="500"/>
                                        <p:tgtEl>
                                          <p:spTgt spid="11">
                                            <p:graphicEl>
                                              <a:dgm id="{1B1AABC4-8ECE-4405-9E67-02952C677C4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1">
                                            <p:graphicEl>
                                              <a:dgm id="{2F693D1C-9E76-4B99-BEB1-98C01AC7F2A5}"/>
                                            </p:graphicEl>
                                          </p:spTgt>
                                        </p:tgtEl>
                                        <p:attrNameLst>
                                          <p:attrName>style.visibility</p:attrName>
                                        </p:attrNameLst>
                                      </p:cBhvr>
                                      <p:to>
                                        <p:strVal val="visible"/>
                                      </p:to>
                                    </p:set>
                                    <p:animEffect transition="in" filter="fade">
                                      <p:cBhvr>
                                        <p:cTn id="41" dur="500"/>
                                        <p:tgtEl>
                                          <p:spTgt spid="11">
                                            <p:graphicEl>
                                              <a:dgm id="{2F693D1C-9E76-4B99-BEB1-98C01AC7F2A5}"/>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1">
                                            <p:graphicEl>
                                              <a:dgm id="{142756EA-8B6C-4DE8-A505-27D2D01B77E5}"/>
                                            </p:graphicEl>
                                          </p:spTgt>
                                        </p:tgtEl>
                                        <p:attrNameLst>
                                          <p:attrName>style.visibility</p:attrName>
                                        </p:attrNameLst>
                                      </p:cBhvr>
                                      <p:to>
                                        <p:strVal val="visible"/>
                                      </p:to>
                                    </p:set>
                                    <p:animEffect transition="in" filter="fade">
                                      <p:cBhvr>
                                        <p:cTn id="44" dur="500"/>
                                        <p:tgtEl>
                                          <p:spTgt spid="11">
                                            <p:graphicEl>
                                              <a:dgm id="{142756EA-8B6C-4DE8-A505-27D2D01B77E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Graphic spid="11"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286556230"/>
              </p:ext>
            </p:extLst>
          </p:nvPr>
        </p:nvGraphicFramePr>
        <p:xfrm>
          <a:off x="1991544" y="476672"/>
          <a:ext cx="8280920" cy="5214300"/>
        </p:xfrm>
        <a:graphic>
          <a:graphicData uri="http://schemas.openxmlformats.org/drawingml/2006/table">
            <a:tbl>
              <a:tblPr firstRow="1" bandRow="1"/>
              <a:tblGrid>
                <a:gridCol w="867942">
                  <a:extLst>
                    <a:ext uri="{9D8B030D-6E8A-4147-A177-3AD203B41FA5}">
                      <a16:colId xmlns:a16="http://schemas.microsoft.com/office/drawing/2014/main" val="20000"/>
                    </a:ext>
                  </a:extLst>
                </a:gridCol>
                <a:gridCol w="2023454">
                  <a:extLst>
                    <a:ext uri="{9D8B030D-6E8A-4147-A177-3AD203B41FA5}">
                      <a16:colId xmlns:a16="http://schemas.microsoft.com/office/drawing/2014/main" val="20001"/>
                    </a:ext>
                  </a:extLst>
                </a:gridCol>
                <a:gridCol w="5389524">
                  <a:extLst>
                    <a:ext uri="{9D8B030D-6E8A-4147-A177-3AD203B41FA5}">
                      <a16:colId xmlns:a16="http://schemas.microsoft.com/office/drawing/2014/main" val="20002"/>
                    </a:ext>
                  </a:extLst>
                </a:gridCol>
              </a:tblGrid>
              <a:tr h="34442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I</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Investigation</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allow prompt</a:t>
                      </a:r>
                      <a:r>
                        <a:rPr lang="en-GB" sz="1400" b="0" baseline="0" dirty="0">
                          <a:latin typeface="Arial" panose="020B0604020202020204" pitchFamily="34" charset="0"/>
                          <a:cs typeface="Arial" panose="020B0604020202020204" pitchFamily="34" charset="0"/>
                        </a:rPr>
                        <a:t> and effective investigation of the offence or of the conduct of the person in question</a:t>
                      </a:r>
                      <a:endParaRPr lang="en-GB" sz="1400" b="0" dirty="0">
                        <a:latin typeface="Arial" panose="020B0604020202020204" pitchFamily="34" charset="0"/>
                        <a:cs typeface="Arial" panose="020B0604020202020204" pitchFamily="34" charset="0"/>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814408">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D</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Disappearance</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prevent any prosecution for the offence from being hindered by the disappearance of the person in question</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57122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C</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Child</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protect a child or other vulnerable</a:t>
                      </a:r>
                      <a:r>
                        <a:rPr lang="en-GB" sz="1400" b="0" baseline="0" dirty="0">
                          <a:latin typeface="Arial" panose="020B0604020202020204" pitchFamily="34" charset="0"/>
                          <a:cs typeface="Arial" panose="020B0604020202020204" pitchFamily="34" charset="0"/>
                        </a:rPr>
                        <a:t> person from the relevant person</a:t>
                      </a:r>
                      <a:endParaRPr lang="en-GB" sz="1400" b="0" dirty="0">
                        <a:latin typeface="Arial" panose="020B0604020202020204" pitchFamily="34" charset="0"/>
                        <a:cs typeface="Arial" panose="020B0604020202020204" pitchFamily="34" charset="0"/>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57122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O</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Obstruction</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prevent the relevant person causing an unlawful obstruction of the highway</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57122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P</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Physical Injury</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prevent</a:t>
                      </a:r>
                      <a:r>
                        <a:rPr lang="en-GB" sz="1400" b="0" baseline="0" dirty="0">
                          <a:latin typeface="Arial" panose="020B0604020202020204" pitchFamily="34" charset="0"/>
                          <a:cs typeface="Arial" panose="020B0604020202020204" pitchFamily="34" charset="0"/>
                        </a:rPr>
                        <a:t> the relevant person </a:t>
                      </a:r>
                      <a:r>
                        <a:rPr lang="en-GB" sz="1400" b="0" baseline="0" dirty="0">
                          <a:solidFill>
                            <a:srgbClr val="FF0000"/>
                          </a:solidFill>
                          <a:latin typeface="Arial" panose="020B0604020202020204" pitchFamily="34" charset="0"/>
                          <a:cs typeface="Arial" panose="020B0604020202020204" pitchFamily="34" charset="0"/>
                        </a:rPr>
                        <a:t>causing</a:t>
                      </a:r>
                      <a:r>
                        <a:rPr lang="en-GB" sz="1400" b="0" baseline="0" dirty="0">
                          <a:latin typeface="Arial" panose="020B0604020202020204" pitchFamily="34" charset="0"/>
                          <a:cs typeface="Arial" panose="020B0604020202020204" pitchFamily="34" charset="0"/>
                        </a:rPr>
                        <a:t> physical injury to himself or any other person </a:t>
                      </a:r>
                      <a:r>
                        <a:rPr lang="en-GB" sz="1400" b="0" baseline="0" dirty="0">
                          <a:solidFill>
                            <a:srgbClr val="FF0000"/>
                          </a:solidFill>
                          <a:latin typeface="Arial" panose="020B0604020202020204" pitchFamily="34" charset="0"/>
                          <a:cs typeface="Arial" panose="020B0604020202020204" pitchFamily="34" charset="0"/>
                        </a:rPr>
                        <a:t>or</a:t>
                      </a:r>
                      <a:r>
                        <a:rPr lang="en-GB" sz="1400" b="0" baseline="0" dirty="0">
                          <a:latin typeface="Arial" panose="020B0604020202020204" pitchFamily="34" charset="0"/>
                          <a:cs typeface="Arial" panose="020B0604020202020204" pitchFamily="34" charset="0"/>
                        </a:rPr>
                        <a:t> Prevent him </a:t>
                      </a:r>
                      <a:r>
                        <a:rPr lang="en-GB" sz="1400" b="0" baseline="0" dirty="0">
                          <a:solidFill>
                            <a:srgbClr val="FF0000"/>
                          </a:solidFill>
                          <a:latin typeface="Arial" panose="020B0604020202020204" pitchFamily="34" charset="0"/>
                          <a:cs typeface="Arial" panose="020B0604020202020204" pitchFamily="34" charset="0"/>
                        </a:rPr>
                        <a:t>suffering</a:t>
                      </a:r>
                      <a:r>
                        <a:rPr lang="en-GB" sz="1400" b="0" baseline="0" dirty="0">
                          <a:latin typeface="Arial" panose="020B0604020202020204" pitchFamily="34" charset="0"/>
                          <a:cs typeface="Arial" panose="020B0604020202020204" pitchFamily="34" charset="0"/>
                        </a:rPr>
                        <a:t> physical injury</a:t>
                      </a:r>
                      <a:endParaRPr lang="en-GB" sz="1400" b="0" dirty="0">
                        <a:latin typeface="Arial" panose="020B0604020202020204" pitchFamily="34" charset="0"/>
                        <a:cs typeface="Arial" panose="020B0604020202020204" pitchFamily="34" charset="0"/>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57122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P</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Public Decency</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prevent the relevant person committing an offence against public decency</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57122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L</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Loss or Damage</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prevent the relevant person causing loss of, or damage to property</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57122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A</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Address</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latin typeface="Arial" panose="020B0604020202020204" pitchFamily="34" charset="0"/>
                          <a:cs typeface="Arial" panose="020B0604020202020204" pitchFamily="34" charset="0"/>
                        </a:rPr>
                        <a:t>To enable</a:t>
                      </a:r>
                      <a:r>
                        <a:rPr lang="en-GB" sz="1400" b="0" baseline="0" dirty="0">
                          <a:latin typeface="Arial" panose="020B0604020202020204" pitchFamily="34" charset="0"/>
                          <a:cs typeface="Arial" panose="020B0604020202020204" pitchFamily="34" charset="0"/>
                        </a:rPr>
                        <a:t> the address of the relevant person to be ascertained</a:t>
                      </a:r>
                      <a:endParaRPr lang="en-GB" sz="1400" b="0" dirty="0">
                        <a:latin typeface="Arial" panose="020B0604020202020204" pitchFamily="34" charset="0"/>
                        <a:cs typeface="Arial" panose="020B0604020202020204" pitchFamily="34" charset="0"/>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45437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1400" b="1" dirty="0">
                          <a:solidFill>
                            <a:srgbClr val="FF0000"/>
                          </a:solidFill>
                          <a:latin typeface="Arial" panose="020B0604020202020204" pitchFamily="34" charset="0"/>
                          <a:cs typeface="Arial" panose="020B0604020202020204" pitchFamily="34" charset="0"/>
                        </a:rPr>
                        <a:t>N</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1400" b="1" dirty="0">
                          <a:latin typeface="Arial" panose="020B0604020202020204" pitchFamily="34" charset="0"/>
                          <a:cs typeface="Arial" panose="020B0604020202020204" pitchFamily="34" charset="0"/>
                        </a:rPr>
                        <a:t>Name</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latin typeface="Arial" panose="020B0604020202020204" pitchFamily="34" charset="0"/>
                          <a:cs typeface="Arial" panose="020B0604020202020204" pitchFamily="34" charset="0"/>
                        </a:rPr>
                        <a:t>To enable</a:t>
                      </a:r>
                      <a:r>
                        <a:rPr lang="en-GB" sz="1400" b="0" baseline="0" dirty="0">
                          <a:latin typeface="Arial" panose="020B0604020202020204" pitchFamily="34" charset="0"/>
                          <a:cs typeface="Arial" panose="020B0604020202020204" pitchFamily="34" charset="0"/>
                        </a:rPr>
                        <a:t> the name of the relevant person to be ascertained</a:t>
                      </a:r>
                      <a:endParaRPr lang="en-GB" sz="1400" b="0" dirty="0">
                        <a:latin typeface="Arial" panose="020B0604020202020204" pitchFamily="34" charset="0"/>
                        <a:cs typeface="Arial" panose="020B0604020202020204" pitchFamily="34" charset="0"/>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8"/>
                  </a:ext>
                </a:extLst>
              </a:tr>
            </a:tbl>
          </a:graphicData>
        </a:graphic>
      </p:graphicFrame>
      <p:grpSp>
        <p:nvGrpSpPr>
          <p:cNvPr id="3" name="Group 2">
            <a:extLst>
              <a:ext uri="{FF2B5EF4-FFF2-40B4-BE49-F238E27FC236}">
                <a16:creationId xmlns:a16="http://schemas.microsoft.com/office/drawing/2014/main" id="{B61A4776-1C79-4636-BA4A-03214CCE91D2}"/>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8CABDD99-1020-4290-A696-8BED754A5D7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CCEBD001-B276-4AD2-92E6-8907A05C8CAE}"/>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089A14B6-0C8C-4050-BB4B-B6DAC5079A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3F91DE90-CAA8-4087-8D7C-8FA52DA7CCD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7EB9D109-3C01-4408-918B-113879484A7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066D6C97-4A11-4FC2-939F-1D6D5B80C20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9376" y="188640"/>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Section 24A(3) Police &amp; Criminal Evidence Act 1984</a:t>
            </a:r>
          </a:p>
        </p:txBody>
      </p:sp>
      <p:graphicFrame>
        <p:nvGraphicFramePr>
          <p:cNvPr id="2" name="Diagram 1">
            <a:extLst>
              <a:ext uri="{FF2B5EF4-FFF2-40B4-BE49-F238E27FC236}">
                <a16:creationId xmlns:a16="http://schemas.microsoft.com/office/drawing/2014/main" id="{D9A236E8-E4BB-4CB3-9674-29A284B6BAED}"/>
              </a:ext>
            </a:extLst>
          </p:cNvPr>
          <p:cNvGraphicFramePr/>
          <p:nvPr>
            <p:extLst>
              <p:ext uri="{D42A27DB-BD31-4B8C-83A1-F6EECF244321}">
                <p14:modId xmlns:p14="http://schemas.microsoft.com/office/powerpoint/2010/main" val="4194458277"/>
              </p:ext>
            </p:extLst>
          </p:nvPr>
        </p:nvGraphicFramePr>
        <p:xfrm>
          <a:off x="551384" y="997805"/>
          <a:ext cx="11161240" cy="4862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8767CB1F-E27F-447C-91F4-429B3788909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2092A5E-9050-444F-B913-917EB1B4A2BF}"/>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31FED6D8-2680-438B-861C-5EC579A8B76C}"/>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CFE2159-CC61-43B3-8ED3-6C0952C0D0E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E93D4B6-EB9D-41EF-84A2-9A4ECD1D3DF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7044335C-A38F-4FBC-BCC8-4BBECC60B48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88FD782-4087-4923-83D5-BC2C4D31F60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868DDBA-52CB-4978-94A2-15340DAEEEE7}"/>
                                            </p:graphicEl>
                                          </p:spTgt>
                                        </p:tgtEl>
                                        <p:attrNameLst>
                                          <p:attrName>style.visibility</p:attrName>
                                        </p:attrNameLst>
                                      </p:cBhvr>
                                      <p:to>
                                        <p:strVal val="visible"/>
                                      </p:to>
                                    </p:set>
                                    <p:animEffect transition="in" filter="fade">
                                      <p:cBhvr>
                                        <p:cTn id="7" dur="500"/>
                                        <p:tgtEl>
                                          <p:spTgt spid="2">
                                            <p:graphicEl>
                                              <a:dgm id="{B868DDBA-52CB-4978-94A2-15340DAEEE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1A640C1-415F-411E-BE9E-16BDC556DF82}"/>
                                            </p:graphicEl>
                                          </p:spTgt>
                                        </p:tgtEl>
                                        <p:attrNameLst>
                                          <p:attrName>style.visibility</p:attrName>
                                        </p:attrNameLst>
                                      </p:cBhvr>
                                      <p:to>
                                        <p:strVal val="visible"/>
                                      </p:to>
                                    </p:set>
                                    <p:animEffect transition="in" filter="fade">
                                      <p:cBhvr>
                                        <p:cTn id="12" dur="500"/>
                                        <p:tgtEl>
                                          <p:spTgt spid="2">
                                            <p:graphicEl>
                                              <a:dgm id="{51A640C1-415F-411E-BE9E-16BDC556DF8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12D962A-17C6-4170-AE10-AF02C20FBC0D}"/>
                                            </p:graphicEl>
                                          </p:spTgt>
                                        </p:tgtEl>
                                        <p:attrNameLst>
                                          <p:attrName>style.visibility</p:attrName>
                                        </p:attrNameLst>
                                      </p:cBhvr>
                                      <p:to>
                                        <p:strVal val="visible"/>
                                      </p:to>
                                    </p:set>
                                    <p:animEffect transition="in" filter="fade">
                                      <p:cBhvr>
                                        <p:cTn id="15" dur="500"/>
                                        <p:tgtEl>
                                          <p:spTgt spid="2">
                                            <p:graphicEl>
                                              <a:dgm id="{F12D962A-17C6-4170-AE10-AF02C20FBC0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70537FB-70BF-4797-B03D-C37D38BD0738}"/>
                                            </p:graphicEl>
                                          </p:spTgt>
                                        </p:tgtEl>
                                        <p:attrNameLst>
                                          <p:attrName>style.visibility</p:attrName>
                                        </p:attrNameLst>
                                      </p:cBhvr>
                                      <p:to>
                                        <p:strVal val="visible"/>
                                      </p:to>
                                    </p:set>
                                    <p:animEffect transition="in" filter="fade">
                                      <p:cBhvr>
                                        <p:cTn id="20" dur="500"/>
                                        <p:tgtEl>
                                          <p:spTgt spid="2">
                                            <p:graphicEl>
                                              <a:dgm id="{870537FB-70BF-4797-B03D-C37D38BD073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B97EFD6-BD9A-485C-A7E4-3392822CD953}"/>
                                            </p:graphicEl>
                                          </p:spTgt>
                                        </p:tgtEl>
                                        <p:attrNameLst>
                                          <p:attrName>style.visibility</p:attrName>
                                        </p:attrNameLst>
                                      </p:cBhvr>
                                      <p:to>
                                        <p:strVal val="visible"/>
                                      </p:to>
                                    </p:set>
                                    <p:animEffect transition="in" filter="fade">
                                      <p:cBhvr>
                                        <p:cTn id="23" dur="500"/>
                                        <p:tgtEl>
                                          <p:spTgt spid="2">
                                            <p:graphicEl>
                                              <a:dgm id="{FB97EFD6-BD9A-485C-A7E4-3392822CD95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AA3E2EA-722E-45A1-8146-E791FF6A3D12}"/>
                                            </p:graphicEl>
                                          </p:spTgt>
                                        </p:tgtEl>
                                        <p:attrNameLst>
                                          <p:attrName>style.visibility</p:attrName>
                                        </p:attrNameLst>
                                      </p:cBhvr>
                                      <p:to>
                                        <p:strVal val="visible"/>
                                      </p:to>
                                    </p:set>
                                    <p:animEffect transition="in" filter="fade">
                                      <p:cBhvr>
                                        <p:cTn id="28" dur="500"/>
                                        <p:tgtEl>
                                          <p:spTgt spid="2">
                                            <p:graphicEl>
                                              <a:dgm id="{CAA3E2EA-722E-45A1-8146-E791FF6A3D12}"/>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E2F26947-1A17-419A-B40D-BF91815982F9}"/>
                                            </p:graphicEl>
                                          </p:spTgt>
                                        </p:tgtEl>
                                        <p:attrNameLst>
                                          <p:attrName>style.visibility</p:attrName>
                                        </p:attrNameLst>
                                      </p:cBhvr>
                                      <p:to>
                                        <p:strVal val="visible"/>
                                      </p:to>
                                    </p:set>
                                    <p:animEffect transition="in" filter="fade">
                                      <p:cBhvr>
                                        <p:cTn id="33" dur="500"/>
                                        <p:tgtEl>
                                          <p:spTgt spid="2">
                                            <p:graphicEl>
                                              <a:dgm id="{E2F26947-1A17-419A-B40D-BF91815982F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7A6587F6-D563-44B8-9B34-A09F036B8F73}"/>
                                            </p:graphicEl>
                                          </p:spTgt>
                                        </p:tgtEl>
                                        <p:attrNameLst>
                                          <p:attrName>style.visibility</p:attrName>
                                        </p:attrNameLst>
                                      </p:cBhvr>
                                      <p:to>
                                        <p:strVal val="visible"/>
                                      </p:to>
                                    </p:set>
                                    <p:animEffect transition="in" filter="fade">
                                      <p:cBhvr>
                                        <p:cTn id="36" dur="500"/>
                                        <p:tgtEl>
                                          <p:spTgt spid="2">
                                            <p:graphicEl>
                                              <a:dgm id="{7A6587F6-D563-44B8-9B34-A09F036B8F73}"/>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graphicEl>
                                              <a:dgm id="{4C1D41C4-29BC-43B9-A9B5-A83EE546E8DC}"/>
                                            </p:graphicEl>
                                          </p:spTgt>
                                        </p:tgtEl>
                                        <p:attrNameLst>
                                          <p:attrName>style.visibility</p:attrName>
                                        </p:attrNameLst>
                                      </p:cBhvr>
                                      <p:to>
                                        <p:strVal val="visible"/>
                                      </p:to>
                                    </p:set>
                                    <p:animEffect transition="in" filter="fade">
                                      <p:cBhvr>
                                        <p:cTn id="41" dur="500"/>
                                        <p:tgtEl>
                                          <p:spTgt spid="2">
                                            <p:graphicEl>
                                              <a:dgm id="{4C1D41C4-29BC-43B9-A9B5-A83EE546E8DC}"/>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
                                            <p:graphicEl>
                                              <a:dgm id="{469B5663-DD5F-4C8F-A268-D3368E594C5C}"/>
                                            </p:graphicEl>
                                          </p:spTgt>
                                        </p:tgtEl>
                                        <p:attrNameLst>
                                          <p:attrName>style.visibility</p:attrName>
                                        </p:attrNameLst>
                                      </p:cBhvr>
                                      <p:to>
                                        <p:strVal val="visible"/>
                                      </p:to>
                                    </p:set>
                                    <p:animEffect transition="in" filter="fade">
                                      <p:cBhvr>
                                        <p:cTn id="44" dur="500"/>
                                        <p:tgtEl>
                                          <p:spTgt spid="2">
                                            <p:graphicEl>
                                              <a:dgm id="{469B5663-DD5F-4C8F-A268-D3368E594C5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7368" y="188640"/>
            <a:ext cx="1130525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When can a member of the public arrest someone?</a:t>
            </a:r>
          </a:p>
        </p:txBody>
      </p:sp>
      <p:sp>
        <p:nvSpPr>
          <p:cNvPr id="5" name="Rectangle 4">
            <a:extLst>
              <a:ext uri="{FF2B5EF4-FFF2-40B4-BE49-F238E27FC236}">
                <a16:creationId xmlns:a16="http://schemas.microsoft.com/office/drawing/2014/main" id="{E506425C-2AB8-4507-9E93-363A96952279}"/>
              </a:ext>
            </a:extLst>
          </p:cNvPr>
          <p:cNvSpPr/>
          <p:nvPr/>
        </p:nvSpPr>
        <p:spPr>
          <a:xfrm>
            <a:off x="1919536" y="773415"/>
            <a:ext cx="8280920" cy="584775"/>
          </a:xfrm>
          <a:custGeom>
            <a:avLst/>
            <a:gdLst>
              <a:gd name="connsiteX0" fmla="*/ 0 w 8280920"/>
              <a:gd name="connsiteY0" fmla="*/ 0 h 584775"/>
              <a:gd name="connsiteX1" fmla="*/ 855695 w 8280920"/>
              <a:gd name="connsiteY1" fmla="*/ 0 h 584775"/>
              <a:gd name="connsiteX2" fmla="*/ 1462963 w 8280920"/>
              <a:gd name="connsiteY2" fmla="*/ 0 h 584775"/>
              <a:gd name="connsiteX3" fmla="*/ 2153039 w 8280920"/>
              <a:gd name="connsiteY3" fmla="*/ 0 h 584775"/>
              <a:gd name="connsiteX4" fmla="*/ 2760307 w 8280920"/>
              <a:gd name="connsiteY4" fmla="*/ 0 h 584775"/>
              <a:gd name="connsiteX5" fmla="*/ 3533193 w 8280920"/>
              <a:gd name="connsiteY5" fmla="*/ 0 h 584775"/>
              <a:gd name="connsiteX6" fmla="*/ 4057651 w 8280920"/>
              <a:gd name="connsiteY6" fmla="*/ 0 h 584775"/>
              <a:gd name="connsiteX7" fmla="*/ 4664918 w 8280920"/>
              <a:gd name="connsiteY7" fmla="*/ 0 h 584775"/>
              <a:gd name="connsiteX8" fmla="*/ 5272186 w 8280920"/>
              <a:gd name="connsiteY8" fmla="*/ 0 h 584775"/>
              <a:gd name="connsiteX9" fmla="*/ 5879453 w 8280920"/>
              <a:gd name="connsiteY9" fmla="*/ 0 h 584775"/>
              <a:gd name="connsiteX10" fmla="*/ 6652339 w 8280920"/>
              <a:gd name="connsiteY10" fmla="*/ 0 h 584775"/>
              <a:gd name="connsiteX11" fmla="*/ 7425225 w 8280920"/>
              <a:gd name="connsiteY11" fmla="*/ 0 h 584775"/>
              <a:gd name="connsiteX12" fmla="*/ 8280920 w 8280920"/>
              <a:gd name="connsiteY12" fmla="*/ 0 h 584775"/>
              <a:gd name="connsiteX13" fmla="*/ 8280920 w 8280920"/>
              <a:gd name="connsiteY13" fmla="*/ 584775 h 584775"/>
              <a:gd name="connsiteX14" fmla="*/ 7839271 w 8280920"/>
              <a:gd name="connsiteY14" fmla="*/ 584775 h 584775"/>
              <a:gd name="connsiteX15" fmla="*/ 7314813 w 8280920"/>
              <a:gd name="connsiteY15" fmla="*/ 584775 h 584775"/>
              <a:gd name="connsiteX16" fmla="*/ 6873164 w 8280920"/>
              <a:gd name="connsiteY16" fmla="*/ 584775 h 584775"/>
              <a:gd name="connsiteX17" fmla="*/ 6348705 w 8280920"/>
              <a:gd name="connsiteY17" fmla="*/ 584775 h 584775"/>
              <a:gd name="connsiteX18" fmla="*/ 5907056 w 8280920"/>
              <a:gd name="connsiteY18" fmla="*/ 584775 h 584775"/>
              <a:gd name="connsiteX19" fmla="*/ 5216980 w 8280920"/>
              <a:gd name="connsiteY19" fmla="*/ 584775 h 584775"/>
              <a:gd name="connsiteX20" fmla="*/ 4692521 w 8280920"/>
              <a:gd name="connsiteY20" fmla="*/ 584775 h 584775"/>
              <a:gd name="connsiteX21" fmla="*/ 4250872 w 8280920"/>
              <a:gd name="connsiteY21" fmla="*/ 584775 h 584775"/>
              <a:gd name="connsiteX22" fmla="*/ 3477986 w 8280920"/>
              <a:gd name="connsiteY22" fmla="*/ 584775 h 584775"/>
              <a:gd name="connsiteX23" fmla="*/ 2870719 w 8280920"/>
              <a:gd name="connsiteY23" fmla="*/ 584775 h 584775"/>
              <a:gd name="connsiteX24" fmla="*/ 2263451 w 8280920"/>
              <a:gd name="connsiteY24" fmla="*/ 584775 h 584775"/>
              <a:gd name="connsiteX25" fmla="*/ 1656184 w 8280920"/>
              <a:gd name="connsiteY25" fmla="*/ 584775 h 584775"/>
              <a:gd name="connsiteX26" fmla="*/ 1214535 w 8280920"/>
              <a:gd name="connsiteY26" fmla="*/ 584775 h 584775"/>
              <a:gd name="connsiteX27" fmla="*/ 0 w 8280920"/>
              <a:gd name="connsiteY27" fmla="*/ 584775 h 584775"/>
              <a:gd name="connsiteX28" fmla="*/ 0 w 8280920"/>
              <a:gd name="connsiteY28"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280920" h="584775" fill="none" extrusionOk="0">
                <a:moveTo>
                  <a:pt x="0" y="0"/>
                </a:moveTo>
                <a:cubicBezTo>
                  <a:pt x="196377" y="26421"/>
                  <a:pt x="619440" y="1176"/>
                  <a:pt x="855695" y="0"/>
                </a:cubicBezTo>
                <a:cubicBezTo>
                  <a:pt x="1091951" y="-1176"/>
                  <a:pt x="1174268" y="-1944"/>
                  <a:pt x="1462963" y="0"/>
                </a:cubicBezTo>
                <a:cubicBezTo>
                  <a:pt x="1751658" y="1944"/>
                  <a:pt x="1984996" y="746"/>
                  <a:pt x="2153039" y="0"/>
                </a:cubicBezTo>
                <a:cubicBezTo>
                  <a:pt x="2321082" y="-746"/>
                  <a:pt x="2577165" y="-4972"/>
                  <a:pt x="2760307" y="0"/>
                </a:cubicBezTo>
                <a:cubicBezTo>
                  <a:pt x="2943449" y="4972"/>
                  <a:pt x="3363420" y="-34957"/>
                  <a:pt x="3533193" y="0"/>
                </a:cubicBezTo>
                <a:cubicBezTo>
                  <a:pt x="3702966" y="34957"/>
                  <a:pt x="3950142" y="25588"/>
                  <a:pt x="4057651" y="0"/>
                </a:cubicBezTo>
                <a:cubicBezTo>
                  <a:pt x="4165160" y="-25588"/>
                  <a:pt x="4459512" y="25115"/>
                  <a:pt x="4664918" y="0"/>
                </a:cubicBezTo>
                <a:cubicBezTo>
                  <a:pt x="4870324" y="-25115"/>
                  <a:pt x="5092447" y="3532"/>
                  <a:pt x="5272186" y="0"/>
                </a:cubicBezTo>
                <a:cubicBezTo>
                  <a:pt x="5451925" y="-3532"/>
                  <a:pt x="5597736" y="16503"/>
                  <a:pt x="5879453" y="0"/>
                </a:cubicBezTo>
                <a:cubicBezTo>
                  <a:pt x="6161170" y="-16503"/>
                  <a:pt x="6318966" y="-32053"/>
                  <a:pt x="6652339" y="0"/>
                </a:cubicBezTo>
                <a:cubicBezTo>
                  <a:pt x="6985712" y="32053"/>
                  <a:pt x="7242022" y="-23772"/>
                  <a:pt x="7425225" y="0"/>
                </a:cubicBezTo>
                <a:cubicBezTo>
                  <a:pt x="7608428" y="23772"/>
                  <a:pt x="7905017" y="-13884"/>
                  <a:pt x="8280920" y="0"/>
                </a:cubicBezTo>
                <a:cubicBezTo>
                  <a:pt x="8282541" y="194052"/>
                  <a:pt x="8303005" y="315562"/>
                  <a:pt x="8280920" y="584775"/>
                </a:cubicBezTo>
                <a:cubicBezTo>
                  <a:pt x="8171939" y="605402"/>
                  <a:pt x="8049061" y="602675"/>
                  <a:pt x="7839271" y="584775"/>
                </a:cubicBezTo>
                <a:cubicBezTo>
                  <a:pt x="7629481" y="566875"/>
                  <a:pt x="7576172" y="574675"/>
                  <a:pt x="7314813" y="584775"/>
                </a:cubicBezTo>
                <a:cubicBezTo>
                  <a:pt x="7053454" y="594875"/>
                  <a:pt x="7005786" y="568154"/>
                  <a:pt x="6873164" y="584775"/>
                </a:cubicBezTo>
                <a:cubicBezTo>
                  <a:pt x="6740542" y="601396"/>
                  <a:pt x="6473963" y="579577"/>
                  <a:pt x="6348705" y="584775"/>
                </a:cubicBezTo>
                <a:cubicBezTo>
                  <a:pt x="6223447" y="589973"/>
                  <a:pt x="6018580" y="576623"/>
                  <a:pt x="5907056" y="584775"/>
                </a:cubicBezTo>
                <a:cubicBezTo>
                  <a:pt x="5795532" y="592927"/>
                  <a:pt x="5550933" y="586593"/>
                  <a:pt x="5216980" y="584775"/>
                </a:cubicBezTo>
                <a:cubicBezTo>
                  <a:pt x="4883027" y="582957"/>
                  <a:pt x="4852876" y="596229"/>
                  <a:pt x="4692521" y="584775"/>
                </a:cubicBezTo>
                <a:cubicBezTo>
                  <a:pt x="4532166" y="573321"/>
                  <a:pt x="4355200" y="565967"/>
                  <a:pt x="4250872" y="584775"/>
                </a:cubicBezTo>
                <a:cubicBezTo>
                  <a:pt x="4146544" y="603583"/>
                  <a:pt x="3663964" y="581233"/>
                  <a:pt x="3477986" y="584775"/>
                </a:cubicBezTo>
                <a:cubicBezTo>
                  <a:pt x="3292008" y="588317"/>
                  <a:pt x="3006431" y="557059"/>
                  <a:pt x="2870719" y="584775"/>
                </a:cubicBezTo>
                <a:cubicBezTo>
                  <a:pt x="2735007" y="612491"/>
                  <a:pt x="2405080" y="556371"/>
                  <a:pt x="2263451" y="584775"/>
                </a:cubicBezTo>
                <a:cubicBezTo>
                  <a:pt x="2121822" y="613179"/>
                  <a:pt x="1783124" y="608873"/>
                  <a:pt x="1656184" y="584775"/>
                </a:cubicBezTo>
                <a:cubicBezTo>
                  <a:pt x="1529244" y="560677"/>
                  <a:pt x="1352751" y="567174"/>
                  <a:pt x="1214535" y="584775"/>
                </a:cubicBezTo>
                <a:cubicBezTo>
                  <a:pt x="1076319" y="602376"/>
                  <a:pt x="365697" y="530436"/>
                  <a:pt x="0" y="584775"/>
                </a:cubicBezTo>
                <a:cubicBezTo>
                  <a:pt x="27614" y="298999"/>
                  <a:pt x="-3258" y="160946"/>
                  <a:pt x="0" y="0"/>
                </a:cubicBezTo>
                <a:close/>
              </a:path>
              <a:path w="8280920" h="584775" stroke="0" extrusionOk="0">
                <a:moveTo>
                  <a:pt x="0" y="0"/>
                </a:moveTo>
                <a:cubicBezTo>
                  <a:pt x="231348" y="26085"/>
                  <a:pt x="379444" y="4215"/>
                  <a:pt x="607267" y="0"/>
                </a:cubicBezTo>
                <a:cubicBezTo>
                  <a:pt x="835090" y="-4215"/>
                  <a:pt x="1034875" y="18405"/>
                  <a:pt x="1380153" y="0"/>
                </a:cubicBezTo>
                <a:cubicBezTo>
                  <a:pt x="1725431" y="-18405"/>
                  <a:pt x="1786083" y="-21384"/>
                  <a:pt x="2070230" y="0"/>
                </a:cubicBezTo>
                <a:cubicBezTo>
                  <a:pt x="2354377" y="21384"/>
                  <a:pt x="2434623" y="-10045"/>
                  <a:pt x="2594688" y="0"/>
                </a:cubicBezTo>
                <a:cubicBezTo>
                  <a:pt x="2754753" y="10045"/>
                  <a:pt x="3007520" y="14739"/>
                  <a:pt x="3201956" y="0"/>
                </a:cubicBezTo>
                <a:cubicBezTo>
                  <a:pt x="3396392" y="-14739"/>
                  <a:pt x="3725240" y="-38161"/>
                  <a:pt x="4057651" y="0"/>
                </a:cubicBezTo>
                <a:cubicBezTo>
                  <a:pt x="4390062" y="38161"/>
                  <a:pt x="4412096" y="18673"/>
                  <a:pt x="4664918" y="0"/>
                </a:cubicBezTo>
                <a:cubicBezTo>
                  <a:pt x="4917740" y="-18673"/>
                  <a:pt x="5082750" y="18617"/>
                  <a:pt x="5437804" y="0"/>
                </a:cubicBezTo>
                <a:cubicBezTo>
                  <a:pt x="5792858" y="-18617"/>
                  <a:pt x="5886550" y="33994"/>
                  <a:pt x="6210690" y="0"/>
                </a:cubicBezTo>
                <a:cubicBezTo>
                  <a:pt x="6534830" y="-33994"/>
                  <a:pt x="6517168" y="-4752"/>
                  <a:pt x="6652339" y="0"/>
                </a:cubicBezTo>
                <a:cubicBezTo>
                  <a:pt x="6787510" y="4752"/>
                  <a:pt x="7119771" y="-14712"/>
                  <a:pt x="7425225" y="0"/>
                </a:cubicBezTo>
                <a:cubicBezTo>
                  <a:pt x="7730679" y="14712"/>
                  <a:pt x="7899548" y="22503"/>
                  <a:pt x="8280920" y="0"/>
                </a:cubicBezTo>
                <a:cubicBezTo>
                  <a:pt x="8304297" y="122757"/>
                  <a:pt x="8279290" y="400900"/>
                  <a:pt x="8280920" y="584775"/>
                </a:cubicBezTo>
                <a:cubicBezTo>
                  <a:pt x="8052155" y="557808"/>
                  <a:pt x="7783068" y="582471"/>
                  <a:pt x="7508034" y="584775"/>
                </a:cubicBezTo>
                <a:cubicBezTo>
                  <a:pt x="7233000" y="587079"/>
                  <a:pt x="7217947" y="601675"/>
                  <a:pt x="6983576" y="584775"/>
                </a:cubicBezTo>
                <a:cubicBezTo>
                  <a:pt x="6749205" y="567875"/>
                  <a:pt x="6574743" y="593714"/>
                  <a:pt x="6293499" y="584775"/>
                </a:cubicBezTo>
                <a:cubicBezTo>
                  <a:pt x="6012255" y="575836"/>
                  <a:pt x="5816984" y="598672"/>
                  <a:pt x="5437804" y="584775"/>
                </a:cubicBezTo>
                <a:cubicBezTo>
                  <a:pt x="5058625" y="570878"/>
                  <a:pt x="4918364" y="553716"/>
                  <a:pt x="4747727" y="584775"/>
                </a:cubicBezTo>
                <a:cubicBezTo>
                  <a:pt x="4577090" y="615834"/>
                  <a:pt x="4273665" y="591984"/>
                  <a:pt x="4140460" y="584775"/>
                </a:cubicBezTo>
                <a:cubicBezTo>
                  <a:pt x="4007255" y="577566"/>
                  <a:pt x="3588994" y="568680"/>
                  <a:pt x="3284765" y="584775"/>
                </a:cubicBezTo>
                <a:cubicBezTo>
                  <a:pt x="2980537" y="600870"/>
                  <a:pt x="2749990" y="565533"/>
                  <a:pt x="2594688" y="584775"/>
                </a:cubicBezTo>
                <a:cubicBezTo>
                  <a:pt x="2439386" y="604017"/>
                  <a:pt x="2319541" y="584775"/>
                  <a:pt x="2070230" y="584775"/>
                </a:cubicBezTo>
                <a:cubicBezTo>
                  <a:pt x="1820919" y="584775"/>
                  <a:pt x="1608514" y="554606"/>
                  <a:pt x="1462963" y="584775"/>
                </a:cubicBezTo>
                <a:cubicBezTo>
                  <a:pt x="1317412" y="614944"/>
                  <a:pt x="1082446" y="583683"/>
                  <a:pt x="772886" y="584775"/>
                </a:cubicBezTo>
                <a:cubicBezTo>
                  <a:pt x="463326" y="585867"/>
                  <a:pt x="245941" y="610754"/>
                  <a:pt x="0" y="584775"/>
                </a:cubicBezTo>
                <a:cubicBezTo>
                  <a:pt x="-28260" y="437278"/>
                  <a:pt x="-13464" y="261896"/>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4509196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power of arrest is </a:t>
            </a:r>
            <a:r>
              <a:rPr lang="en-GB" sz="2400" b="1" u="sng" dirty="0">
                <a:solidFill>
                  <a:schemeClr val="tx1"/>
                </a:solidFill>
              </a:rPr>
              <a:t>ONLY</a:t>
            </a:r>
            <a:r>
              <a:rPr lang="en-GB" sz="2400" dirty="0">
                <a:solidFill>
                  <a:schemeClr val="tx1"/>
                </a:solidFill>
              </a:rPr>
              <a:t> exercisable if:</a:t>
            </a:r>
          </a:p>
        </p:txBody>
      </p:sp>
      <p:graphicFrame>
        <p:nvGraphicFramePr>
          <p:cNvPr id="6" name="Diagram 5">
            <a:extLst>
              <a:ext uri="{FF2B5EF4-FFF2-40B4-BE49-F238E27FC236}">
                <a16:creationId xmlns:a16="http://schemas.microsoft.com/office/drawing/2014/main" id="{1C4A208B-0A6B-473B-831B-E4FF857B2C50}"/>
              </a:ext>
            </a:extLst>
          </p:cNvPr>
          <p:cNvGraphicFramePr/>
          <p:nvPr>
            <p:extLst>
              <p:ext uri="{D42A27DB-BD31-4B8C-83A1-F6EECF244321}">
                <p14:modId xmlns:p14="http://schemas.microsoft.com/office/powerpoint/2010/main" val="1217247451"/>
              </p:ext>
            </p:extLst>
          </p:nvPr>
        </p:nvGraphicFramePr>
        <p:xfrm>
          <a:off x="665161" y="-138889"/>
          <a:ext cx="11089232" cy="57026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9E2A5D30-77F5-4E57-89DE-5546D1DDD52E}"/>
              </a:ext>
            </a:extLst>
          </p:cNvPr>
          <p:cNvGraphicFramePr/>
          <p:nvPr>
            <p:extLst>
              <p:ext uri="{D42A27DB-BD31-4B8C-83A1-F6EECF244321}">
                <p14:modId xmlns:p14="http://schemas.microsoft.com/office/powerpoint/2010/main" val="549629454"/>
              </p:ext>
            </p:extLst>
          </p:nvPr>
        </p:nvGraphicFramePr>
        <p:xfrm>
          <a:off x="299356" y="3974594"/>
          <a:ext cx="11521280" cy="20615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8" name="Group 7">
            <a:extLst>
              <a:ext uri="{FF2B5EF4-FFF2-40B4-BE49-F238E27FC236}">
                <a16:creationId xmlns:a16="http://schemas.microsoft.com/office/drawing/2014/main" id="{109B5948-00CD-496F-A0FE-B402FDB80007}"/>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A4909F04-A949-4677-8FB9-3E3387361D22}"/>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23E6B66C-E9B7-4921-814E-AE7F547DD318}"/>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D8BCBF70-1E8C-4E49-977A-136A49550A50}"/>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E4C9D212-3F61-457E-9563-DAA661748C3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8CF54A67-F34C-49E0-9077-68AE8ECE2911}"/>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C558B73E-6822-43BC-A5EB-FEF4F568B40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197B4C9-7273-4911-9DB3-4556C920F654}"/>
                                            </p:graphicEl>
                                          </p:spTgt>
                                        </p:tgtEl>
                                        <p:attrNameLst>
                                          <p:attrName>style.visibility</p:attrName>
                                        </p:attrNameLst>
                                      </p:cBhvr>
                                      <p:to>
                                        <p:strVal val="visible"/>
                                      </p:to>
                                    </p:set>
                                    <p:animEffect transition="in" filter="fade">
                                      <p:cBhvr>
                                        <p:cTn id="7" dur="500"/>
                                        <p:tgtEl>
                                          <p:spTgt spid="6">
                                            <p:graphicEl>
                                              <a:dgm id="{8197B4C9-7273-4911-9DB3-4556C920F6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5B6E39-D6A1-48B4-964C-D18FED3B0784}"/>
                                            </p:graphicEl>
                                          </p:spTgt>
                                        </p:tgtEl>
                                        <p:attrNameLst>
                                          <p:attrName>style.visibility</p:attrName>
                                        </p:attrNameLst>
                                      </p:cBhvr>
                                      <p:to>
                                        <p:strVal val="visible"/>
                                      </p:to>
                                    </p:set>
                                    <p:animEffect transition="in" filter="fade">
                                      <p:cBhvr>
                                        <p:cTn id="12" dur="500"/>
                                        <p:tgtEl>
                                          <p:spTgt spid="6">
                                            <p:graphicEl>
                                              <a:dgm id="{0C5B6E39-D6A1-48B4-964C-D18FED3B078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CBBC2B1B-E803-4457-B86B-6C391B256811}"/>
                                            </p:graphicEl>
                                          </p:spTgt>
                                        </p:tgtEl>
                                        <p:attrNameLst>
                                          <p:attrName>style.visibility</p:attrName>
                                        </p:attrNameLst>
                                      </p:cBhvr>
                                      <p:to>
                                        <p:strVal val="visible"/>
                                      </p:to>
                                    </p:set>
                                    <p:animEffect transition="in" filter="fade">
                                      <p:cBhvr>
                                        <p:cTn id="15" dur="500"/>
                                        <p:tgtEl>
                                          <p:spTgt spid="6">
                                            <p:graphicEl>
                                              <a:dgm id="{CBBC2B1B-E803-4457-B86B-6C391B2568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19D22B2-C975-4904-BAA4-3CACEBF4E0FB}"/>
                                            </p:graphicEl>
                                          </p:spTgt>
                                        </p:tgtEl>
                                        <p:attrNameLst>
                                          <p:attrName>style.visibility</p:attrName>
                                        </p:attrNameLst>
                                      </p:cBhvr>
                                      <p:to>
                                        <p:strVal val="visible"/>
                                      </p:to>
                                    </p:set>
                                    <p:animEffect transition="in" filter="fade">
                                      <p:cBhvr>
                                        <p:cTn id="20" dur="500"/>
                                        <p:tgtEl>
                                          <p:spTgt spid="6">
                                            <p:graphicEl>
                                              <a:dgm id="{019D22B2-C975-4904-BAA4-3CACEBF4E0F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F8AFC28C-FE18-494D-9579-A8C89FC067F5}"/>
                                            </p:graphicEl>
                                          </p:spTgt>
                                        </p:tgtEl>
                                        <p:attrNameLst>
                                          <p:attrName>style.visibility</p:attrName>
                                        </p:attrNameLst>
                                      </p:cBhvr>
                                      <p:to>
                                        <p:strVal val="visible"/>
                                      </p:to>
                                    </p:set>
                                    <p:animEffect transition="in" filter="fade">
                                      <p:cBhvr>
                                        <p:cTn id="23" dur="500"/>
                                        <p:tgtEl>
                                          <p:spTgt spid="6">
                                            <p:graphicEl>
                                              <a:dgm id="{F8AFC28C-FE18-494D-9579-A8C89FC067F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47EFEDBE-55C4-44E7-AB0E-D8A0E201C366}"/>
                                            </p:graphicEl>
                                          </p:spTgt>
                                        </p:tgtEl>
                                        <p:attrNameLst>
                                          <p:attrName>style.visibility</p:attrName>
                                        </p:attrNameLst>
                                      </p:cBhvr>
                                      <p:to>
                                        <p:strVal val="visible"/>
                                      </p:to>
                                    </p:set>
                                    <p:animEffect transition="in" filter="fade">
                                      <p:cBhvr>
                                        <p:cTn id="28" dur="500"/>
                                        <p:tgtEl>
                                          <p:spTgt spid="7">
                                            <p:graphicEl>
                                              <a:dgm id="{47EFEDBE-55C4-44E7-AB0E-D8A0E201C36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graphicEl>
                                              <a:dgm id="{D41B0284-9D4A-41E9-B5C8-5CD41F8923B6}"/>
                                            </p:graphicEl>
                                          </p:spTgt>
                                        </p:tgtEl>
                                        <p:attrNameLst>
                                          <p:attrName>style.visibility</p:attrName>
                                        </p:attrNameLst>
                                      </p:cBhvr>
                                      <p:to>
                                        <p:strVal val="visible"/>
                                      </p:to>
                                    </p:set>
                                    <p:animEffect transition="in" filter="fade">
                                      <p:cBhvr>
                                        <p:cTn id="33" dur="500"/>
                                        <p:tgtEl>
                                          <p:spTgt spid="7">
                                            <p:graphicEl>
                                              <a:dgm id="{D41B0284-9D4A-41E9-B5C8-5CD41F8923B6}"/>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
                                            <p:graphicEl>
                                              <a:dgm id="{F9C54E12-4DF7-48C3-A78B-A9D84A92CB4A}"/>
                                            </p:graphicEl>
                                          </p:spTgt>
                                        </p:tgtEl>
                                        <p:attrNameLst>
                                          <p:attrName>style.visibility</p:attrName>
                                        </p:attrNameLst>
                                      </p:cBhvr>
                                      <p:to>
                                        <p:strVal val="visible"/>
                                      </p:to>
                                    </p:set>
                                    <p:animEffect transition="in" filter="fade">
                                      <p:cBhvr>
                                        <p:cTn id="38" dur="500"/>
                                        <p:tgtEl>
                                          <p:spTgt spid="7">
                                            <p:graphicEl>
                                              <a:dgm id="{F9C54E12-4DF7-48C3-A78B-A9D84A92CB4A}"/>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FAF7E135-5E80-428B-8A0F-D4BF0FCE2994}"/>
                                            </p:graphicEl>
                                          </p:spTgt>
                                        </p:tgtEl>
                                        <p:attrNameLst>
                                          <p:attrName>style.visibility</p:attrName>
                                        </p:attrNameLst>
                                      </p:cBhvr>
                                      <p:to>
                                        <p:strVal val="visible"/>
                                      </p:to>
                                    </p:set>
                                    <p:animEffect transition="in" filter="fade">
                                      <p:cBhvr>
                                        <p:cTn id="43" dur="500"/>
                                        <p:tgtEl>
                                          <p:spTgt spid="7">
                                            <p:graphicEl>
                                              <a:dgm id="{FAF7E135-5E80-428B-8A0F-D4BF0FCE299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Graphic spid="7"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695400" y="984407"/>
            <a:ext cx="10945216" cy="4964873"/>
          </a:xfrm>
          <a:custGeom>
            <a:avLst/>
            <a:gdLst>
              <a:gd name="connsiteX0" fmla="*/ 0 w 10945216"/>
              <a:gd name="connsiteY0" fmla="*/ 0 h 4964873"/>
              <a:gd name="connsiteX1" fmla="*/ 574624 w 10945216"/>
              <a:gd name="connsiteY1" fmla="*/ 0 h 4964873"/>
              <a:gd name="connsiteX2" fmla="*/ 1368152 w 10945216"/>
              <a:gd name="connsiteY2" fmla="*/ 0 h 4964873"/>
              <a:gd name="connsiteX3" fmla="*/ 1942776 w 10945216"/>
              <a:gd name="connsiteY3" fmla="*/ 0 h 4964873"/>
              <a:gd name="connsiteX4" fmla="*/ 2407948 w 10945216"/>
              <a:gd name="connsiteY4" fmla="*/ 0 h 4964873"/>
              <a:gd name="connsiteX5" fmla="*/ 2873119 w 10945216"/>
              <a:gd name="connsiteY5" fmla="*/ 0 h 4964873"/>
              <a:gd name="connsiteX6" fmla="*/ 3666647 w 10945216"/>
              <a:gd name="connsiteY6" fmla="*/ 0 h 4964873"/>
              <a:gd name="connsiteX7" fmla="*/ 4131819 w 10945216"/>
              <a:gd name="connsiteY7" fmla="*/ 0 h 4964873"/>
              <a:gd name="connsiteX8" fmla="*/ 4706443 w 10945216"/>
              <a:gd name="connsiteY8" fmla="*/ 0 h 4964873"/>
              <a:gd name="connsiteX9" fmla="*/ 5281067 w 10945216"/>
              <a:gd name="connsiteY9" fmla="*/ 0 h 4964873"/>
              <a:gd name="connsiteX10" fmla="*/ 5965143 w 10945216"/>
              <a:gd name="connsiteY10" fmla="*/ 0 h 4964873"/>
              <a:gd name="connsiteX11" fmla="*/ 6430314 w 10945216"/>
              <a:gd name="connsiteY11" fmla="*/ 0 h 4964873"/>
              <a:gd name="connsiteX12" fmla="*/ 7004938 w 10945216"/>
              <a:gd name="connsiteY12" fmla="*/ 0 h 4964873"/>
              <a:gd name="connsiteX13" fmla="*/ 7689014 w 10945216"/>
              <a:gd name="connsiteY13" fmla="*/ 0 h 4964873"/>
              <a:gd name="connsiteX14" fmla="*/ 8373090 w 10945216"/>
              <a:gd name="connsiteY14" fmla="*/ 0 h 4964873"/>
              <a:gd name="connsiteX15" fmla="*/ 9166618 w 10945216"/>
              <a:gd name="connsiteY15" fmla="*/ 0 h 4964873"/>
              <a:gd name="connsiteX16" fmla="*/ 9960147 w 10945216"/>
              <a:gd name="connsiteY16" fmla="*/ 0 h 4964873"/>
              <a:gd name="connsiteX17" fmla="*/ 10945216 w 10945216"/>
              <a:gd name="connsiteY17" fmla="*/ 0 h 4964873"/>
              <a:gd name="connsiteX18" fmla="*/ 10945216 w 10945216"/>
              <a:gd name="connsiteY18" fmla="*/ 521312 h 4964873"/>
              <a:gd name="connsiteX19" fmla="*/ 10945216 w 10945216"/>
              <a:gd name="connsiteY19" fmla="*/ 1092272 h 4964873"/>
              <a:gd name="connsiteX20" fmla="*/ 10945216 w 10945216"/>
              <a:gd name="connsiteY20" fmla="*/ 1563935 h 4964873"/>
              <a:gd name="connsiteX21" fmla="*/ 10945216 w 10945216"/>
              <a:gd name="connsiteY21" fmla="*/ 2184544 h 4964873"/>
              <a:gd name="connsiteX22" fmla="*/ 10945216 w 10945216"/>
              <a:gd name="connsiteY22" fmla="*/ 2854802 h 4964873"/>
              <a:gd name="connsiteX23" fmla="*/ 10945216 w 10945216"/>
              <a:gd name="connsiteY23" fmla="*/ 3525060 h 4964873"/>
              <a:gd name="connsiteX24" fmla="*/ 10945216 w 10945216"/>
              <a:gd name="connsiteY24" fmla="*/ 4145669 h 4964873"/>
              <a:gd name="connsiteX25" fmla="*/ 10945216 w 10945216"/>
              <a:gd name="connsiteY25" fmla="*/ 4964873 h 4964873"/>
              <a:gd name="connsiteX26" fmla="*/ 10480044 w 10945216"/>
              <a:gd name="connsiteY26" fmla="*/ 4964873 h 4964873"/>
              <a:gd name="connsiteX27" fmla="*/ 10124325 w 10945216"/>
              <a:gd name="connsiteY27" fmla="*/ 4964873 h 4964873"/>
              <a:gd name="connsiteX28" fmla="*/ 9330797 w 10945216"/>
              <a:gd name="connsiteY28" fmla="*/ 4964873 h 4964873"/>
              <a:gd name="connsiteX29" fmla="*/ 8756173 w 10945216"/>
              <a:gd name="connsiteY29" fmla="*/ 4964873 h 4964873"/>
              <a:gd name="connsiteX30" fmla="*/ 8291001 w 10945216"/>
              <a:gd name="connsiteY30" fmla="*/ 4964873 h 4964873"/>
              <a:gd name="connsiteX31" fmla="*/ 7825829 w 10945216"/>
              <a:gd name="connsiteY31" fmla="*/ 4964873 h 4964873"/>
              <a:gd name="connsiteX32" fmla="*/ 7251206 w 10945216"/>
              <a:gd name="connsiteY32" fmla="*/ 4964873 h 4964873"/>
              <a:gd name="connsiteX33" fmla="*/ 6348225 w 10945216"/>
              <a:gd name="connsiteY33" fmla="*/ 4964873 h 4964873"/>
              <a:gd name="connsiteX34" fmla="*/ 5554697 w 10945216"/>
              <a:gd name="connsiteY34" fmla="*/ 4964873 h 4964873"/>
              <a:gd name="connsiteX35" fmla="*/ 4761169 w 10945216"/>
              <a:gd name="connsiteY35" fmla="*/ 4964873 h 4964873"/>
              <a:gd name="connsiteX36" fmla="*/ 4405449 w 10945216"/>
              <a:gd name="connsiteY36" fmla="*/ 4964873 h 4964873"/>
              <a:gd name="connsiteX37" fmla="*/ 3502469 w 10945216"/>
              <a:gd name="connsiteY37" fmla="*/ 4964873 h 4964873"/>
              <a:gd name="connsiteX38" fmla="*/ 3037297 w 10945216"/>
              <a:gd name="connsiteY38" fmla="*/ 4964873 h 4964873"/>
              <a:gd name="connsiteX39" fmla="*/ 2134317 w 10945216"/>
              <a:gd name="connsiteY39" fmla="*/ 4964873 h 4964873"/>
              <a:gd name="connsiteX40" fmla="*/ 1669145 w 10945216"/>
              <a:gd name="connsiteY40" fmla="*/ 4964873 h 4964873"/>
              <a:gd name="connsiteX41" fmla="*/ 875617 w 10945216"/>
              <a:gd name="connsiteY41" fmla="*/ 4964873 h 4964873"/>
              <a:gd name="connsiteX42" fmla="*/ 0 w 10945216"/>
              <a:gd name="connsiteY42" fmla="*/ 4964873 h 4964873"/>
              <a:gd name="connsiteX43" fmla="*/ 0 w 10945216"/>
              <a:gd name="connsiteY43" fmla="*/ 4344264 h 4964873"/>
              <a:gd name="connsiteX44" fmla="*/ 0 w 10945216"/>
              <a:gd name="connsiteY44" fmla="*/ 3624357 h 4964873"/>
              <a:gd name="connsiteX45" fmla="*/ 0 w 10945216"/>
              <a:gd name="connsiteY45" fmla="*/ 2904451 h 4964873"/>
              <a:gd name="connsiteX46" fmla="*/ 0 w 10945216"/>
              <a:gd name="connsiteY46" fmla="*/ 2234193 h 4964873"/>
              <a:gd name="connsiteX47" fmla="*/ 0 w 10945216"/>
              <a:gd name="connsiteY47" fmla="*/ 1613584 h 4964873"/>
              <a:gd name="connsiteX48" fmla="*/ 0 w 10945216"/>
              <a:gd name="connsiteY48" fmla="*/ 943326 h 4964873"/>
              <a:gd name="connsiteX49" fmla="*/ 0 w 10945216"/>
              <a:gd name="connsiteY49" fmla="*/ 0 h 496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0945216" h="4964873" fill="none" extrusionOk="0">
                <a:moveTo>
                  <a:pt x="0" y="0"/>
                </a:moveTo>
                <a:cubicBezTo>
                  <a:pt x="136177" y="9722"/>
                  <a:pt x="349420" y="17706"/>
                  <a:pt x="574624" y="0"/>
                </a:cubicBezTo>
                <a:cubicBezTo>
                  <a:pt x="799828" y="-17706"/>
                  <a:pt x="1163932" y="-17309"/>
                  <a:pt x="1368152" y="0"/>
                </a:cubicBezTo>
                <a:cubicBezTo>
                  <a:pt x="1572372" y="17309"/>
                  <a:pt x="1758359" y="13030"/>
                  <a:pt x="1942776" y="0"/>
                </a:cubicBezTo>
                <a:cubicBezTo>
                  <a:pt x="2127193" y="-13030"/>
                  <a:pt x="2279772" y="22125"/>
                  <a:pt x="2407948" y="0"/>
                </a:cubicBezTo>
                <a:cubicBezTo>
                  <a:pt x="2536124" y="-22125"/>
                  <a:pt x="2672152" y="-11443"/>
                  <a:pt x="2873119" y="0"/>
                </a:cubicBezTo>
                <a:cubicBezTo>
                  <a:pt x="3074086" y="11443"/>
                  <a:pt x="3283364" y="-13546"/>
                  <a:pt x="3666647" y="0"/>
                </a:cubicBezTo>
                <a:cubicBezTo>
                  <a:pt x="4049930" y="13546"/>
                  <a:pt x="4023949" y="-22968"/>
                  <a:pt x="4131819" y="0"/>
                </a:cubicBezTo>
                <a:cubicBezTo>
                  <a:pt x="4239689" y="22968"/>
                  <a:pt x="4506157" y="8146"/>
                  <a:pt x="4706443" y="0"/>
                </a:cubicBezTo>
                <a:cubicBezTo>
                  <a:pt x="4906729" y="-8146"/>
                  <a:pt x="5102195" y="1391"/>
                  <a:pt x="5281067" y="0"/>
                </a:cubicBezTo>
                <a:cubicBezTo>
                  <a:pt x="5459939" y="-1391"/>
                  <a:pt x="5746628" y="22624"/>
                  <a:pt x="5965143" y="0"/>
                </a:cubicBezTo>
                <a:cubicBezTo>
                  <a:pt x="6183658" y="-22624"/>
                  <a:pt x="6261965" y="-14044"/>
                  <a:pt x="6430314" y="0"/>
                </a:cubicBezTo>
                <a:cubicBezTo>
                  <a:pt x="6598663" y="14044"/>
                  <a:pt x="6741309" y="822"/>
                  <a:pt x="7004938" y="0"/>
                </a:cubicBezTo>
                <a:cubicBezTo>
                  <a:pt x="7268567" y="-822"/>
                  <a:pt x="7353629" y="-10982"/>
                  <a:pt x="7689014" y="0"/>
                </a:cubicBezTo>
                <a:cubicBezTo>
                  <a:pt x="8024399" y="10982"/>
                  <a:pt x="8086222" y="-3222"/>
                  <a:pt x="8373090" y="0"/>
                </a:cubicBezTo>
                <a:cubicBezTo>
                  <a:pt x="8659958" y="3222"/>
                  <a:pt x="8777459" y="33668"/>
                  <a:pt x="9166618" y="0"/>
                </a:cubicBezTo>
                <a:cubicBezTo>
                  <a:pt x="9555777" y="-33668"/>
                  <a:pt x="9636822" y="485"/>
                  <a:pt x="9960147" y="0"/>
                </a:cubicBezTo>
                <a:cubicBezTo>
                  <a:pt x="10283472" y="-485"/>
                  <a:pt x="10531134" y="26188"/>
                  <a:pt x="10945216" y="0"/>
                </a:cubicBezTo>
                <a:cubicBezTo>
                  <a:pt x="10932678" y="246869"/>
                  <a:pt x="10940775" y="298703"/>
                  <a:pt x="10945216" y="521312"/>
                </a:cubicBezTo>
                <a:cubicBezTo>
                  <a:pt x="10949657" y="743921"/>
                  <a:pt x="10970987" y="945281"/>
                  <a:pt x="10945216" y="1092272"/>
                </a:cubicBezTo>
                <a:cubicBezTo>
                  <a:pt x="10919445" y="1239263"/>
                  <a:pt x="10932830" y="1412427"/>
                  <a:pt x="10945216" y="1563935"/>
                </a:cubicBezTo>
                <a:cubicBezTo>
                  <a:pt x="10957602" y="1715443"/>
                  <a:pt x="10960747" y="1898634"/>
                  <a:pt x="10945216" y="2184544"/>
                </a:cubicBezTo>
                <a:cubicBezTo>
                  <a:pt x="10929685" y="2470454"/>
                  <a:pt x="10931746" y="2554610"/>
                  <a:pt x="10945216" y="2854802"/>
                </a:cubicBezTo>
                <a:cubicBezTo>
                  <a:pt x="10958686" y="3154994"/>
                  <a:pt x="10947750" y="3202997"/>
                  <a:pt x="10945216" y="3525060"/>
                </a:cubicBezTo>
                <a:cubicBezTo>
                  <a:pt x="10942682" y="3847123"/>
                  <a:pt x="10918355" y="3860891"/>
                  <a:pt x="10945216" y="4145669"/>
                </a:cubicBezTo>
                <a:cubicBezTo>
                  <a:pt x="10972077" y="4430447"/>
                  <a:pt x="10944284" y="4752403"/>
                  <a:pt x="10945216" y="4964873"/>
                </a:cubicBezTo>
                <a:cubicBezTo>
                  <a:pt x="10795977" y="4953325"/>
                  <a:pt x="10641354" y="4947529"/>
                  <a:pt x="10480044" y="4964873"/>
                </a:cubicBezTo>
                <a:cubicBezTo>
                  <a:pt x="10318734" y="4982217"/>
                  <a:pt x="10258293" y="4968952"/>
                  <a:pt x="10124325" y="4964873"/>
                </a:cubicBezTo>
                <a:cubicBezTo>
                  <a:pt x="9990357" y="4960794"/>
                  <a:pt x="9571527" y="4971509"/>
                  <a:pt x="9330797" y="4964873"/>
                </a:cubicBezTo>
                <a:cubicBezTo>
                  <a:pt x="9090067" y="4958237"/>
                  <a:pt x="8960071" y="4958111"/>
                  <a:pt x="8756173" y="4964873"/>
                </a:cubicBezTo>
                <a:cubicBezTo>
                  <a:pt x="8552275" y="4971635"/>
                  <a:pt x="8408359" y="4977794"/>
                  <a:pt x="8291001" y="4964873"/>
                </a:cubicBezTo>
                <a:cubicBezTo>
                  <a:pt x="8173643" y="4951952"/>
                  <a:pt x="7968855" y="4949936"/>
                  <a:pt x="7825829" y="4964873"/>
                </a:cubicBezTo>
                <a:cubicBezTo>
                  <a:pt x="7682803" y="4979810"/>
                  <a:pt x="7389034" y="4976494"/>
                  <a:pt x="7251206" y="4964873"/>
                </a:cubicBezTo>
                <a:cubicBezTo>
                  <a:pt x="7113378" y="4953252"/>
                  <a:pt x="6534255" y="4975463"/>
                  <a:pt x="6348225" y="4964873"/>
                </a:cubicBezTo>
                <a:cubicBezTo>
                  <a:pt x="6162195" y="4954283"/>
                  <a:pt x="5882862" y="4967517"/>
                  <a:pt x="5554697" y="4964873"/>
                </a:cubicBezTo>
                <a:cubicBezTo>
                  <a:pt x="5226532" y="4962229"/>
                  <a:pt x="5029005" y="5001578"/>
                  <a:pt x="4761169" y="4964873"/>
                </a:cubicBezTo>
                <a:cubicBezTo>
                  <a:pt x="4493333" y="4928168"/>
                  <a:pt x="4504995" y="4973254"/>
                  <a:pt x="4405449" y="4964873"/>
                </a:cubicBezTo>
                <a:cubicBezTo>
                  <a:pt x="4305903" y="4956492"/>
                  <a:pt x="3852489" y="4947309"/>
                  <a:pt x="3502469" y="4964873"/>
                </a:cubicBezTo>
                <a:cubicBezTo>
                  <a:pt x="3152449" y="4982437"/>
                  <a:pt x="3239058" y="4946722"/>
                  <a:pt x="3037297" y="4964873"/>
                </a:cubicBezTo>
                <a:cubicBezTo>
                  <a:pt x="2835536" y="4983024"/>
                  <a:pt x="2517484" y="4945795"/>
                  <a:pt x="2134317" y="4964873"/>
                </a:cubicBezTo>
                <a:cubicBezTo>
                  <a:pt x="1751150" y="4983951"/>
                  <a:pt x="1796243" y="4950783"/>
                  <a:pt x="1669145" y="4964873"/>
                </a:cubicBezTo>
                <a:cubicBezTo>
                  <a:pt x="1542047" y="4978963"/>
                  <a:pt x="1054115" y="4998626"/>
                  <a:pt x="875617" y="4964873"/>
                </a:cubicBezTo>
                <a:cubicBezTo>
                  <a:pt x="697119" y="4931120"/>
                  <a:pt x="257013" y="4989405"/>
                  <a:pt x="0" y="4964873"/>
                </a:cubicBezTo>
                <a:cubicBezTo>
                  <a:pt x="-12140" y="4793105"/>
                  <a:pt x="27092" y="4492751"/>
                  <a:pt x="0" y="4344264"/>
                </a:cubicBezTo>
                <a:cubicBezTo>
                  <a:pt x="-27092" y="4195777"/>
                  <a:pt x="-23466" y="3856538"/>
                  <a:pt x="0" y="3624357"/>
                </a:cubicBezTo>
                <a:cubicBezTo>
                  <a:pt x="23466" y="3392176"/>
                  <a:pt x="11089" y="3253342"/>
                  <a:pt x="0" y="2904451"/>
                </a:cubicBezTo>
                <a:cubicBezTo>
                  <a:pt x="-11089" y="2555560"/>
                  <a:pt x="-17963" y="2424116"/>
                  <a:pt x="0" y="2234193"/>
                </a:cubicBezTo>
                <a:cubicBezTo>
                  <a:pt x="17963" y="2044270"/>
                  <a:pt x="4115" y="1917696"/>
                  <a:pt x="0" y="1613584"/>
                </a:cubicBezTo>
                <a:cubicBezTo>
                  <a:pt x="-4115" y="1309472"/>
                  <a:pt x="-20320" y="1122542"/>
                  <a:pt x="0" y="943326"/>
                </a:cubicBezTo>
                <a:cubicBezTo>
                  <a:pt x="20320" y="764110"/>
                  <a:pt x="-29936" y="361150"/>
                  <a:pt x="0" y="0"/>
                </a:cubicBezTo>
                <a:close/>
              </a:path>
              <a:path w="10945216" h="4964873" stroke="0" extrusionOk="0">
                <a:moveTo>
                  <a:pt x="0" y="0"/>
                </a:moveTo>
                <a:cubicBezTo>
                  <a:pt x="137263" y="21650"/>
                  <a:pt x="481201" y="-7226"/>
                  <a:pt x="684076" y="0"/>
                </a:cubicBezTo>
                <a:cubicBezTo>
                  <a:pt x="886951" y="7226"/>
                  <a:pt x="878841" y="-11086"/>
                  <a:pt x="1039796" y="0"/>
                </a:cubicBezTo>
                <a:cubicBezTo>
                  <a:pt x="1200751" y="11086"/>
                  <a:pt x="1491195" y="-4546"/>
                  <a:pt x="1614419" y="0"/>
                </a:cubicBezTo>
                <a:cubicBezTo>
                  <a:pt x="1737643" y="4546"/>
                  <a:pt x="2081858" y="-4149"/>
                  <a:pt x="2298495" y="0"/>
                </a:cubicBezTo>
                <a:cubicBezTo>
                  <a:pt x="2515132" y="4149"/>
                  <a:pt x="2787914" y="-39090"/>
                  <a:pt x="3092024" y="0"/>
                </a:cubicBezTo>
                <a:cubicBezTo>
                  <a:pt x="3396134" y="39090"/>
                  <a:pt x="3421221" y="-11446"/>
                  <a:pt x="3557195" y="0"/>
                </a:cubicBezTo>
                <a:cubicBezTo>
                  <a:pt x="3693169" y="11446"/>
                  <a:pt x="3973217" y="33098"/>
                  <a:pt x="4350723" y="0"/>
                </a:cubicBezTo>
                <a:cubicBezTo>
                  <a:pt x="4728229" y="-33098"/>
                  <a:pt x="4623328" y="-19015"/>
                  <a:pt x="4815895" y="0"/>
                </a:cubicBezTo>
                <a:cubicBezTo>
                  <a:pt x="5008462" y="19015"/>
                  <a:pt x="5259132" y="-38610"/>
                  <a:pt x="5609423" y="0"/>
                </a:cubicBezTo>
                <a:cubicBezTo>
                  <a:pt x="5959714" y="38610"/>
                  <a:pt x="6221490" y="-7883"/>
                  <a:pt x="6512404" y="0"/>
                </a:cubicBezTo>
                <a:cubicBezTo>
                  <a:pt x="6803318" y="7883"/>
                  <a:pt x="6872428" y="16901"/>
                  <a:pt x="7087027" y="0"/>
                </a:cubicBezTo>
                <a:cubicBezTo>
                  <a:pt x="7301626" y="-16901"/>
                  <a:pt x="7471964" y="-6066"/>
                  <a:pt x="7661651" y="0"/>
                </a:cubicBezTo>
                <a:cubicBezTo>
                  <a:pt x="7851338" y="6066"/>
                  <a:pt x="7847174" y="-16392"/>
                  <a:pt x="8017371" y="0"/>
                </a:cubicBezTo>
                <a:cubicBezTo>
                  <a:pt x="8187568" y="16392"/>
                  <a:pt x="8479543" y="-28743"/>
                  <a:pt x="8810899" y="0"/>
                </a:cubicBezTo>
                <a:cubicBezTo>
                  <a:pt x="9142255" y="28743"/>
                  <a:pt x="9018191" y="-17467"/>
                  <a:pt x="9166618" y="0"/>
                </a:cubicBezTo>
                <a:cubicBezTo>
                  <a:pt x="9315045" y="17467"/>
                  <a:pt x="9599052" y="-19796"/>
                  <a:pt x="9850694" y="0"/>
                </a:cubicBezTo>
                <a:cubicBezTo>
                  <a:pt x="10102336" y="19796"/>
                  <a:pt x="10460486" y="40163"/>
                  <a:pt x="10945216" y="0"/>
                </a:cubicBezTo>
                <a:cubicBezTo>
                  <a:pt x="10941390" y="168868"/>
                  <a:pt x="10949898" y="347575"/>
                  <a:pt x="10945216" y="471663"/>
                </a:cubicBezTo>
                <a:cubicBezTo>
                  <a:pt x="10940534" y="595751"/>
                  <a:pt x="10934024" y="834334"/>
                  <a:pt x="10945216" y="1042623"/>
                </a:cubicBezTo>
                <a:cubicBezTo>
                  <a:pt x="10956408" y="1250912"/>
                  <a:pt x="10941201" y="1456964"/>
                  <a:pt x="10945216" y="1563935"/>
                </a:cubicBezTo>
                <a:cubicBezTo>
                  <a:pt x="10949231" y="1670906"/>
                  <a:pt x="10963199" y="2000504"/>
                  <a:pt x="10945216" y="2283842"/>
                </a:cubicBezTo>
                <a:cubicBezTo>
                  <a:pt x="10927233" y="2567180"/>
                  <a:pt x="10921151" y="2722688"/>
                  <a:pt x="10945216" y="2954099"/>
                </a:cubicBezTo>
                <a:cubicBezTo>
                  <a:pt x="10969281" y="3185510"/>
                  <a:pt x="10951919" y="3243256"/>
                  <a:pt x="10945216" y="3525060"/>
                </a:cubicBezTo>
                <a:cubicBezTo>
                  <a:pt x="10938513" y="3806864"/>
                  <a:pt x="10922838" y="3933513"/>
                  <a:pt x="10945216" y="4096020"/>
                </a:cubicBezTo>
                <a:cubicBezTo>
                  <a:pt x="10967594" y="4258527"/>
                  <a:pt x="10963500" y="4542292"/>
                  <a:pt x="10945216" y="4964873"/>
                </a:cubicBezTo>
                <a:cubicBezTo>
                  <a:pt x="10705532" y="4992021"/>
                  <a:pt x="10627948" y="4981170"/>
                  <a:pt x="10370592" y="4964873"/>
                </a:cubicBezTo>
                <a:cubicBezTo>
                  <a:pt x="10113236" y="4948576"/>
                  <a:pt x="10083632" y="4976538"/>
                  <a:pt x="9905420" y="4964873"/>
                </a:cubicBezTo>
                <a:cubicBezTo>
                  <a:pt x="9727208" y="4953208"/>
                  <a:pt x="9610993" y="4977383"/>
                  <a:pt x="9440249" y="4964873"/>
                </a:cubicBezTo>
                <a:cubicBezTo>
                  <a:pt x="9269505" y="4952363"/>
                  <a:pt x="8961252" y="4958019"/>
                  <a:pt x="8756173" y="4964873"/>
                </a:cubicBezTo>
                <a:cubicBezTo>
                  <a:pt x="8551094" y="4971727"/>
                  <a:pt x="8255949" y="4937283"/>
                  <a:pt x="7853192" y="4964873"/>
                </a:cubicBezTo>
                <a:cubicBezTo>
                  <a:pt x="7450435" y="4992463"/>
                  <a:pt x="7443227" y="4986603"/>
                  <a:pt x="7278569" y="4964873"/>
                </a:cubicBezTo>
                <a:cubicBezTo>
                  <a:pt x="7113911" y="4943143"/>
                  <a:pt x="6956525" y="4938738"/>
                  <a:pt x="6703945" y="4964873"/>
                </a:cubicBezTo>
                <a:cubicBezTo>
                  <a:pt x="6451365" y="4991008"/>
                  <a:pt x="6332067" y="4951421"/>
                  <a:pt x="6129321" y="4964873"/>
                </a:cubicBezTo>
                <a:cubicBezTo>
                  <a:pt x="5926575" y="4978325"/>
                  <a:pt x="5675717" y="4956345"/>
                  <a:pt x="5445245" y="4964873"/>
                </a:cubicBezTo>
                <a:cubicBezTo>
                  <a:pt x="5214773" y="4973401"/>
                  <a:pt x="5098233" y="4966977"/>
                  <a:pt x="4980073" y="4964873"/>
                </a:cubicBezTo>
                <a:cubicBezTo>
                  <a:pt x="4861913" y="4962769"/>
                  <a:pt x="4522360" y="4968408"/>
                  <a:pt x="4295997" y="4964873"/>
                </a:cubicBezTo>
                <a:cubicBezTo>
                  <a:pt x="4069634" y="4961338"/>
                  <a:pt x="3666240" y="5002088"/>
                  <a:pt x="3393017" y="4964873"/>
                </a:cubicBezTo>
                <a:cubicBezTo>
                  <a:pt x="3119794" y="4927658"/>
                  <a:pt x="3101856" y="4985717"/>
                  <a:pt x="2818393" y="4964873"/>
                </a:cubicBezTo>
                <a:cubicBezTo>
                  <a:pt x="2534930" y="4944029"/>
                  <a:pt x="2140455" y="4929021"/>
                  <a:pt x="1915413" y="4964873"/>
                </a:cubicBezTo>
                <a:cubicBezTo>
                  <a:pt x="1690371" y="5000725"/>
                  <a:pt x="1496020" y="4997092"/>
                  <a:pt x="1231337" y="4964873"/>
                </a:cubicBezTo>
                <a:cubicBezTo>
                  <a:pt x="966654" y="4932654"/>
                  <a:pt x="285580" y="4905765"/>
                  <a:pt x="0" y="4964873"/>
                </a:cubicBezTo>
                <a:cubicBezTo>
                  <a:pt x="12294" y="4819999"/>
                  <a:pt x="23997" y="4587304"/>
                  <a:pt x="0" y="4443561"/>
                </a:cubicBezTo>
                <a:cubicBezTo>
                  <a:pt x="-23997" y="4299818"/>
                  <a:pt x="22758" y="3873530"/>
                  <a:pt x="0" y="3723655"/>
                </a:cubicBezTo>
                <a:cubicBezTo>
                  <a:pt x="-22758" y="3573780"/>
                  <a:pt x="-10810" y="3340129"/>
                  <a:pt x="0" y="3202343"/>
                </a:cubicBezTo>
                <a:cubicBezTo>
                  <a:pt x="10810" y="3064557"/>
                  <a:pt x="-32559" y="2673826"/>
                  <a:pt x="0" y="2482437"/>
                </a:cubicBezTo>
                <a:cubicBezTo>
                  <a:pt x="32559" y="2291048"/>
                  <a:pt x="11461" y="2112695"/>
                  <a:pt x="0" y="1961125"/>
                </a:cubicBezTo>
                <a:cubicBezTo>
                  <a:pt x="-11461" y="1809555"/>
                  <a:pt x="25619" y="1612281"/>
                  <a:pt x="0" y="1390164"/>
                </a:cubicBezTo>
                <a:cubicBezTo>
                  <a:pt x="-25619" y="1168047"/>
                  <a:pt x="-19385" y="1148129"/>
                  <a:pt x="0" y="918502"/>
                </a:cubicBezTo>
                <a:cubicBezTo>
                  <a:pt x="19385" y="688875"/>
                  <a:pt x="21370" y="423466"/>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2266707869">
                  <a:prstGeom prst="rect">
                    <a:avLst/>
                  </a:prstGeom>
                  <ask:type>
                    <ask:lineSketchFreehand/>
                  </ask:type>
                </ask:lineSketchStyleProps>
              </a:ext>
            </a:extLst>
          </a:ln>
          <a:extLst>
            <a:ext uri="{FAA26D3D-D897-4be2-8F04-BA451C77F1D7}"/>
          </a:extLst>
        </p:spPr>
        <p:txBody>
          <a:bodyPr>
            <a:normAutofit fontScale="92500"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fontAlgn="auto">
              <a:lnSpc>
                <a:spcPct val="120000"/>
              </a:lnSpc>
              <a:spcAft>
                <a:spcPts val="0"/>
              </a:spcAft>
              <a:buNone/>
            </a:pPr>
            <a:r>
              <a:rPr lang="en-GB" altLang="en-US" sz="2600" b="1" dirty="0">
                <a:cs typeface="Arial" panose="020B0604020202020204" pitchFamily="34" charset="0"/>
              </a:rPr>
              <a:t>It provides the preserved powers of arrest under PACE.</a:t>
            </a:r>
          </a:p>
          <a:p>
            <a:pPr fontAlgn="auto">
              <a:lnSpc>
                <a:spcPct val="120000"/>
              </a:lnSpc>
              <a:spcAft>
                <a:spcPts val="0"/>
              </a:spcAft>
            </a:pPr>
            <a:r>
              <a:rPr lang="en-GB" altLang="en-US" sz="2600" dirty="0">
                <a:cs typeface="Arial" panose="020B0604020202020204" pitchFamily="34" charset="0"/>
              </a:rPr>
              <a:t>S49 Prison Act 1952 (unlawfully at large)</a:t>
            </a:r>
          </a:p>
          <a:p>
            <a:pPr fontAlgn="auto">
              <a:lnSpc>
                <a:spcPct val="120000"/>
              </a:lnSpc>
              <a:spcAft>
                <a:spcPts val="0"/>
              </a:spcAft>
            </a:pPr>
            <a:r>
              <a:rPr lang="en-GB" altLang="en-US" sz="2600" dirty="0">
                <a:cs typeface="Arial" panose="020B0604020202020204" pitchFamily="34" charset="0"/>
              </a:rPr>
              <a:t>S13 Visiting Forces Act 1955 (deserter / absentee)</a:t>
            </a:r>
          </a:p>
          <a:p>
            <a:pPr fontAlgn="auto">
              <a:lnSpc>
                <a:spcPct val="120000"/>
              </a:lnSpc>
              <a:spcAft>
                <a:spcPts val="0"/>
              </a:spcAft>
            </a:pPr>
            <a:r>
              <a:rPr lang="en-GB" altLang="en-US" sz="2600" dirty="0">
                <a:cs typeface="Arial" panose="020B0604020202020204" pitchFamily="34" charset="0"/>
              </a:rPr>
              <a:t>S32 Children &amp; Young Persons Act 1969 (detention of absentee)</a:t>
            </a:r>
          </a:p>
          <a:p>
            <a:pPr fontAlgn="auto">
              <a:lnSpc>
                <a:spcPct val="120000"/>
              </a:lnSpc>
              <a:spcAft>
                <a:spcPts val="0"/>
              </a:spcAft>
            </a:pPr>
            <a:r>
              <a:rPr lang="en-GB" altLang="en-US" sz="2600" dirty="0">
                <a:cs typeface="Arial" panose="020B0604020202020204" pitchFamily="34" charset="0"/>
              </a:rPr>
              <a:t>S7 Bail Act 1976 (absconding from bail)</a:t>
            </a:r>
          </a:p>
          <a:p>
            <a:pPr fontAlgn="auto">
              <a:lnSpc>
                <a:spcPct val="120000"/>
              </a:lnSpc>
              <a:spcAft>
                <a:spcPts val="0"/>
              </a:spcAft>
            </a:pPr>
            <a:r>
              <a:rPr lang="en-GB" altLang="en-US" sz="2600" dirty="0">
                <a:cs typeface="Arial" panose="020B0604020202020204" pitchFamily="34" charset="0"/>
              </a:rPr>
              <a:t>S18(return of patients), S35(10) (remand to hospital for reports), S36(8) (remand to hospital for treatment), S38(7) (interim hospital orders), S136(1) (mentally disordered persons in public place), and S138 (retaking of escaped patients) Mental Health Act 1983. </a:t>
            </a:r>
          </a:p>
          <a:p>
            <a:pPr fontAlgn="auto">
              <a:lnSpc>
                <a:spcPct val="120000"/>
              </a:lnSpc>
              <a:spcAft>
                <a:spcPts val="0"/>
              </a:spcAft>
            </a:pPr>
            <a:r>
              <a:rPr lang="en-GB" altLang="en-US" sz="2600" dirty="0">
                <a:cs typeface="Arial" panose="020B0604020202020204" pitchFamily="34" charset="0"/>
              </a:rPr>
              <a:t>S5(5) Repatriation of Prisoners Act 1984 (prisoner unlawfully at large). </a:t>
            </a:r>
          </a:p>
          <a:p>
            <a:pPr fontAlgn="auto">
              <a:spcAft>
                <a:spcPts val="0"/>
              </a:spcAft>
            </a:pPr>
            <a:endParaRPr lang="en-GB" altLang="en-US" dirty="0"/>
          </a:p>
        </p:txBody>
      </p:sp>
      <p:sp>
        <p:nvSpPr>
          <p:cNvPr id="3" name="TextBox 2"/>
          <p:cNvSpPr txBox="1"/>
          <p:nvPr/>
        </p:nvSpPr>
        <p:spPr>
          <a:xfrm>
            <a:off x="551384" y="259294"/>
            <a:ext cx="1094521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Schedule 2 Police &amp; Criminal Evidence Act 1984 </a:t>
            </a:r>
          </a:p>
        </p:txBody>
      </p:sp>
      <p:grpSp>
        <p:nvGrpSpPr>
          <p:cNvPr id="4" name="Group 3">
            <a:extLst>
              <a:ext uri="{FF2B5EF4-FFF2-40B4-BE49-F238E27FC236}">
                <a16:creationId xmlns:a16="http://schemas.microsoft.com/office/drawing/2014/main" id="{7943AB8A-121A-4259-B774-A4D0761856E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CDFEB484-72FD-4AB2-BD83-3CFB1046492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80446DF2-757F-43EE-B464-DD1E9795D26C}"/>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B125FA2A-7BA9-4B0D-9C9C-30C9BDC3E2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1440CF28-3BBE-4A98-8080-F97129CB2BA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64EBB31-5EB1-4896-9C51-AF71BD78F67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AF156A9-A051-4234-8ED6-A297F564EE5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17936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87388" y="134892"/>
            <a:ext cx="1101722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EPNB Requirements</a:t>
            </a:r>
          </a:p>
        </p:txBody>
      </p:sp>
      <p:pic>
        <p:nvPicPr>
          <p:cNvPr id="6" name="Picture 5">
            <a:extLst>
              <a:ext uri="{FF2B5EF4-FFF2-40B4-BE49-F238E27FC236}">
                <a16:creationId xmlns:a16="http://schemas.microsoft.com/office/drawing/2014/main" id="{21808160-0482-41BA-BD50-5E705934F6F9}"/>
              </a:ext>
            </a:extLst>
          </p:cNvPr>
          <p:cNvPicPr>
            <a:picLocks noChangeAspect="1"/>
          </p:cNvPicPr>
          <p:nvPr/>
        </p:nvPicPr>
        <p:blipFill rotWithShape="1">
          <a:blip r:embed="rId3"/>
          <a:srcRect t="1824" r="66223"/>
          <a:stretch/>
        </p:blipFill>
        <p:spPr>
          <a:xfrm>
            <a:off x="9332519" y="818309"/>
            <a:ext cx="2248868" cy="3815308"/>
          </a:xfrm>
          <a:prstGeom prst="rect">
            <a:avLst/>
          </a:prstGeom>
        </p:spPr>
      </p:pic>
      <p:sp>
        <p:nvSpPr>
          <p:cNvPr id="7" name="Rectangle 6">
            <a:extLst>
              <a:ext uri="{FF2B5EF4-FFF2-40B4-BE49-F238E27FC236}">
                <a16:creationId xmlns:a16="http://schemas.microsoft.com/office/drawing/2014/main" id="{E3D647DE-7C78-4E47-86A4-036CD076EDDC}"/>
              </a:ext>
            </a:extLst>
          </p:cNvPr>
          <p:cNvSpPr/>
          <p:nvPr/>
        </p:nvSpPr>
        <p:spPr>
          <a:xfrm>
            <a:off x="707890" y="764704"/>
            <a:ext cx="8230757" cy="1079004"/>
          </a:xfrm>
          <a:custGeom>
            <a:avLst/>
            <a:gdLst>
              <a:gd name="connsiteX0" fmla="*/ 0 w 8230757"/>
              <a:gd name="connsiteY0" fmla="*/ 0 h 1079004"/>
              <a:gd name="connsiteX1" fmla="*/ 768204 w 8230757"/>
              <a:gd name="connsiteY1" fmla="*/ 0 h 1079004"/>
              <a:gd name="connsiteX2" fmla="*/ 1454100 w 8230757"/>
              <a:gd name="connsiteY2" fmla="*/ 0 h 1079004"/>
              <a:gd name="connsiteX3" fmla="*/ 2222304 w 8230757"/>
              <a:gd name="connsiteY3" fmla="*/ 0 h 1079004"/>
              <a:gd name="connsiteX4" fmla="*/ 2990508 w 8230757"/>
              <a:gd name="connsiteY4" fmla="*/ 0 h 1079004"/>
              <a:gd name="connsiteX5" fmla="*/ 3511790 w 8230757"/>
              <a:gd name="connsiteY5" fmla="*/ 0 h 1079004"/>
              <a:gd name="connsiteX6" fmla="*/ 4362301 w 8230757"/>
              <a:gd name="connsiteY6" fmla="*/ 0 h 1079004"/>
              <a:gd name="connsiteX7" fmla="*/ 4965890 w 8230757"/>
              <a:gd name="connsiteY7" fmla="*/ 0 h 1079004"/>
              <a:gd name="connsiteX8" fmla="*/ 5734094 w 8230757"/>
              <a:gd name="connsiteY8" fmla="*/ 0 h 1079004"/>
              <a:gd name="connsiteX9" fmla="*/ 6502298 w 8230757"/>
              <a:gd name="connsiteY9" fmla="*/ 0 h 1079004"/>
              <a:gd name="connsiteX10" fmla="*/ 7352810 w 8230757"/>
              <a:gd name="connsiteY10" fmla="*/ 0 h 1079004"/>
              <a:gd name="connsiteX11" fmla="*/ 8230757 w 8230757"/>
              <a:gd name="connsiteY11" fmla="*/ 0 h 1079004"/>
              <a:gd name="connsiteX12" fmla="*/ 8230757 w 8230757"/>
              <a:gd name="connsiteY12" fmla="*/ 528712 h 1079004"/>
              <a:gd name="connsiteX13" fmla="*/ 8230757 w 8230757"/>
              <a:gd name="connsiteY13" fmla="*/ 1079004 h 1079004"/>
              <a:gd name="connsiteX14" fmla="*/ 7380245 w 8230757"/>
              <a:gd name="connsiteY14" fmla="*/ 1079004 h 1079004"/>
              <a:gd name="connsiteX15" fmla="*/ 6612041 w 8230757"/>
              <a:gd name="connsiteY15" fmla="*/ 1079004 h 1079004"/>
              <a:gd name="connsiteX16" fmla="*/ 5761530 w 8230757"/>
              <a:gd name="connsiteY16" fmla="*/ 1079004 h 1079004"/>
              <a:gd name="connsiteX17" fmla="*/ 5157941 w 8230757"/>
              <a:gd name="connsiteY17" fmla="*/ 1079004 h 1079004"/>
              <a:gd name="connsiteX18" fmla="*/ 4389737 w 8230757"/>
              <a:gd name="connsiteY18" fmla="*/ 1079004 h 1079004"/>
              <a:gd name="connsiteX19" fmla="*/ 3539226 w 8230757"/>
              <a:gd name="connsiteY19" fmla="*/ 1079004 h 1079004"/>
              <a:gd name="connsiteX20" fmla="*/ 2935637 w 8230757"/>
              <a:gd name="connsiteY20" fmla="*/ 1079004 h 1079004"/>
              <a:gd name="connsiteX21" fmla="*/ 2332048 w 8230757"/>
              <a:gd name="connsiteY21" fmla="*/ 1079004 h 1079004"/>
              <a:gd name="connsiteX22" fmla="*/ 1646151 w 8230757"/>
              <a:gd name="connsiteY22" fmla="*/ 1079004 h 1079004"/>
              <a:gd name="connsiteX23" fmla="*/ 1124870 w 8230757"/>
              <a:gd name="connsiteY23" fmla="*/ 1079004 h 1079004"/>
              <a:gd name="connsiteX24" fmla="*/ 0 w 8230757"/>
              <a:gd name="connsiteY24" fmla="*/ 1079004 h 1079004"/>
              <a:gd name="connsiteX25" fmla="*/ 0 w 8230757"/>
              <a:gd name="connsiteY25" fmla="*/ 550292 h 1079004"/>
              <a:gd name="connsiteX26" fmla="*/ 0 w 8230757"/>
              <a:gd name="connsiteY26" fmla="*/ 0 h 107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230757" h="1079004" fill="none" extrusionOk="0">
                <a:moveTo>
                  <a:pt x="0" y="0"/>
                </a:moveTo>
                <a:cubicBezTo>
                  <a:pt x="209835" y="-35863"/>
                  <a:pt x="478521" y="25369"/>
                  <a:pt x="768204" y="0"/>
                </a:cubicBezTo>
                <a:cubicBezTo>
                  <a:pt x="1057887" y="-25369"/>
                  <a:pt x="1288359" y="16796"/>
                  <a:pt x="1454100" y="0"/>
                </a:cubicBezTo>
                <a:cubicBezTo>
                  <a:pt x="1619841" y="-16796"/>
                  <a:pt x="1999290" y="31927"/>
                  <a:pt x="2222304" y="0"/>
                </a:cubicBezTo>
                <a:cubicBezTo>
                  <a:pt x="2445318" y="-31927"/>
                  <a:pt x="2718337" y="-23036"/>
                  <a:pt x="2990508" y="0"/>
                </a:cubicBezTo>
                <a:cubicBezTo>
                  <a:pt x="3262679" y="23036"/>
                  <a:pt x="3393399" y="9824"/>
                  <a:pt x="3511790" y="0"/>
                </a:cubicBezTo>
                <a:cubicBezTo>
                  <a:pt x="3630181" y="-9824"/>
                  <a:pt x="4005061" y="24381"/>
                  <a:pt x="4362301" y="0"/>
                </a:cubicBezTo>
                <a:cubicBezTo>
                  <a:pt x="4719541" y="-24381"/>
                  <a:pt x="4680417" y="-15299"/>
                  <a:pt x="4965890" y="0"/>
                </a:cubicBezTo>
                <a:cubicBezTo>
                  <a:pt x="5251363" y="15299"/>
                  <a:pt x="5492043" y="-25456"/>
                  <a:pt x="5734094" y="0"/>
                </a:cubicBezTo>
                <a:cubicBezTo>
                  <a:pt x="5976145" y="25456"/>
                  <a:pt x="6289159" y="-32184"/>
                  <a:pt x="6502298" y="0"/>
                </a:cubicBezTo>
                <a:cubicBezTo>
                  <a:pt x="6715437" y="32184"/>
                  <a:pt x="7149030" y="17822"/>
                  <a:pt x="7352810" y="0"/>
                </a:cubicBezTo>
                <a:cubicBezTo>
                  <a:pt x="7556590" y="-17822"/>
                  <a:pt x="7857520" y="-28073"/>
                  <a:pt x="8230757" y="0"/>
                </a:cubicBezTo>
                <a:cubicBezTo>
                  <a:pt x="8205920" y="126725"/>
                  <a:pt x="8249371" y="269921"/>
                  <a:pt x="8230757" y="528712"/>
                </a:cubicBezTo>
                <a:cubicBezTo>
                  <a:pt x="8212143" y="787503"/>
                  <a:pt x="8231982" y="850280"/>
                  <a:pt x="8230757" y="1079004"/>
                </a:cubicBezTo>
                <a:cubicBezTo>
                  <a:pt x="8034731" y="1081133"/>
                  <a:pt x="7657059" y="1047223"/>
                  <a:pt x="7380245" y="1079004"/>
                </a:cubicBezTo>
                <a:cubicBezTo>
                  <a:pt x="7103431" y="1110785"/>
                  <a:pt x="6876082" y="1110922"/>
                  <a:pt x="6612041" y="1079004"/>
                </a:cubicBezTo>
                <a:cubicBezTo>
                  <a:pt x="6348000" y="1047086"/>
                  <a:pt x="6107526" y="1070267"/>
                  <a:pt x="5761530" y="1079004"/>
                </a:cubicBezTo>
                <a:cubicBezTo>
                  <a:pt x="5415534" y="1087741"/>
                  <a:pt x="5442769" y="1108843"/>
                  <a:pt x="5157941" y="1079004"/>
                </a:cubicBezTo>
                <a:cubicBezTo>
                  <a:pt x="4873113" y="1049165"/>
                  <a:pt x="4736639" y="1076568"/>
                  <a:pt x="4389737" y="1079004"/>
                </a:cubicBezTo>
                <a:cubicBezTo>
                  <a:pt x="4042835" y="1081440"/>
                  <a:pt x="3837362" y="1119053"/>
                  <a:pt x="3539226" y="1079004"/>
                </a:cubicBezTo>
                <a:cubicBezTo>
                  <a:pt x="3241090" y="1038955"/>
                  <a:pt x="3141050" y="1097597"/>
                  <a:pt x="2935637" y="1079004"/>
                </a:cubicBezTo>
                <a:cubicBezTo>
                  <a:pt x="2730224" y="1060411"/>
                  <a:pt x="2499379" y="1056563"/>
                  <a:pt x="2332048" y="1079004"/>
                </a:cubicBezTo>
                <a:cubicBezTo>
                  <a:pt x="2164717" y="1101445"/>
                  <a:pt x="1807397" y="1049396"/>
                  <a:pt x="1646151" y="1079004"/>
                </a:cubicBezTo>
                <a:cubicBezTo>
                  <a:pt x="1484905" y="1108612"/>
                  <a:pt x="1331968" y="1077200"/>
                  <a:pt x="1124870" y="1079004"/>
                </a:cubicBezTo>
                <a:cubicBezTo>
                  <a:pt x="917772" y="1080808"/>
                  <a:pt x="495261" y="1027825"/>
                  <a:pt x="0" y="1079004"/>
                </a:cubicBezTo>
                <a:cubicBezTo>
                  <a:pt x="25048" y="941539"/>
                  <a:pt x="13420" y="763386"/>
                  <a:pt x="0" y="550292"/>
                </a:cubicBezTo>
                <a:cubicBezTo>
                  <a:pt x="-13420" y="337198"/>
                  <a:pt x="-20869" y="208711"/>
                  <a:pt x="0" y="0"/>
                </a:cubicBezTo>
                <a:close/>
              </a:path>
              <a:path w="8230757" h="1079004" stroke="0" extrusionOk="0">
                <a:moveTo>
                  <a:pt x="0" y="0"/>
                </a:moveTo>
                <a:cubicBezTo>
                  <a:pt x="145886" y="-11854"/>
                  <a:pt x="372113" y="-11865"/>
                  <a:pt x="521281" y="0"/>
                </a:cubicBezTo>
                <a:cubicBezTo>
                  <a:pt x="670449" y="11865"/>
                  <a:pt x="1109766" y="-13310"/>
                  <a:pt x="1371793" y="0"/>
                </a:cubicBezTo>
                <a:cubicBezTo>
                  <a:pt x="1633820" y="13310"/>
                  <a:pt x="1869405" y="-2298"/>
                  <a:pt x="2222304" y="0"/>
                </a:cubicBezTo>
                <a:cubicBezTo>
                  <a:pt x="2575203" y="2298"/>
                  <a:pt x="2627417" y="-21832"/>
                  <a:pt x="2825893" y="0"/>
                </a:cubicBezTo>
                <a:cubicBezTo>
                  <a:pt x="3024369" y="21832"/>
                  <a:pt x="3098638" y="1583"/>
                  <a:pt x="3264867" y="0"/>
                </a:cubicBezTo>
                <a:cubicBezTo>
                  <a:pt x="3431096" y="-1583"/>
                  <a:pt x="3910589" y="27887"/>
                  <a:pt x="4115379" y="0"/>
                </a:cubicBezTo>
                <a:cubicBezTo>
                  <a:pt x="4320169" y="-27887"/>
                  <a:pt x="4789882" y="36925"/>
                  <a:pt x="4965890" y="0"/>
                </a:cubicBezTo>
                <a:cubicBezTo>
                  <a:pt x="5141898" y="-36925"/>
                  <a:pt x="5298297" y="-21221"/>
                  <a:pt x="5404864" y="0"/>
                </a:cubicBezTo>
                <a:cubicBezTo>
                  <a:pt x="5511431" y="21221"/>
                  <a:pt x="5985028" y="-34655"/>
                  <a:pt x="6173068" y="0"/>
                </a:cubicBezTo>
                <a:cubicBezTo>
                  <a:pt x="6361108" y="34655"/>
                  <a:pt x="6481071" y="16794"/>
                  <a:pt x="6776657" y="0"/>
                </a:cubicBezTo>
                <a:cubicBezTo>
                  <a:pt x="7072243" y="-16794"/>
                  <a:pt x="7085358" y="2293"/>
                  <a:pt x="7297938" y="0"/>
                </a:cubicBezTo>
                <a:cubicBezTo>
                  <a:pt x="7510518" y="-2293"/>
                  <a:pt x="7942014" y="-13231"/>
                  <a:pt x="8230757" y="0"/>
                </a:cubicBezTo>
                <a:cubicBezTo>
                  <a:pt x="8214027" y="155385"/>
                  <a:pt x="8209828" y="394681"/>
                  <a:pt x="8230757" y="507132"/>
                </a:cubicBezTo>
                <a:cubicBezTo>
                  <a:pt x="8251686" y="619583"/>
                  <a:pt x="8246735" y="895621"/>
                  <a:pt x="8230757" y="1079004"/>
                </a:cubicBezTo>
                <a:cubicBezTo>
                  <a:pt x="8021068" y="1099464"/>
                  <a:pt x="7761314" y="1046822"/>
                  <a:pt x="7462553" y="1079004"/>
                </a:cubicBezTo>
                <a:cubicBezTo>
                  <a:pt x="7163792" y="1111186"/>
                  <a:pt x="6986335" y="1064466"/>
                  <a:pt x="6858964" y="1079004"/>
                </a:cubicBezTo>
                <a:cubicBezTo>
                  <a:pt x="6731593" y="1093542"/>
                  <a:pt x="6448021" y="1109592"/>
                  <a:pt x="6173068" y="1079004"/>
                </a:cubicBezTo>
                <a:cubicBezTo>
                  <a:pt x="5898115" y="1048416"/>
                  <a:pt x="5811475" y="1086911"/>
                  <a:pt x="5487171" y="1079004"/>
                </a:cubicBezTo>
                <a:cubicBezTo>
                  <a:pt x="5162867" y="1071097"/>
                  <a:pt x="4965597" y="1090862"/>
                  <a:pt x="4636660" y="1079004"/>
                </a:cubicBezTo>
                <a:cubicBezTo>
                  <a:pt x="4307723" y="1067146"/>
                  <a:pt x="4218296" y="1095918"/>
                  <a:pt x="3950763" y="1079004"/>
                </a:cubicBezTo>
                <a:cubicBezTo>
                  <a:pt x="3683230" y="1062090"/>
                  <a:pt x="3509835" y="1079817"/>
                  <a:pt x="3100252" y="1079004"/>
                </a:cubicBezTo>
                <a:cubicBezTo>
                  <a:pt x="2690669" y="1078191"/>
                  <a:pt x="2734684" y="1046058"/>
                  <a:pt x="2414355" y="1079004"/>
                </a:cubicBezTo>
                <a:cubicBezTo>
                  <a:pt x="2094026" y="1111950"/>
                  <a:pt x="1891794" y="1048069"/>
                  <a:pt x="1728459" y="1079004"/>
                </a:cubicBezTo>
                <a:cubicBezTo>
                  <a:pt x="1565124" y="1109939"/>
                  <a:pt x="1188118" y="1049660"/>
                  <a:pt x="960255" y="1079004"/>
                </a:cubicBezTo>
                <a:cubicBezTo>
                  <a:pt x="732392" y="1108348"/>
                  <a:pt x="401660" y="1100911"/>
                  <a:pt x="0" y="1079004"/>
                </a:cubicBezTo>
                <a:cubicBezTo>
                  <a:pt x="-7893" y="921015"/>
                  <a:pt x="-14952" y="693754"/>
                  <a:pt x="0" y="539502"/>
                </a:cubicBezTo>
                <a:cubicBezTo>
                  <a:pt x="14952" y="385250"/>
                  <a:pt x="3182" y="16789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167934731">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arresting officer is required to record in their EPNB or by other methods used for recording information:</a:t>
            </a:r>
          </a:p>
        </p:txBody>
      </p:sp>
      <p:graphicFrame>
        <p:nvGraphicFramePr>
          <p:cNvPr id="8" name="Diagram 7">
            <a:extLst>
              <a:ext uri="{FF2B5EF4-FFF2-40B4-BE49-F238E27FC236}">
                <a16:creationId xmlns:a16="http://schemas.microsoft.com/office/drawing/2014/main" id="{62DE2E91-E4DA-453A-A1CC-4D4A2766C0A1}"/>
              </a:ext>
            </a:extLst>
          </p:cNvPr>
          <p:cNvGraphicFramePr/>
          <p:nvPr>
            <p:extLst>
              <p:ext uri="{D42A27DB-BD31-4B8C-83A1-F6EECF244321}">
                <p14:modId xmlns:p14="http://schemas.microsoft.com/office/powerpoint/2010/main" val="3574846203"/>
              </p:ext>
            </p:extLst>
          </p:nvPr>
        </p:nvGraphicFramePr>
        <p:xfrm>
          <a:off x="1055440" y="1982320"/>
          <a:ext cx="7620358" cy="38153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9" name="Group 8">
            <a:extLst>
              <a:ext uri="{FF2B5EF4-FFF2-40B4-BE49-F238E27FC236}">
                <a16:creationId xmlns:a16="http://schemas.microsoft.com/office/drawing/2014/main" id="{36CBE689-E592-45D3-A24F-4283548A0949}"/>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74C220CD-C3B3-4B06-837A-ED3B03E72A5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60A68867-68B9-47E9-B8F8-0B865DE8C8F0}"/>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F02711E6-83EF-4615-91D3-1B236A72988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A31B4321-E458-4670-BF1F-C6252ABA3F7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9369EEB7-6155-4E7F-B063-B9FA4988A4EB}"/>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C5B7D834-B47F-4FDE-AA47-6CFF6A80858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07715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536160" y="3187917"/>
            <a:ext cx="3072680" cy="2353601"/>
          </a:xfrm>
          <a:prstGeom prst="rect">
            <a:avLst/>
          </a:prstGeom>
        </p:spPr>
      </p:pic>
      <p:sp>
        <p:nvSpPr>
          <p:cNvPr id="5" name="TextBox 4"/>
          <p:cNvSpPr txBox="1"/>
          <p:nvPr/>
        </p:nvSpPr>
        <p:spPr>
          <a:xfrm>
            <a:off x="623392" y="188640"/>
            <a:ext cx="1089738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Alternatives to Arrest</a:t>
            </a:r>
          </a:p>
        </p:txBody>
      </p:sp>
      <p:graphicFrame>
        <p:nvGraphicFramePr>
          <p:cNvPr id="2" name="Diagram 1">
            <a:extLst>
              <a:ext uri="{FF2B5EF4-FFF2-40B4-BE49-F238E27FC236}">
                <a16:creationId xmlns:a16="http://schemas.microsoft.com/office/drawing/2014/main" id="{185623DC-7477-42A3-A060-64C49386F91C}"/>
              </a:ext>
            </a:extLst>
          </p:cNvPr>
          <p:cNvGraphicFramePr/>
          <p:nvPr>
            <p:extLst>
              <p:ext uri="{D42A27DB-BD31-4B8C-83A1-F6EECF244321}">
                <p14:modId xmlns:p14="http://schemas.microsoft.com/office/powerpoint/2010/main" val="2595545129"/>
              </p:ext>
            </p:extLst>
          </p:nvPr>
        </p:nvGraphicFramePr>
        <p:xfrm>
          <a:off x="335360" y="841291"/>
          <a:ext cx="10897380" cy="46880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1245140B-32A5-4613-8CF7-430526E9CA2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BF15A8D-5A56-43B4-B9FF-DE4AEF08D4DE}"/>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BF7D409E-2712-42AB-A906-A73DD5E5CA7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DF2CC7F-948E-43B0-8928-D73623930F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8D9F387-E290-4CC6-836D-E3383F8558E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330F2C3-E663-40D1-BFBA-57F8B42BBCAF}"/>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CA8881C-1A27-47F1-9337-CD0EC7F28F1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367EA0-E030-4B29-BD35-24218AE9BB77}"/>
                                            </p:graphicEl>
                                          </p:spTgt>
                                        </p:tgtEl>
                                        <p:attrNameLst>
                                          <p:attrName>style.visibility</p:attrName>
                                        </p:attrNameLst>
                                      </p:cBhvr>
                                      <p:to>
                                        <p:strVal val="visible"/>
                                      </p:to>
                                    </p:set>
                                    <p:animEffect transition="in" filter="fade">
                                      <p:cBhvr>
                                        <p:cTn id="7" dur="500"/>
                                        <p:tgtEl>
                                          <p:spTgt spid="2">
                                            <p:graphicEl>
                                              <a:dgm id="{12367EA0-E030-4B29-BD35-24218AE9BB7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E27A65E-E7F7-4E02-8E4B-DCA7850DAAF4}"/>
                                            </p:graphicEl>
                                          </p:spTgt>
                                        </p:tgtEl>
                                        <p:attrNameLst>
                                          <p:attrName>style.visibility</p:attrName>
                                        </p:attrNameLst>
                                      </p:cBhvr>
                                      <p:to>
                                        <p:strVal val="visible"/>
                                      </p:to>
                                    </p:set>
                                    <p:animEffect transition="in" filter="fade">
                                      <p:cBhvr>
                                        <p:cTn id="12" dur="500"/>
                                        <p:tgtEl>
                                          <p:spTgt spid="2">
                                            <p:graphicEl>
                                              <a:dgm id="{BE27A65E-E7F7-4E02-8E4B-DCA7850DAAF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516B7DC-DCF4-4395-88AC-0FF806F2E460}"/>
                                            </p:graphicEl>
                                          </p:spTgt>
                                        </p:tgtEl>
                                        <p:attrNameLst>
                                          <p:attrName>style.visibility</p:attrName>
                                        </p:attrNameLst>
                                      </p:cBhvr>
                                      <p:to>
                                        <p:strVal val="visible"/>
                                      </p:to>
                                    </p:set>
                                    <p:animEffect transition="in" filter="fade">
                                      <p:cBhvr>
                                        <p:cTn id="15" dur="500"/>
                                        <p:tgtEl>
                                          <p:spTgt spid="2">
                                            <p:graphicEl>
                                              <a:dgm id="{9516B7DC-DCF4-4395-88AC-0FF806F2E46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7C1783B-4418-4AA7-B905-4BABCB8C22B9}"/>
                                            </p:graphicEl>
                                          </p:spTgt>
                                        </p:tgtEl>
                                        <p:attrNameLst>
                                          <p:attrName>style.visibility</p:attrName>
                                        </p:attrNameLst>
                                      </p:cBhvr>
                                      <p:to>
                                        <p:strVal val="visible"/>
                                      </p:to>
                                    </p:set>
                                    <p:animEffect transition="in" filter="fade">
                                      <p:cBhvr>
                                        <p:cTn id="20" dur="500"/>
                                        <p:tgtEl>
                                          <p:spTgt spid="2">
                                            <p:graphicEl>
                                              <a:dgm id="{57C1783B-4418-4AA7-B905-4BABCB8C22B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EEC62B7-620C-418C-8BAC-2408FBD3A768}"/>
                                            </p:graphicEl>
                                          </p:spTgt>
                                        </p:tgtEl>
                                        <p:attrNameLst>
                                          <p:attrName>style.visibility</p:attrName>
                                        </p:attrNameLst>
                                      </p:cBhvr>
                                      <p:to>
                                        <p:strVal val="visible"/>
                                      </p:to>
                                    </p:set>
                                    <p:animEffect transition="in" filter="fade">
                                      <p:cBhvr>
                                        <p:cTn id="23" dur="500"/>
                                        <p:tgtEl>
                                          <p:spTgt spid="2">
                                            <p:graphicEl>
                                              <a:dgm id="{AEEC62B7-620C-418C-8BAC-2408FBD3A76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555C753F-743B-4F6D-9852-418E2A9BCC1B}"/>
                                            </p:graphicEl>
                                          </p:spTgt>
                                        </p:tgtEl>
                                        <p:attrNameLst>
                                          <p:attrName>style.visibility</p:attrName>
                                        </p:attrNameLst>
                                      </p:cBhvr>
                                      <p:to>
                                        <p:strVal val="visible"/>
                                      </p:to>
                                    </p:set>
                                    <p:animEffect transition="in" filter="fade">
                                      <p:cBhvr>
                                        <p:cTn id="28" dur="500"/>
                                        <p:tgtEl>
                                          <p:spTgt spid="2">
                                            <p:graphicEl>
                                              <a:dgm id="{555C753F-743B-4F6D-9852-418E2A9BCC1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5025F58-2223-4752-ACA3-85A1A534F1A5}"/>
                                            </p:graphicEl>
                                          </p:spTgt>
                                        </p:tgtEl>
                                        <p:attrNameLst>
                                          <p:attrName>style.visibility</p:attrName>
                                        </p:attrNameLst>
                                      </p:cBhvr>
                                      <p:to>
                                        <p:strVal val="visible"/>
                                      </p:to>
                                    </p:set>
                                    <p:animEffect transition="in" filter="fade">
                                      <p:cBhvr>
                                        <p:cTn id="31" dur="500"/>
                                        <p:tgtEl>
                                          <p:spTgt spid="2">
                                            <p:graphicEl>
                                              <a:dgm id="{85025F58-2223-4752-ACA3-85A1A534F1A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5BB45399-9633-4805-A687-FD3C72885309}"/>
                                            </p:graphicEl>
                                          </p:spTgt>
                                        </p:tgtEl>
                                        <p:attrNameLst>
                                          <p:attrName>style.visibility</p:attrName>
                                        </p:attrNameLst>
                                      </p:cBhvr>
                                      <p:to>
                                        <p:strVal val="visible"/>
                                      </p:to>
                                    </p:set>
                                    <p:animEffect transition="in" filter="fade">
                                      <p:cBhvr>
                                        <p:cTn id="36" dur="500"/>
                                        <p:tgtEl>
                                          <p:spTgt spid="2">
                                            <p:graphicEl>
                                              <a:dgm id="{5BB45399-9633-4805-A687-FD3C7288530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6BD61FF-1936-47A1-8392-E0FCFAF1CEED}"/>
                                            </p:graphicEl>
                                          </p:spTgt>
                                        </p:tgtEl>
                                        <p:attrNameLst>
                                          <p:attrName>style.visibility</p:attrName>
                                        </p:attrNameLst>
                                      </p:cBhvr>
                                      <p:to>
                                        <p:strVal val="visible"/>
                                      </p:to>
                                    </p:set>
                                    <p:animEffect transition="in" filter="fade">
                                      <p:cBhvr>
                                        <p:cTn id="39" dur="500"/>
                                        <p:tgtEl>
                                          <p:spTgt spid="2">
                                            <p:graphicEl>
                                              <a:dgm id="{86BD61FF-1936-47A1-8392-E0FCFAF1CEE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DFE3B10B-BE2A-4140-8093-CE5F84A9FAC4}"/>
                                            </p:graphicEl>
                                          </p:spTgt>
                                        </p:tgtEl>
                                        <p:attrNameLst>
                                          <p:attrName>style.visibility</p:attrName>
                                        </p:attrNameLst>
                                      </p:cBhvr>
                                      <p:to>
                                        <p:strVal val="visible"/>
                                      </p:to>
                                    </p:set>
                                    <p:animEffect transition="in" filter="fade">
                                      <p:cBhvr>
                                        <p:cTn id="44" dur="500"/>
                                        <p:tgtEl>
                                          <p:spTgt spid="2">
                                            <p:graphicEl>
                                              <a:dgm id="{DFE3B10B-BE2A-4140-8093-CE5F84A9FAC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350070F-E877-4DCF-B5BD-BEB018A0D958}"/>
                                            </p:graphicEl>
                                          </p:spTgt>
                                        </p:tgtEl>
                                        <p:attrNameLst>
                                          <p:attrName>style.visibility</p:attrName>
                                        </p:attrNameLst>
                                      </p:cBhvr>
                                      <p:to>
                                        <p:strVal val="visible"/>
                                      </p:to>
                                    </p:set>
                                    <p:animEffect transition="in" filter="fade">
                                      <p:cBhvr>
                                        <p:cTn id="47" dur="500"/>
                                        <p:tgtEl>
                                          <p:spTgt spid="2">
                                            <p:graphicEl>
                                              <a:dgm id="{6350070F-E877-4DCF-B5BD-BEB018A0D958}"/>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1FB5ACD9-C65A-4802-B1C3-E397016D411D}"/>
                                            </p:graphicEl>
                                          </p:spTgt>
                                        </p:tgtEl>
                                        <p:attrNameLst>
                                          <p:attrName>style.visibility</p:attrName>
                                        </p:attrNameLst>
                                      </p:cBhvr>
                                      <p:to>
                                        <p:strVal val="visible"/>
                                      </p:to>
                                    </p:set>
                                    <p:animEffect transition="in" filter="fade">
                                      <p:cBhvr>
                                        <p:cTn id="52" dur="500"/>
                                        <p:tgtEl>
                                          <p:spTgt spid="2">
                                            <p:graphicEl>
                                              <a:dgm id="{1FB5ACD9-C65A-4802-B1C3-E397016D411D}"/>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6CA9AA7B-FADA-4A26-9AA7-83B3C30A5EF8}"/>
                                            </p:graphicEl>
                                          </p:spTgt>
                                        </p:tgtEl>
                                        <p:attrNameLst>
                                          <p:attrName>style.visibility</p:attrName>
                                        </p:attrNameLst>
                                      </p:cBhvr>
                                      <p:to>
                                        <p:strVal val="visible"/>
                                      </p:to>
                                    </p:set>
                                    <p:animEffect transition="in" filter="fade">
                                      <p:cBhvr>
                                        <p:cTn id="55" dur="500"/>
                                        <p:tgtEl>
                                          <p:spTgt spid="2">
                                            <p:graphicEl>
                                              <a:dgm id="{6CA9AA7B-FADA-4A26-9AA7-83B3C30A5EF8}"/>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6FBDA477-5708-4BE4-ACA5-043757EE9FEA}"/>
                                            </p:graphicEl>
                                          </p:spTgt>
                                        </p:tgtEl>
                                        <p:attrNameLst>
                                          <p:attrName>style.visibility</p:attrName>
                                        </p:attrNameLst>
                                      </p:cBhvr>
                                      <p:to>
                                        <p:strVal val="visible"/>
                                      </p:to>
                                    </p:set>
                                    <p:animEffect transition="in" filter="fade">
                                      <p:cBhvr>
                                        <p:cTn id="60" dur="500"/>
                                        <p:tgtEl>
                                          <p:spTgt spid="2">
                                            <p:graphicEl>
                                              <a:dgm id="{6FBDA477-5708-4BE4-ACA5-043757EE9FE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1EA797F0-F2BA-4727-A90A-F8332EE1370D}"/>
                                            </p:graphicEl>
                                          </p:spTgt>
                                        </p:tgtEl>
                                        <p:attrNameLst>
                                          <p:attrName>style.visibility</p:attrName>
                                        </p:attrNameLst>
                                      </p:cBhvr>
                                      <p:to>
                                        <p:strVal val="visible"/>
                                      </p:to>
                                    </p:set>
                                    <p:animEffect transition="in" filter="fade">
                                      <p:cBhvr>
                                        <p:cTn id="63" dur="500"/>
                                        <p:tgtEl>
                                          <p:spTgt spid="2">
                                            <p:graphicEl>
                                              <a:dgm id="{1EA797F0-F2BA-4727-A90A-F8332EE1370D}"/>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F1D62A85-3F6C-46EB-B130-515EDD2EAC72}"/>
                                            </p:graphicEl>
                                          </p:spTgt>
                                        </p:tgtEl>
                                        <p:attrNameLst>
                                          <p:attrName>style.visibility</p:attrName>
                                        </p:attrNameLst>
                                      </p:cBhvr>
                                      <p:to>
                                        <p:strVal val="visible"/>
                                      </p:to>
                                    </p:set>
                                    <p:animEffect transition="in" filter="fade">
                                      <p:cBhvr>
                                        <p:cTn id="68" dur="500"/>
                                        <p:tgtEl>
                                          <p:spTgt spid="2">
                                            <p:graphicEl>
                                              <a:dgm id="{F1D62A85-3F6C-46EB-B130-515EDD2EAC72}"/>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7DFB81D6-0298-4D42-8B66-254AB4298619}"/>
                                            </p:graphicEl>
                                          </p:spTgt>
                                        </p:tgtEl>
                                        <p:attrNameLst>
                                          <p:attrName>style.visibility</p:attrName>
                                        </p:attrNameLst>
                                      </p:cBhvr>
                                      <p:to>
                                        <p:strVal val="visible"/>
                                      </p:to>
                                    </p:set>
                                    <p:animEffect transition="in" filter="fade">
                                      <p:cBhvr>
                                        <p:cTn id="71" dur="500"/>
                                        <p:tgtEl>
                                          <p:spTgt spid="2">
                                            <p:graphicEl>
                                              <a:dgm id="{7DFB81D6-0298-4D42-8B66-254AB4298619}"/>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23E00FA6-40A3-425F-88F8-842B7EEDE2D0}"/>
                                            </p:graphicEl>
                                          </p:spTgt>
                                        </p:tgtEl>
                                        <p:attrNameLst>
                                          <p:attrName>style.visibility</p:attrName>
                                        </p:attrNameLst>
                                      </p:cBhvr>
                                      <p:to>
                                        <p:strVal val="visible"/>
                                      </p:to>
                                    </p:set>
                                    <p:animEffect transition="in" filter="fade">
                                      <p:cBhvr>
                                        <p:cTn id="76" dur="500"/>
                                        <p:tgtEl>
                                          <p:spTgt spid="2">
                                            <p:graphicEl>
                                              <a:dgm id="{23E00FA6-40A3-425F-88F8-842B7EEDE2D0}"/>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D68BCF63-FD51-416B-BB4A-1010A8152E75}"/>
                                            </p:graphicEl>
                                          </p:spTgt>
                                        </p:tgtEl>
                                        <p:attrNameLst>
                                          <p:attrName>style.visibility</p:attrName>
                                        </p:attrNameLst>
                                      </p:cBhvr>
                                      <p:to>
                                        <p:strVal val="visible"/>
                                      </p:to>
                                    </p:set>
                                    <p:animEffect transition="in" filter="fade">
                                      <p:cBhvr>
                                        <p:cTn id="79" dur="500"/>
                                        <p:tgtEl>
                                          <p:spTgt spid="2">
                                            <p:graphicEl>
                                              <a:dgm id="{D68BCF63-FD51-416B-BB4A-1010A8152E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1424" y="260648"/>
            <a:ext cx="1065718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De-Arrest</a:t>
            </a:r>
          </a:p>
        </p:txBody>
      </p:sp>
      <p:sp>
        <p:nvSpPr>
          <p:cNvPr id="2" name="Scroll: Horizontal 1">
            <a:extLst>
              <a:ext uri="{FF2B5EF4-FFF2-40B4-BE49-F238E27FC236}">
                <a16:creationId xmlns:a16="http://schemas.microsoft.com/office/drawing/2014/main" id="{6FFC658A-49ED-4AA7-8A36-A3D2F4B36D2C}"/>
              </a:ext>
            </a:extLst>
          </p:cNvPr>
          <p:cNvSpPr/>
          <p:nvPr/>
        </p:nvSpPr>
        <p:spPr>
          <a:xfrm>
            <a:off x="911424" y="1059987"/>
            <a:ext cx="10369152" cy="4538245"/>
          </a:xfrm>
          <a:prstGeom prst="horizontalScroll">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arrested by a constable at a place other than a police station shall be released without bail if a constable is satisfied at the time before the person reaches a police station that there are no grounds for keeping him or her under arrest. The constable must record the fact that this has happened.</a:t>
            </a:r>
          </a:p>
          <a:p>
            <a:pPr algn="ctr"/>
            <a:endParaRPr lang="en-GB" sz="2400" dirty="0">
              <a:solidFill>
                <a:schemeClr val="tx1"/>
              </a:solidFill>
            </a:endParaRPr>
          </a:p>
          <a:p>
            <a:pPr algn="ctr"/>
            <a:r>
              <a:rPr lang="en-GB" sz="2800" dirty="0">
                <a:solidFill>
                  <a:schemeClr val="tx1"/>
                </a:solidFill>
              </a:rPr>
              <a:t>S30 (7) PACE 1984</a:t>
            </a:r>
          </a:p>
        </p:txBody>
      </p:sp>
      <p:grpSp>
        <p:nvGrpSpPr>
          <p:cNvPr id="5" name="Group 4">
            <a:extLst>
              <a:ext uri="{FF2B5EF4-FFF2-40B4-BE49-F238E27FC236}">
                <a16:creationId xmlns:a16="http://schemas.microsoft.com/office/drawing/2014/main" id="{38A564CF-90B7-4606-951B-45F6DDF0575D}"/>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D04F5F0-07C2-4EE9-86A9-74EF9C1097D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3EDD8A5-C8C8-450F-8A39-AD851BEA977E}"/>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583DDF1-629E-4CBE-A4D4-E7906213B5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3C61714-6738-451E-942F-FCF54483521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2C290A6B-A3D2-421E-8C49-FC6144D665B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8D3E7680-177A-4740-8926-C5EB9584FD2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3941" y="165751"/>
            <a:ext cx="11017224"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De-Arrest</a:t>
            </a:r>
          </a:p>
        </p:txBody>
      </p:sp>
      <p:sp>
        <p:nvSpPr>
          <p:cNvPr id="3" name="Rectangle 2">
            <a:extLst>
              <a:ext uri="{FF2B5EF4-FFF2-40B4-BE49-F238E27FC236}">
                <a16:creationId xmlns:a16="http://schemas.microsoft.com/office/drawing/2014/main" id="{10563E3C-6FD0-4278-A3FB-5BF35FC64888}"/>
              </a:ext>
            </a:extLst>
          </p:cNvPr>
          <p:cNvSpPr/>
          <p:nvPr/>
        </p:nvSpPr>
        <p:spPr>
          <a:xfrm>
            <a:off x="2999656" y="846186"/>
            <a:ext cx="6264696" cy="646331"/>
          </a:xfrm>
          <a:custGeom>
            <a:avLst/>
            <a:gdLst>
              <a:gd name="connsiteX0" fmla="*/ 0 w 6264696"/>
              <a:gd name="connsiteY0" fmla="*/ 0 h 646331"/>
              <a:gd name="connsiteX1" fmla="*/ 696077 w 6264696"/>
              <a:gd name="connsiteY1" fmla="*/ 0 h 646331"/>
              <a:gd name="connsiteX2" fmla="*/ 1454802 w 6264696"/>
              <a:gd name="connsiteY2" fmla="*/ 0 h 646331"/>
              <a:gd name="connsiteX3" fmla="*/ 2025585 w 6264696"/>
              <a:gd name="connsiteY3" fmla="*/ 0 h 646331"/>
              <a:gd name="connsiteX4" fmla="*/ 2846956 w 6264696"/>
              <a:gd name="connsiteY4" fmla="*/ 0 h 646331"/>
              <a:gd name="connsiteX5" fmla="*/ 3355093 w 6264696"/>
              <a:gd name="connsiteY5" fmla="*/ 0 h 646331"/>
              <a:gd name="connsiteX6" fmla="*/ 3988523 w 6264696"/>
              <a:gd name="connsiteY6" fmla="*/ 0 h 646331"/>
              <a:gd name="connsiteX7" fmla="*/ 4496660 w 6264696"/>
              <a:gd name="connsiteY7" fmla="*/ 0 h 646331"/>
              <a:gd name="connsiteX8" fmla="*/ 5192737 w 6264696"/>
              <a:gd name="connsiteY8" fmla="*/ 0 h 646331"/>
              <a:gd name="connsiteX9" fmla="*/ 6264696 w 6264696"/>
              <a:gd name="connsiteY9" fmla="*/ 0 h 646331"/>
              <a:gd name="connsiteX10" fmla="*/ 6264696 w 6264696"/>
              <a:gd name="connsiteY10" fmla="*/ 646331 h 646331"/>
              <a:gd name="connsiteX11" fmla="*/ 5756560 w 6264696"/>
              <a:gd name="connsiteY11" fmla="*/ 646331 h 646331"/>
              <a:gd name="connsiteX12" fmla="*/ 4997835 w 6264696"/>
              <a:gd name="connsiteY12" fmla="*/ 646331 h 646331"/>
              <a:gd name="connsiteX13" fmla="*/ 4427052 w 6264696"/>
              <a:gd name="connsiteY13" fmla="*/ 646331 h 646331"/>
              <a:gd name="connsiteX14" fmla="*/ 3856268 w 6264696"/>
              <a:gd name="connsiteY14" fmla="*/ 646331 h 646331"/>
              <a:gd name="connsiteX15" fmla="*/ 3285485 w 6264696"/>
              <a:gd name="connsiteY15" fmla="*/ 646331 h 646331"/>
              <a:gd name="connsiteX16" fmla="*/ 2589408 w 6264696"/>
              <a:gd name="connsiteY16" fmla="*/ 646331 h 646331"/>
              <a:gd name="connsiteX17" fmla="*/ 1768036 w 6264696"/>
              <a:gd name="connsiteY17" fmla="*/ 646331 h 646331"/>
              <a:gd name="connsiteX18" fmla="*/ 1134606 w 6264696"/>
              <a:gd name="connsiteY18" fmla="*/ 646331 h 646331"/>
              <a:gd name="connsiteX19" fmla="*/ 626470 w 6264696"/>
              <a:gd name="connsiteY19" fmla="*/ 646331 h 646331"/>
              <a:gd name="connsiteX20" fmla="*/ 0 w 6264696"/>
              <a:gd name="connsiteY20" fmla="*/ 646331 h 646331"/>
              <a:gd name="connsiteX21" fmla="*/ 0 w 6264696"/>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264696" h="646331" fill="none" extrusionOk="0">
                <a:moveTo>
                  <a:pt x="0" y="0"/>
                </a:moveTo>
                <a:cubicBezTo>
                  <a:pt x="281832" y="23724"/>
                  <a:pt x="444907" y="11960"/>
                  <a:pt x="696077" y="0"/>
                </a:cubicBezTo>
                <a:cubicBezTo>
                  <a:pt x="947247" y="-11960"/>
                  <a:pt x="1234262" y="-23464"/>
                  <a:pt x="1454802" y="0"/>
                </a:cubicBezTo>
                <a:cubicBezTo>
                  <a:pt x="1675342" y="23464"/>
                  <a:pt x="1792737" y="21946"/>
                  <a:pt x="2025585" y="0"/>
                </a:cubicBezTo>
                <a:cubicBezTo>
                  <a:pt x="2258433" y="-21946"/>
                  <a:pt x="2533263" y="29469"/>
                  <a:pt x="2846956" y="0"/>
                </a:cubicBezTo>
                <a:cubicBezTo>
                  <a:pt x="3160649" y="-29469"/>
                  <a:pt x="3227687" y="-7425"/>
                  <a:pt x="3355093" y="0"/>
                </a:cubicBezTo>
                <a:cubicBezTo>
                  <a:pt x="3482499" y="7425"/>
                  <a:pt x="3794520" y="13271"/>
                  <a:pt x="3988523" y="0"/>
                </a:cubicBezTo>
                <a:cubicBezTo>
                  <a:pt x="4182526" y="-13271"/>
                  <a:pt x="4282977" y="-14524"/>
                  <a:pt x="4496660" y="0"/>
                </a:cubicBezTo>
                <a:cubicBezTo>
                  <a:pt x="4710343" y="14524"/>
                  <a:pt x="5018083" y="-24056"/>
                  <a:pt x="5192737" y="0"/>
                </a:cubicBezTo>
                <a:cubicBezTo>
                  <a:pt x="5367391" y="24056"/>
                  <a:pt x="5840374" y="-46597"/>
                  <a:pt x="6264696" y="0"/>
                </a:cubicBezTo>
                <a:cubicBezTo>
                  <a:pt x="6269904" y="263845"/>
                  <a:pt x="6259663" y="445685"/>
                  <a:pt x="6264696" y="646331"/>
                </a:cubicBezTo>
                <a:cubicBezTo>
                  <a:pt x="6122812" y="659926"/>
                  <a:pt x="5899496" y="642871"/>
                  <a:pt x="5756560" y="646331"/>
                </a:cubicBezTo>
                <a:cubicBezTo>
                  <a:pt x="5613624" y="649791"/>
                  <a:pt x="5342490" y="642631"/>
                  <a:pt x="4997835" y="646331"/>
                </a:cubicBezTo>
                <a:cubicBezTo>
                  <a:pt x="4653181" y="650031"/>
                  <a:pt x="4685283" y="628163"/>
                  <a:pt x="4427052" y="646331"/>
                </a:cubicBezTo>
                <a:cubicBezTo>
                  <a:pt x="4168821" y="664499"/>
                  <a:pt x="3974943" y="623772"/>
                  <a:pt x="3856268" y="646331"/>
                </a:cubicBezTo>
                <a:cubicBezTo>
                  <a:pt x="3737593" y="668890"/>
                  <a:pt x="3521483" y="670563"/>
                  <a:pt x="3285485" y="646331"/>
                </a:cubicBezTo>
                <a:cubicBezTo>
                  <a:pt x="3049487" y="622099"/>
                  <a:pt x="2870883" y="660532"/>
                  <a:pt x="2589408" y="646331"/>
                </a:cubicBezTo>
                <a:cubicBezTo>
                  <a:pt x="2307933" y="632130"/>
                  <a:pt x="2092033" y="638324"/>
                  <a:pt x="1768036" y="646331"/>
                </a:cubicBezTo>
                <a:cubicBezTo>
                  <a:pt x="1444039" y="654338"/>
                  <a:pt x="1319766" y="621730"/>
                  <a:pt x="1134606" y="646331"/>
                </a:cubicBezTo>
                <a:cubicBezTo>
                  <a:pt x="949446" y="670933"/>
                  <a:pt x="843895" y="626802"/>
                  <a:pt x="626470" y="646331"/>
                </a:cubicBezTo>
                <a:cubicBezTo>
                  <a:pt x="409045" y="665860"/>
                  <a:pt x="275070" y="625340"/>
                  <a:pt x="0" y="646331"/>
                </a:cubicBezTo>
                <a:cubicBezTo>
                  <a:pt x="11156" y="340801"/>
                  <a:pt x="13222" y="135022"/>
                  <a:pt x="0" y="0"/>
                </a:cubicBezTo>
                <a:close/>
              </a:path>
              <a:path w="6264696" h="646331" stroke="0" extrusionOk="0">
                <a:moveTo>
                  <a:pt x="0" y="0"/>
                </a:moveTo>
                <a:cubicBezTo>
                  <a:pt x="207716" y="20140"/>
                  <a:pt x="369417" y="14287"/>
                  <a:pt x="508136" y="0"/>
                </a:cubicBezTo>
                <a:cubicBezTo>
                  <a:pt x="646855" y="-14287"/>
                  <a:pt x="1072391" y="7647"/>
                  <a:pt x="1329508" y="0"/>
                </a:cubicBezTo>
                <a:cubicBezTo>
                  <a:pt x="1586625" y="-7647"/>
                  <a:pt x="1592968" y="14796"/>
                  <a:pt x="1837644" y="0"/>
                </a:cubicBezTo>
                <a:cubicBezTo>
                  <a:pt x="2082320" y="-14796"/>
                  <a:pt x="2253669" y="-29623"/>
                  <a:pt x="2596368" y="0"/>
                </a:cubicBezTo>
                <a:cubicBezTo>
                  <a:pt x="2939067" y="29623"/>
                  <a:pt x="3018137" y="-27189"/>
                  <a:pt x="3355093" y="0"/>
                </a:cubicBezTo>
                <a:cubicBezTo>
                  <a:pt x="3692050" y="27189"/>
                  <a:pt x="3871816" y="25363"/>
                  <a:pt x="4113817" y="0"/>
                </a:cubicBezTo>
                <a:cubicBezTo>
                  <a:pt x="4355818" y="-25363"/>
                  <a:pt x="4477660" y="-10288"/>
                  <a:pt x="4809894" y="0"/>
                </a:cubicBezTo>
                <a:cubicBezTo>
                  <a:pt x="5142128" y="10288"/>
                  <a:pt x="5163848" y="1207"/>
                  <a:pt x="5380678" y="0"/>
                </a:cubicBezTo>
                <a:cubicBezTo>
                  <a:pt x="5597508" y="-1207"/>
                  <a:pt x="6084857" y="-20410"/>
                  <a:pt x="6264696" y="0"/>
                </a:cubicBezTo>
                <a:cubicBezTo>
                  <a:pt x="6269624" y="283541"/>
                  <a:pt x="6284137" y="412591"/>
                  <a:pt x="6264696" y="646331"/>
                </a:cubicBezTo>
                <a:cubicBezTo>
                  <a:pt x="5954658" y="654207"/>
                  <a:pt x="5777111" y="613326"/>
                  <a:pt x="5505972" y="646331"/>
                </a:cubicBezTo>
                <a:cubicBezTo>
                  <a:pt x="5234833" y="679336"/>
                  <a:pt x="5155183" y="644944"/>
                  <a:pt x="4935188" y="646331"/>
                </a:cubicBezTo>
                <a:cubicBezTo>
                  <a:pt x="4715193" y="647718"/>
                  <a:pt x="4614477" y="620213"/>
                  <a:pt x="4301758" y="646331"/>
                </a:cubicBezTo>
                <a:cubicBezTo>
                  <a:pt x="3989039" y="672450"/>
                  <a:pt x="3995592" y="644837"/>
                  <a:pt x="3730975" y="646331"/>
                </a:cubicBezTo>
                <a:cubicBezTo>
                  <a:pt x="3466358" y="647825"/>
                  <a:pt x="3370549" y="650718"/>
                  <a:pt x="3222838" y="646331"/>
                </a:cubicBezTo>
                <a:cubicBezTo>
                  <a:pt x="3075127" y="641944"/>
                  <a:pt x="2796851" y="664010"/>
                  <a:pt x="2526761" y="646331"/>
                </a:cubicBezTo>
                <a:cubicBezTo>
                  <a:pt x="2256671" y="628652"/>
                  <a:pt x="2141744" y="644597"/>
                  <a:pt x="1830683" y="646331"/>
                </a:cubicBezTo>
                <a:cubicBezTo>
                  <a:pt x="1519622" y="648065"/>
                  <a:pt x="1538450" y="626140"/>
                  <a:pt x="1322547" y="646331"/>
                </a:cubicBezTo>
                <a:cubicBezTo>
                  <a:pt x="1106644" y="666522"/>
                  <a:pt x="916814" y="617802"/>
                  <a:pt x="689117" y="646331"/>
                </a:cubicBezTo>
                <a:cubicBezTo>
                  <a:pt x="461420" y="674861"/>
                  <a:pt x="248513" y="627529"/>
                  <a:pt x="0" y="646331"/>
                </a:cubicBezTo>
                <a:cubicBezTo>
                  <a:pt x="22322" y="393394"/>
                  <a:pt x="21060" y="157878"/>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589612606">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Procedure following de-arrest</a:t>
            </a:r>
          </a:p>
        </p:txBody>
      </p:sp>
      <p:graphicFrame>
        <p:nvGraphicFramePr>
          <p:cNvPr id="6" name="Diagram 5">
            <a:extLst>
              <a:ext uri="{FF2B5EF4-FFF2-40B4-BE49-F238E27FC236}">
                <a16:creationId xmlns:a16="http://schemas.microsoft.com/office/drawing/2014/main" id="{38456388-C8C8-430A-8026-357FFA48E75F}"/>
              </a:ext>
            </a:extLst>
          </p:cNvPr>
          <p:cNvGraphicFramePr/>
          <p:nvPr>
            <p:extLst>
              <p:ext uri="{D42A27DB-BD31-4B8C-83A1-F6EECF244321}">
                <p14:modId xmlns:p14="http://schemas.microsoft.com/office/powerpoint/2010/main" val="2895695296"/>
              </p:ext>
            </p:extLst>
          </p:nvPr>
        </p:nvGraphicFramePr>
        <p:xfrm>
          <a:off x="1399704" y="1210237"/>
          <a:ext cx="9464600" cy="4869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3AAC10D8-0D0F-4DCB-B714-9243D9CF4FB6}"/>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797E812-4EDE-443E-BD00-3B8F949B0D8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FEC7B721-74D6-4E2B-AB94-C049FA2019FF}"/>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0F9E470-7F82-4E6B-A258-4FFB6AD7DF3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EE5CCE5-1B83-434E-9A6E-58B1BE8FE11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77B6506-E83D-4F3C-B3EE-448E57AE492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DB312C9-4ABA-4F1A-964B-D2CB41AF32C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0630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5360" y="188640"/>
            <a:ext cx="11233248"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Deportation of an offender</a:t>
            </a:r>
          </a:p>
        </p:txBody>
      </p:sp>
      <p:graphicFrame>
        <p:nvGraphicFramePr>
          <p:cNvPr id="3" name="Diagram 2">
            <a:extLst>
              <a:ext uri="{FF2B5EF4-FFF2-40B4-BE49-F238E27FC236}">
                <a16:creationId xmlns:a16="http://schemas.microsoft.com/office/drawing/2014/main" id="{904A68F5-A7E0-4623-82FE-0B8D7835E900}"/>
              </a:ext>
            </a:extLst>
          </p:cNvPr>
          <p:cNvGraphicFramePr/>
          <p:nvPr>
            <p:extLst>
              <p:ext uri="{D42A27DB-BD31-4B8C-83A1-F6EECF244321}">
                <p14:modId xmlns:p14="http://schemas.microsoft.com/office/powerpoint/2010/main" val="2086408148"/>
              </p:ext>
            </p:extLst>
          </p:nvPr>
        </p:nvGraphicFramePr>
        <p:xfrm>
          <a:off x="1039664" y="773415"/>
          <a:ext cx="9824640" cy="481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6F1845BE-2D5E-4300-BCEB-FFABF6C1214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B242D324-BFF0-4C54-8209-C22C862A6D5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1AE45295-FC1A-4119-8A56-48DAB7ED5073}"/>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593B8D6-2154-40A3-85B3-11B5BADC0BC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8EA3C5C-C026-4578-B0B0-6C935EFB234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1DA3A04-704B-4271-8A71-2FC0A3979BC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6BE3807-A053-4288-9145-5BD1F4BCC905}"/>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90487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39416" y="145071"/>
            <a:ext cx="10873208"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Vulnerability</a:t>
            </a:r>
          </a:p>
        </p:txBody>
      </p:sp>
      <p:sp>
        <p:nvSpPr>
          <p:cNvPr id="3" name="Rectangle 2">
            <a:extLst>
              <a:ext uri="{FF2B5EF4-FFF2-40B4-BE49-F238E27FC236}">
                <a16:creationId xmlns:a16="http://schemas.microsoft.com/office/drawing/2014/main" id="{F5BE763A-EA7B-46F4-BE3B-32E21AEFC8C4}"/>
              </a:ext>
            </a:extLst>
          </p:cNvPr>
          <p:cNvSpPr/>
          <p:nvPr/>
        </p:nvSpPr>
        <p:spPr>
          <a:xfrm>
            <a:off x="1775520" y="921408"/>
            <a:ext cx="9073008" cy="646331"/>
          </a:xfrm>
          <a:custGeom>
            <a:avLst/>
            <a:gdLst>
              <a:gd name="connsiteX0" fmla="*/ 0 w 9073008"/>
              <a:gd name="connsiteY0" fmla="*/ 0 h 646331"/>
              <a:gd name="connsiteX1" fmla="*/ 516464 w 9073008"/>
              <a:gd name="connsiteY1" fmla="*/ 0 h 646331"/>
              <a:gd name="connsiteX2" fmla="*/ 1305117 w 9073008"/>
              <a:gd name="connsiteY2" fmla="*/ 0 h 646331"/>
              <a:gd name="connsiteX3" fmla="*/ 2093771 w 9073008"/>
              <a:gd name="connsiteY3" fmla="*/ 0 h 646331"/>
              <a:gd name="connsiteX4" fmla="*/ 2882425 w 9073008"/>
              <a:gd name="connsiteY4" fmla="*/ 0 h 646331"/>
              <a:gd name="connsiteX5" fmla="*/ 3761809 w 9073008"/>
              <a:gd name="connsiteY5" fmla="*/ 0 h 646331"/>
              <a:gd name="connsiteX6" fmla="*/ 4459732 w 9073008"/>
              <a:gd name="connsiteY6" fmla="*/ 0 h 646331"/>
              <a:gd name="connsiteX7" fmla="*/ 5339116 w 9073008"/>
              <a:gd name="connsiteY7" fmla="*/ 0 h 646331"/>
              <a:gd name="connsiteX8" fmla="*/ 5855580 w 9073008"/>
              <a:gd name="connsiteY8" fmla="*/ 0 h 646331"/>
              <a:gd name="connsiteX9" fmla="*/ 6462773 w 9073008"/>
              <a:gd name="connsiteY9" fmla="*/ 0 h 646331"/>
              <a:gd name="connsiteX10" fmla="*/ 7342157 w 9073008"/>
              <a:gd name="connsiteY10" fmla="*/ 0 h 646331"/>
              <a:gd name="connsiteX11" fmla="*/ 8130811 w 9073008"/>
              <a:gd name="connsiteY11" fmla="*/ 0 h 646331"/>
              <a:gd name="connsiteX12" fmla="*/ 9073008 w 9073008"/>
              <a:gd name="connsiteY12" fmla="*/ 0 h 646331"/>
              <a:gd name="connsiteX13" fmla="*/ 9073008 w 9073008"/>
              <a:gd name="connsiteY13" fmla="*/ 646331 h 646331"/>
              <a:gd name="connsiteX14" fmla="*/ 8193624 w 9073008"/>
              <a:gd name="connsiteY14" fmla="*/ 646331 h 646331"/>
              <a:gd name="connsiteX15" fmla="*/ 7314240 w 9073008"/>
              <a:gd name="connsiteY15" fmla="*/ 646331 h 646331"/>
              <a:gd name="connsiteX16" fmla="*/ 6434856 w 9073008"/>
              <a:gd name="connsiteY16" fmla="*/ 646331 h 646331"/>
              <a:gd name="connsiteX17" fmla="*/ 5736933 w 9073008"/>
              <a:gd name="connsiteY17" fmla="*/ 646331 h 646331"/>
              <a:gd name="connsiteX18" fmla="*/ 4857549 w 9073008"/>
              <a:gd name="connsiteY18" fmla="*/ 646331 h 646331"/>
              <a:gd name="connsiteX19" fmla="*/ 4068895 w 9073008"/>
              <a:gd name="connsiteY19" fmla="*/ 646331 h 646331"/>
              <a:gd name="connsiteX20" fmla="*/ 3552432 w 9073008"/>
              <a:gd name="connsiteY20" fmla="*/ 646331 h 646331"/>
              <a:gd name="connsiteX21" fmla="*/ 3035968 w 9073008"/>
              <a:gd name="connsiteY21" fmla="*/ 646331 h 646331"/>
              <a:gd name="connsiteX22" fmla="*/ 2156584 w 9073008"/>
              <a:gd name="connsiteY22" fmla="*/ 646331 h 646331"/>
              <a:gd name="connsiteX23" fmla="*/ 1458661 w 9073008"/>
              <a:gd name="connsiteY23" fmla="*/ 646331 h 646331"/>
              <a:gd name="connsiteX24" fmla="*/ 942197 w 9073008"/>
              <a:gd name="connsiteY24" fmla="*/ 646331 h 646331"/>
              <a:gd name="connsiteX25" fmla="*/ 0 w 9073008"/>
              <a:gd name="connsiteY25" fmla="*/ 646331 h 646331"/>
              <a:gd name="connsiteX26" fmla="*/ 0 w 9073008"/>
              <a:gd name="connsiteY26"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073008" h="646331" fill="none" extrusionOk="0">
                <a:moveTo>
                  <a:pt x="0" y="0"/>
                </a:moveTo>
                <a:cubicBezTo>
                  <a:pt x="133677" y="14953"/>
                  <a:pt x="293967" y="-12467"/>
                  <a:pt x="516464" y="0"/>
                </a:cubicBezTo>
                <a:cubicBezTo>
                  <a:pt x="738961" y="12467"/>
                  <a:pt x="1105680" y="-10382"/>
                  <a:pt x="1305117" y="0"/>
                </a:cubicBezTo>
                <a:cubicBezTo>
                  <a:pt x="1504554" y="10382"/>
                  <a:pt x="1861816" y="1633"/>
                  <a:pt x="2093771" y="0"/>
                </a:cubicBezTo>
                <a:cubicBezTo>
                  <a:pt x="2325726" y="-1633"/>
                  <a:pt x="2513902" y="31161"/>
                  <a:pt x="2882425" y="0"/>
                </a:cubicBezTo>
                <a:cubicBezTo>
                  <a:pt x="3250948" y="-31161"/>
                  <a:pt x="3485081" y="38284"/>
                  <a:pt x="3761809" y="0"/>
                </a:cubicBezTo>
                <a:cubicBezTo>
                  <a:pt x="4038537" y="-38284"/>
                  <a:pt x="4169618" y="21802"/>
                  <a:pt x="4459732" y="0"/>
                </a:cubicBezTo>
                <a:cubicBezTo>
                  <a:pt x="4749846" y="-21802"/>
                  <a:pt x="5093673" y="-40807"/>
                  <a:pt x="5339116" y="0"/>
                </a:cubicBezTo>
                <a:cubicBezTo>
                  <a:pt x="5584559" y="40807"/>
                  <a:pt x="5660703" y="14755"/>
                  <a:pt x="5855580" y="0"/>
                </a:cubicBezTo>
                <a:cubicBezTo>
                  <a:pt x="6050457" y="-14755"/>
                  <a:pt x="6261869" y="9894"/>
                  <a:pt x="6462773" y="0"/>
                </a:cubicBezTo>
                <a:cubicBezTo>
                  <a:pt x="6663677" y="-9894"/>
                  <a:pt x="6940336" y="-5198"/>
                  <a:pt x="7342157" y="0"/>
                </a:cubicBezTo>
                <a:cubicBezTo>
                  <a:pt x="7743978" y="5198"/>
                  <a:pt x="7860501" y="17890"/>
                  <a:pt x="8130811" y="0"/>
                </a:cubicBezTo>
                <a:cubicBezTo>
                  <a:pt x="8401121" y="-17890"/>
                  <a:pt x="8847730" y="-7128"/>
                  <a:pt x="9073008" y="0"/>
                </a:cubicBezTo>
                <a:cubicBezTo>
                  <a:pt x="9041855" y="134933"/>
                  <a:pt x="9079289" y="398851"/>
                  <a:pt x="9073008" y="646331"/>
                </a:cubicBezTo>
                <a:cubicBezTo>
                  <a:pt x="8836056" y="607911"/>
                  <a:pt x="8573426" y="667469"/>
                  <a:pt x="8193624" y="646331"/>
                </a:cubicBezTo>
                <a:cubicBezTo>
                  <a:pt x="7813822" y="625193"/>
                  <a:pt x="7544250" y="649781"/>
                  <a:pt x="7314240" y="646331"/>
                </a:cubicBezTo>
                <a:cubicBezTo>
                  <a:pt x="7084230" y="642881"/>
                  <a:pt x="6648925" y="633599"/>
                  <a:pt x="6434856" y="646331"/>
                </a:cubicBezTo>
                <a:cubicBezTo>
                  <a:pt x="6220787" y="659063"/>
                  <a:pt x="5886343" y="625565"/>
                  <a:pt x="5736933" y="646331"/>
                </a:cubicBezTo>
                <a:cubicBezTo>
                  <a:pt x="5587523" y="667097"/>
                  <a:pt x="5066850" y="631566"/>
                  <a:pt x="4857549" y="646331"/>
                </a:cubicBezTo>
                <a:cubicBezTo>
                  <a:pt x="4648248" y="661096"/>
                  <a:pt x="4246034" y="649482"/>
                  <a:pt x="4068895" y="646331"/>
                </a:cubicBezTo>
                <a:cubicBezTo>
                  <a:pt x="3891756" y="643180"/>
                  <a:pt x="3782230" y="621607"/>
                  <a:pt x="3552432" y="646331"/>
                </a:cubicBezTo>
                <a:cubicBezTo>
                  <a:pt x="3322634" y="671055"/>
                  <a:pt x="3217911" y="668141"/>
                  <a:pt x="3035968" y="646331"/>
                </a:cubicBezTo>
                <a:cubicBezTo>
                  <a:pt x="2854025" y="624521"/>
                  <a:pt x="2339901" y="647060"/>
                  <a:pt x="2156584" y="646331"/>
                </a:cubicBezTo>
                <a:cubicBezTo>
                  <a:pt x="1973267" y="645602"/>
                  <a:pt x="1608321" y="645447"/>
                  <a:pt x="1458661" y="646331"/>
                </a:cubicBezTo>
                <a:cubicBezTo>
                  <a:pt x="1309001" y="647215"/>
                  <a:pt x="1088851" y="643475"/>
                  <a:pt x="942197" y="646331"/>
                </a:cubicBezTo>
                <a:cubicBezTo>
                  <a:pt x="795543" y="649187"/>
                  <a:pt x="277912" y="654256"/>
                  <a:pt x="0" y="646331"/>
                </a:cubicBezTo>
                <a:cubicBezTo>
                  <a:pt x="-21976" y="403732"/>
                  <a:pt x="-14887" y="135115"/>
                  <a:pt x="0" y="0"/>
                </a:cubicBezTo>
                <a:close/>
              </a:path>
              <a:path w="9073008" h="646331" stroke="0" extrusionOk="0">
                <a:moveTo>
                  <a:pt x="0" y="0"/>
                </a:moveTo>
                <a:cubicBezTo>
                  <a:pt x="178821" y="41985"/>
                  <a:pt x="634798" y="-30953"/>
                  <a:pt x="879384" y="0"/>
                </a:cubicBezTo>
                <a:cubicBezTo>
                  <a:pt x="1123970" y="30953"/>
                  <a:pt x="1163376" y="4827"/>
                  <a:pt x="1305117" y="0"/>
                </a:cubicBezTo>
                <a:cubicBezTo>
                  <a:pt x="1446858" y="-4827"/>
                  <a:pt x="1686323" y="-2794"/>
                  <a:pt x="1821581" y="0"/>
                </a:cubicBezTo>
                <a:cubicBezTo>
                  <a:pt x="1956839" y="2794"/>
                  <a:pt x="2385277" y="35562"/>
                  <a:pt x="2610235" y="0"/>
                </a:cubicBezTo>
                <a:cubicBezTo>
                  <a:pt x="2835193" y="-35562"/>
                  <a:pt x="3046644" y="-15554"/>
                  <a:pt x="3308158" y="0"/>
                </a:cubicBezTo>
                <a:cubicBezTo>
                  <a:pt x="3569672" y="15554"/>
                  <a:pt x="3744916" y="13626"/>
                  <a:pt x="3915352" y="0"/>
                </a:cubicBezTo>
                <a:cubicBezTo>
                  <a:pt x="4085788" y="-13626"/>
                  <a:pt x="4213708" y="-15947"/>
                  <a:pt x="4341085" y="0"/>
                </a:cubicBezTo>
                <a:cubicBezTo>
                  <a:pt x="4468462" y="15947"/>
                  <a:pt x="4780718" y="-24026"/>
                  <a:pt x="5039009" y="0"/>
                </a:cubicBezTo>
                <a:cubicBezTo>
                  <a:pt x="5297300" y="24026"/>
                  <a:pt x="5544287" y="-9511"/>
                  <a:pt x="5918393" y="0"/>
                </a:cubicBezTo>
                <a:cubicBezTo>
                  <a:pt x="6292499" y="9511"/>
                  <a:pt x="6417050" y="-27863"/>
                  <a:pt x="6797777" y="0"/>
                </a:cubicBezTo>
                <a:cubicBezTo>
                  <a:pt x="7178504" y="27863"/>
                  <a:pt x="7480854" y="30754"/>
                  <a:pt x="7677161" y="0"/>
                </a:cubicBezTo>
                <a:cubicBezTo>
                  <a:pt x="7873468" y="-30754"/>
                  <a:pt x="7997654" y="18734"/>
                  <a:pt x="8102894" y="0"/>
                </a:cubicBezTo>
                <a:cubicBezTo>
                  <a:pt x="8208134" y="-18734"/>
                  <a:pt x="8848866" y="-45700"/>
                  <a:pt x="9073008" y="0"/>
                </a:cubicBezTo>
                <a:cubicBezTo>
                  <a:pt x="9059865" y="190045"/>
                  <a:pt x="9095261" y="489035"/>
                  <a:pt x="9073008" y="646331"/>
                </a:cubicBezTo>
                <a:cubicBezTo>
                  <a:pt x="8927864" y="653181"/>
                  <a:pt x="8789077" y="626656"/>
                  <a:pt x="8647275" y="646331"/>
                </a:cubicBezTo>
                <a:cubicBezTo>
                  <a:pt x="8505473" y="666006"/>
                  <a:pt x="8297513" y="636428"/>
                  <a:pt x="8130811" y="646331"/>
                </a:cubicBezTo>
                <a:cubicBezTo>
                  <a:pt x="7964109" y="656234"/>
                  <a:pt x="7856699" y="656162"/>
                  <a:pt x="7705078" y="646331"/>
                </a:cubicBezTo>
                <a:cubicBezTo>
                  <a:pt x="7553457" y="636500"/>
                  <a:pt x="7147086" y="656211"/>
                  <a:pt x="7007154" y="646331"/>
                </a:cubicBezTo>
                <a:cubicBezTo>
                  <a:pt x="6867222" y="636451"/>
                  <a:pt x="6696128" y="643780"/>
                  <a:pt x="6490690" y="646331"/>
                </a:cubicBezTo>
                <a:cubicBezTo>
                  <a:pt x="6285252" y="648882"/>
                  <a:pt x="5960369" y="618368"/>
                  <a:pt x="5702037" y="646331"/>
                </a:cubicBezTo>
                <a:cubicBezTo>
                  <a:pt x="5443705" y="674294"/>
                  <a:pt x="5175275" y="682319"/>
                  <a:pt x="4913383" y="646331"/>
                </a:cubicBezTo>
                <a:cubicBezTo>
                  <a:pt x="4651491" y="610343"/>
                  <a:pt x="4640595" y="621801"/>
                  <a:pt x="4396919" y="646331"/>
                </a:cubicBezTo>
                <a:cubicBezTo>
                  <a:pt x="4153243" y="670861"/>
                  <a:pt x="4074495" y="667513"/>
                  <a:pt x="3971186" y="646331"/>
                </a:cubicBezTo>
                <a:cubicBezTo>
                  <a:pt x="3867877" y="625149"/>
                  <a:pt x="3471959" y="613071"/>
                  <a:pt x="3273262" y="646331"/>
                </a:cubicBezTo>
                <a:cubicBezTo>
                  <a:pt x="3074565" y="679591"/>
                  <a:pt x="2885876" y="657071"/>
                  <a:pt x="2756799" y="646331"/>
                </a:cubicBezTo>
                <a:cubicBezTo>
                  <a:pt x="2627722" y="635591"/>
                  <a:pt x="2309858" y="604226"/>
                  <a:pt x="1877415" y="646331"/>
                </a:cubicBezTo>
                <a:cubicBezTo>
                  <a:pt x="1444972" y="688436"/>
                  <a:pt x="1384239" y="619208"/>
                  <a:pt x="1179491" y="646331"/>
                </a:cubicBezTo>
                <a:cubicBezTo>
                  <a:pt x="974743" y="673454"/>
                  <a:pt x="493942" y="703632"/>
                  <a:pt x="0" y="646331"/>
                </a:cubicBezTo>
                <a:cubicBezTo>
                  <a:pt x="20846" y="409267"/>
                  <a:pt x="31404" y="291622"/>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39322449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Officers must conduct a vulnerability assessment accounting for:-</a:t>
            </a:r>
          </a:p>
        </p:txBody>
      </p:sp>
      <p:graphicFrame>
        <p:nvGraphicFramePr>
          <p:cNvPr id="4" name="Diagram 3">
            <a:extLst>
              <a:ext uri="{FF2B5EF4-FFF2-40B4-BE49-F238E27FC236}">
                <a16:creationId xmlns:a16="http://schemas.microsoft.com/office/drawing/2014/main" id="{56690035-7C4F-4DA5-9EEB-825007F860B2}"/>
              </a:ext>
            </a:extLst>
          </p:cNvPr>
          <p:cNvGraphicFramePr/>
          <p:nvPr>
            <p:extLst>
              <p:ext uri="{D42A27DB-BD31-4B8C-83A1-F6EECF244321}">
                <p14:modId xmlns:p14="http://schemas.microsoft.com/office/powerpoint/2010/main" val="1877421208"/>
              </p:ext>
            </p:extLst>
          </p:nvPr>
        </p:nvGraphicFramePr>
        <p:xfrm>
          <a:off x="1485262" y="1567739"/>
          <a:ext cx="9293484" cy="4381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C0A6CDAC-B3D9-41F9-80AC-EC3291059252}"/>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DC60DE9F-880F-4646-B9C7-8F4B0850393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F2F12C1-9221-4698-BE63-9A555B84C2E1}"/>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7479DB66-4B47-4DC2-B5FC-774E0486059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221B9EFE-D2AA-4008-A0A1-8696AF684B8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16EE228-9B1D-4F84-AF3C-006718AC806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F214622-6D69-4F05-B84E-AAC29B94BF9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26185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1F00F18-7F30-4852-9273-DA9C4F79DA4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BA2F5230-2FEC-453A-9981-CCF1E942F73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909A7FE-BBE8-419B-9C69-CA1288304DCF}"/>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64670A9-094F-4F31-8DD0-FC0F73F479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22B8D9F-DE97-4E8A-A1DA-487D466A9E7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15D0E43-780D-4B7E-A5FF-E352339BB8B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A188928-FC8C-4650-849D-97FCE805AEE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1" name="Picture 10">
            <a:extLst>
              <a:ext uri="{FF2B5EF4-FFF2-40B4-BE49-F238E27FC236}">
                <a16:creationId xmlns:a16="http://schemas.microsoft.com/office/drawing/2014/main" id="{6284EAF6-ECA2-472E-9A92-2916C8FC929D}"/>
              </a:ext>
            </a:extLst>
          </p:cNvPr>
          <p:cNvPicPr>
            <a:picLocks noChangeAspect="1"/>
          </p:cNvPicPr>
          <p:nvPr/>
        </p:nvPicPr>
        <p:blipFill>
          <a:blip r:embed="rId7"/>
          <a:stretch>
            <a:fillRect/>
          </a:stretch>
        </p:blipFill>
        <p:spPr>
          <a:xfrm>
            <a:off x="3759200" y="1170981"/>
            <a:ext cx="5262070" cy="3838022"/>
          </a:xfrm>
          <a:prstGeom prst="rect">
            <a:avLst/>
          </a:prstGeom>
        </p:spPr>
      </p:pic>
    </p:spTree>
    <p:extLst>
      <p:ext uri="{BB962C8B-B14F-4D97-AF65-F5344CB8AC3E}">
        <p14:creationId xmlns:p14="http://schemas.microsoft.com/office/powerpoint/2010/main" val="337230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94038D-C1DC-4912-AFE1-4D374539FEC2}&quot;/&gt;&lt;isInvalidForFieldText val=&quot;0&quot;/&gt;&lt;Image&gt;&lt;filename val=&quot;C:\DOCUME~1\swp54152\LOCALS~1\Temp\PR\data\asimages\{9A94038D-C1DC-4912-AFE1-4D374539FEC2}_18.png&quot;/&gt;&lt;left val=&quot;365&quot;/&gt;&lt;top val=&quot;50&quot;/&gt;&lt;width val=&quot;300&quot;/&gt;&lt;height val=&quot;180&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D7773964-68DD-4A20-BEA5-7F73C2EBC103}&quot;/&gt;&lt;isInvalidForFieldText val=&quot;0&quot;/&gt;&lt;Image&gt;&lt;filename val=&quot;C:\DOCUME~1\swp54152\LOCALS~1\Temp\PR\data\asimages\{D7773964-68DD-4A20-BEA5-7F73C2EBC103}_18.png&quot;/&gt;&lt;left val=&quot;361&quot;/&gt;&lt;top val=&quot;303&quot;/&gt;&lt;width val=&quot;303&quot;/&gt;&lt;height val=&quot;183&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D1366413-A5B8-4CEC-BECD-58F40B3245AE}&quot;/&gt;&lt;isInvalidForFieldText val=&quot;0&quot;/&gt;&lt;Image&gt;&lt;filename val=&quot;C:\DOCUME~1\swp54152\LOCALS~1\Temp\PR\data\asimages\{D1366413-A5B8-4CEC-BECD-58F40B3245AE}_11.png&quot;/&gt;&lt;left val=&quot;112&quot;/&gt;&lt;top val=&quot;110&quot;/&gt;&lt;width val=&quot;509&quot;/&gt;&lt;height val=&quot;324&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0&quot;/&gt;&lt;lineCharCount val=&quot;7&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10&quot;/&gt;&lt;/TableIndex&gt;&lt;/ShapeTextInfo&gt;"/>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10224</TotalTime>
  <Words>9414</Words>
  <Application>Microsoft Office PowerPoint</Application>
  <PresentationFormat>Widescreen</PresentationFormat>
  <Paragraphs>705</Paragraphs>
  <Slides>36</Slides>
  <Notes>36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36</vt:i4>
      </vt:variant>
    </vt:vector>
  </HeadingPairs>
  <TitlesOfParts>
    <vt:vector size="46" baseType="lpstr">
      <vt:lpstr>Arial</vt:lpstr>
      <vt:lpstr>Arial Nova Cond</vt:lpstr>
      <vt:lpstr>Calibri</vt:lpstr>
      <vt:lpstr>Calibri Light</vt:lpstr>
      <vt:lpstr>Microsoft Sans Serif</vt:lpstr>
      <vt:lpstr>Tahoma</vt:lpstr>
      <vt:lpstr>Verdana</vt:lpstr>
      <vt:lpstr>Office Theme</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might you need to arrest someone?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Neil,Sharon swp3514</cp:lastModifiedBy>
  <cp:revision>653</cp:revision>
  <cp:lastPrinted>2022-11-15T10:24:36Z</cp:lastPrinted>
  <dcterms:created xsi:type="dcterms:W3CDTF">2009-11-13T12:16:13Z</dcterms:created>
  <dcterms:modified xsi:type="dcterms:W3CDTF">2023-05-22T13:37:47Z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f704b5f9-d0c3-42d2-b681-9247e7c3c4a5</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2022-06-22T08:52:06Z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19897951-6f0f-43bb-89e6-acf536bfe509</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