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4" r:id="rId12"/>
    <p:sldId id="269" r:id="rId13"/>
    <p:sldId id="265" r:id="rId14"/>
    <p:sldId id="268" r:id="rId15"/>
  </p:sldIdLst>
  <p:sldSz cx="9753600" cy="7315200"/>
  <p:notesSz cx="6858000" cy="9144000"/>
  <p:embeddedFontLst>
    <p:embeddedFont>
      <p:font typeface="Kompot Display" panose="020B0604020202020204" charset="0"/>
      <p:regular r:id="rId16"/>
    </p:embeddedFont>
    <p:embeddedFont>
      <p:font typeface="Poppins" panose="00000500000000000000" pitchFamily="2" charset="0"/>
      <p:regular r:id="rId17"/>
      <p:bold r:id="rId18"/>
      <p:italic r:id="rId19"/>
      <p:boldItalic r:id="rId20"/>
    </p:embeddedFont>
    <p:embeddedFont>
      <p:font typeface="Solway" panose="020B060402020202020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2" d="100"/>
          <a:sy n="62" d="100"/>
        </p:scale>
        <p:origin x="1858" y="2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pikist.com/free-photo-ssbld" TargetMode="Externa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searchgate.net/publication/350616868_Airbnb_listings%27_performance_determinants_and_predictive_models?utm_source=chatgpt.com" TargetMode="External"/><Relationship Id="rId3" Type="http://schemas.openxmlformats.org/officeDocument/2006/relationships/image" Target="../media/image6.svg"/><Relationship Id="rId7" Type="http://schemas.openxmlformats.org/officeDocument/2006/relationships/hyperlink" Target="https://sics.haas.berkeley.edu/pdf_2024/fm.pdf?utm_source=chatgpt.co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arxiv.org/abs/2407.01555?utm_source=chatgpt.com" TargetMode="External"/><Relationship Id="rId5" Type="http://schemas.openxmlformats.org/officeDocument/2006/relationships/hyperlink" Target="https://www.researchgate.net/publication/391971454_Enhancing_the_Airbnb_Experience_Dynamic_Pricing_Strategy?utm_source=chatgpt.com" TargetMode="External"/><Relationship Id="rId4" Type="http://schemas.openxmlformats.org/officeDocument/2006/relationships/hyperlink" Target="https://pmc.ncbi.nlm.nih.gov/articles/PMC10361235/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61117">
            <a:off x="8700479" y="771012"/>
            <a:ext cx="1417066" cy="2272264"/>
          </a:xfrm>
          <a:custGeom>
            <a:avLst/>
            <a:gdLst/>
            <a:ahLst/>
            <a:cxnLst/>
            <a:rect l="l" t="t" r="r" b="b"/>
            <a:pathLst>
              <a:path w="1417066" h="2272264">
                <a:moveTo>
                  <a:pt x="0" y="0"/>
                </a:moveTo>
                <a:lnTo>
                  <a:pt x="1417066" y="0"/>
                </a:lnTo>
                <a:lnTo>
                  <a:pt x="1417066" y="2272264"/>
                </a:lnTo>
                <a:lnTo>
                  <a:pt x="0" y="22722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1001245" y="2983079"/>
            <a:ext cx="8752355" cy="2101920"/>
            <a:chOff x="0" y="0"/>
            <a:chExt cx="1906831" cy="45793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906831" cy="457935"/>
            </a:xfrm>
            <a:custGeom>
              <a:avLst/>
              <a:gdLst/>
              <a:ahLst/>
              <a:cxnLst/>
              <a:rect l="l" t="t" r="r" b="b"/>
              <a:pathLst>
                <a:path w="1906831" h="457935">
                  <a:moveTo>
                    <a:pt x="0" y="0"/>
                  </a:moveTo>
                  <a:lnTo>
                    <a:pt x="1906831" y="0"/>
                  </a:lnTo>
                  <a:lnTo>
                    <a:pt x="1906831" y="457935"/>
                  </a:lnTo>
                  <a:lnTo>
                    <a:pt x="0" y="457935"/>
                  </a:lnTo>
                  <a:close/>
                </a:path>
              </a:pathLst>
            </a:custGeom>
            <a:blipFill>
              <a:blip r:embed="rId4"/>
              <a:stretch>
                <a:fillRect t="-88712" b="-8871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01245" y="5432314"/>
            <a:ext cx="5327212" cy="1191083"/>
            <a:chOff x="0" y="0"/>
            <a:chExt cx="1973041" cy="44114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73041" cy="441142"/>
            </a:xfrm>
            <a:custGeom>
              <a:avLst/>
              <a:gdLst/>
              <a:ahLst/>
              <a:cxnLst/>
              <a:rect l="l" t="t" r="r" b="b"/>
              <a:pathLst>
                <a:path w="1973041" h="441142">
                  <a:moveTo>
                    <a:pt x="52318" y="0"/>
                  </a:moveTo>
                  <a:lnTo>
                    <a:pt x="1920723" y="0"/>
                  </a:lnTo>
                  <a:cubicBezTo>
                    <a:pt x="1934599" y="0"/>
                    <a:pt x="1947906" y="5512"/>
                    <a:pt x="1957718" y="15324"/>
                  </a:cubicBezTo>
                  <a:cubicBezTo>
                    <a:pt x="1967529" y="25135"/>
                    <a:pt x="1973041" y="38442"/>
                    <a:pt x="1973041" y="52318"/>
                  </a:cubicBezTo>
                  <a:lnTo>
                    <a:pt x="1973041" y="388824"/>
                  </a:lnTo>
                  <a:cubicBezTo>
                    <a:pt x="1973041" y="417718"/>
                    <a:pt x="1949618" y="441142"/>
                    <a:pt x="1920723" y="441142"/>
                  </a:cubicBezTo>
                  <a:lnTo>
                    <a:pt x="52318" y="441142"/>
                  </a:lnTo>
                  <a:cubicBezTo>
                    <a:pt x="38442" y="441142"/>
                    <a:pt x="25135" y="435630"/>
                    <a:pt x="15324" y="425818"/>
                  </a:cubicBezTo>
                  <a:cubicBezTo>
                    <a:pt x="5512" y="416007"/>
                    <a:pt x="0" y="402700"/>
                    <a:pt x="0" y="388824"/>
                  </a:cubicBezTo>
                  <a:lnTo>
                    <a:pt x="0" y="52318"/>
                  </a:lnTo>
                  <a:cubicBezTo>
                    <a:pt x="0" y="38442"/>
                    <a:pt x="5512" y="25135"/>
                    <a:pt x="15324" y="15324"/>
                  </a:cubicBezTo>
                  <a:cubicBezTo>
                    <a:pt x="25135" y="5512"/>
                    <a:pt x="38442" y="0"/>
                    <a:pt x="52318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973041" cy="4887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AutoShape 8"/>
          <p:cNvSpPr/>
          <p:nvPr/>
        </p:nvSpPr>
        <p:spPr>
          <a:xfrm>
            <a:off x="6729551" y="6027856"/>
            <a:ext cx="3316224" cy="0"/>
          </a:xfrm>
          <a:prstGeom prst="line">
            <a:avLst/>
          </a:prstGeom>
          <a:ln w="1905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Box 9"/>
          <p:cNvSpPr txBox="1"/>
          <p:nvPr/>
        </p:nvSpPr>
        <p:spPr>
          <a:xfrm>
            <a:off x="1001245" y="1359500"/>
            <a:ext cx="6880675" cy="1231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sz="4000" b="1" dirty="0">
                <a:solidFill>
                  <a:schemeClr val="bg2"/>
                </a:solidFill>
              </a:rPr>
              <a:t>Exploratory Data Analysis – Presentation</a:t>
            </a:r>
            <a:endParaRPr lang="en-GB" sz="11500" dirty="0">
              <a:solidFill>
                <a:schemeClr val="bg2"/>
              </a:solidFill>
              <a:effectLst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243403" y="5713666"/>
            <a:ext cx="5282512" cy="3141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39"/>
              </a:lnSpc>
            </a:pPr>
            <a:r>
              <a:rPr lang="en-GB" sz="2000" b="1" dirty="0">
                <a:latin typeface="Solway" panose="020B0604020202020204" charset="0"/>
              </a:rPr>
              <a:t>Data Mining &amp; Visualisation (ACCA7015)</a:t>
            </a:r>
            <a:endParaRPr lang="en-US" sz="2000" b="1" dirty="0">
              <a:latin typeface="Solway" panose="020B0604020202020204" charset="0"/>
              <a:sym typeface="Solway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09D858-186C-A83F-E987-46A90E63037A}"/>
              </a:ext>
            </a:extLst>
          </p:cNvPr>
          <p:cNvSpPr txBox="1"/>
          <p:nvPr/>
        </p:nvSpPr>
        <p:spPr>
          <a:xfrm>
            <a:off x="1298336" y="6149198"/>
            <a:ext cx="52825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Student Name: Iftekhar Rashid (2215602)</a:t>
            </a:r>
            <a:endParaRPr lang="en-GB" dirty="0"/>
          </a:p>
        </p:txBody>
      </p:sp>
      <p:sp>
        <p:nvSpPr>
          <p:cNvPr id="13" name="TextBox 9">
            <a:extLst>
              <a:ext uri="{FF2B5EF4-FFF2-40B4-BE49-F238E27FC236}">
                <a16:creationId xmlns:a16="http://schemas.microsoft.com/office/drawing/2014/main" id="{63C178D6-484E-8B9B-9142-C654353F6A5C}"/>
              </a:ext>
            </a:extLst>
          </p:cNvPr>
          <p:cNvSpPr txBox="1"/>
          <p:nvPr/>
        </p:nvSpPr>
        <p:spPr>
          <a:xfrm>
            <a:off x="1143000" y="6675710"/>
            <a:ext cx="6880675" cy="369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GB" sz="2400" b="1" dirty="0">
                <a:solidFill>
                  <a:schemeClr val="bg2"/>
                </a:solidFill>
              </a:rPr>
              <a:t>Lecturer’s Name:  </a:t>
            </a:r>
            <a:r>
              <a:rPr lang="en-GB" sz="2000" b="1" dirty="0">
                <a:solidFill>
                  <a:schemeClr val="bg2"/>
                </a:solidFill>
              </a:rPr>
              <a:t>Nouh Elmitwally</a:t>
            </a:r>
            <a:endParaRPr lang="en-GB" sz="7200" b="1" dirty="0">
              <a:solidFill>
                <a:schemeClr val="bg2"/>
              </a:soli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6A90E2-7F63-9DB4-742C-9254B7A977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F7390491-0176-47A4-AD16-C874586F820C}"/>
              </a:ext>
            </a:extLst>
          </p:cNvPr>
          <p:cNvSpPr/>
          <p:nvPr/>
        </p:nvSpPr>
        <p:spPr>
          <a:xfrm rot="-5461117">
            <a:off x="8700479" y="771012"/>
            <a:ext cx="1417066" cy="2272264"/>
          </a:xfrm>
          <a:custGeom>
            <a:avLst/>
            <a:gdLst/>
            <a:ahLst/>
            <a:cxnLst/>
            <a:rect l="l" t="t" r="r" b="b"/>
            <a:pathLst>
              <a:path w="1417066" h="2272264">
                <a:moveTo>
                  <a:pt x="0" y="0"/>
                </a:moveTo>
                <a:lnTo>
                  <a:pt x="1417066" y="0"/>
                </a:lnTo>
                <a:lnTo>
                  <a:pt x="1417066" y="2272264"/>
                </a:lnTo>
                <a:lnTo>
                  <a:pt x="0" y="22722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6A17CA-DD85-D2E8-C571-98053C5C7D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70" y="1949107"/>
            <a:ext cx="4867642" cy="4451693"/>
          </a:xfrm>
          <a:prstGeom prst="rect">
            <a:avLst/>
          </a:prstGeom>
        </p:spPr>
      </p:pic>
      <p:sp>
        <p:nvSpPr>
          <p:cNvPr id="5" name="TextBox 9">
            <a:extLst>
              <a:ext uri="{FF2B5EF4-FFF2-40B4-BE49-F238E27FC236}">
                <a16:creationId xmlns:a16="http://schemas.microsoft.com/office/drawing/2014/main" id="{7DB1E7A8-9484-F2BC-6EE8-0D261C5201D2}"/>
              </a:ext>
            </a:extLst>
          </p:cNvPr>
          <p:cNvSpPr txBox="1"/>
          <p:nvPr/>
        </p:nvSpPr>
        <p:spPr>
          <a:xfrm>
            <a:off x="533400" y="329068"/>
            <a:ext cx="9067800" cy="7979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GB" sz="5400" dirty="0">
                <a:solidFill>
                  <a:schemeClr val="bg2"/>
                </a:solidFill>
                <a:latin typeface="Kompot Display" panose="020B0604020202020204" charset="0"/>
              </a:rPr>
              <a:t>Dataset Preprocessing Step</a:t>
            </a:r>
            <a:endParaRPr lang="en-US" sz="5400" spc="857" dirty="0">
              <a:solidFill>
                <a:schemeClr val="bg2"/>
              </a:solidFill>
              <a:latin typeface="Kompot Display" panose="020B0604020202020204" charset="0"/>
              <a:ea typeface="Kompot Display"/>
              <a:cs typeface="Kompot Display"/>
              <a:sym typeface="Kompot Display"/>
            </a:endParaRPr>
          </a:p>
        </p:txBody>
      </p:sp>
      <p:grpSp>
        <p:nvGrpSpPr>
          <p:cNvPr id="6" name="Group 3">
            <a:extLst>
              <a:ext uri="{FF2B5EF4-FFF2-40B4-BE49-F238E27FC236}">
                <a16:creationId xmlns:a16="http://schemas.microsoft.com/office/drawing/2014/main" id="{490EC71B-714F-CE27-40C9-2CCF961FEC57}"/>
              </a:ext>
            </a:extLst>
          </p:cNvPr>
          <p:cNvGrpSpPr/>
          <p:nvPr/>
        </p:nvGrpSpPr>
        <p:grpSpPr>
          <a:xfrm>
            <a:off x="5072759" y="1790370"/>
            <a:ext cx="4577772" cy="1763863"/>
            <a:chOff x="0" y="0"/>
            <a:chExt cx="1695471" cy="420768"/>
          </a:xfrm>
        </p:grpSpPr>
        <p:sp>
          <p:nvSpPr>
            <p:cNvPr id="7" name="Freeform 4">
              <a:extLst>
                <a:ext uri="{FF2B5EF4-FFF2-40B4-BE49-F238E27FC236}">
                  <a16:creationId xmlns:a16="http://schemas.microsoft.com/office/drawing/2014/main" id="{3F3151D2-BBE7-4690-37B0-72A55750CA4F}"/>
                </a:ext>
              </a:extLst>
            </p:cNvPr>
            <p:cNvSpPr/>
            <p:nvPr/>
          </p:nvSpPr>
          <p:spPr>
            <a:xfrm>
              <a:off x="0" y="0"/>
              <a:ext cx="1695471" cy="420768"/>
            </a:xfrm>
            <a:custGeom>
              <a:avLst/>
              <a:gdLst/>
              <a:ahLst/>
              <a:cxnLst/>
              <a:rect l="l" t="t" r="r" b="b"/>
              <a:pathLst>
                <a:path w="1695471" h="420768">
                  <a:moveTo>
                    <a:pt x="60883" y="0"/>
                  </a:moveTo>
                  <a:lnTo>
                    <a:pt x="1634588" y="0"/>
                  </a:lnTo>
                  <a:cubicBezTo>
                    <a:pt x="1650735" y="0"/>
                    <a:pt x="1666221" y="6414"/>
                    <a:pt x="1677639" y="17832"/>
                  </a:cubicBezTo>
                  <a:cubicBezTo>
                    <a:pt x="1689057" y="29250"/>
                    <a:pt x="1695471" y="44736"/>
                    <a:pt x="1695471" y="60883"/>
                  </a:cubicBezTo>
                  <a:lnTo>
                    <a:pt x="1695471" y="359885"/>
                  </a:lnTo>
                  <a:cubicBezTo>
                    <a:pt x="1695471" y="376032"/>
                    <a:pt x="1689057" y="391518"/>
                    <a:pt x="1677639" y="402936"/>
                  </a:cubicBezTo>
                  <a:cubicBezTo>
                    <a:pt x="1666221" y="414353"/>
                    <a:pt x="1650735" y="420768"/>
                    <a:pt x="1634588" y="420768"/>
                  </a:cubicBezTo>
                  <a:lnTo>
                    <a:pt x="60883" y="420768"/>
                  </a:lnTo>
                  <a:cubicBezTo>
                    <a:pt x="27258" y="420768"/>
                    <a:pt x="0" y="393510"/>
                    <a:pt x="0" y="359885"/>
                  </a:cubicBezTo>
                  <a:lnTo>
                    <a:pt x="0" y="60883"/>
                  </a:lnTo>
                  <a:cubicBezTo>
                    <a:pt x="0" y="44736"/>
                    <a:pt x="6414" y="29250"/>
                    <a:pt x="17832" y="17832"/>
                  </a:cubicBezTo>
                  <a:cubicBezTo>
                    <a:pt x="29250" y="6414"/>
                    <a:pt x="44736" y="0"/>
                    <a:pt x="60883" y="0"/>
                  </a:cubicBezTo>
                  <a:close/>
                </a:path>
              </a:pathLst>
            </a:custGeom>
            <a:solidFill>
              <a:srgbClr val="BDD2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5">
              <a:extLst>
                <a:ext uri="{FF2B5EF4-FFF2-40B4-BE49-F238E27FC236}">
                  <a16:creationId xmlns:a16="http://schemas.microsoft.com/office/drawing/2014/main" id="{593DD88A-6C5C-2EDA-8595-35C2E161534C}"/>
                </a:ext>
              </a:extLst>
            </p:cNvPr>
            <p:cNvSpPr txBox="1"/>
            <p:nvPr/>
          </p:nvSpPr>
          <p:spPr>
            <a:xfrm>
              <a:off x="0" y="-47625"/>
              <a:ext cx="1695471" cy="4683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10" name="Group 6">
            <a:extLst>
              <a:ext uri="{FF2B5EF4-FFF2-40B4-BE49-F238E27FC236}">
                <a16:creationId xmlns:a16="http://schemas.microsoft.com/office/drawing/2014/main" id="{948E0311-573D-1DB8-28AE-8BA9AB4175E3}"/>
              </a:ext>
            </a:extLst>
          </p:cNvPr>
          <p:cNvGrpSpPr/>
          <p:nvPr/>
        </p:nvGrpSpPr>
        <p:grpSpPr>
          <a:xfrm>
            <a:off x="5672854" y="1076457"/>
            <a:ext cx="3235171" cy="667788"/>
            <a:chOff x="0" y="0"/>
            <a:chExt cx="1198211" cy="247329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F8552C77-5291-B243-49F8-87D85F980FC3}"/>
                </a:ext>
              </a:extLst>
            </p:cNvPr>
            <p:cNvSpPr/>
            <p:nvPr/>
          </p:nvSpPr>
          <p:spPr>
            <a:xfrm>
              <a:off x="0" y="0"/>
              <a:ext cx="1198211" cy="247329"/>
            </a:xfrm>
            <a:custGeom>
              <a:avLst/>
              <a:gdLst/>
              <a:ahLst/>
              <a:cxnLst/>
              <a:rect l="l" t="t" r="r" b="b"/>
              <a:pathLst>
                <a:path w="1198211" h="247329">
                  <a:moveTo>
                    <a:pt x="86150" y="0"/>
                  </a:moveTo>
                  <a:lnTo>
                    <a:pt x="1112062" y="0"/>
                  </a:lnTo>
                  <a:cubicBezTo>
                    <a:pt x="1159641" y="0"/>
                    <a:pt x="1198211" y="38571"/>
                    <a:pt x="1198211" y="86150"/>
                  </a:cubicBezTo>
                  <a:lnTo>
                    <a:pt x="1198211" y="161179"/>
                  </a:lnTo>
                  <a:cubicBezTo>
                    <a:pt x="1198211" y="184028"/>
                    <a:pt x="1189135" y="205940"/>
                    <a:pt x="1172979" y="222096"/>
                  </a:cubicBezTo>
                  <a:cubicBezTo>
                    <a:pt x="1156823" y="238253"/>
                    <a:pt x="1134910" y="247329"/>
                    <a:pt x="1112062" y="247329"/>
                  </a:cubicBezTo>
                  <a:lnTo>
                    <a:pt x="86150" y="247329"/>
                  </a:lnTo>
                  <a:cubicBezTo>
                    <a:pt x="63301" y="247329"/>
                    <a:pt x="41389" y="238253"/>
                    <a:pt x="25233" y="222096"/>
                  </a:cubicBezTo>
                  <a:cubicBezTo>
                    <a:pt x="9076" y="205940"/>
                    <a:pt x="0" y="184028"/>
                    <a:pt x="0" y="161179"/>
                  </a:cubicBezTo>
                  <a:lnTo>
                    <a:pt x="0" y="86150"/>
                  </a:lnTo>
                  <a:cubicBezTo>
                    <a:pt x="0" y="63301"/>
                    <a:pt x="9076" y="41389"/>
                    <a:pt x="25233" y="25233"/>
                  </a:cubicBezTo>
                  <a:cubicBezTo>
                    <a:pt x="41389" y="9076"/>
                    <a:pt x="63301" y="0"/>
                    <a:pt x="86150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8">
              <a:extLst>
                <a:ext uri="{FF2B5EF4-FFF2-40B4-BE49-F238E27FC236}">
                  <a16:creationId xmlns:a16="http://schemas.microsoft.com/office/drawing/2014/main" id="{6DE01B09-5330-1A3E-EB75-3940905C4A29}"/>
                </a:ext>
              </a:extLst>
            </p:cNvPr>
            <p:cNvSpPr txBox="1"/>
            <p:nvPr/>
          </p:nvSpPr>
          <p:spPr>
            <a:xfrm>
              <a:off x="0" y="-47625"/>
              <a:ext cx="1198211" cy="2949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4" name="TextBox 17">
            <a:extLst>
              <a:ext uri="{FF2B5EF4-FFF2-40B4-BE49-F238E27FC236}">
                <a16:creationId xmlns:a16="http://schemas.microsoft.com/office/drawing/2014/main" id="{4652330A-5AFA-2407-84F8-16E1817C96F7}"/>
              </a:ext>
            </a:extLst>
          </p:cNvPr>
          <p:cNvSpPr txBox="1"/>
          <p:nvPr/>
        </p:nvSpPr>
        <p:spPr>
          <a:xfrm>
            <a:off x="6404455" y="1234176"/>
            <a:ext cx="1834989" cy="342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sz="2199" dirty="0">
                <a:solidFill>
                  <a:srgbClr val="000000"/>
                </a:solidFill>
                <a:latin typeface="Solway"/>
                <a:ea typeface="Solway"/>
                <a:cs typeface="Solway"/>
                <a:sym typeface="Solway"/>
              </a:rPr>
              <a:t>Insight</a:t>
            </a:r>
          </a:p>
        </p:txBody>
      </p:sp>
      <p:sp>
        <p:nvSpPr>
          <p:cNvPr id="15" name="TextBox 18">
            <a:extLst>
              <a:ext uri="{FF2B5EF4-FFF2-40B4-BE49-F238E27FC236}">
                <a16:creationId xmlns:a16="http://schemas.microsoft.com/office/drawing/2014/main" id="{0B926D36-1E99-027D-0736-15B5305933C7}"/>
              </a:ext>
            </a:extLst>
          </p:cNvPr>
          <p:cNvSpPr txBox="1"/>
          <p:nvPr/>
        </p:nvSpPr>
        <p:spPr>
          <a:xfrm>
            <a:off x="5191294" y="1744245"/>
            <a:ext cx="4340701" cy="1795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latin typeface="Solway" panose="020B0604020202020204" charset="0"/>
              </a:rPr>
              <a:t>This code was used to clean the dataset by fixing missing values, dates, duplicates, and extreme prices.</a:t>
            </a:r>
            <a:endParaRPr lang="en-US" sz="1960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grpSp>
        <p:nvGrpSpPr>
          <p:cNvPr id="24" name="Group 9">
            <a:extLst>
              <a:ext uri="{FF2B5EF4-FFF2-40B4-BE49-F238E27FC236}">
                <a16:creationId xmlns:a16="http://schemas.microsoft.com/office/drawing/2014/main" id="{ECB07E3A-13B0-94DB-84ED-52676B31430B}"/>
              </a:ext>
            </a:extLst>
          </p:cNvPr>
          <p:cNvGrpSpPr/>
          <p:nvPr/>
        </p:nvGrpSpPr>
        <p:grpSpPr>
          <a:xfrm>
            <a:off x="5072759" y="4876800"/>
            <a:ext cx="4577772" cy="2390894"/>
            <a:chOff x="0" y="0"/>
            <a:chExt cx="1695471" cy="765135"/>
          </a:xfrm>
        </p:grpSpPr>
        <p:sp>
          <p:nvSpPr>
            <p:cNvPr id="25" name="Freeform 10">
              <a:extLst>
                <a:ext uri="{FF2B5EF4-FFF2-40B4-BE49-F238E27FC236}">
                  <a16:creationId xmlns:a16="http://schemas.microsoft.com/office/drawing/2014/main" id="{C6049B77-5727-7416-3DC9-84A155210FF5}"/>
                </a:ext>
              </a:extLst>
            </p:cNvPr>
            <p:cNvSpPr/>
            <p:nvPr/>
          </p:nvSpPr>
          <p:spPr>
            <a:xfrm>
              <a:off x="0" y="0"/>
              <a:ext cx="1695471" cy="765135"/>
            </a:xfrm>
            <a:custGeom>
              <a:avLst/>
              <a:gdLst/>
              <a:ahLst/>
              <a:cxnLst/>
              <a:rect l="l" t="t" r="r" b="b"/>
              <a:pathLst>
                <a:path w="1695471" h="765135">
                  <a:moveTo>
                    <a:pt x="60883" y="0"/>
                  </a:moveTo>
                  <a:lnTo>
                    <a:pt x="1634588" y="0"/>
                  </a:lnTo>
                  <a:cubicBezTo>
                    <a:pt x="1650735" y="0"/>
                    <a:pt x="1666221" y="6414"/>
                    <a:pt x="1677639" y="17832"/>
                  </a:cubicBezTo>
                  <a:cubicBezTo>
                    <a:pt x="1689057" y="29250"/>
                    <a:pt x="1695471" y="44736"/>
                    <a:pt x="1695471" y="60883"/>
                  </a:cubicBezTo>
                  <a:lnTo>
                    <a:pt x="1695471" y="704251"/>
                  </a:lnTo>
                  <a:cubicBezTo>
                    <a:pt x="1695471" y="720399"/>
                    <a:pt x="1689057" y="735884"/>
                    <a:pt x="1677639" y="747302"/>
                  </a:cubicBezTo>
                  <a:cubicBezTo>
                    <a:pt x="1666221" y="758720"/>
                    <a:pt x="1650735" y="765135"/>
                    <a:pt x="1634588" y="765135"/>
                  </a:cubicBezTo>
                  <a:lnTo>
                    <a:pt x="60883" y="765135"/>
                  </a:lnTo>
                  <a:cubicBezTo>
                    <a:pt x="27258" y="765135"/>
                    <a:pt x="0" y="737876"/>
                    <a:pt x="0" y="704251"/>
                  </a:cubicBezTo>
                  <a:lnTo>
                    <a:pt x="0" y="60883"/>
                  </a:lnTo>
                  <a:cubicBezTo>
                    <a:pt x="0" y="44736"/>
                    <a:pt x="6414" y="29250"/>
                    <a:pt x="17832" y="17832"/>
                  </a:cubicBezTo>
                  <a:cubicBezTo>
                    <a:pt x="29250" y="6414"/>
                    <a:pt x="44736" y="0"/>
                    <a:pt x="60883" y="0"/>
                  </a:cubicBezTo>
                  <a:close/>
                </a:path>
              </a:pathLst>
            </a:custGeom>
            <a:solidFill>
              <a:srgbClr val="BDD2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TextBox 11">
              <a:extLst>
                <a:ext uri="{FF2B5EF4-FFF2-40B4-BE49-F238E27FC236}">
                  <a16:creationId xmlns:a16="http://schemas.microsoft.com/office/drawing/2014/main" id="{2F62B052-F152-7E70-69F9-988B4E41888E}"/>
                </a:ext>
              </a:extLst>
            </p:cNvPr>
            <p:cNvSpPr txBox="1"/>
            <p:nvPr/>
          </p:nvSpPr>
          <p:spPr>
            <a:xfrm>
              <a:off x="0" y="-47625"/>
              <a:ext cx="1695471" cy="81276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12">
            <a:extLst>
              <a:ext uri="{FF2B5EF4-FFF2-40B4-BE49-F238E27FC236}">
                <a16:creationId xmlns:a16="http://schemas.microsoft.com/office/drawing/2014/main" id="{9D9FA86D-82EF-BE34-6FA2-BB2B0C82EB54}"/>
              </a:ext>
            </a:extLst>
          </p:cNvPr>
          <p:cNvGrpSpPr/>
          <p:nvPr/>
        </p:nvGrpSpPr>
        <p:grpSpPr>
          <a:xfrm>
            <a:off x="5703746" y="4084732"/>
            <a:ext cx="3235171" cy="667788"/>
            <a:chOff x="0" y="0"/>
            <a:chExt cx="1198211" cy="247329"/>
          </a:xfrm>
        </p:grpSpPr>
        <p:sp>
          <p:nvSpPr>
            <p:cNvPr id="28" name="Freeform 13">
              <a:extLst>
                <a:ext uri="{FF2B5EF4-FFF2-40B4-BE49-F238E27FC236}">
                  <a16:creationId xmlns:a16="http://schemas.microsoft.com/office/drawing/2014/main" id="{A8F7AB66-4F6A-9219-BBA2-4A8D440259C2}"/>
                </a:ext>
              </a:extLst>
            </p:cNvPr>
            <p:cNvSpPr/>
            <p:nvPr/>
          </p:nvSpPr>
          <p:spPr>
            <a:xfrm>
              <a:off x="0" y="0"/>
              <a:ext cx="1198211" cy="247329"/>
            </a:xfrm>
            <a:custGeom>
              <a:avLst/>
              <a:gdLst/>
              <a:ahLst/>
              <a:cxnLst/>
              <a:rect l="l" t="t" r="r" b="b"/>
              <a:pathLst>
                <a:path w="1198211" h="247329">
                  <a:moveTo>
                    <a:pt x="86150" y="0"/>
                  </a:moveTo>
                  <a:lnTo>
                    <a:pt x="1112062" y="0"/>
                  </a:lnTo>
                  <a:cubicBezTo>
                    <a:pt x="1159641" y="0"/>
                    <a:pt x="1198211" y="38571"/>
                    <a:pt x="1198211" y="86150"/>
                  </a:cubicBezTo>
                  <a:lnTo>
                    <a:pt x="1198211" y="161179"/>
                  </a:lnTo>
                  <a:cubicBezTo>
                    <a:pt x="1198211" y="184028"/>
                    <a:pt x="1189135" y="205940"/>
                    <a:pt x="1172979" y="222096"/>
                  </a:cubicBezTo>
                  <a:cubicBezTo>
                    <a:pt x="1156823" y="238253"/>
                    <a:pt x="1134910" y="247329"/>
                    <a:pt x="1112062" y="247329"/>
                  </a:cubicBezTo>
                  <a:lnTo>
                    <a:pt x="86150" y="247329"/>
                  </a:lnTo>
                  <a:cubicBezTo>
                    <a:pt x="63301" y="247329"/>
                    <a:pt x="41389" y="238253"/>
                    <a:pt x="25233" y="222096"/>
                  </a:cubicBezTo>
                  <a:cubicBezTo>
                    <a:pt x="9076" y="205940"/>
                    <a:pt x="0" y="184028"/>
                    <a:pt x="0" y="161179"/>
                  </a:cubicBezTo>
                  <a:lnTo>
                    <a:pt x="0" y="86150"/>
                  </a:lnTo>
                  <a:cubicBezTo>
                    <a:pt x="0" y="63301"/>
                    <a:pt x="9076" y="41389"/>
                    <a:pt x="25233" y="25233"/>
                  </a:cubicBezTo>
                  <a:cubicBezTo>
                    <a:pt x="41389" y="9076"/>
                    <a:pt x="63301" y="0"/>
                    <a:pt x="86150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14">
              <a:extLst>
                <a:ext uri="{FF2B5EF4-FFF2-40B4-BE49-F238E27FC236}">
                  <a16:creationId xmlns:a16="http://schemas.microsoft.com/office/drawing/2014/main" id="{694F3C4F-65EA-F9C0-2EC6-E5050D25C7B7}"/>
                </a:ext>
              </a:extLst>
            </p:cNvPr>
            <p:cNvSpPr txBox="1"/>
            <p:nvPr/>
          </p:nvSpPr>
          <p:spPr>
            <a:xfrm>
              <a:off x="0" y="-47625"/>
              <a:ext cx="1198211" cy="2949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30" name="TextBox 19">
            <a:extLst>
              <a:ext uri="{FF2B5EF4-FFF2-40B4-BE49-F238E27FC236}">
                <a16:creationId xmlns:a16="http://schemas.microsoft.com/office/drawing/2014/main" id="{31124E18-5A62-EB62-F828-1695C39C8B37}"/>
              </a:ext>
            </a:extLst>
          </p:cNvPr>
          <p:cNvSpPr txBox="1"/>
          <p:nvPr/>
        </p:nvSpPr>
        <p:spPr>
          <a:xfrm>
            <a:off x="6297448" y="4224618"/>
            <a:ext cx="2110786" cy="33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GB" sz="2400" dirty="0"/>
              <a:t>Why it Matters:</a:t>
            </a:r>
            <a:endParaRPr lang="en-US" sz="2199" dirty="0">
              <a:solidFill>
                <a:srgbClr val="000000"/>
              </a:solidFill>
              <a:latin typeface="Solway"/>
              <a:ea typeface="Solway"/>
              <a:cs typeface="Solway"/>
              <a:sym typeface="Solway"/>
            </a:endParaRPr>
          </a:p>
        </p:txBody>
      </p:sp>
      <p:sp>
        <p:nvSpPr>
          <p:cNvPr id="31" name="TextBox 21">
            <a:extLst>
              <a:ext uri="{FF2B5EF4-FFF2-40B4-BE49-F238E27FC236}">
                <a16:creationId xmlns:a16="http://schemas.microsoft.com/office/drawing/2014/main" id="{768F43EB-33BF-FC32-1F11-72353A651D8C}"/>
              </a:ext>
            </a:extLst>
          </p:cNvPr>
          <p:cNvSpPr txBox="1"/>
          <p:nvPr/>
        </p:nvSpPr>
        <p:spPr>
          <a:xfrm>
            <a:off x="5178404" y="5028586"/>
            <a:ext cx="4285854" cy="1795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11358" lvl="1" algn="ctr">
              <a:lnSpc>
                <a:spcPct val="150000"/>
              </a:lnSpc>
            </a:pPr>
            <a:r>
              <a:rPr lang="en-US" sz="2000" dirty="0">
                <a:latin typeface="Solway" panose="020B0604020202020204" charset="0"/>
              </a:rPr>
              <a:t>Cleaning makes the dataset accurate, removes errors and unusual values, and ensures reliable results.</a:t>
            </a:r>
            <a:endParaRPr lang="en-US" sz="1957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94D9FA3A-BFEA-88E2-B6DF-CAB4EB85D4F3}"/>
              </a:ext>
            </a:extLst>
          </p:cNvPr>
          <p:cNvSpPr txBox="1"/>
          <p:nvPr/>
        </p:nvSpPr>
        <p:spPr>
          <a:xfrm>
            <a:off x="103069" y="6570076"/>
            <a:ext cx="5282512" cy="4971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500" b="1" kern="100" dirty="0">
                <a:solidFill>
                  <a:schemeClr val="bg2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Data Preparation and Cleaning</a:t>
            </a:r>
            <a:endParaRPr lang="en-GB" sz="2500" kern="100" dirty="0">
              <a:solidFill>
                <a:schemeClr val="bg2"/>
              </a:solidFill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573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457296" y="-485120"/>
            <a:ext cx="1490907" cy="1490907"/>
          </a:xfrm>
          <a:custGeom>
            <a:avLst/>
            <a:gdLst/>
            <a:ahLst/>
            <a:cxnLst/>
            <a:rect l="l" t="t" r="r" b="b"/>
            <a:pathLst>
              <a:path w="1490907" h="1490907">
                <a:moveTo>
                  <a:pt x="0" y="0"/>
                </a:moveTo>
                <a:lnTo>
                  <a:pt x="1490907" y="0"/>
                </a:lnTo>
                <a:lnTo>
                  <a:pt x="1490907" y="1490906"/>
                </a:lnTo>
                <a:lnTo>
                  <a:pt x="0" y="14909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5072759" y="1790370"/>
            <a:ext cx="4577772" cy="2149741"/>
            <a:chOff x="0" y="0"/>
            <a:chExt cx="1695471" cy="42076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695471" cy="420768"/>
            </a:xfrm>
            <a:custGeom>
              <a:avLst/>
              <a:gdLst/>
              <a:ahLst/>
              <a:cxnLst/>
              <a:rect l="l" t="t" r="r" b="b"/>
              <a:pathLst>
                <a:path w="1695471" h="420768">
                  <a:moveTo>
                    <a:pt x="60883" y="0"/>
                  </a:moveTo>
                  <a:lnTo>
                    <a:pt x="1634588" y="0"/>
                  </a:lnTo>
                  <a:cubicBezTo>
                    <a:pt x="1650735" y="0"/>
                    <a:pt x="1666221" y="6414"/>
                    <a:pt x="1677639" y="17832"/>
                  </a:cubicBezTo>
                  <a:cubicBezTo>
                    <a:pt x="1689057" y="29250"/>
                    <a:pt x="1695471" y="44736"/>
                    <a:pt x="1695471" y="60883"/>
                  </a:cubicBezTo>
                  <a:lnTo>
                    <a:pt x="1695471" y="359885"/>
                  </a:lnTo>
                  <a:cubicBezTo>
                    <a:pt x="1695471" y="376032"/>
                    <a:pt x="1689057" y="391518"/>
                    <a:pt x="1677639" y="402936"/>
                  </a:cubicBezTo>
                  <a:cubicBezTo>
                    <a:pt x="1666221" y="414353"/>
                    <a:pt x="1650735" y="420768"/>
                    <a:pt x="1634588" y="420768"/>
                  </a:cubicBezTo>
                  <a:lnTo>
                    <a:pt x="60883" y="420768"/>
                  </a:lnTo>
                  <a:cubicBezTo>
                    <a:pt x="27258" y="420768"/>
                    <a:pt x="0" y="393510"/>
                    <a:pt x="0" y="359885"/>
                  </a:cubicBezTo>
                  <a:lnTo>
                    <a:pt x="0" y="60883"/>
                  </a:lnTo>
                  <a:cubicBezTo>
                    <a:pt x="0" y="44736"/>
                    <a:pt x="6414" y="29250"/>
                    <a:pt x="17832" y="17832"/>
                  </a:cubicBezTo>
                  <a:cubicBezTo>
                    <a:pt x="29250" y="6414"/>
                    <a:pt x="44736" y="0"/>
                    <a:pt x="60883" y="0"/>
                  </a:cubicBezTo>
                  <a:close/>
                </a:path>
              </a:pathLst>
            </a:custGeom>
            <a:solidFill>
              <a:srgbClr val="BDD2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1695471" cy="4683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5672854" y="1076457"/>
            <a:ext cx="3235171" cy="667788"/>
            <a:chOff x="0" y="0"/>
            <a:chExt cx="1198211" cy="24732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198211" cy="247329"/>
            </a:xfrm>
            <a:custGeom>
              <a:avLst/>
              <a:gdLst/>
              <a:ahLst/>
              <a:cxnLst/>
              <a:rect l="l" t="t" r="r" b="b"/>
              <a:pathLst>
                <a:path w="1198211" h="247329">
                  <a:moveTo>
                    <a:pt x="86150" y="0"/>
                  </a:moveTo>
                  <a:lnTo>
                    <a:pt x="1112062" y="0"/>
                  </a:lnTo>
                  <a:cubicBezTo>
                    <a:pt x="1159641" y="0"/>
                    <a:pt x="1198211" y="38571"/>
                    <a:pt x="1198211" y="86150"/>
                  </a:cubicBezTo>
                  <a:lnTo>
                    <a:pt x="1198211" y="161179"/>
                  </a:lnTo>
                  <a:cubicBezTo>
                    <a:pt x="1198211" y="184028"/>
                    <a:pt x="1189135" y="205940"/>
                    <a:pt x="1172979" y="222096"/>
                  </a:cubicBezTo>
                  <a:cubicBezTo>
                    <a:pt x="1156823" y="238253"/>
                    <a:pt x="1134910" y="247329"/>
                    <a:pt x="1112062" y="247329"/>
                  </a:cubicBezTo>
                  <a:lnTo>
                    <a:pt x="86150" y="247329"/>
                  </a:lnTo>
                  <a:cubicBezTo>
                    <a:pt x="63301" y="247329"/>
                    <a:pt x="41389" y="238253"/>
                    <a:pt x="25233" y="222096"/>
                  </a:cubicBezTo>
                  <a:cubicBezTo>
                    <a:pt x="9076" y="205940"/>
                    <a:pt x="0" y="184028"/>
                    <a:pt x="0" y="161179"/>
                  </a:cubicBezTo>
                  <a:lnTo>
                    <a:pt x="0" y="86150"/>
                  </a:lnTo>
                  <a:cubicBezTo>
                    <a:pt x="0" y="63301"/>
                    <a:pt x="9076" y="41389"/>
                    <a:pt x="25233" y="25233"/>
                  </a:cubicBezTo>
                  <a:cubicBezTo>
                    <a:pt x="41389" y="9076"/>
                    <a:pt x="63301" y="0"/>
                    <a:pt x="86150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198211" cy="2949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072759" y="4770664"/>
            <a:ext cx="4577772" cy="2497030"/>
            <a:chOff x="0" y="0"/>
            <a:chExt cx="1695471" cy="76513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695471" cy="765135"/>
            </a:xfrm>
            <a:custGeom>
              <a:avLst/>
              <a:gdLst/>
              <a:ahLst/>
              <a:cxnLst/>
              <a:rect l="l" t="t" r="r" b="b"/>
              <a:pathLst>
                <a:path w="1695471" h="765135">
                  <a:moveTo>
                    <a:pt x="60883" y="0"/>
                  </a:moveTo>
                  <a:lnTo>
                    <a:pt x="1634588" y="0"/>
                  </a:lnTo>
                  <a:cubicBezTo>
                    <a:pt x="1650735" y="0"/>
                    <a:pt x="1666221" y="6414"/>
                    <a:pt x="1677639" y="17832"/>
                  </a:cubicBezTo>
                  <a:cubicBezTo>
                    <a:pt x="1689057" y="29250"/>
                    <a:pt x="1695471" y="44736"/>
                    <a:pt x="1695471" y="60883"/>
                  </a:cubicBezTo>
                  <a:lnTo>
                    <a:pt x="1695471" y="704251"/>
                  </a:lnTo>
                  <a:cubicBezTo>
                    <a:pt x="1695471" y="720399"/>
                    <a:pt x="1689057" y="735884"/>
                    <a:pt x="1677639" y="747302"/>
                  </a:cubicBezTo>
                  <a:cubicBezTo>
                    <a:pt x="1666221" y="758720"/>
                    <a:pt x="1650735" y="765135"/>
                    <a:pt x="1634588" y="765135"/>
                  </a:cubicBezTo>
                  <a:lnTo>
                    <a:pt x="60883" y="765135"/>
                  </a:lnTo>
                  <a:cubicBezTo>
                    <a:pt x="27258" y="765135"/>
                    <a:pt x="0" y="737876"/>
                    <a:pt x="0" y="704251"/>
                  </a:cubicBezTo>
                  <a:lnTo>
                    <a:pt x="0" y="60883"/>
                  </a:lnTo>
                  <a:cubicBezTo>
                    <a:pt x="0" y="44736"/>
                    <a:pt x="6414" y="29250"/>
                    <a:pt x="17832" y="17832"/>
                  </a:cubicBezTo>
                  <a:cubicBezTo>
                    <a:pt x="29250" y="6414"/>
                    <a:pt x="44736" y="0"/>
                    <a:pt x="60883" y="0"/>
                  </a:cubicBezTo>
                  <a:close/>
                </a:path>
              </a:pathLst>
            </a:custGeom>
            <a:solidFill>
              <a:srgbClr val="BDD2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1695471" cy="81276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5791200" y="4032362"/>
            <a:ext cx="3235171" cy="667788"/>
            <a:chOff x="0" y="0"/>
            <a:chExt cx="1198211" cy="24732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198211" cy="247329"/>
            </a:xfrm>
            <a:custGeom>
              <a:avLst/>
              <a:gdLst/>
              <a:ahLst/>
              <a:cxnLst/>
              <a:rect l="l" t="t" r="r" b="b"/>
              <a:pathLst>
                <a:path w="1198211" h="247329">
                  <a:moveTo>
                    <a:pt x="86150" y="0"/>
                  </a:moveTo>
                  <a:lnTo>
                    <a:pt x="1112062" y="0"/>
                  </a:lnTo>
                  <a:cubicBezTo>
                    <a:pt x="1159641" y="0"/>
                    <a:pt x="1198211" y="38571"/>
                    <a:pt x="1198211" y="86150"/>
                  </a:cubicBezTo>
                  <a:lnTo>
                    <a:pt x="1198211" y="161179"/>
                  </a:lnTo>
                  <a:cubicBezTo>
                    <a:pt x="1198211" y="184028"/>
                    <a:pt x="1189135" y="205940"/>
                    <a:pt x="1172979" y="222096"/>
                  </a:cubicBezTo>
                  <a:cubicBezTo>
                    <a:pt x="1156823" y="238253"/>
                    <a:pt x="1134910" y="247329"/>
                    <a:pt x="1112062" y="247329"/>
                  </a:cubicBezTo>
                  <a:lnTo>
                    <a:pt x="86150" y="247329"/>
                  </a:lnTo>
                  <a:cubicBezTo>
                    <a:pt x="63301" y="247329"/>
                    <a:pt x="41389" y="238253"/>
                    <a:pt x="25233" y="222096"/>
                  </a:cubicBezTo>
                  <a:cubicBezTo>
                    <a:pt x="9076" y="205940"/>
                    <a:pt x="0" y="184028"/>
                    <a:pt x="0" y="161179"/>
                  </a:cubicBezTo>
                  <a:lnTo>
                    <a:pt x="0" y="86150"/>
                  </a:lnTo>
                  <a:cubicBezTo>
                    <a:pt x="0" y="63301"/>
                    <a:pt x="9076" y="41389"/>
                    <a:pt x="25233" y="25233"/>
                  </a:cubicBezTo>
                  <a:cubicBezTo>
                    <a:pt x="41389" y="9076"/>
                    <a:pt x="63301" y="0"/>
                    <a:pt x="86150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1198211" cy="2949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5" name="Freeform 15"/>
          <p:cNvSpPr/>
          <p:nvPr/>
        </p:nvSpPr>
        <p:spPr>
          <a:xfrm>
            <a:off x="-592300" y="6019179"/>
            <a:ext cx="1976321" cy="1976321"/>
          </a:xfrm>
          <a:custGeom>
            <a:avLst/>
            <a:gdLst/>
            <a:ahLst/>
            <a:cxnLst/>
            <a:rect l="l" t="t" r="r" b="b"/>
            <a:pathLst>
              <a:path w="1976321" h="1976321">
                <a:moveTo>
                  <a:pt x="0" y="0"/>
                </a:moveTo>
                <a:lnTo>
                  <a:pt x="1976321" y="0"/>
                </a:lnTo>
                <a:lnTo>
                  <a:pt x="1976321" y="1976321"/>
                </a:lnTo>
                <a:lnTo>
                  <a:pt x="0" y="197632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TextBox 16"/>
          <p:cNvSpPr txBox="1"/>
          <p:nvPr/>
        </p:nvSpPr>
        <p:spPr>
          <a:xfrm>
            <a:off x="475504" y="201900"/>
            <a:ext cx="7690016" cy="1590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GB" sz="4400" dirty="0">
                <a:solidFill>
                  <a:schemeClr val="bg2"/>
                </a:solidFill>
                <a:latin typeface="Kompot Display" panose="020B0604020202020204" charset="0"/>
              </a:rPr>
              <a:t>Geographic Distribution of Listings</a:t>
            </a:r>
            <a:endParaRPr lang="en-US" sz="4400" spc="857" dirty="0">
              <a:solidFill>
                <a:schemeClr val="bg2"/>
              </a:solidFill>
              <a:latin typeface="Kompot Display" panose="020B0604020202020204" charset="0"/>
              <a:ea typeface="Kompot Display"/>
              <a:cs typeface="Kompot Display"/>
              <a:sym typeface="Kompot Display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404455" y="1234176"/>
            <a:ext cx="1834989" cy="342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sz="2199" dirty="0">
                <a:solidFill>
                  <a:srgbClr val="000000"/>
                </a:solidFill>
                <a:latin typeface="Solway"/>
                <a:ea typeface="Solway"/>
                <a:cs typeface="Solway"/>
                <a:sym typeface="Solway"/>
              </a:rPr>
              <a:t>Insight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176878" y="1698119"/>
            <a:ext cx="4340701" cy="27104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latin typeface="Solway" panose="020B0604020202020204" charset="0"/>
              </a:rPr>
              <a:t>Most of the listings are found mostly in Manhattan and Brooklyn, showing that these are the main areas where demand is highest (Ding et al., 2023).</a:t>
            </a:r>
          </a:p>
          <a:p>
            <a:pPr algn="ctr">
              <a:lnSpc>
                <a:spcPct val="150000"/>
              </a:lnSpc>
            </a:pPr>
            <a:endParaRPr lang="en-US" sz="1960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6384902" y="4172248"/>
            <a:ext cx="2110786" cy="33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GB" sz="2400" dirty="0"/>
              <a:t>Why it Matters:</a:t>
            </a:r>
            <a:endParaRPr lang="en-US" sz="2199" dirty="0">
              <a:solidFill>
                <a:srgbClr val="000000"/>
              </a:solidFill>
              <a:latin typeface="Solway"/>
              <a:ea typeface="Solway"/>
              <a:cs typeface="Solway"/>
              <a:sym typeface="Solway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5282186" y="4745381"/>
            <a:ext cx="4235393" cy="22570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Solway" panose="020B0604020202020204" charset="0"/>
              </a:rPr>
              <a:t>This pattern shows the areas with the most competition and points to </a:t>
            </a:r>
            <a:r>
              <a:rPr lang="en-US" sz="2000" dirty="0" err="1">
                <a:latin typeface="Solway" panose="020B0604020202020204" charset="0"/>
              </a:rPr>
              <a:t>neighbourhoods</a:t>
            </a:r>
            <a:r>
              <a:rPr lang="en-US" sz="2000" dirty="0">
                <a:latin typeface="Solway" panose="020B0604020202020204" charset="0"/>
              </a:rPr>
              <a:t> that don’t have enough options, which could be good places for growth.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38BF405-EFF1-0216-EDC6-3D4B0257D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1" y="2209800"/>
            <a:ext cx="4907929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5802805" y="1319724"/>
            <a:ext cx="3526267" cy="844977"/>
            <a:chOff x="0" y="0"/>
            <a:chExt cx="1306025" cy="31295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306025" cy="312955"/>
            </a:xfrm>
            <a:custGeom>
              <a:avLst/>
              <a:gdLst/>
              <a:ahLst/>
              <a:cxnLst/>
              <a:rect l="l" t="t" r="r" b="b"/>
              <a:pathLst>
                <a:path w="1306025" h="312955">
                  <a:moveTo>
                    <a:pt x="79038" y="0"/>
                  </a:moveTo>
                  <a:lnTo>
                    <a:pt x="1226987" y="0"/>
                  </a:lnTo>
                  <a:cubicBezTo>
                    <a:pt x="1247949" y="0"/>
                    <a:pt x="1268053" y="8327"/>
                    <a:pt x="1282875" y="23150"/>
                  </a:cubicBezTo>
                  <a:cubicBezTo>
                    <a:pt x="1297698" y="37972"/>
                    <a:pt x="1306025" y="58076"/>
                    <a:pt x="1306025" y="79038"/>
                  </a:cubicBezTo>
                  <a:lnTo>
                    <a:pt x="1306025" y="233917"/>
                  </a:lnTo>
                  <a:cubicBezTo>
                    <a:pt x="1306025" y="277568"/>
                    <a:pt x="1270638" y="312955"/>
                    <a:pt x="1226987" y="312955"/>
                  </a:cubicBezTo>
                  <a:lnTo>
                    <a:pt x="79038" y="312955"/>
                  </a:lnTo>
                  <a:cubicBezTo>
                    <a:pt x="58076" y="312955"/>
                    <a:pt x="37972" y="304627"/>
                    <a:pt x="23150" y="289805"/>
                  </a:cubicBezTo>
                  <a:cubicBezTo>
                    <a:pt x="8327" y="274982"/>
                    <a:pt x="0" y="254879"/>
                    <a:pt x="0" y="233917"/>
                  </a:cubicBezTo>
                  <a:lnTo>
                    <a:pt x="0" y="79038"/>
                  </a:lnTo>
                  <a:cubicBezTo>
                    <a:pt x="0" y="35387"/>
                    <a:pt x="35387" y="0"/>
                    <a:pt x="79038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1306025" cy="3605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5802805" y="4567040"/>
            <a:ext cx="3526267" cy="844977"/>
            <a:chOff x="0" y="0"/>
            <a:chExt cx="1306025" cy="31295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306025" cy="312955"/>
            </a:xfrm>
            <a:custGeom>
              <a:avLst/>
              <a:gdLst/>
              <a:ahLst/>
              <a:cxnLst/>
              <a:rect l="l" t="t" r="r" b="b"/>
              <a:pathLst>
                <a:path w="1306025" h="312955">
                  <a:moveTo>
                    <a:pt x="79038" y="0"/>
                  </a:moveTo>
                  <a:lnTo>
                    <a:pt x="1226987" y="0"/>
                  </a:lnTo>
                  <a:cubicBezTo>
                    <a:pt x="1247949" y="0"/>
                    <a:pt x="1268053" y="8327"/>
                    <a:pt x="1282875" y="23150"/>
                  </a:cubicBezTo>
                  <a:cubicBezTo>
                    <a:pt x="1297698" y="37972"/>
                    <a:pt x="1306025" y="58076"/>
                    <a:pt x="1306025" y="79038"/>
                  </a:cubicBezTo>
                  <a:lnTo>
                    <a:pt x="1306025" y="233917"/>
                  </a:lnTo>
                  <a:cubicBezTo>
                    <a:pt x="1306025" y="277568"/>
                    <a:pt x="1270638" y="312955"/>
                    <a:pt x="1226987" y="312955"/>
                  </a:cubicBezTo>
                  <a:lnTo>
                    <a:pt x="79038" y="312955"/>
                  </a:lnTo>
                  <a:cubicBezTo>
                    <a:pt x="58076" y="312955"/>
                    <a:pt x="37972" y="304627"/>
                    <a:pt x="23150" y="289805"/>
                  </a:cubicBezTo>
                  <a:cubicBezTo>
                    <a:pt x="8327" y="274982"/>
                    <a:pt x="0" y="254879"/>
                    <a:pt x="0" y="233917"/>
                  </a:cubicBezTo>
                  <a:lnTo>
                    <a:pt x="0" y="79038"/>
                  </a:lnTo>
                  <a:cubicBezTo>
                    <a:pt x="0" y="35387"/>
                    <a:pt x="35387" y="0"/>
                    <a:pt x="79038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47625"/>
              <a:ext cx="1306025" cy="3605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939784" y="162340"/>
            <a:ext cx="6248162" cy="15032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786"/>
              </a:lnSpc>
            </a:pPr>
            <a:r>
              <a:rPr lang="en-US" sz="5400" dirty="0">
                <a:solidFill>
                  <a:schemeClr val="bg2"/>
                </a:solidFill>
                <a:latin typeface="Kompot Display" panose="020B0604020202020204" charset="0"/>
              </a:rPr>
              <a:t>Price vs Number of Reviews</a:t>
            </a:r>
            <a:endParaRPr lang="en-US" sz="4822" spc="371" dirty="0">
              <a:solidFill>
                <a:schemeClr val="bg2"/>
              </a:solidFill>
              <a:latin typeface="Kompot Display" panose="020B0604020202020204" charset="0"/>
              <a:ea typeface="Kompot Display"/>
              <a:cs typeface="Kompot Display"/>
              <a:sym typeface="Kompot Display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026647" y="1588325"/>
            <a:ext cx="3045632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lang="en-US" sz="2000" dirty="0">
                <a:solidFill>
                  <a:srgbClr val="000000"/>
                </a:solidFill>
                <a:latin typeface="Solway"/>
                <a:ea typeface="Solway"/>
                <a:cs typeface="Solway"/>
                <a:sym typeface="Solway"/>
              </a:rPr>
              <a:t>Insights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638799" y="2133600"/>
            <a:ext cx="3907267" cy="22570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Cheaper listings usually get more reviews, which shows that lower prices can lead to more bookings (</a:t>
            </a:r>
            <a:r>
              <a:rPr lang="en-US" sz="2000" dirty="0" err="1">
                <a:solidFill>
                  <a:schemeClr val="bg2"/>
                </a:solidFill>
                <a:latin typeface="Solway" panose="020B0604020202020204" charset="0"/>
              </a:rPr>
              <a:t>Dolnicar</a:t>
            </a: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 et al., 2023).</a:t>
            </a:r>
            <a:endParaRPr lang="en-US" sz="1957" dirty="0">
              <a:solidFill>
                <a:schemeClr val="bg2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6613854" y="4803791"/>
            <a:ext cx="1904169" cy="3237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lang="en-US" sz="2000" dirty="0">
                <a:solidFill>
                  <a:srgbClr val="000000"/>
                </a:solidFill>
                <a:latin typeface="Solway"/>
                <a:ea typeface="Solway"/>
                <a:cs typeface="Solway"/>
                <a:sym typeface="Solway"/>
              </a:rPr>
              <a:t>Variety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206033" y="5547532"/>
            <a:ext cx="4364467" cy="13365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Prices should be set carefully — if they’re too high, fewer people book and you get fewer reviews.</a:t>
            </a:r>
            <a:endParaRPr lang="en-US" sz="1957" dirty="0">
              <a:solidFill>
                <a:schemeClr val="bg2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72ADCB2-78E1-62D9-205C-E659EBC72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839" y="1661148"/>
            <a:ext cx="5578221" cy="372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4652" y="1676400"/>
            <a:ext cx="1955773" cy="780471"/>
            <a:chOff x="0" y="0"/>
            <a:chExt cx="784229" cy="31295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84229" cy="312955"/>
            </a:xfrm>
            <a:custGeom>
              <a:avLst/>
              <a:gdLst/>
              <a:ahLst/>
              <a:cxnLst/>
              <a:rect l="l" t="t" r="r" b="b"/>
              <a:pathLst>
                <a:path w="784229" h="312955">
                  <a:moveTo>
                    <a:pt x="142506" y="0"/>
                  </a:moveTo>
                  <a:lnTo>
                    <a:pt x="641723" y="0"/>
                  </a:lnTo>
                  <a:cubicBezTo>
                    <a:pt x="720427" y="0"/>
                    <a:pt x="784229" y="63802"/>
                    <a:pt x="784229" y="142506"/>
                  </a:cubicBezTo>
                  <a:lnTo>
                    <a:pt x="784229" y="170449"/>
                  </a:lnTo>
                  <a:cubicBezTo>
                    <a:pt x="784229" y="249152"/>
                    <a:pt x="720427" y="312955"/>
                    <a:pt x="641723" y="312955"/>
                  </a:cubicBezTo>
                  <a:lnTo>
                    <a:pt x="142506" y="312955"/>
                  </a:lnTo>
                  <a:cubicBezTo>
                    <a:pt x="63802" y="312955"/>
                    <a:pt x="0" y="249152"/>
                    <a:pt x="0" y="170449"/>
                  </a:cubicBezTo>
                  <a:lnTo>
                    <a:pt x="0" y="142506"/>
                  </a:lnTo>
                  <a:cubicBezTo>
                    <a:pt x="0" y="63802"/>
                    <a:pt x="63802" y="0"/>
                    <a:pt x="142506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784229" cy="3605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387627" y="1683265"/>
            <a:ext cx="1955773" cy="780471"/>
            <a:chOff x="0" y="0"/>
            <a:chExt cx="784229" cy="3129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84229" cy="312955"/>
            </a:xfrm>
            <a:custGeom>
              <a:avLst/>
              <a:gdLst/>
              <a:ahLst/>
              <a:cxnLst/>
              <a:rect l="l" t="t" r="r" b="b"/>
              <a:pathLst>
                <a:path w="784229" h="312955">
                  <a:moveTo>
                    <a:pt x="142506" y="0"/>
                  </a:moveTo>
                  <a:lnTo>
                    <a:pt x="641723" y="0"/>
                  </a:lnTo>
                  <a:cubicBezTo>
                    <a:pt x="720427" y="0"/>
                    <a:pt x="784229" y="63802"/>
                    <a:pt x="784229" y="142506"/>
                  </a:cubicBezTo>
                  <a:lnTo>
                    <a:pt x="784229" y="170449"/>
                  </a:lnTo>
                  <a:cubicBezTo>
                    <a:pt x="784229" y="249152"/>
                    <a:pt x="720427" y="312955"/>
                    <a:pt x="641723" y="312955"/>
                  </a:cubicBezTo>
                  <a:lnTo>
                    <a:pt x="142506" y="312955"/>
                  </a:lnTo>
                  <a:cubicBezTo>
                    <a:pt x="63802" y="312955"/>
                    <a:pt x="0" y="249152"/>
                    <a:pt x="0" y="170449"/>
                  </a:cubicBezTo>
                  <a:lnTo>
                    <a:pt x="0" y="142506"/>
                  </a:lnTo>
                  <a:cubicBezTo>
                    <a:pt x="0" y="63802"/>
                    <a:pt x="63802" y="0"/>
                    <a:pt x="142506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784229" cy="36058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7461398" y="-542949"/>
            <a:ext cx="3822670" cy="2926080"/>
          </a:xfrm>
          <a:custGeom>
            <a:avLst/>
            <a:gdLst/>
            <a:ahLst/>
            <a:cxnLst/>
            <a:rect l="l" t="t" r="r" b="b"/>
            <a:pathLst>
              <a:path w="3822670" h="2926080">
                <a:moveTo>
                  <a:pt x="0" y="0"/>
                </a:moveTo>
                <a:lnTo>
                  <a:pt x="3822670" y="0"/>
                </a:lnTo>
                <a:lnTo>
                  <a:pt x="3822670" y="2926080"/>
                </a:lnTo>
                <a:lnTo>
                  <a:pt x="0" y="29260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8557224" y="6376674"/>
            <a:ext cx="1631018" cy="414013"/>
          </a:xfrm>
          <a:custGeom>
            <a:avLst/>
            <a:gdLst/>
            <a:ahLst/>
            <a:cxnLst/>
            <a:rect l="l" t="t" r="r" b="b"/>
            <a:pathLst>
              <a:path w="1631018" h="414013">
                <a:moveTo>
                  <a:pt x="0" y="0"/>
                </a:moveTo>
                <a:lnTo>
                  <a:pt x="1631019" y="0"/>
                </a:lnTo>
                <a:lnTo>
                  <a:pt x="1631019" y="414012"/>
                </a:lnTo>
                <a:lnTo>
                  <a:pt x="0" y="4140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340290" y="1975934"/>
            <a:ext cx="1584496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38"/>
              </a:lnSpc>
            </a:pPr>
            <a:r>
              <a:rPr lang="en-US" sz="2032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insight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02306" y="57075"/>
            <a:ext cx="6180538" cy="1677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494"/>
              </a:lnSpc>
            </a:pPr>
            <a:r>
              <a:rPr lang="en-US" sz="6000" dirty="0">
                <a:solidFill>
                  <a:schemeClr val="bg1"/>
                </a:solidFill>
              </a:rPr>
              <a:t>Price Distribution by Room Type</a:t>
            </a:r>
            <a:endParaRPr lang="en-US" sz="5412" spc="552" dirty="0">
              <a:solidFill>
                <a:schemeClr val="bg1"/>
              </a:solidFill>
              <a:latin typeface="Kompot Display"/>
              <a:ea typeface="Kompot Display"/>
              <a:cs typeface="Kompot Display"/>
              <a:sym typeface="Kompot Display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2509878" y="1982799"/>
            <a:ext cx="1741958" cy="2769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dirty="0">
                <a:latin typeface="Poppins" panose="00000500000000000000" pitchFamily="2" charset="0"/>
                <a:cs typeface="Poppins" panose="00000500000000000000" pitchFamily="2" charset="0"/>
              </a:rPr>
              <a:t>Why it Matters:</a:t>
            </a:r>
            <a:endParaRPr lang="en-GB" sz="2400" dirty="0">
              <a:effectLst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52400" y="2438400"/>
            <a:ext cx="1958025" cy="47756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900" dirty="0">
                <a:solidFill>
                  <a:schemeClr val="bg1"/>
                </a:solidFill>
                <a:latin typeface="Solway" panose="020B0604020202020204" charset="0"/>
              </a:rPr>
              <a:t>Homes or apartments that are rented out as a whole usually cost more than just renting a private room or a shared room (Leoni &amp; Nilsson, 2021).</a:t>
            </a:r>
            <a:endParaRPr lang="en-US" sz="1900" dirty="0">
              <a:solidFill>
                <a:schemeClr val="bg1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296063" y="2507690"/>
            <a:ext cx="1955773" cy="45653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chemeClr val="bg1"/>
                </a:solidFill>
                <a:latin typeface="Solway" panose="020B0604020202020204" charset="0"/>
              </a:rPr>
              <a:t>Hosts should set prices based on the type of room; premium for full units vs modest pricing for private/shared rooms.</a:t>
            </a:r>
            <a:endParaRPr lang="en-US" sz="2000" dirty="0">
              <a:solidFill>
                <a:schemeClr val="bg1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pic>
        <p:nvPicPr>
          <p:cNvPr id="27" name="Picture 26" descr="A graph of blue rectangular objects&#10;&#10;AI-generated content may be incorrect.">
            <a:extLst>
              <a:ext uri="{FF2B5EF4-FFF2-40B4-BE49-F238E27FC236}">
                <a16:creationId xmlns:a16="http://schemas.microsoft.com/office/drawing/2014/main" id="{C3DF2ED1-61CD-CF28-8337-8B264DE063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466" y="1762807"/>
            <a:ext cx="5286934" cy="372359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17192" y="213359"/>
            <a:ext cx="9284008" cy="7894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548"/>
              </a:lnSpc>
            </a:pPr>
            <a:r>
              <a:rPr lang="en-US" sz="4400" dirty="0">
                <a:solidFill>
                  <a:schemeClr val="bg2"/>
                </a:solidFill>
                <a:latin typeface="Kompot Display" panose="020B0604020202020204" charset="0"/>
              </a:rPr>
              <a:t>Median Price by </a:t>
            </a:r>
            <a:r>
              <a:rPr lang="en-US" sz="4400" dirty="0" err="1">
                <a:solidFill>
                  <a:schemeClr val="bg2"/>
                </a:solidFill>
                <a:latin typeface="Kompot Display" panose="020B0604020202020204" charset="0"/>
              </a:rPr>
              <a:t>Neighbourhood</a:t>
            </a:r>
            <a:r>
              <a:rPr lang="en-US" sz="4400" dirty="0">
                <a:solidFill>
                  <a:schemeClr val="bg2"/>
                </a:solidFill>
                <a:latin typeface="Kompot Display" panose="020B0604020202020204" charset="0"/>
              </a:rPr>
              <a:t> Group</a:t>
            </a:r>
            <a:endParaRPr lang="en-US" sz="4400" spc="600" dirty="0">
              <a:solidFill>
                <a:schemeClr val="bg2"/>
              </a:solidFill>
              <a:latin typeface="Kompot Display" panose="020B0604020202020204" charset="0"/>
              <a:ea typeface="Kompot Display"/>
              <a:cs typeface="Kompot Display"/>
              <a:sym typeface="Kompot Display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152400" y="5491750"/>
            <a:ext cx="3285949" cy="589905"/>
            <a:chOff x="0" y="0"/>
            <a:chExt cx="1306025" cy="36512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306025" cy="365125"/>
            </a:xfrm>
            <a:custGeom>
              <a:avLst/>
              <a:gdLst/>
              <a:ahLst/>
              <a:cxnLst/>
              <a:rect l="l" t="t" r="r" b="b"/>
              <a:pathLst>
                <a:path w="1306025" h="365125">
                  <a:moveTo>
                    <a:pt x="79038" y="0"/>
                  </a:moveTo>
                  <a:lnTo>
                    <a:pt x="1226987" y="0"/>
                  </a:lnTo>
                  <a:cubicBezTo>
                    <a:pt x="1247949" y="0"/>
                    <a:pt x="1268053" y="8327"/>
                    <a:pt x="1282875" y="23150"/>
                  </a:cubicBezTo>
                  <a:cubicBezTo>
                    <a:pt x="1297698" y="37972"/>
                    <a:pt x="1306025" y="58076"/>
                    <a:pt x="1306025" y="79038"/>
                  </a:cubicBezTo>
                  <a:lnTo>
                    <a:pt x="1306025" y="286087"/>
                  </a:lnTo>
                  <a:cubicBezTo>
                    <a:pt x="1306025" y="329738"/>
                    <a:pt x="1270638" y="365125"/>
                    <a:pt x="1226987" y="365125"/>
                  </a:cubicBezTo>
                  <a:lnTo>
                    <a:pt x="79038" y="365125"/>
                  </a:lnTo>
                  <a:cubicBezTo>
                    <a:pt x="35387" y="365125"/>
                    <a:pt x="0" y="329738"/>
                    <a:pt x="0" y="286087"/>
                  </a:cubicBezTo>
                  <a:lnTo>
                    <a:pt x="0" y="79038"/>
                  </a:lnTo>
                  <a:cubicBezTo>
                    <a:pt x="0" y="35387"/>
                    <a:pt x="35387" y="0"/>
                    <a:pt x="79038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1306025" cy="4127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392717" y="5632243"/>
            <a:ext cx="3045632" cy="33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Why it matters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-101198" y="6262758"/>
            <a:ext cx="9601200" cy="8720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Location is a main factor that decides prices. Hosts outside </a:t>
            </a:r>
            <a:r>
              <a:rPr lang="en-US" sz="2000">
                <a:solidFill>
                  <a:schemeClr val="bg2"/>
                </a:solidFill>
                <a:latin typeface="Solway" panose="020B0604020202020204" charset="0"/>
              </a:rPr>
              <a:t>Manhattan </a:t>
            </a:r>
          </a:p>
          <a:p>
            <a:pPr algn="ctr">
              <a:lnSpc>
                <a:spcPct val="150000"/>
              </a:lnSpc>
            </a:pPr>
            <a:r>
              <a:rPr lang="en-US" sz="2000">
                <a:solidFill>
                  <a:schemeClr val="bg2"/>
                </a:solidFill>
                <a:latin typeface="Solway" panose="020B0604020202020204" charset="0"/>
              </a:rPr>
              <a:t>often set lower prices </a:t>
            </a: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to attract guests.</a:t>
            </a:r>
            <a:endParaRPr lang="en-US" sz="1957" dirty="0">
              <a:solidFill>
                <a:schemeClr val="bg2"/>
              </a:solidFill>
              <a:latin typeface="Solway" panose="020B0604020202020204" charset="0"/>
              <a:ea typeface="Poppins"/>
              <a:cs typeface="Poppins"/>
              <a:sym typeface="Poppins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152400" y="1183909"/>
            <a:ext cx="3285949" cy="507232"/>
            <a:chOff x="0" y="0"/>
            <a:chExt cx="1306025" cy="36512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306025" cy="365125"/>
            </a:xfrm>
            <a:custGeom>
              <a:avLst/>
              <a:gdLst/>
              <a:ahLst/>
              <a:cxnLst/>
              <a:rect l="l" t="t" r="r" b="b"/>
              <a:pathLst>
                <a:path w="1306025" h="365125">
                  <a:moveTo>
                    <a:pt x="79038" y="0"/>
                  </a:moveTo>
                  <a:lnTo>
                    <a:pt x="1226987" y="0"/>
                  </a:lnTo>
                  <a:cubicBezTo>
                    <a:pt x="1247949" y="0"/>
                    <a:pt x="1268053" y="8327"/>
                    <a:pt x="1282875" y="23150"/>
                  </a:cubicBezTo>
                  <a:cubicBezTo>
                    <a:pt x="1297698" y="37972"/>
                    <a:pt x="1306025" y="58076"/>
                    <a:pt x="1306025" y="79038"/>
                  </a:cubicBezTo>
                  <a:lnTo>
                    <a:pt x="1306025" y="286087"/>
                  </a:lnTo>
                  <a:cubicBezTo>
                    <a:pt x="1306025" y="329738"/>
                    <a:pt x="1270638" y="365125"/>
                    <a:pt x="1226987" y="365125"/>
                  </a:cubicBezTo>
                  <a:lnTo>
                    <a:pt x="79038" y="365125"/>
                  </a:lnTo>
                  <a:cubicBezTo>
                    <a:pt x="35387" y="365125"/>
                    <a:pt x="0" y="329738"/>
                    <a:pt x="0" y="286087"/>
                  </a:cubicBezTo>
                  <a:lnTo>
                    <a:pt x="0" y="79038"/>
                  </a:lnTo>
                  <a:cubicBezTo>
                    <a:pt x="0" y="35387"/>
                    <a:pt x="35387" y="0"/>
                    <a:pt x="79038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1306025" cy="4127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908999" y="1297781"/>
            <a:ext cx="2013069" cy="33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39"/>
              </a:lnSpc>
            </a:pPr>
            <a:r>
              <a:rPr lang="en-US" sz="2199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Insight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5011" y="1600200"/>
            <a:ext cx="3526267" cy="36035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Manhattan has the highest average nightly prices for listings, while the Bronx and Queens have much lower average prices (Subhash Reddy et al., 2024).</a:t>
            </a:r>
            <a:endParaRPr lang="en-US" sz="1957" dirty="0">
              <a:solidFill>
                <a:schemeClr val="bg2"/>
              </a:solidFill>
              <a:latin typeface="Solway" panose="020B0604020202020204" charset="0"/>
              <a:ea typeface="Poppins"/>
              <a:cs typeface="Poppins"/>
              <a:sym typeface="Poppins"/>
            </a:endParaRPr>
          </a:p>
        </p:txBody>
      </p:sp>
      <p:sp>
        <p:nvSpPr>
          <p:cNvPr id="15" name="Freeform 15"/>
          <p:cNvSpPr/>
          <p:nvPr/>
        </p:nvSpPr>
        <p:spPr>
          <a:xfrm>
            <a:off x="8150495" y="-557514"/>
            <a:ext cx="1349507" cy="2163932"/>
          </a:xfrm>
          <a:custGeom>
            <a:avLst/>
            <a:gdLst/>
            <a:ahLst/>
            <a:cxnLst/>
            <a:rect l="l" t="t" r="r" b="b"/>
            <a:pathLst>
              <a:path w="1349507" h="2163932">
                <a:moveTo>
                  <a:pt x="0" y="0"/>
                </a:moveTo>
                <a:lnTo>
                  <a:pt x="1349507" y="0"/>
                </a:lnTo>
                <a:lnTo>
                  <a:pt x="1349507" y="2163933"/>
                </a:lnTo>
                <a:lnTo>
                  <a:pt x="0" y="21639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17" name="Picture 16" descr="A graph of data being displayed&#10;&#10;AI-generated content may be incorrect.">
            <a:extLst>
              <a:ext uri="{FF2B5EF4-FFF2-40B4-BE49-F238E27FC236}">
                <a16:creationId xmlns:a16="http://schemas.microsoft.com/office/drawing/2014/main" id="{708D430F-7356-08D7-F334-FF7A1CC9A1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1483937"/>
            <a:ext cx="6033744" cy="397736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97989" y="102125"/>
            <a:ext cx="7598999" cy="7552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342"/>
              </a:lnSpc>
            </a:pPr>
            <a:r>
              <a:rPr lang="en-US" sz="4000" dirty="0">
                <a:solidFill>
                  <a:schemeClr val="bg2"/>
                </a:solidFill>
                <a:latin typeface="Kompot Display" panose="020B0604020202020204" charset="0"/>
              </a:rPr>
              <a:t>Listing Availability (Days per Year)</a:t>
            </a:r>
            <a:endParaRPr lang="en-US" sz="4000" spc="539" dirty="0">
              <a:solidFill>
                <a:schemeClr val="bg2"/>
              </a:solidFill>
              <a:latin typeface="Kompot Display" panose="020B0604020202020204" charset="0"/>
              <a:ea typeface="Kompot Display"/>
              <a:cs typeface="Kompot Display"/>
              <a:sym typeface="Kompot Display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2726491" y="4585160"/>
            <a:ext cx="5513294" cy="1328304"/>
            <a:chOff x="0" y="0"/>
            <a:chExt cx="2041961" cy="49196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041961" cy="491964"/>
            </a:xfrm>
            <a:custGeom>
              <a:avLst/>
              <a:gdLst/>
              <a:ahLst/>
              <a:cxnLst/>
              <a:rect l="l" t="t" r="r" b="b"/>
              <a:pathLst>
                <a:path w="2041961" h="491964">
                  <a:moveTo>
                    <a:pt x="50552" y="0"/>
                  </a:moveTo>
                  <a:lnTo>
                    <a:pt x="1991409" y="0"/>
                  </a:lnTo>
                  <a:cubicBezTo>
                    <a:pt x="2004816" y="0"/>
                    <a:pt x="2017674" y="5326"/>
                    <a:pt x="2027154" y="14806"/>
                  </a:cubicBezTo>
                  <a:cubicBezTo>
                    <a:pt x="2036635" y="24287"/>
                    <a:pt x="2041961" y="37145"/>
                    <a:pt x="2041961" y="50552"/>
                  </a:cubicBezTo>
                  <a:lnTo>
                    <a:pt x="2041961" y="441412"/>
                  </a:lnTo>
                  <a:cubicBezTo>
                    <a:pt x="2041961" y="469331"/>
                    <a:pt x="2019328" y="491964"/>
                    <a:pt x="1991409" y="491964"/>
                  </a:cubicBezTo>
                  <a:lnTo>
                    <a:pt x="50552" y="491964"/>
                  </a:lnTo>
                  <a:cubicBezTo>
                    <a:pt x="22633" y="491964"/>
                    <a:pt x="0" y="469331"/>
                    <a:pt x="0" y="441412"/>
                  </a:cubicBezTo>
                  <a:lnTo>
                    <a:pt x="0" y="50552"/>
                  </a:lnTo>
                  <a:cubicBezTo>
                    <a:pt x="0" y="22633"/>
                    <a:pt x="22633" y="0"/>
                    <a:pt x="50552" y="0"/>
                  </a:cubicBezTo>
                  <a:close/>
                </a:path>
              </a:pathLst>
            </a:custGeom>
            <a:solidFill>
              <a:srgbClr val="BDD2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2041961" cy="53958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2840444" y="6142757"/>
            <a:ext cx="5399341" cy="943843"/>
            <a:chOff x="0" y="0"/>
            <a:chExt cx="1999756" cy="34957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99756" cy="349571"/>
            </a:xfrm>
            <a:custGeom>
              <a:avLst/>
              <a:gdLst/>
              <a:ahLst/>
              <a:cxnLst/>
              <a:rect l="l" t="t" r="r" b="b"/>
              <a:pathLst>
                <a:path w="1999756" h="349571">
                  <a:moveTo>
                    <a:pt x="51619" y="0"/>
                  </a:moveTo>
                  <a:lnTo>
                    <a:pt x="1948137" y="0"/>
                  </a:lnTo>
                  <a:cubicBezTo>
                    <a:pt x="1976645" y="0"/>
                    <a:pt x="1999756" y="23111"/>
                    <a:pt x="1999756" y="51619"/>
                  </a:cubicBezTo>
                  <a:lnTo>
                    <a:pt x="1999756" y="297952"/>
                  </a:lnTo>
                  <a:cubicBezTo>
                    <a:pt x="1999756" y="326461"/>
                    <a:pt x="1976645" y="349571"/>
                    <a:pt x="1948137" y="349571"/>
                  </a:cubicBezTo>
                  <a:lnTo>
                    <a:pt x="51619" y="349571"/>
                  </a:lnTo>
                  <a:cubicBezTo>
                    <a:pt x="23111" y="349571"/>
                    <a:pt x="0" y="326461"/>
                    <a:pt x="0" y="297952"/>
                  </a:cubicBezTo>
                  <a:lnTo>
                    <a:pt x="0" y="51619"/>
                  </a:lnTo>
                  <a:cubicBezTo>
                    <a:pt x="0" y="23111"/>
                    <a:pt x="23111" y="0"/>
                    <a:pt x="51619" y="0"/>
                  </a:cubicBezTo>
                  <a:close/>
                </a:path>
              </a:pathLst>
            </a:custGeom>
            <a:solidFill>
              <a:srgbClr val="BDD2B6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999756" cy="3971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079454" y="4585159"/>
            <a:ext cx="2304643" cy="2501441"/>
            <a:chOff x="0" y="0"/>
            <a:chExt cx="812800" cy="1339806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1339806"/>
            </a:xfrm>
            <a:custGeom>
              <a:avLst/>
              <a:gdLst/>
              <a:ahLst/>
              <a:cxnLst/>
              <a:rect l="l" t="t" r="r" b="b"/>
              <a:pathLst>
                <a:path w="812800" h="1339806">
                  <a:moveTo>
                    <a:pt x="127000" y="0"/>
                  </a:moveTo>
                  <a:lnTo>
                    <a:pt x="685800" y="0"/>
                  </a:lnTo>
                  <a:cubicBezTo>
                    <a:pt x="755940" y="0"/>
                    <a:pt x="812800" y="56860"/>
                    <a:pt x="812800" y="127000"/>
                  </a:cubicBezTo>
                  <a:lnTo>
                    <a:pt x="812800" y="1212806"/>
                  </a:lnTo>
                  <a:cubicBezTo>
                    <a:pt x="812800" y="1282946"/>
                    <a:pt x="755940" y="1339806"/>
                    <a:pt x="685800" y="1339806"/>
                  </a:cubicBezTo>
                  <a:lnTo>
                    <a:pt x="127000" y="1339806"/>
                  </a:lnTo>
                  <a:cubicBezTo>
                    <a:pt x="93318" y="1339806"/>
                    <a:pt x="61015" y="1326426"/>
                    <a:pt x="37197" y="1302609"/>
                  </a:cubicBezTo>
                  <a:cubicBezTo>
                    <a:pt x="13380" y="1278791"/>
                    <a:pt x="0" y="1246489"/>
                    <a:pt x="0" y="1212806"/>
                  </a:cubicBezTo>
                  <a:lnTo>
                    <a:pt x="0" y="127000"/>
                  </a:lnTo>
                  <a:cubicBezTo>
                    <a:pt x="0" y="56860"/>
                    <a:pt x="56860" y="0"/>
                    <a:pt x="127000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812800" cy="13874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370406" y="4925536"/>
            <a:ext cx="1722740" cy="3077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lang="en-US" sz="2000" dirty="0">
                <a:solidFill>
                  <a:srgbClr val="000000"/>
                </a:solidFill>
                <a:latin typeface="Solway"/>
                <a:ea typeface="Solway"/>
                <a:cs typeface="Solway"/>
                <a:sym typeface="Solway"/>
              </a:rPr>
              <a:t>Insight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384097" y="4703667"/>
            <a:ext cx="4855688" cy="11798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349"/>
              </a:lnSpc>
            </a:pPr>
            <a:r>
              <a:rPr lang="en-US" sz="2000" dirty="0">
                <a:latin typeface="Solway" panose="020B0604020202020204" charset="0"/>
              </a:rPr>
              <a:t>Many hosts either keep their listing up all year or don’t list at all, showing different hosting styles (</a:t>
            </a:r>
            <a:r>
              <a:rPr lang="en-US" sz="2000" dirty="0" err="1">
                <a:latin typeface="Solway" panose="020B0604020202020204" charset="0"/>
              </a:rPr>
              <a:t>Foroughifar</a:t>
            </a:r>
            <a:r>
              <a:rPr lang="en-US" sz="2000" dirty="0">
                <a:latin typeface="Solway" panose="020B0604020202020204" charset="0"/>
              </a:rPr>
              <a:t> &amp; Mehta, 2024).</a:t>
            </a:r>
            <a:endParaRPr lang="en-US" sz="1957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1191978" y="6471577"/>
            <a:ext cx="2079593" cy="3077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sz="2000" dirty="0">
                <a:solidFill>
                  <a:srgbClr val="000000"/>
                </a:solidFill>
                <a:latin typeface="Solway"/>
                <a:ea typeface="Solway"/>
                <a:cs typeface="Solway"/>
                <a:sym typeface="Solway"/>
              </a:rPr>
              <a:t>Why it matters?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496621" y="6191445"/>
            <a:ext cx="4743164" cy="8848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349"/>
              </a:lnSpc>
            </a:pPr>
            <a:r>
              <a:rPr lang="en-US" sz="2000" dirty="0">
                <a:latin typeface="Solway" panose="020B0604020202020204" charset="0"/>
              </a:rPr>
              <a:t>Knowing who rents full-time and who rents sometimes helps the platform improve its features and ads.</a:t>
            </a:r>
            <a:endParaRPr lang="en-US" sz="1957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21" name="Freeform 21"/>
          <p:cNvSpPr/>
          <p:nvPr/>
        </p:nvSpPr>
        <p:spPr>
          <a:xfrm>
            <a:off x="8239785" y="5228146"/>
            <a:ext cx="3121528" cy="3121528"/>
          </a:xfrm>
          <a:custGeom>
            <a:avLst/>
            <a:gdLst/>
            <a:ahLst/>
            <a:cxnLst/>
            <a:rect l="l" t="t" r="r" b="b"/>
            <a:pathLst>
              <a:path w="3121528" h="3121528">
                <a:moveTo>
                  <a:pt x="0" y="0"/>
                </a:moveTo>
                <a:lnTo>
                  <a:pt x="3121528" y="0"/>
                </a:lnTo>
                <a:lnTo>
                  <a:pt x="3121528" y="3121527"/>
                </a:lnTo>
                <a:lnTo>
                  <a:pt x="0" y="312152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2" name="Freeform 22"/>
          <p:cNvSpPr/>
          <p:nvPr/>
        </p:nvSpPr>
        <p:spPr>
          <a:xfrm>
            <a:off x="-899498" y="1280886"/>
            <a:ext cx="1631018" cy="414013"/>
          </a:xfrm>
          <a:custGeom>
            <a:avLst/>
            <a:gdLst/>
            <a:ahLst/>
            <a:cxnLst/>
            <a:rect l="l" t="t" r="r" b="b"/>
            <a:pathLst>
              <a:path w="1631018" h="414013">
                <a:moveTo>
                  <a:pt x="0" y="0"/>
                </a:moveTo>
                <a:lnTo>
                  <a:pt x="1631018" y="0"/>
                </a:lnTo>
                <a:lnTo>
                  <a:pt x="1631018" y="414013"/>
                </a:lnTo>
                <a:lnTo>
                  <a:pt x="0" y="41401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24" name="Picture 23" descr="A graph of data being displayed&#10;&#10;AI-generated content may be incorrect.">
            <a:extLst>
              <a:ext uri="{FF2B5EF4-FFF2-40B4-BE49-F238E27FC236}">
                <a16:creationId xmlns:a16="http://schemas.microsoft.com/office/drawing/2014/main" id="{7758CD17-D166-A383-784D-339BF95F39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957" y="843623"/>
            <a:ext cx="5698243" cy="375620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5292822" y="1828800"/>
            <a:ext cx="3753126" cy="1676400"/>
            <a:chOff x="0" y="0"/>
            <a:chExt cx="1510706" cy="36512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510706" cy="365125"/>
            </a:xfrm>
            <a:custGeom>
              <a:avLst/>
              <a:gdLst/>
              <a:ahLst/>
              <a:cxnLst/>
              <a:rect l="l" t="t" r="r" b="b"/>
              <a:pathLst>
                <a:path w="1510706" h="365125">
                  <a:moveTo>
                    <a:pt x="74261" y="0"/>
                  </a:moveTo>
                  <a:lnTo>
                    <a:pt x="1436445" y="0"/>
                  </a:lnTo>
                  <a:cubicBezTo>
                    <a:pt x="1477458" y="0"/>
                    <a:pt x="1510706" y="33248"/>
                    <a:pt x="1510706" y="74261"/>
                  </a:cubicBezTo>
                  <a:lnTo>
                    <a:pt x="1510706" y="290864"/>
                  </a:lnTo>
                  <a:cubicBezTo>
                    <a:pt x="1510706" y="310560"/>
                    <a:pt x="1502882" y="329448"/>
                    <a:pt x="1488956" y="343375"/>
                  </a:cubicBezTo>
                  <a:cubicBezTo>
                    <a:pt x="1475029" y="357301"/>
                    <a:pt x="1456141" y="365125"/>
                    <a:pt x="1436445" y="365125"/>
                  </a:cubicBezTo>
                  <a:lnTo>
                    <a:pt x="74261" y="365125"/>
                  </a:lnTo>
                  <a:cubicBezTo>
                    <a:pt x="33248" y="365125"/>
                    <a:pt x="0" y="331877"/>
                    <a:pt x="0" y="290864"/>
                  </a:cubicBezTo>
                  <a:lnTo>
                    <a:pt x="0" y="74261"/>
                  </a:lnTo>
                  <a:cubicBezTo>
                    <a:pt x="0" y="33248"/>
                    <a:pt x="33248" y="0"/>
                    <a:pt x="74261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510706" cy="4127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410200" y="5562600"/>
            <a:ext cx="3848255" cy="1187555"/>
            <a:chOff x="0" y="0"/>
            <a:chExt cx="1530805" cy="36512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530805" cy="365125"/>
            </a:xfrm>
            <a:custGeom>
              <a:avLst/>
              <a:gdLst/>
              <a:ahLst/>
              <a:cxnLst/>
              <a:rect l="l" t="t" r="r" b="b"/>
              <a:pathLst>
                <a:path w="1530805" h="365125">
                  <a:moveTo>
                    <a:pt x="73286" y="0"/>
                  </a:moveTo>
                  <a:lnTo>
                    <a:pt x="1457519" y="0"/>
                  </a:lnTo>
                  <a:cubicBezTo>
                    <a:pt x="1476956" y="0"/>
                    <a:pt x="1495596" y="7721"/>
                    <a:pt x="1509340" y="21465"/>
                  </a:cubicBezTo>
                  <a:cubicBezTo>
                    <a:pt x="1523083" y="35209"/>
                    <a:pt x="1530805" y="53849"/>
                    <a:pt x="1530805" y="73286"/>
                  </a:cubicBezTo>
                  <a:lnTo>
                    <a:pt x="1530805" y="291839"/>
                  </a:lnTo>
                  <a:cubicBezTo>
                    <a:pt x="1530805" y="311276"/>
                    <a:pt x="1523083" y="329916"/>
                    <a:pt x="1509340" y="343660"/>
                  </a:cubicBezTo>
                  <a:cubicBezTo>
                    <a:pt x="1495596" y="357404"/>
                    <a:pt x="1476956" y="365125"/>
                    <a:pt x="1457519" y="365125"/>
                  </a:cubicBezTo>
                  <a:lnTo>
                    <a:pt x="73286" y="365125"/>
                  </a:lnTo>
                  <a:cubicBezTo>
                    <a:pt x="53849" y="365125"/>
                    <a:pt x="35209" y="357404"/>
                    <a:pt x="21465" y="343660"/>
                  </a:cubicBezTo>
                  <a:cubicBezTo>
                    <a:pt x="7721" y="329916"/>
                    <a:pt x="0" y="311276"/>
                    <a:pt x="0" y="291839"/>
                  </a:cubicBezTo>
                  <a:lnTo>
                    <a:pt x="0" y="73286"/>
                  </a:lnTo>
                  <a:cubicBezTo>
                    <a:pt x="0" y="53849"/>
                    <a:pt x="7721" y="35209"/>
                    <a:pt x="21465" y="21465"/>
                  </a:cubicBezTo>
                  <a:cubicBezTo>
                    <a:pt x="35209" y="7721"/>
                    <a:pt x="53849" y="0"/>
                    <a:pt x="73286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1530805" cy="4127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591962" y="337328"/>
            <a:ext cx="7102257" cy="6355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4940"/>
              </a:lnSpc>
            </a:pPr>
            <a:r>
              <a:rPr lang="en-GB" sz="4400" dirty="0">
                <a:solidFill>
                  <a:schemeClr val="bg2"/>
                </a:solidFill>
                <a:latin typeface="Kompot Display" panose="020B0604020202020204" charset="0"/>
              </a:rPr>
              <a:t>Listings by Room Type</a:t>
            </a:r>
            <a:endParaRPr lang="en-US" sz="4117" spc="485" dirty="0">
              <a:solidFill>
                <a:schemeClr val="bg2"/>
              </a:solidFill>
              <a:latin typeface="Kompot Display" panose="020B0604020202020204" charset="0"/>
              <a:ea typeface="Kompot Display"/>
              <a:cs typeface="Kompot Display"/>
              <a:sym typeface="Kompot Display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5427489" y="1842090"/>
            <a:ext cx="3599924" cy="16478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00"/>
              </a:lnSpc>
            </a:pPr>
            <a:r>
              <a:rPr lang="en-US" sz="2000" dirty="0">
                <a:latin typeface="Solway" panose="020B0604020202020204" charset="0"/>
              </a:rPr>
              <a:t>Most Airbnb listings are whole homes/apartments or private rooms, while shared rooms are very few (Ding et al., 2023).</a:t>
            </a:r>
            <a:endParaRPr lang="en-US" sz="2000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5427489" y="5652168"/>
            <a:ext cx="3618459" cy="981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600"/>
              </a:lnSpc>
            </a:pPr>
            <a:r>
              <a:rPr lang="en-US" sz="2000" dirty="0">
                <a:latin typeface="Solway" panose="020B0604020202020204" charset="0"/>
              </a:rPr>
              <a:t>Shared rooms may only attract a small group of guests or less busy areas.</a:t>
            </a:r>
            <a:endParaRPr lang="en-US" sz="2000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2284552-6DA4-40F1-5EBB-8DF93A2DC992}"/>
              </a:ext>
            </a:extLst>
          </p:cNvPr>
          <p:cNvSpPr txBox="1"/>
          <p:nvPr/>
        </p:nvSpPr>
        <p:spPr>
          <a:xfrm>
            <a:off x="6260691" y="5061572"/>
            <a:ext cx="2522019" cy="380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sz="1800" dirty="0">
                <a:solidFill>
                  <a:schemeClr val="bg1"/>
                </a:solidFill>
                <a:latin typeface="Solway"/>
                <a:ea typeface="Solway"/>
                <a:cs typeface="Solway"/>
                <a:sym typeface="Solway"/>
              </a:rPr>
              <a:t>Why it matters?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DE44BA8-A846-7D7D-5644-FF58262FD414}"/>
              </a:ext>
            </a:extLst>
          </p:cNvPr>
          <p:cNvSpPr txBox="1"/>
          <p:nvPr/>
        </p:nvSpPr>
        <p:spPr>
          <a:xfrm>
            <a:off x="4648200" y="1443493"/>
            <a:ext cx="4874740" cy="383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ctr" rtl="0" eaLnBrk="1" latinLnBrk="0" hangingPunct="1">
              <a:lnSpc>
                <a:spcPts val="2400"/>
              </a:lnSpc>
              <a:buNone/>
            </a:pPr>
            <a:r>
              <a:rPr lang="en-US" sz="1800" kern="1200" dirty="0">
                <a:solidFill>
                  <a:schemeClr val="bg1"/>
                </a:solidFill>
                <a:effectLst/>
                <a:latin typeface="Solway" panose="020B0604020202020204" charset="0"/>
                <a:ea typeface="Solway" panose="020B0604020202020204" charset="0"/>
                <a:cs typeface="Solway" panose="020B0604020202020204" charset="0"/>
              </a:rPr>
              <a:t>Insight</a:t>
            </a:r>
            <a:endParaRPr lang="en-GB" dirty="0">
              <a:solidFill>
                <a:schemeClr val="bg1"/>
              </a:solidFill>
              <a:effectLst/>
            </a:endParaRPr>
          </a:p>
        </p:txBody>
      </p:sp>
      <p:pic>
        <p:nvPicPr>
          <p:cNvPr id="24" name="Picture 23" descr="A graph of blue rectangular objects&#10;&#10;AI-generated content may be incorrect.">
            <a:extLst>
              <a:ext uri="{FF2B5EF4-FFF2-40B4-BE49-F238E27FC236}">
                <a16:creationId xmlns:a16="http://schemas.microsoft.com/office/drawing/2014/main" id="{98BAF8CD-AFDF-D6EF-792F-14ADB45AA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71" y="1897934"/>
            <a:ext cx="5102362" cy="359359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5422990" y="1491120"/>
            <a:ext cx="3753126" cy="1398539"/>
            <a:chOff x="0" y="0"/>
            <a:chExt cx="1510706" cy="45562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510706" cy="455625"/>
            </a:xfrm>
            <a:custGeom>
              <a:avLst/>
              <a:gdLst/>
              <a:ahLst/>
              <a:cxnLst/>
              <a:rect l="l" t="t" r="r" b="b"/>
              <a:pathLst>
                <a:path w="1510706" h="455625">
                  <a:moveTo>
                    <a:pt x="74261" y="0"/>
                  </a:moveTo>
                  <a:lnTo>
                    <a:pt x="1436445" y="0"/>
                  </a:lnTo>
                  <a:cubicBezTo>
                    <a:pt x="1477458" y="0"/>
                    <a:pt x="1510706" y="33248"/>
                    <a:pt x="1510706" y="74261"/>
                  </a:cubicBezTo>
                  <a:lnTo>
                    <a:pt x="1510706" y="381364"/>
                  </a:lnTo>
                  <a:cubicBezTo>
                    <a:pt x="1510706" y="422377"/>
                    <a:pt x="1477458" y="455625"/>
                    <a:pt x="1436445" y="455625"/>
                  </a:cubicBezTo>
                  <a:lnTo>
                    <a:pt x="74261" y="455625"/>
                  </a:lnTo>
                  <a:cubicBezTo>
                    <a:pt x="54565" y="455625"/>
                    <a:pt x="35677" y="447801"/>
                    <a:pt x="21750" y="433874"/>
                  </a:cubicBezTo>
                  <a:cubicBezTo>
                    <a:pt x="7824" y="419948"/>
                    <a:pt x="0" y="401060"/>
                    <a:pt x="0" y="381364"/>
                  </a:cubicBezTo>
                  <a:lnTo>
                    <a:pt x="0" y="74261"/>
                  </a:lnTo>
                  <a:cubicBezTo>
                    <a:pt x="0" y="33248"/>
                    <a:pt x="33248" y="0"/>
                    <a:pt x="74261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1510706" cy="503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258964" y="1484742"/>
            <a:ext cx="3753126" cy="1398539"/>
            <a:chOff x="0" y="0"/>
            <a:chExt cx="1510706" cy="45562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510706" cy="455625"/>
            </a:xfrm>
            <a:custGeom>
              <a:avLst/>
              <a:gdLst/>
              <a:ahLst/>
              <a:cxnLst/>
              <a:rect l="l" t="t" r="r" b="b"/>
              <a:pathLst>
                <a:path w="1510706" h="455625">
                  <a:moveTo>
                    <a:pt x="74261" y="0"/>
                  </a:moveTo>
                  <a:lnTo>
                    <a:pt x="1436445" y="0"/>
                  </a:lnTo>
                  <a:cubicBezTo>
                    <a:pt x="1477458" y="0"/>
                    <a:pt x="1510706" y="33248"/>
                    <a:pt x="1510706" y="74261"/>
                  </a:cubicBezTo>
                  <a:lnTo>
                    <a:pt x="1510706" y="381364"/>
                  </a:lnTo>
                  <a:cubicBezTo>
                    <a:pt x="1510706" y="422377"/>
                    <a:pt x="1477458" y="455625"/>
                    <a:pt x="1436445" y="455625"/>
                  </a:cubicBezTo>
                  <a:lnTo>
                    <a:pt x="74261" y="455625"/>
                  </a:lnTo>
                  <a:cubicBezTo>
                    <a:pt x="54565" y="455625"/>
                    <a:pt x="35677" y="447801"/>
                    <a:pt x="21750" y="433874"/>
                  </a:cubicBezTo>
                  <a:cubicBezTo>
                    <a:pt x="7824" y="419948"/>
                    <a:pt x="0" y="401060"/>
                    <a:pt x="0" y="381364"/>
                  </a:cubicBezTo>
                  <a:lnTo>
                    <a:pt x="0" y="74261"/>
                  </a:lnTo>
                  <a:cubicBezTo>
                    <a:pt x="0" y="33248"/>
                    <a:pt x="33248" y="0"/>
                    <a:pt x="74261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1510706" cy="503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411365" y="348888"/>
            <a:ext cx="9342235" cy="7221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769"/>
              </a:lnSpc>
            </a:pPr>
            <a:r>
              <a:rPr lang="en-GB" sz="4400" dirty="0">
                <a:solidFill>
                  <a:schemeClr val="bg2"/>
                </a:solidFill>
                <a:latin typeface="Kompot Display" panose="020B0604020202020204" charset="0"/>
              </a:rPr>
              <a:t>Log-Transformed Price Distribution</a:t>
            </a:r>
            <a:endParaRPr lang="en-US" sz="4400" spc="408" dirty="0">
              <a:solidFill>
                <a:schemeClr val="bg2"/>
              </a:solidFill>
              <a:latin typeface="Kompot Display" panose="020B0604020202020204" charset="0"/>
              <a:ea typeface="Kompot Display"/>
              <a:cs typeface="Kompot Display"/>
              <a:sym typeface="Kompot Display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5684389" y="1600810"/>
            <a:ext cx="3491727" cy="12182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1914"/>
              </a:lnSpc>
            </a:pPr>
            <a:r>
              <a:rPr lang="en-US" dirty="0">
                <a:latin typeface="Solway" panose="020B0604020202020204" charset="0"/>
              </a:rPr>
              <a:t>Log transformation makes the data look more balanced and reduces the effect of very large or very small numbers (Kirkos et al., 2021).</a:t>
            </a:r>
            <a:endParaRPr lang="en-US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520363" y="1574870"/>
            <a:ext cx="3230328" cy="1218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14"/>
              </a:lnSpc>
            </a:pPr>
            <a:r>
              <a:rPr lang="en-US" dirty="0">
                <a:latin typeface="Solway" panose="020B0604020202020204" charset="0"/>
              </a:rPr>
              <a:t>Using a log scale makes it easier to model and understand the average without being affected by extreme values.</a:t>
            </a:r>
            <a:endParaRPr lang="en-US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D9F7FC8-BF1E-C796-2A46-FC6ED3E86F94}"/>
              </a:ext>
            </a:extLst>
          </p:cNvPr>
          <p:cNvSpPr txBox="1"/>
          <p:nvPr/>
        </p:nvSpPr>
        <p:spPr>
          <a:xfrm>
            <a:off x="4640491" y="1146869"/>
            <a:ext cx="4874740" cy="383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ctr" rtl="0" eaLnBrk="1" latinLnBrk="0" hangingPunct="1">
              <a:lnSpc>
                <a:spcPts val="2400"/>
              </a:lnSpc>
              <a:buNone/>
            </a:pPr>
            <a:r>
              <a:rPr lang="en-US" sz="1800" kern="1200" dirty="0">
                <a:solidFill>
                  <a:schemeClr val="bg1"/>
                </a:solidFill>
                <a:effectLst/>
                <a:latin typeface="Solway" panose="020B0604020202020204" charset="0"/>
                <a:ea typeface="Solway" panose="020B0604020202020204" charset="0"/>
                <a:cs typeface="Solway" panose="020B0604020202020204" charset="0"/>
              </a:rPr>
              <a:t>Insight</a:t>
            </a:r>
            <a:endParaRPr lang="en-GB" dirty="0">
              <a:solidFill>
                <a:schemeClr val="bg1"/>
              </a:solidFill>
              <a:effectLst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7CD3136-FCEB-A102-BCC7-193BE85A6769}"/>
              </a:ext>
            </a:extLst>
          </p:cNvPr>
          <p:cNvSpPr txBox="1"/>
          <p:nvPr/>
        </p:nvSpPr>
        <p:spPr>
          <a:xfrm>
            <a:off x="990600" y="1087439"/>
            <a:ext cx="2522019" cy="380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sz="1800" dirty="0">
                <a:solidFill>
                  <a:schemeClr val="bg1"/>
                </a:solidFill>
                <a:latin typeface="Solway"/>
                <a:ea typeface="Solway"/>
                <a:cs typeface="Solway"/>
                <a:sym typeface="Solway"/>
              </a:rPr>
              <a:t>Why it matters?</a:t>
            </a:r>
          </a:p>
        </p:txBody>
      </p:sp>
      <p:pic>
        <p:nvPicPr>
          <p:cNvPr id="21" name="Picture 20" descr="A graph of a logistic distribution&#10;&#10;AI-generated content may be incorrect.">
            <a:extLst>
              <a:ext uri="{FF2B5EF4-FFF2-40B4-BE49-F238E27FC236}">
                <a16:creationId xmlns:a16="http://schemas.microsoft.com/office/drawing/2014/main" id="{8D53905E-785D-B4D6-AD55-543D5E237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787" y="3048000"/>
            <a:ext cx="6213413" cy="41481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8E14B4-1832-9E1B-3113-CC0ECABD3D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:a16="http://schemas.microsoft.com/office/drawing/2014/main" id="{9C004E23-2E51-339E-C4DB-0AEE954FB48D}"/>
              </a:ext>
            </a:extLst>
          </p:cNvPr>
          <p:cNvGrpSpPr/>
          <p:nvPr/>
        </p:nvGrpSpPr>
        <p:grpSpPr>
          <a:xfrm>
            <a:off x="6751118" y="1757726"/>
            <a:ext cx="2945360" cy="2966674"/>
            <a:chOff x="0" y="0"/>
            <a:chExt cx="1510706" cy="45562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23C5CCE-BF27-AB9D-702D-4E725DC40E0C}"/>
                </a:ext>
              </a:extLst>
            </p:cNvPr>
            <p:cNvSpPr/>
            <p:nvPr/>
          </p:nvSpPr>
          <p:spPr>
            <a:xfrm>
              <a:off x="0" y="0"/>
              <a:ext cx="1510706" cy="455625"/>
            </a:xfrm>
            <a:custGeom>
              <a:avLst/>
              <a:gdLst/>
              <a:ahLst/>
              <a:cxnLst/>
              <a:rect l="l" t="t" r="r" b="b"/>
              <a:pathLst>
                <a:path w="1510706" h="455625">
                  <a:moveTo>
                    <a:pt x="74261" y="0"/>
                  </a:moveTo>
                  <a:lnTo>
                    <a:pt x="1436445" y="0"/>
                  </a:lnTo>
                  <a:cubicBezTo>
                    <a:pt x="1477458" y="0"/>
                    <a:pt x="1510706" y="33248"/>
                    <a:pt x="1510706" y="74261"/>
                  </a:cubicBezTo>
                  <a:lnTo>
                    <a:pt x="1510706" y="381364"/>
                  </a:lnTo>
                  <a:cubicBezTo>
                    <a:pt x="1510706" y="422377"/>
                    <a:pt x="1477458" y="455625"/>
                    <a:pt x="1436445" y="455625"/>
                  </a:cubicBezTo>
                  <a:lnTo>
                    <a:pt x="74261" y="455625"/>
                  </a:lnTo>
                  <a:cubicBezTo>
                    <a:pt x="54565" y="455625"/>
                    <a:pt x="35677" y="447801"/>
                    <a:pt x="21750" y="433874"/>
                  </a:cubicBezTo>
                  <a:cubicBezTo>
                    <a:pt x="7824" y="419948"/>
                    <a:pt x="0" y="401060"/>
                    <a:pt x="0" y="381364"/>
                  </a:cubicBezTo>
                  <a:lnTo>
                    <a:pt x="0" y="74261"/>
                  </a:lnTo>
                  <a:cubicBezTo>
                    <a:pt x="0" y="33248"/>
                    <a:pt x="33248" y="0"/>
                    <a:pt x="74261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4BFAE21B-A937-A88D-E38C-407E0B7967FF}"/>
                </a:ext>
              </a:extLst>
            </p:cNvPr>
            <p:cNvSpPr txBox="1"/>
            <p:nvPr/>
          </p:nvSpPr>
          <p:spPr>
            <a:xfrm>
              <a:off x="0" y="-47625"/>
              <a:ext cx="1510706" cy="503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6" name="Group 6">
            <a:extLst>
              <a:ext uri="{FF2B5EF4-FFF2-40B4-BE49-F238E27FC236}">
                <a16:creationId xmlns:a16="http://schemas.microsoft.com/office/drawing/2014/main" id="{9C16B9B0-51C4-D741-0CC8-9F3F2EEE9E84}"/>
              </a:ext>
            </a:extLst>
          </p:cNvPr>
          <p:cNvGrpSpPr/>
          <p:nvPr/>
        </p:nvGrpSpPr>
        <p:grpSpPr>
          <a:xfrm>
            <a:off x="258964" y="1600201"/>
            <a:ext cx="5989436" cy="1143000"/>
            <a:chOff x="0" y="0"/>
            <a:chExt cx="1510706" cy="455625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10CF929-5741-A547-1571-B1ECF5CEEDA7}"/>
                </a:ext>
              </a:extLst>
            </p:cNvPr>
            <p:cNvSpPr/>
            <p:nvPr/>
          </p:nvSpPr>
          <p:spPr>
            <a:xfrm>
              <a:off x="0" y="0"/>
              <a:ext cx="1510706" cy="455625"/>
            </a:xfrm>
            <a:custGeom>
              <a:avLst/>
              <a:gdLst/>
              <a:ahLst/>
              <a:cxnLst/>
              <a:rect l="l" t="t" r="r" b="b"/>
              <a:pathLst>
                <a:path w="1510706" h="455625">
                  <a:moveTo>
                    <a:pt x="74261" y="0"/>
                  </a:moveTo>
                  <a:lnTo>
                    <a:pt x="1436445" y="0"/>
                  </a:lnTo>
                  <a:cubicBezTo>
                    <a:pt x="1477458" y="0"/>
                    <a:pt x="1510706" y="33248"/>
                    <a:pt x="1510706" y="74261"/>
                  </a:cubicBezTo>
                  <a:lnTo>
                    <a:pt x="1510706" y="381364"/>
                  </a:lnTo>
                  <a:cubicBezTo>
                    <a:pt x="1510706" y="422377"/>
                    <a:pt x="1477458" y="455625"/>
                    <a:pt x="1436445" y="455625"/>
                  </a:cubicBezTo>
                  <a:lnTo>
                    <a:pt x="74261" y="455625"/>
                  </a:lnTo>
                  <a:cubicBezTo>
                    <a:pt x="54565" y="455625"/>
                    <a:pt x="35677" y="447801"/>
                    <a:pt x="21750" y="433874"/>
                  </a:cubicBezTo>
                  <a:cubicBezTo>
                    <a:pt x="7824" y="419948"/>
                    <a:pt x="0" y="401060"/>
                    <a:pt x="0" y="381364"/>
                  </a:cubicBezTo>
                  <a:lnTo>
                    <a:pt x="0" y="74261"/>
                  </a:lnTo>
                  <a:cubicBezTo>
                    <a:pt x="0" y="33248"/>
                    <a:pt x="33248" y="0"/>
                    <a:pt x="74261" y="0"/>
                  </a:cubicBezTo>
                  <a:close/>
                </a:path>
              </a:pathLst>
            </a:custGeom>
            <a:solidFill>
              <a:srgbClr val="F8EDE3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172E50D-6185-109A-4FEA-66B52CFCA8EE}"/>
                </a:ext>
              </a:extLst>
            </p:cNvPr>
            <p:cNvSpPr txBox="1"/>
            <p:nvPr/>
          </p:nvSpPr>
          <p:spPr>
            <a:xfrm>
              <a:off x="0" y="-47625"/>
              <a:ext cx="1510706" cy="5032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4" name="TextBox 14">
            <a:extLst>
              <a:ext uri="{FF2B5EF4-FFF2-40B4-BE49-F238E27FC236}">
                <a16:creationId xmlns:a16="http://schemas.microsoft.com/office/drawing/2014/main" id="{0C5BA7D4-C500-837F-83F5-CC5A0BC6ACAB}"/>
              </a:ext>
            </a:extLst>
          </p:cNvPr>
          <p:cNvSpPr txBox="1"/>
          <p:nvPr/>
        </p:nvSpPr>
        <p:spPr>
          <a:xfrm>
            <a:off x="411365" y="348888"/>
            <a:ext cx="9342235" cy="6773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769"/>
              </a:lnSpc>
            </a:pPr>
            <a:r>
              <a:rPr lang="en-US" sz="3300" dirty="0">
                <a:solidFill>
                  <a:schemeClr val="bg2"/>
                </a:solidFill>
                <a:latin typeface="Kompot Display" panose="020B0604020202020204" charset="0"/>
              </a:rPr>
              <a:t>Price Distribution (Capped at 99.5th Percentile)</a:t>
            </a:r>
            <a:endParaRPr lang="en-US" sz="3300" spc="408" dirty="0">
              <a:solidFill>
                <a:schemeClr val="bg2"/>
              </a:solidFill>
              <a:latin typeface="Kompot Display" panose="020B0604020202020204" charset="0"/>
              <a:ea typeface="Kompot Display"/>
              <a:cs typeface="Kompot Display"/>
              <a:sym typeface="Kompot Display"/>
            </a:endParaRP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EA6EA0A9-8306-5BEF-1D0B-023DD64F0F27}"/>
              </a:ext>
            </a:extLst>
          </p:cNvPr>
          <p:cNvSpPr txBox="1"/>
          <p:nvPr/>
        </p:nvSpPr>
        <p:spPr>
          <a:xfrm>
            <a:off x="6920475" y="1676400"/>
            <a:ext cx="2810471" cy="30213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  <a:spcAft>
                <a:spcPts val="4800"/>
              </a:spcAft>
            </a:pPr>
            <a:r>
              <a:rPr lang="en-US" sz="1900" dirty="0">
                <a:latin typeface="Solway" panose="020B0604020202020204" charset="0"/>
              </a:rPr>
              <a:t>After removing extreme cases, most prices fall between $50 and $300, which makes the patterns easier to see (Leoni &amp; Nilsson, 2021).</a:t>
            </a:r>
            <a:endParaRPr lang="en-US" sz="1900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23C68336-D6A7-B025-52D0-ADCF3A705652}"/>
              </a:ext>
            </a:extLst>
          </p:cNvPr>
          <p:cNvSpPr txBox="1"/>
          <p:nvPr/>
        </p:nvSpPr>
        <p:spPr>
          <a:xfrm>
            <a:off x="442257" y="1543750"/>
            <a:ext cx="5728037" cy="12028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Solway" panose="020B0604020202020204" charset="0"/>
              </a:rPr>
              <a:t>Using a log scale makes it easier to find and understand the average because very large or unusual numbers don’t distort the results.</a:t>
            </a:r>
            <a:endParaRPr lang="en-US" dirty="0">
              <a:solidFill>
                <a:srgbClr val="000000"/>
              </a:solidFill>
              <a:latin typeface="Solway" panose="020B0604020202020204" charset="0"/>
              <a:ea typeface="Solway"/>
              <a:cs typeface="Solway"/>
              <a:sym typeface="Solway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78FB40-202B-92E1-6D12-7F4BEEDD0FB5}"/>
              </a:ext>
            </a:extLst>
          </p:cNvPr>
          <p:cNvSpPr txBox="1"/>
          <p:nvPr/>
        </p:nvSpPr>
        <p:spPr>
          <a:xfrm>
            <a:off x="6460043" y="1349120"/>
            <a:ext cx="3106688" cy="383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ctr" rtl="0" eaLnBrk="1" latinLnBrk="0" hangingPunct="1">
              <a:lnSpc>
                <a:spcPts val="2400"/>
              </a:lnSpc>
              <a:buNone/>
            </a:pPr>
            <a:r>
              <a:rPr lang="en-US" sz="1800" kern="1200" dirty="0">
                <a:solidFill>
                  <a:schemeClr val="bg1"/>
                </a:solidFill>
                <a:effectLst/>
                <a:latin typeface="Solway" panose="020B0604020202020204" charset="0"/>
                <a:ea typeface="Solway" panose="020B0604020202020204" charset="0"/>
                <a:cs typeface="Solway" panose="020B0604020202020204" charset="0"/>
              </a:rPr>
              <a:t>Insight</a:t>
            </a:r>
            <a:endParaRPr lang="en-GB" dirty="0">
              <a:solidFill>
                <a:schemeClr val="bg1"/>
              </a:solidFill>
              <a:effectLst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7A8E26-24E5-D4DD-C9C7-420F22861CA8}"/>
              </a:ext>
            </a:extLst>
          </p:cNvPr>
          <p:cNvSpPr txBox="1"/>
          <p:nvPr/>
        </p:nvSpPr>
        <p:spPr>
          <a:xfrm>
            <a:off x="2032548" y="1151515"/>
            <a:ext cx="2522019" cy="380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en-US" sz="1800" dirty="0">
                <a:solidFill>
                  <a:schemeClr val="bg1"/>
                </a:solidFill>
                <a:latin typeface="Solway"/>
                <a:ea typeface="Solway"/>
                <a:cs typeface="Solway"/>
                <a:sym typeface="Solway"/>
              </a:rPr>
              <a:t>Why it matters?</a:t>
            </a:r>
          </a:p>
        </p:txBody>
      </p:sp>
      <p:pic>
        <p:nvPicPr>
          <p:cNvPr id="9" name="Picture 8" descr="A graph of a number of blue bars&#10;&#10;AI-generated content may be incorrect.">
            <a:extLst>
              <a:ext uri="{FF2B5EF4-FFF2-40B4-BE49-F238E27FC236}">
                <a16:creationId xmlns:a16="http://schemas.microsoft.com/office/drawing/2014/main" id="{940AECAC-661B-456D-6351-78F8A4DCD2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11" y="2964734"/>
            <a:ext cx="6437389" cy="429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902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/>
          <p:nvPr/>
        </p:nvSpPr>
        <p:spPr>
          <a:xfrm rot="-5461117">
            <a:off x="-601633" y="217839"/>
            <a:ext cx="2157214" cy="3459090"/>
          </a:xfrm>
          <a:custGeom>
            <a:avLst/>
            <a:gdLst/>
            <a:ahLst/>
            <a:cxnLst/>
            <a:rect l="l" t="t" r="r" b="b"/>
            <a:pathLst>
              <a:path w="2157214" h="3459090">
                <a:moveTo>
                  <a:pt x="0" y="0"/>
                </a:moveTo>
                <a:lnTo>
                  <a:pt x="2157214" y="0"/>
                </a:lnTo>
                <a:lnTo>
                  <a:pt x="2157214" y="3459090"/>
                </a:lnTo>
                <a:lnTo>
                  <a:pt x="0" y="34590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AutoShape 5"/>
          <p:cNvSpPr/>
          <p:nvPr/>
        </p:nvSpPr>
        <p:spPr>
          <a:xfrm flipH="1" flipV="1">
            <a:off x="9193530" y="-45682"/>
            <a:ext cx="0" cy="6349880"/>
          </a:xfrm>
          <a:prstGeom prst="line">
            <a:avLst/>
          </a:prstGeom>
          <a:ln w="1905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152412" y="-228600"/>
            <a:ext cx="9041116" cy="10865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194"/>
              </a:lnSpc>
            </a:pPr>
            <a:r>
              <a:rPr lang="en-GB" sz="5400" dirty="0">
                <a:solidFill>
                  <a:schemeClr val="bg2"/>
                </a:solidFill>
                <a:latin typeface="Kompot Display" panose="020B0604020202020204" charset="0"/>
              </a:rPr>
              <a:t>Executive Summary of Findings</a:t>
            </a:r>
            <a:endParaRPr lang="en-US" sz="5400" dirty="0">
              <a:solidFill>
                <a:schemeClr val="bg2"/>
              </a:solidFill>
              <a:latin typeface="Kompot Display" panose="020B0604020202020204" charset="0"/>
              <a:ea typeface="Kompot Display"/>
              <a:cs typeface="Kompot Display"/>
              <a:sym typeface="Kompot Display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29573" y="2229910"/>
            <a:ext cx="8686792" cy="50577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700" dirty="0">
              <a:solidFill>
                <a:schemeClr val="bg1"/>
              </a:solidFill>
              <a:latin typeface="Solway" panose="020B060402020202020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700" dirty="0">
              <a:solidFill>
                <a:schemeClr val="bg1"/>
              </a:solidFill>
              <a:latin typeface="Solway" panose="020B060402020202020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bg1"/>
                </a:solidFill>
                <a:latin typeface="Solway" panose="020B0604020202020204" charset="0"/>
              </a:rPr>
              <a:t>Manhattan is </a:t>
            </a:r>
          </a:p>
          <a:p>
            <a:pPr>
              <a:lnSpc>
                <a:spcPct val="150000"/>
              </a:lnSpc>
            </a:pPr>
            <a:r>
              <a:rPr lang="en-GB" sz="1700" dirty="0">
                <a:solidFill>
                  <a:schemeClr val="bg1"/>
                </a:solidFill>
                <a:latin typeface="Solway" panose="020B0604020202020204" charset="0"/>
              </a:rPr>
              <a:t>      most expensive (~$150 median) while Bronx and Queens are cheaper (Subhash   </a:t>
            </a:r>
          </a:p>
          <a:p>
            <a:pPr>
              <a:lnSpc>
                <a:spcPct val="150000"/>
              </a:lnSpc>
            </a:pPr>
            <a:r>
              <a:rPr lang="en-GB" sz="1700" dirty="0">
                <a:solidFill>
                  <a:schemeClr val="bg1"/>
                </a:solidFill>
                <a:latin typeface="Solway" panose="020B0604020202020204" charset="0"/>
              </a:rPr>
              <a:t>      Reddy et al., 2024).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bg1"/>
                </a:solidFill>
                <a:latin typeface="Solway" panose="020B0604020202020204" charset="0"/>
              </a:rPr>
              <a:t>Entire homes/apartments cost more than private or shared rooms (Leoni &amp; Nilsson, 2021).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bg1"/>
                </a:solidFill>
                <a:latin typeface="Solway" panose="020B0604020202020204" charset="0"/>
              </a:rPr>
              <a:t>Cheaper listings attract more reviews, showing strong demand for affordability (</a:t>
            </a:r>
            <a:r>
              <a:rPr lang="en-GB" sz="1700" dirty="0" err="1">
                <a:solidFill>
                  <a:schemeClr val="bg1"/>
                </a:solidFill>
                <a:latin typeface="Solway" panose="020B0604020202020204" charset="0"/>
              </a:rPr>
              <a:t>Dolnicar</a:t>
            </a:r>
            <a:r>
              <a:rPr lang="en-GB" sz="1700" dirty="0">
                <a:solidFill>
                  <a:schemeClr val="bg1"/>
                </a:solidFill>
                <a:latin typeface="Solway" panose="020B0604020202020204" charset="0"/>
              </a:rPr>
              <a:t> et al., 2023).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bg1"/>
                </a:solidFill>
                <a:latin typeface="Solway" panose="020B0604020202020204" charset="0"/>
              </a:rPr>
              <a:t>Two types of hosts: full-time (365 days) vs casual (0 days) (</a:t>
            </a:r>
            <a:r>
              <a:rPr lang="en-GB" sz="1700" dirty="0" err="1">
                <a:solidFill>
                  <a:schemeClr val="bg1"/>
                </a:solidFill>
                <a:latin typeface="Solway" panose="020B0604020202020204" charset="0"/>
              </a:rPr>
              <a:t>Foroughifar</a:t>
            </a:r>
            <a:r>
              <a:rPr lang="en-GB" sz="1700" dirty="0">
                <a:solidFill>
                  <a:schemeClr val="bg1"/>
                </a:solidFill>
                <a:latin typeface="Solway" panose="020B0604020202020204" charset="0"/>
              </a:rPr>
              <a:t> &amp; Mehta, 2024).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700" dirty="0">
                <a:solidFill>
                  <a:schemeClr val="bg1"/>
                </a:solidFill>
                <a:latin typeface="Solway" panose="020B0604020202020204" charset="0"/>
              </a:rPr>
              <a:t>Data quality issues like extreme prices and unrealistic minimum nights must be cleaned for reliable insights (Kirkos et al., 2021).</a:t>
            </a:r>
          </a:p>
        </p:txBody>
      </p:sp>
      <p:pic>
        <p:nvPicPr>
          <p:cNvPr id="13" name="Picture 12" descr="A city skyline with a body of water&#10;&#10;AI-generated content may be incorrect.">
            <a:extLst>
              <a:ext uri="{FF2B5EF4-FFF2-40B4-BE49-F238E27FC236}">
                <a16:creationId xmlns:a16="http://schemas.microsoft.com/office/drawing/2014/main" id="{96ABF42F-40F6-108C-48FD-69182285CF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310771" y="762000"/>
            <a:ext cx="4724397" cy="265747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CB88DA-9822-9BAF-6D9B-DF17C5693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>
            <a:extLst>
              <a:ext uri="{FF2B5EF4-FFF2-40B4-BE49-F238E27FC236}">
                <a16:creationId xmlns:a16="http://schemas.microsoft.com/office/drawing/2014/main" id="{E744AF05-3622-C672-5439-01EAB6656BD8}"/>
              </a:ext>
            </a:extLst>
          </p:cNvPr>
          <p:cNvSpPr/>
          <p:nvPr/>
        </p:nvSpPr>
        <p:spPr>
          <a:xfrm rot="-5461117">
            <a:off x="-117165" y="2529957"/>
            <a:ext cx="1437274" cy="2854246"/>
          </a:xfrm>
          <a:custGeom>
            <a:avLst/>
            <a:gdLst/>
            <a:ahLst/>
            <a:cxnLst/>
            <a:rect l="l" t="t" r="r" b="b"/>
            <a:pathLst>
              <a:path w="2157214" h="3459090">
                <a:moveTo>
                  <a:pt x="0" y="0"/>
                </a:moveTo>
                <a:lnTo>
                  <a:pt x="2157214" y="0"/>
                </a:lnTo>
                <a:lnTo>
                  <a:pt x="2157214" y="3459090"/>
                </a:lnTo>
                <a:lnTo>
                  <a:pt x="0" y="34590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AutoShape 5">
            <a:extLst>
              <a:ext uri="{FF2B5EF4-FFF2-40B4-BE49-F238E27FC236}">
                <a16:creationId xmlns:a16="http://schemas.microsoft.com/office/drawing/2014/main" id="{CCE71D9F-A496-4348-CF4C-E9BC22AB917D}"/>
              </a:ext>
            </a:extLst>
          </p:cNvPr>
          <p:cNvSpPr/>
          <p:nvPr/>
        </p:nvSpPr>
        <p:spPr>
          <a:xfrm flipH="1" flipV="1">
            <a:off x="9193530" y="-45682"/>
            <a:ext cx="0" cy="6349880"/>
          </a:xfrm>
          <a:prstGeom prst="line">
            <a:avLst/>
          </a:prstGeom>
          <a:ln w="1905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28C7090C-99A8-95EC-1566-2283772BAF02}"/>
              </a:ext>
            </a:extLst>
          </p:cNvPr>
          <p:cNvSpPr txBox="1"/>
          <p:nvPr/>
        </p:nvSpPr>
        <p:spPr>
          <a:xfrm>
            <a:off x="152412" y="-228600"/>
            <a:ext cx="9041116" cy="10341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194"/>
              </a:lnSpc>
            </a:pPr>
            <a:r>
              <a:rPr lang="en-US" sz="4000" dirty="0">
                <a:solidFill>
                  <a:schemeClr val="bg2"/>
                </a:solidFill>
                <a:latin typeface="Kompot Display" panose="020B0604020202020204" charset="0"/>
              </a:rPr>
              <a:t>Recommendations for Airbnb and Hosts</a:t>
            </a:r>
            <a:endParaRPr lang="en-US" sz="4000" dirty="0">
              <a:solidFill>
                <a:schemeClr val="bg2"/>
              </a:solidFill>
              <a:latin typeface="Kompot Display" panose="020B0604020202020204" charset="0"/>
              <a:ea typeface="Kompot Display"/>
              <a:cs typeface="Kompot Display"/>
              <a:sym typeface="Kompot Display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941819F2-BF78-603C-5A29-9AFAFEAEBE83}"/>
              </a:ext>
            </a:extLst>
          </p:cNvPr>
          <p:cNvSpPr txBox="1"/>
          <p:nvPr/>
        </p:nvSpPr>
        <p:spPr>
          <a:xfrm>
            <a:off x="533404" y="1381666"/>
            <a:ext cx="8686792" cy="53501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Remove unrealistic listings (like $10,000 a night or 1000-night minimum stays) to build trust (Kirkos et al., 2021).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Keep prices affordable to attract more bookings and reviews that match demand (</a:t>
            </a:r>
            <a:r>
              <a:rPr lang="en-US" sz="2000" dirty="0" err="1">
                <a:solidFill>
                  <a:schemeClr val="bg2"/>
                </a:solidFill>
                <a:latin typeface="Solway" panose="020B0604020202020204" charset="0"/>
              </a:rPr>
              <a:t>Dolnicar</a:t>
            </a: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 et al., 2023).</a:t>
            </a:r>
            <a:endParaRPr lang="en-GB" sz="2000" dirty="0">
              <a:solidFill>
                <a:schemeClr val="bg2"/>
              </a:solidFill>
              <a:latin typeface="Solway" panose="020B060402020202020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  <a:latin typeface="Solway" panose="020B060402020202020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  <a:latin typeface="Solway" panose="020B060402020202020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  <a:latin typeface="Solway" panose="020B060402020202020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2"/>
              </a:solidFill>
              <a:latin typeface="Solway" panose="020B060402020202020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Help less popular areas like the Bronx and Staten Island attract more guests (Ding et al., 2023).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Give different support to full-time hosts and casual hosts with the right tools and guidance (</a:t>
            </a:r>
            <a:r>
              <a:rPr lang="en-US" sz="2000" dirty="0" err="1">
                <a:solidFill>
                  <a:schemeClr val="bg2"/>
                </a:solidFill>
                <a:latin typeface="Solway" panose="020B0604020202020204" charset="0"/>
              </a:rPr>
              <a:t>Foroughifar</a:t>
            </a:r>
            <a:r>
              <a:rPr lang="en-US" sz="2000" dirty="0">
                <a:solidFill>
                  <a:schemeClr val="bg2"/>
                </a:solidFill>
                <a:latin typeface="Solway" panose="020B0604020202020204" charset="0"/>
              </a:rPr>
              <a:t> &amp; Mehta, 2024).</a:t>
            </a:r>
            <a:endParaRPr lang="en-GB" sz="2000" dirty="0">
              <a:solidFill>
                <a:schemeClr val="bg2"/>
              </a:solidFill>
              <a:latin typeface="Solway" panose="020B0604020202020204" charset="0"/>
            </a:endParaRPr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0EEC8A0E-6FF5-142A-9D1E-4C11EE4FE4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055" y="2803406"/>
            <a:ext cx="2879345" cy="2149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7649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206248" y="1878802"/>
            <a:ext cx="5184014" cy="3738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437"/>
              </a:lnSpc>
            </a:pPr>
            <a:r>
              <a:rPr lang="en-US" sz="13750">
                <a:solidFill>
                  <a:srgbClr val="FFFFFF"/>
                </a:solidFill>
                <a:latin typeface="Kompot Display"/>
                <a:ea typeface="Kompot Display"/>
                <a:cs typeface="Kompot Display"/>
                <a:sym typeface="Kompot Display"/>
              </a:rPr>
              <a:t>THANK YOU</a:t>
            </a:r>
          </a:p>
        </p:txBody>
      </p:sp>
      <p:sp>
        <p:nvSpPr>
          <p:cNvPr id="3" name="Freeform 3"/>
          <p:cNvSpPr/>
          <p:nvPr/>
        </p:nvSpPr>
        <p:spPr>
          <a:xfrm>
            <a:off x="6666678" y="-894370"/>
            <a:ext cx="4275082" cy="4275082"/>
          </a:xfrm>
          <a:custGeom>
            <a:avLst/>
            <a:gdLst/>
            <a:ahLst/>
            <a:cxnLst/>
            <a:rect l="l" t="t" r="r" b="b"/>
            <a:pathLst>
              <a:path w="4275082" h="4275082">
                <a:moveTo>
                  <a:pt x="0" y="0"/>
                </a:moveTo>
                <a:lnTo>
                  <a:pt x="4275082" y="0"/>
                </a:lnTo>
                <a:lnTo>
                  <a:pt x="4275082" y="4275082"/>
                </a:lnTo>
                <a:lnTo>
                  <a:pt x="0" y="42750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4332953" y="4886726"/>
            <a:ext cx="1262150" cy="320380"/>
          </a:xfrm>
          <a:custGeom>
            <a:avLst/>
            <a:gdLst/>
            <a:ahLst/>
            <a:cxnLst/>
            <a:rect l="l" t="t" r="r" b="b"/>
            <a:pathLst>
              <a:path w="1262150" h="320380">
                <a:moveTo>
                  <a:pt x="0" y="0"/>
                </a:moveTo>
                <a:lnTo>
                  <a:pt x="1262150" y="0"/>
                </a:lnTo>
                <a:lnTo>
                  <a:pt x="1262150" y="320381"/>
                </a:lnTo>
                <a:lnTo>
                  <a:pt x="0" y="32038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AutoShape 5"/>
          <p:cNvSpPr/>
          <p:nvPr/>
        </p:nvSpPr>
        <p:spPr>
          <a:xfrm flipH="1">
            <a:off x="1206248" y="6236184"/>
            <a:ext cx="8830406" cy="0"/>
          </a:xfrm>
          <a:prstGeom prst="line">
            <a:avLst/>
          </a:prstGeom>
          <a:ln w="1905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877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C8C1AB-E2AE-39EF-9848-9EFBED4B7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E42A97A7-81B6-9B9B-EDFC-A15938C9CC94}"/>
              </a:ext>
            </a:extLst>
          </p:cNvPr>
          <p:cNvSpPr txBox="1"/>
          <p:nvPr/>
        </p:nvSpPr>
        <p:spPr>
          <a:xfrm>
            <a:off x="609600" y="-304800"/>
            <a:ext cx="5184014" cy="16314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437"/>
              </a:lnSpc>
            </a:pPr>
            <a:r>
              <a:rPr lang="en-US" sz="6000" dirty="0" err="1">
                <a:solidFill>
                  <a:srgbClr val="FFFFFF"/>
                </a:solidFill>
                <a:latin typeface="Kompot Display"/>
                <a:ea typeface="Kompot Display"/>
                <a:cs typeface="Kompot Display"/>
                <a:sym typeface="Kompot Display"/>
              </a:rPr>
              <a:t>Refrences</a:t>
            </a:r>
            <a:endParaRPr lang="en-US" sz="6000" dirty="0">
              <a:solidFill>
                <a:srgbClr val="FFFFFF"/>
              </a:solidFill>
              <a:latin typeface="Kompot Display"/>
              <a:ea typeface="Kompot Display"/>
              <a:cs typeface="Kompot Display"/>
              <a:sym typeface="Kompot Display"/>
            </a:endParaRPr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2B676C51-5C0B-F355-C4EA-076A98FF4375}"/>
              </a:ext>
            </a:extLst>
          </p:cNvPr>
          <p:cNvSpPr/>
          <p:nvPr/>
        </p:nvSpPr>
        <p:spPr>
          <a:xfrm>
            <a:off x="6666678" y="-894370"/>
            <a:ext cx="4275082" cy="4275082"/>
          </a:xfrm>
          <a:custGeom>
            <a:avLst/>
            <a:gdLst/>
            <a:ahLst/>
            <a:cxnLst/>
            <a:rect l="l" t="t" r="r" b="b"/>
            <a:pathLst>
              <a:path w="4275082" h="4275082">
                <a:moveTo>
                  <a:pt x="0" y="0"/>
                </a:moveTo>
                <a:lnTo>
                  <a:pt x="4275082" y="0"/>
                </a:lnTo>
                <a:lnTo>
                  <a:pt x="4275082" y="4275082"/>
                </a:lnTo>
                <a:lnTo>
                  <a:pt x="0" y="42750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57BDF2-0160-EE6F-2256-A3DB9C03CD0E}"/>
              </a:ext>
            </a:extLst>
          </p:cNvPr>
          <p:cNvSpPr txBox="1"/>
          <p:nvPr/>
        </p:nvSpPr>
        <p:spPr>
          <a:xfrm>
            <a:off x="228600" y="1524000"/>
            <a:ext cx="97536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dirty="0"/>
              <a:t>Ding, A., Zhang, L., Zhang, D. and Lu, Z., 2023. The Impact of Airbnb on Housing Prices: Evidence from the United States. </a:t>
            </a:r>
            <a:r>
              <a:rPr lang="en-GB" i="1" dirty="0"/>
              <a:t>Sustainability</a:t>
            </a:r>
            <a:r>
              <a:rPr lang="en-GB" dirty="0"/>
              <a:t>, 15(12), p.9478. Available at: </a:t>
            </a:r>
            <a:r>
              <a:rPr lang="en-GB" dirty="0">
                <a:hlinkClick r:id="rId4"/>
              </a:rPr>
              <a:t>https://pmc.ncbi.nlm.nih.gov/articles/PMC10361235/</a:t>
            </a:r>
            <a:r>
              <a:rPr lang="en-GB" dirty="0"/>
              <a:t> [Accessed 7 October 2025].</a:t>
            </a:r>
          </a:p>
          <a:p>
            <a:pPr>
              <a:buNone/>
            </a:pPr>
            <a:r>
              <a:rPr lang="en-GB" dirty="0" err="1"/>
              <a:t>Dolnicar</a:t>
            </a:r>
            <a:r>
              <a:rPr lang="en-GB" dirty="0"/>
              <a:t>, S., </a:t>
            </a:r>
            <a:r>
              <a:rPr lang="en-GB" dirty="0" err="1"/>
              <a:t>Yanamandram</a:t>
            </a:r>
            <a:r>
              <a:rPr lang="en-GB" dirty="0"/>
              <a:t>, V. and Sharma, R., 2023. Airbnb research: Past, present and future. </a:t>
            </a:r>
            <a:r>
              <a:rPr lang="en-GB" i="1" dirty="0"/>
              <a:t>Annals of Tourism Research</a:t>
            </a:r>
            <a:r>
              <a:rPr lang="en-GB" dirty="0"/>
              <a:t>, 98, p.103546. Available at: </a:t>
            </a:r>
            <a:r>
              <a:rPr lang="en-GB" dirty="0">
                <a:hlinkClick r:id="rId4"/>
              </a:rPr>
              <a:t>https://pmc.ncbi.nlm.nih.gov/articles/PMC10361235/</a:t>
            </a:r>
            <a:r>
              <a:rPr lang="en-GB" dirty="0"/>
              <a:t> [Accessed 11 October 2025].</a:t>
            </a:r>
          </a:p>
          <a:p>
            <a:pPr>
              <a:buNone/>
            </a:pPr>
            <a:r>
              <a:rPr lang="en-GB" dirty="0"/>
              <a:t>Leoni, G. and Nilsson, A., 2021. Enhancing the Airbnb Experience: Dynamic Pricing Strategy. </a:t>
            </a:r>
            <a:r>
              <a:rPr lang="en-GB" i="1" dirty="0"/>
              <a:t>International Journal of Hospitality Management</a:t>
            </a:r>
            <a:r>
              <a:rPr lang="en-GB" dirty="0"/>
              <a:t>, 92, p.102730. Available at: </a:t>
            </a:r>
            <a:r>
              <a:rPr lang="en-GB" dirty="0">
                <a:hlinkClick r:id="rId5"/>
              </a:rPr>
              <a:t>https://www.researchgate.net/publication/391971454_Enhancing_the_Airbnb_Experience_Dynamic_Pricing_Strategy</a:t>
            </a:r>
            <a:r>
              <a:rPr lang="en-GB" dirty="0"/>
              <a:t> [Accessed 6 October 2025].</a:t>
            </a:r>
          </a:p>
          <a:p>
            <a:pPr>
              <a:buNone/>
            </a:pPr>
            <a:r>
              <a:rPr lang="en-GB" dirty="0"/>
              <a:t>Subhash Reddy, S., Raj, S. and Prasad, G., 2024. An Exploratory Study of Airbnb Listings in New York City. </a:t>
            </a:r>
            <a:r>
              <a:rPr lang="en-GB" i="1" dirty="0" err="1"/>
              <a:t>arXiv</a:t>
            </a:r>
            <a:r>
              <a:rPr lang="en-GB" i="1" dirty="0"/>
              <a:t> preprint arXiv:2407.01555</a:t>
            </a:r>
            <a:r>
              <a:rPr lang="en-GB" dirty="0"/>
              <a:t>. Available at: </a:t>
            </a:r>
            <a:r>
              <a:rPr lang="en-GB" dirty="0">
                <a:hlinkClick r:id="rId6"/>
              </a:rPr>
              <a:t>https://arxiv.org/abs/2407.01555</a:t>
            </a:r>
            <a:r>
              <a:rPr lang="en-GB" dirty="0"/>
              <a:t> [Accessed 10 October 2025].</a:t>
            </a:r>
          </a:p>
          <a:p>
            <a:pPr>
              <a:buNone/>
            </a:pPr>
            <a:r>
              <a:rPr lang="en-GB" dirty="0" err="1"/>
              <a:t>Foroughifar</a:t>
            </a:r>
            <a:r>
              <a:rPr lang="en-GB" dirty="0"/>
              <a:t>, H. and Mehta, N., 2024. Understanding Hosting Strategies on Airbnb: Evidence from Platform Data. </a:t>
            </a:r>
            <a:r>
              <a:rPr lang="en-GB" i="1" dirty="0"/>
              <a:t>Berkeley Haas SICS Working Paper</a:t>
            </a:r>
            <a:r>
              <a:rPr lang="en-GB" dirty="0"/>
              <a:t>. Available at: </a:t>
            </a:r>
            <a:r>
              <a:rPr lang="en-GB" dirty="0">
                <a:hlinkClick r:id="rId7"/>
              </a:rPr>
              <a:t>https://sics.haas.berkeley.edu/pdf_2024/fm.pdf</a:t>
            </a:r>
            <a:r>
              <a:rPr lang="en-GB" dirty="0"/>
              <a:t> [Accessed 5 October 2025].</a:t>
            </a:r>
          </a:p>
          <a:p>
            <a:pPr>
              <a:buNone/>
            </a:pPr>
            <a:r>
              <a:rPr lang="en-GB" dirty="0"/>
              <a:t>Kirkos, E., Manolopoulos, Y. and </a:t>
            </a:r>
            <a:r>
              <a:rPr lang="en-GB" dirty="0" err="1"/>
              <a:t>Vlachopoulou</a:t>
            </a:r>
            <a:r>
              <a:rPr lang="en-GB" dirty="0"/>
              <a:t>, M., 2021. Airbnb listings’ performance determinants and predictive models. </a:t>
            </a:r>
            <a:r>
              <a:rPr lang="en-GB" i="1" dirty="0"/>
              <a:t>Tourism Economics</a:t>
            </a:r>
            <a:r>
              <a:rPr lang="en-GB" dirty="0"/>
              <a:t>, 27(6), pp.1260-1280. Available at: </a:t>
            </a:r>
            <a:r>
              <a:rPr lang="en-GB" dirty="0">
                <a:hlinkClick r:id="rId8"/>
              </a:rPr>
              <a:t>https://www.researchgate.net/publication/350616868_Airbnb_listings%27_performance_determinants_and_predictive_models</a:t>
            </a:r>
            <a:r>
              <a:rPr lang="en-GB" dirty="0"/>
              <a:t> [Accessed 12 October 2025].</a:t>
            </a:r>
          </a:p>
        </p:txBody>
      </p:sp>
      <p:sp>
        <p:nvSpPr>
          <p:cNvPr id="8" name="AutoShape 5">
            <a:extLst>
              <a:ext uri="{FF2B5EF4-FFF2-40B4-BE49-F238E27FC236}">
                <a16:creationId xmlns:a16="http://schemas.microsoft.com/office/drawing/2014/main" id="{8E267DD3-7BF9-22F7-87F6-5CE01129DBD5}"/>
              </a:ext>
            </a:extLst>
          </p:cNvPr>
          <p:cNvSpPr/>
          <p:nvPr/>
        </p:nvSpPr>
        <p:spPr>
          <a:xfrm flipH="1">
            <a:off x="228600" y="1326609"/>
            <a:ext cx="8830406" cy="0"/>
          </a:xfrm>
          <a:prstGeom prst="line">
            <a:avLst/>
          </a:prstGeom>
          <a:ln w="1905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520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1106</Words>
  <Application>Microsoft Office PowerPoint</Application>
  <PresentationFormat>Custom</PresentationFormat>
  <Paragraphs>78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Calibri</vt:lpstr>
      <vt:lpstr>Kompot Display</vt:lpstr>
      <vt:lpstr>Poppins</vt:lpstr>
      <vt:lpstr>Solway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and Beige Modern Effective Study Presentation</dc:title>
  <cp:lastModifiedBy>Iftekhar Rashid</cp:lastModifiedBy>
  <cp:revision>22</cp:revision>
  <dcterms:created xsi:type="dcterms:W3CDTF">2006-08-16T00:00:00Z</dcterms:created>
  <dcterms:modified xsi:type="dcterms:W3CDTF">2025-10-30T18:26:35Z</dcterms:modified>
  <dc:identifier>DAG1bDcYK8k</dc:identifier>
</cp:coreProperties>
</file>