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media/image4.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57" r:id="rId3"/>
    <p:sldId id="278" r:id="rId4"/>
    <p:sldId id="259" r:id="rId5"/>
    <p:sldId id="260" r:id="rId6"/>
    <p:sldId id="261" r:id="rId7"/>
    <p:sldId id="262" r:id="rId8"/>
    <p:sldId id="263" r:id="rId9"/>
    <p:sldId id="264" r:id="rId10"/>
    <p:sldId id="266" r:id="rId11"/>
    <p:sldId id="265" r:id="rId12"/>
    <p:sldId id="267" r:id="rId13"/>
    <p:sldId id="268" r:id="rId14"/>
    <p:sldId id="269" r:id="rId15"/>
    <p:sldId id="270" r:id="rId16"/>
    <p:sldId id="271" r:id="rId17"/>
    <p:sldId id="272" r:id="rId18"/>
    <p:sldId id="274" r:id="rId19"/>
    <p:sldId id="273" r:id="rId20"/>
    <p:sldId id="275"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84" d="100"/>
          <a:sy n="84" d="100"/>
        </p:scale>
        <p:origin x="108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01/11/2020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01/11/2020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01/11/2020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01/11/2020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01/11/2020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01/11/2020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01/11/2020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LCMB7001</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Management</a:t>
            </a:r>
          </a:p>
          <a:p>
            <a:pPr eaLnBrk="1" hangingPunct="1"/>
            <a:r>
              <a:rPr lang="en-GB" altLang="en-US" dirty="0">
                <a:solidFill>
                  <a:schemeClr val="accent2"/>
                </a:solidFill>
              </a:rPr>
              <a:t>Week 5</a:t>
            </a:r>
          </a:p>
          <a:p>
            <a:pPr eaLnBrk="1" hangingPunct="1"/>
            <a:r>
              <a:rPr lang="en-GB" altLang="en-US" dirty="0">
                <a:solidFill>
                  <a:schemeClr val="accent2"/>
                </a:solidFill>
              </a:rPr>
              <a:t>Integrated Marketing Communications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Content Placeholder 2"/>
          <p:cNvSpPr>
            <a:spLocks noGrp="1"/>
          </p:cNvSpPr>
          <p:nvPr>
            <p:ph idx="1"/>
          </p:nvPr>
        </p:nvSpPr>
        <p:spPr/>
        <p:txBody>
          <a:bodyPr/>
          <a:lstStyle/>
          <a:p>
            <a:r>
              <a:rPr lang="en-GB" dirty="0"/>
              <a:t>Communication can be viewed as a transmission of information, also a sharing of meaning.</a:t>
            </a:r>
          </a:p>
        </p:txBody>
      </p:sp>
    </p:spTree>
    <p:extLst>
      <p:ext uri="{BB962C8B-B14F-4D97-AF65-F5344CB8AC3E}">
        <p14:creationId xmlns:p14="http://schemas.microsoft.com/office/powerpoint/2010/main" val="2939160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Communication Model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28730"/>
            <a:ext cx="7557911" cy="3251328"/>
          </a:xfrm>
        </p:spPr>
      </p:pic>
      <p:sp>
        <p:nvSpPr>
          <p:cNvPr id="3" name="Rectangle 2">
            <a:extLst>
              <a:ext uri="{FF2B5EF4-FFF2-40B4-BE49-F238E27FC236}">
                <a16:creationId xmlns:a16="http://schemas.microsoft.com/office/drawing/2014/main" id="{9A6A8655-DC44-4734-8CB7-42DC6E7C3A7E}"/>
              </a:ext>
            </a:extLst>
          </p:cNvPr>
          <p:cNvSpPr/>
          <p:nvPr/>
        </p:nvSpPr>
        <p:spPr>
          <a:xfrm>
            <a:off x="598287" y="1417638"/>
            <a:ext cx="8075240" cy="646331"/>
          </a:xfrm>
          <a:prstGeom prst="rect">
            <a:avLst/>
          </a:prstGeom>
        </p:spPr>
        <p:txBody>
          <a:bodyPr wrap="square">
            <a:spAutoFit/>
          </a:bodyPr>
          <a:lstStyle/>
          <a:p>
            <a:r>
              <a:rPr lang="en-GB" dirty="0">
                <a:solidFill>
                  <a:srgbClr val="000000"/>
                </a:solidFill>
                <a:latin typeface="Georgia" panose="02040502050405020303" pitchFamily="18" charset="0"/>
              </a:rPr>
              <a:t>Claude </a:t>
            </a:r>
            <a:r>
              <a:rPr lang="en-GB" b="1" dirty="0">
                <a:solidFill>
                  <a:srgbClr val="000000"/>
                </a:solidFill>
                <a:latin typeface="Georgia" panose="02040502050405020303" pitchFamily="18" charset="0"/>
              </a:rPr>
              <a:t>Shannon</a:t>
            </a:r>
            <a:r>
              <a:rPr lang="en-GB" dirty="0">
                <a:solidFill>
                  <a:srgbClr val="000000"/>
                </a:solidFill>
                <a:latin typeface="Georgia" panose="02040502050405020303" pitchFamily="18" charset="0"/>
              </a:rPr>
              <a:t> and Waren </a:t>
            </a:r>
            <a:r>
              <a:rPr lang="en-GB" b="1" dirty="0">
                <a:solidFill>
                  <a:srgbClr val="000000"/>
                </a:solidFill>
                <a:latin typeface="Georgia" panose="02040502050405020303" pitchFamily="18" charset="0"/>
              </a:rPr>
              <a:t>Weaver's</a:t>
            </a:r>
            <a:r>
              <a:rPr lang="en-GB" dirty="0">
                <a:solidFill>
                  <a:srgbClr val="000000"/>
                </a:solidFill>
                <a:latin typeface="Georgia" panose="02040502050405020303" pitchFamily="18" charset="0"/>
              </a:rPr>
              <a:t> macro model is a model used to represent the standard steps of any form of effective communication.</a:t>
            </a:r>
          </a:p>
        </p:txBody>
      </p:sp>
      <p:sp>
        <p:nvSpPr>
          <p:cNvPr id="5" name="Rectangle 4">
            <a:extLst>
              <a:ext uri="{FF2B5EF4-FFF2-40B4-BE49-F238E27FC236}">
                <a16:creationId xmlns:a16="http://schemas.microsoft.com/office/drawing/2014/main" id="{F6273F24-5BB7-4706-8FC9-AA2FCEE07B57}"/>
              </a:ext>
            </a:extLst>
          </p:cNvPr>
          <p:cNvSpPr/>
          <p:nvPr/>
        </p:nvSpPr>
        <p:spPr>
          <a:xfrm rot="10800000" flipV="1">
            <a:off x="633773" y="5080058"/>
            <a:ext cx="6471882" cy="461665"/>
          </a:xfrm>
          <a:prstGeom prst="rect">
            <a:avLst/>
          </a:prstGeom>
        </p:spPr>
        <p:txBody>
          <a:bodyPr wrap="square">
            <a:spAutoFit/>
          </a:bodyPr>
          <a:lstStyle/>
          <a:p>
            <a:r>
              <a:rPr lang="en-GB" sz="1200" b="1" dirty="0"/>
              <a:t>Source: </a:t>
            </a:r>
            <a:r>
              <a:rPr lang="en-GB" sz="1200" dirty="0"/>
              <a:t>Marketing Management, by Philip Kotler and Kevin Lane Keller, 15th Edition (Global Edition), Pearson, Chapter 19, page 585</a:t>
            </a:r>
            <a:r>
              <a:rPr lang="en-GB" sz="1200" dirty="0">
                <a:solidFill>
                  <a:srgbClr val="000000"/>
                </a:solidFill>
                <a:latin typeface="Georgia" panose="02040502050405020303" pitchFamily="18" charset="0"/>
              </a:rPr>
              <a:t> </a:t>
            </a:r>
            <a:endParaRPr lang="en-GB" sz="1200" dirty="0"/>
          </a:p>
        </p:txBody>
      </p:sp>
    </p:spTree>
    <p:extLst>
      <p:ext uri="{BB962C8B-B14F-4D97-AF65-F5344CB8AC3E}">
        <p14:creationId xmlns:p14="http://schemas.microsoft.com/office/powerpoint/2010/main" val="3045989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Advertising</a:t>
            </a:r>
          </a:p>
        </p:txBody>
      </p:sp>
      <p:sp>
        <p:nvSpPr>
          <p:cNvPr id="3" name="Content Placeholder 2"/>
          <p:cNvSpPr>
            <a:spLocks noGrp="1"/>
          </p:cNvSpPr>
          <p:nvPr>
            <p:ph idx="1"/>
          </p:nvPr>
        </p:nvSpPr>
        <p:spPr/>
        <p:txBody>
          <a:bodyPr/>
          <a:lstStyle/>
          <a:p>
            <a:r>
              <a:rPr lang="en-GB" dirty="0"/>
              <a:t>Advertising is a means of communication with the users of a product or service. Advertisements are messages paid for by those who send them and are intended to inform or influence people who receive them, as defined by the Advertising Association of the UK.</a:t>
            </a:r>
          </a:p>
        </p:txBody>
      </p:sp>
    </p:spTree>
    <p:extLst>
      <p:ext uri="{BB962C8B-B14F-4D97-AF65-F5344CB8AC3E}">
        <p14:creationId xmlns:p14="http://schemas.microsoft.com/office/powerpoint/2010/main" val="979708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Newspapers</a:t>
            </a:r>
          </a:p>
          <a:p>
            <a:endParaRPr lang="en-GB" dirty="0"/>
          </a:p>
          <a:p>
            <a:endParaRPr lang="en-GB" dirty="0"/>
          </a:p>
          <a:p>
            <a:endParaRPr lang="en-GB" dirty="0"/>
          </a:p>
          <a:p>
            <a:r>
              <a:rPr lang="en-GB" dirty="0"/>
              <a:t>Magazines </a:t>
            </a:r>
          </a:p>
        </p:txBody>
      </p:sp>
    </p:spTree>
    <p:extLst>
      <p:ext uri="{BB962C8B-B14F-4D97-AF65-F5344CB8AC3E}">
        <p14:creationId xmlns:p14="http://schemas.microsoft.com/office/powerpoint/2010/main" val="669521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Television</a:t>
            </a:r>
          </a:p>
          <a:p>
            <a:endParaRPr lang="en-GB" dirty="0"/>
          </a:p>
          <a:p>
            <a:endParaRPr lang="en-GB" dirty="0"/>
          </a:p>
          <a:p>
            <a:r>
              <a:rPr lang="en-GB" dirty="0"/>
              <a:t>Radio</a:t>
            </a:r>
          </a:p>
        </p:txBody>
      </p:sp>
    </p:spTree>
    <p:extLst>
      <p:ext uri="{BB962C8B-B14F-4D97-AF65-F5344CB8AC3E}">
        <p14:creationId xmlns:p14="http://schemas.microsoft.com/office/powerpoint/2010/main" val="4086917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Media</a:t>
            </a:r>
          </a:p>
        </p:txBody>
      </p:sp>
      <p:sp>
        <p:nvSpPr>
          <p:cNvPr id="3" name="Content Placeholder 2"/>
          <p:cNvSpPr>
            <a:spLocks noGrp="1"/>
          </p:cNvSpPr>
          <p:nvPr>
            <p:ph idx="1"/>
          </p:nvPr>
        </p:nvSpPr>
        <p:spPr/>
        <p:txBody>
          <a:bodyPr/>
          <a:lstStyle/>
          <a:p>
            <a:r>
              <a:rPr lang="en-GB" dirty="0"/>
              <a:t>Cinema</a:t>
            </a:r>
          </a:p>
          <a:p>
            <a:endParaRPr lang="en-GB" dirty="0"/>
          </a:p>
          <a:p>
            <a:endParaRPr lang="en-GB" dirty="0"/>
          </a:p>
          <a:p>
            <a:r>
              <a:rPr lang="en-GB" dirty="0"/>
              <a:t>Outdoor</a:t>
            </a:r>
          </a:p>
        </p:txBody>
      </p:sp>
    </p:spTree>
    <p:extLst>
      <p:ext uri="{BB962C8B-B14F-4D97-AF65-F5344CB8AC3E}">
        <p14:creationId xmlns:p14="http://schemas.microsoft.com/office/powerpoint/2010/main" val="2436078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r>
              <a:rPr lang="en-GB" dirty="0"/>
              <a:t>What is the difference between advertising and sales promotion?</a:t>
            </a:r>
          </a:p>
        </p:txBody>
      </p:sp>
    </p:spTree>
    <p:extLst>
      <p:ext uri="{BB962C8B-B14F-4D97-AF65-F5344CB8AC3E}">
        <p14:creationId xmlns:p14="http://schemas.microsoft.com/office/powerpoint/2010/main" val="4197840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Push and Pull Strategy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67744" y="1268760"/>
            <a:ext cx="4464496" cy="4016039"/>
          </a:xfrm>
        </p:spPr>
      </p:pic>
    </p:spTree>
    <p:extLst>
      <p:ext uri="{BB962C8B-B14F-4D97-AF65-F5344CB8AC3E}">
        <p14:creationId xmlns:p14="http://schemas.microsoft.com/office/powerpoint/2010/main" val="671991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850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p:txBody>
          <a:bodyPr/>
          <a:lstStyle/>
          <a:p>
            <a:r>
              <a:rPr lang="en-GB" sz="2800" b="1" dirty="0"/>
              <a:t>Sponsorship</a:t>
            </a:r>
            <a:r>
              <a:rPr lang="en-GB" sz="2800"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r>
              <a:rPr lang="en-GB" dirty="0"/>
              <a:t>.</a:t>
            </a:r>
          </a:p>
        </p:txBody>
      </p:sp>
    </p:spTree>
    <p:extLst>
      <p:ext uri="{BB962C8B-B14F-4D97-AF65-F5344CB8AC3E}">
        <p14:creationId xmlns:p14="http://schemas.microsoft.com/office/powerpoint/2010/main" val="3473913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a:t>
            </a:r>
            <a:r>
              <a:rPr lang="en-GB"/>
              <a:t>, catalogue </a:t>
            </a:r>
            <a:r>
              <a:rPr lang="en-GB" dirty="0"/>
              <a:t>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sp>
        <p:nvSpPr>
          <p:cNvPr id="3" name="Content Placeholder 2"/>
          <p:cNvSpPr>
            <a:spLocks noGrp="1"/>
          </p:cNvSpPr>
          <p:nvPr>
            <p:ph idx="1"/>
          </p:nvPr>
        </p:nvSpPr>
        <p:spPr/>
        <p:txBody>
          <a:bodyPr/>
          <a:lstStyle/>
          <a:p>
            <a:r>
              <a:rPr lang="en-GB" dirty="0"/>
              <a:t>Integrated Marketing Communications ensures that all forms of communication and messages are carefully linked together. At its most basic level, Integrated Marketing Communications, or IMC, means integrating all the promotional tools, so that they work together in harmony.</a:t>
            </a:r>
          </a:p>
        </p:txBody>
      </p:sp>
    </p:spTree>
    <p:extLst>
      <p:ext uri="{BB962C8B-B14F-4D97-AF65-F5344CB8AC3E}">
        <p14:creationId xmlns:p14="http://schemas.microsoft.com/office/powerpoint/2010/main" val="19381642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Integrated Marketing Communications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43608" y="1634663"/>
            <a:ext cx="6851104" cy="3588673"/>
          </a:xfrm>
        </p:spPr>
      </p:pic>
    </p:spTree>
    <p:extLst>
      <p:ext uri="{BB962C8B-B14F-4D97-AF65-F5344CB8AC3E}">
        <p14:creationId xmlns:p14="http://schemas.microsoft.com/office/powerpoint/2010/main" val="280126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Design IMC campaigns for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2379</TotalTime>
  <Words>664</Words>
  <Application>Microsoft Office PowerPoint</Application>
  <PresentationFormat>On-screen Show (4:3)</PresentationFormat>
  <Paragraphs>60</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Georgia</vt:lpstr>
      <vt:lpstr>Myriad Pro</vt:lpstr>
      <vt:lpstr>Verdana</vt:lpstr>
      <vt:lpstr>Wingdings</vt:lpstr>
      <vt:lpstr>20140311PresentationUWTSDTemplate</vt:lpstr>
      <vt:lpstr>LCMB7001</vt:lpstr>
      <vt:lpstr>Communication</vt:lpstr>
      <vt:lpstr>A Communication Model</vt:lpstr>
      <vt:lpstr>Advertising</vt:lpstr>
      <vt:lpstr>Media</vt:lpstr>
      <vt:lpstr>Media</vt:lpstr>
      <vt:lpstr>Media</vt:lpstr>
      <vt:lpstr>Question</vt:lpstr>
      <vt:lpstr>Sales Promotion</vt:lpstr>
      <vt:lpstr>Push and Pull Strategy</vt:lpstr>
      <vt:lpstr>Public Relations</vt:lpstr>
      <vt:lpstr>Public Relations</vt:lpstr>
      <vt:lpstr>Publicity</vt:lpstr>
      <vt:lpstr>Sponsorship</vt:lpstr>
      <vt:lpstr>Direct Marketing</vt:lpstr>
      <vt:lpstr>Digital Marketing</vt:lpstr>
      <vt:lpstr>Integrated Marketing Communications</vt:lpstr>
      <vt:lpstr>Integrated Marketing Communications</vt:lpstr>
      <vt:lpstr>The stages in an IMC Campaign</vt:lpstr>
      <vt:lpstr>Exercise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149</cp:revision>
  <cp:lastPrinted>2018-07-09T15:27:01Z</cp:lastPrinted>
  <dcterms:created xsi:type="dcterms:W3CDTF">2002-10-07T19:43:58Z</dcterms:created>
  <dcterms:modified xsi:type="dcterms:W3CDTF">2020-11-01T17:54:47Z</dcterms:modified>
</cp:coreProperties>
</file>