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4" r:id="rId4"/>
    <p:sldId id="263" r:id="rId5"/>
    <p:sldId id="265"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98326B-86A4-62AF-FDF0-C3093039007C}" v="7172" dt="2026-10-14T21:42:59.0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totaljobs.com/job/assistant-practitioner/"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lthcareers.nhs.uk/explore-roles/wider-healthcare-team/roles-wider-healthcare-team/clinical-support-staff/assistant-practitioner" TargetMode="External"/><Relationship Id="rId2" Type="http://schemas.openxmlformats.org/officeDocument/2006/relationships/hyperlink" Target="https://www.google.com/search?sca_esv=4774ea444f86b346&amp;rlz=1C1VDKB_enGB1131GB1134&amp;sxsrf=APpeQntkVdk_Ne7eOL_-vbXYaW5ZrK9Jqw:1791888263972&amp;udm=2&amp;fbs=ABfTbFVyMZGZf1hfvX9uKjN_-G8c4u0" TargetMode="External"/><Relationship Id="rId1" Type="http://schemas.openxmlformats.org/officeDocument/2006/relationships/slideLayout" Target="../slideLayouts/slideLayout2.xml"/><Relationship Id="rId5" Type="http://schemas.openxmlformats.org/officeDocument/2006/relationships/hyperlink" Target="https://nshcs.hee.nhs.uk/healthcare-science/careers-in-healthcare-science/roles/healthcare-science-practitioner/" TargetMode="External"/><Relationship Id="rId4" Type="http://schemas.openxmlformats.org/officeDocument/2006/relationships/hyperlink" Target="https://do.org/10.1186/s12913-018-3506-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fontScale="90000"/>
          </a:bodyPr>
          <a:lstStyle/>
          <a:p>
            <a:pPr>
              <a:spcBef>
                <a:spcPts val="1000"/>
              </a:spcBef>
            </a:pPr>
            <a:endParaRPr lang="en-GB" sz="1800" b="1"/>
          </a:p>
          <a:p>
            <a:pPr>
              <a:spcBef>
                <a:spcPts val="1000"/>
              </a:spcBef>
            </a:pPr>
            <a:endParaRPr lang="en-GB" sz="1800" b="1"/>
          </a:p>
          <a:p>
            <a:br>
              <a:rPr lang="en-GB" sz="1800" b="1" dirty="0"/>
            </a:br>
            <a:br>
              <a:rPr lang="en-GB" sz="1800" b="1" dirty="0"/>
            </a:br>
            <a:br>
              <a:rPr lang="en-GB" sz="1800" b="1" dirty="0"/>
            </a:br>
            <a:br>
              <a:rPr lang="en-GB" sz="1800" b="1" dirty="0"/>
            </a:br>
            <a:r>
              <a:rPr lang="en-GB" sz="1800" b="1"/>
              <a:t>NANE: EMELINE M'PANDOU BOUTSINDI</a:t>
            </a:r>
            <a:br>
              <a:rPr lang="en-GB" sz="1800" b="1" dirty="0"/>
            </a:br>
            <a:r>
              <a:rPr lang="en-GB" sz="1800" b="1" dirty="0"/>
              <a:t>STUDENT: 2519589</a:t>
            </a:r>
            <a:br>
              <a:rPr lang="en-GB" sz="1800" b="1" dirty="0"/>
            </a:br>
            <a:r>
              <a:rPr lang="en-GB" sz="1800" b="1" dirty="0"/>
              <a:t>MODULE: PROFESSIONAL DEVELOPMENT WITHIN HEALTH AND SOCIAL CARE</a:t>
            </a:r>
            <a:br>
              <a:rPr lang="en-GB" sz="1800" b="1" dirty="0"/>
            </a:br>
            <a:r>
              <a:rPr lang="en-GB" sz="1800" b="1" dirty="0"/>
              <a:t>MODULE CODE: LCHS4009-BIRM</a:t>
            </a:r>
            <a:br>
              <a:rPr lang="en-GB" sz="1800" b="1" dirty="0"/>
            </a:br>
            <a:r>
              <a:rPr lang="en-GB" sz="1800" b="1" dirty="0"/>
              <a:t>LECTURER NAME: DR BESTY JOSE</a:t>
            </a:r>
            <a:br>
              <a:rPr lang="en-GB" sz="1800" b="1" dirty="0"/>
            </a:br>
            <a:br>
              <a:rPr lang="en-GB" sz="1800" b="1" dirty="0"/>
            </a:br>
            <a:br>
              <a:rPr lang="en-GB" sz="1800" b="1" dirty="0"/>
            </a:br>
            <a:br>
              <a:rPr lang="en-GB" sz="1800" b="1" dirty="0"/>
            </a:br>
            <a:endParaRPr lang="en-GB" sz="1800" b="1"/>
          </a:p>
        </p:txBody>
      </p:sp>
      <p:sp>
        <p:nvSpPr>
          <p:cNvPr id="3" name="Subtitle 2"/>
          <p:cNvSpPr>
            <a:spLocks noGrp="1"/>
          </p:cNvSpPr>
          <p:nvPr>
            <p:ph type="subTitle" idx="1"/>
          </p:nvPr>
        </p:nvSpPr>
        <p:spPr>
          <a:xfrm>
            <a:off x="1524000" y="5514052"/>
            <a:ext cx="9144000" cy="651910"/>
          </a:xfrm>
        </p:spPr>
        <p:txBody>
          <a:bodyPr vert="horz" lIns="91440" tIns="45720" rIns="91440" bIns="45720" rtlCol="0" anchor="ctr">
            <a:normAutofit/>
          </a:bodyPr>
          <a:lstStyle/>
          <a:p>
            <a:r>
              <a:rPr lang="en-GB" b="1"/>
              <a:t>Assignment Title: Job research presentation.</a:t>
            </a:r>
            <a:endParaRPr lang="en-GB" b="1" dirty="0"/>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1E5CA-CBC1-FA01-6734-912015B9834A}"/>
              </a:ext>
            </a:extLst>
          </p:cNvPr>
          <p:cNvSpPr>
            <a:spLocks noGrp="1"/>
          </p:cNvSpPr>
          <p:nvPr>
            <p:ph type="title"/>
          </p:nvPr>
        </p:nvSpPr>
        <p:spPr>
          <a:xfrm>
            <a:off x="640080" y="325369"/>
            <a:ext cx="4368602" cy="1956841"/>
          </a:xfrm>
        </p:spPr>
        <p:txBody>
          <a:bodyPr anchor="b">
            <a:normAutofit/>
          </a:bodyPr>
          <a:lstStyle/>
          <a:p>
            <a:r>
              <a:rPr lang="en-GB" dirty="0"/>
              <a:t>Assistant </a:t>
            </a:r>
            <a:r>
              <a:rPr lang="en-GB"/>
              <a:t>practitioner</a:t>
            </a:r>
            <a:br>
              <a:rPr lang="en-GB" dirty="0"/>
            </a:br>
            <a:r>
              <a:rPr lang="en-GB"/>
              <a:t>job</a:t>
            </a:r>
            <a:endParaRPr lang="en-GB" dirty="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A3B724-B555-5FF5-1B0E-AB2CC87B97AD}"/>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endParaRPr lang="en-GB" sz="1600" b="1" dirty="0"/>
          </a:p>
          <a:p>
            <a:pPr marL="0" indent="0">
              <a:buNone/>
            </a:pPr>
            <a:r>
              <a:rPr lang="en-GB" sz="1400" b="1"/>
              <a:t>Introduction</a:t>
            </a:r>
          </a:p>
          <a:p>
            <a:pPr marL="0" indent="0">
              <a:buNone/>
            </a:pPr>
            <a:r>
              <a:rPr lang="en-GB" sz="1200" dirty="0"/>
              <a:t>According to what I've learned so far, I would like to pursue a career as an Assistant practitioner within the NHS in Stroke rehabilitation or Emergency medicine department, to gain some clinical  knowledge such as monitoring and record patients' blood pressure, pulse, temperature, catheter care, </a:t>
            </a:r>
            <a:r>
              <a:rPr lang="en-GB" sz="1200"/>
              <a:t>clean clinical equipment. </a:t>
            </a:r>
          </a:p>
        </p:txBody>
      </p:sp>
      <p:pic>
        <p:nvPicPr>
          <p:cNvPr id="5" name="Picture 4" descr="Man wearing a mask">
            <a:extLst>
              <a:ext uri="{FF2B5EF4-FFF2-40B4-BE49-F238E27FC236}">
                <a16:creationId xmlns:a16="http://schemas.microsoft.com/office/drawing/2014/main" id="{23DFE41A-EE3F-B18C-0C0F-D0E2E9B29593}"/>
              </a:ext>
            </a:extLst>
          </p:cNvPr>
          <p:cNvPicPr>
            <a:picLocks noChangeAspect="1"/>
          </p:cNvPicPr>
          <p:nvPr/>
        </p:nvPicPr>
        <p:blipFill>
          <a:blip r:embed="rId2"/>
          <a:srcRect l="7857" r="7857"/>
          <a:stretch>
            <a:fillRect/>
          </a:stretch>
        </p:blipFill>
        <p:spPr>
          <a:xfrm>
            <a:off x="6679393" y="1416545"/>
            <a:ext cx="4866315" cy="38490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21B0A6E7-BBBC-BA7E-44E9-B4AFC7393A27}"/>
              </a:ext>
            </a:extLst>
          </p:cNvPr>
          <p:cNvSpPr txBox="1"/>
          <p:nvPr/>
        </p:nvSpPr>
        <p:spPr>
          <a:xfrm>
            <a:off x="7199483" y="944747"/>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70C0"/>
                </a:solidFill>
              </a:rPr>
              <a:t>PowerPoint image (2026)</a:t>
            </a:r>
          </a:p>
        </p:txBody>
      </p:sp>
    </p:spTree>
    <p:extLst>
      <p:ext uri="{BB962C8B-B14F-4D97-AF65-F5344CB8AC3E}">
        <p14:creationId xmlns:p14="http://schemas.microsoft.com/office/powerpoint/2010/main" val="73656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5CDD5-46ED-DE69-95B4-BA77C4F1EBED}"/>
              </a:ext>
            </a:extLst>
          </p:cNvPr>
          <p:cNvSpPr>
            <a:spLocks noGrp="1"/>
          </p:cNvSpPr>
          <p:nvPr>
            <p:ph type="title"/>
          </p:nvPr>
        </p:nvSpPr>
        <p:spPr/>
        <p:txBody>
          <a:bodyPr/>
          <a:lstStyle/>
          <a:p>
            <a:pPr algn="ctr"/>
            <a:r>
              <a:rPr lang="en-GB"/>
              <a:t>career prospects </a:t>
            </a:r>
            <a:endParaRPr lang="en-GB" dirty="0"/>
          </a:p>
        </p:txBody>
      </p:sp>
      <p:sp>
        <p:nvSpPr>
          <p:cNvPr id="3" name="Content Placeholder 2">
            <a:extLst>
              <a:ext uri="{FF2B5EF4-FFF2-40B4-BE49-F238E27FC236}">
                <a16:creationId xmlns:a16="http://schemas.microsoft.com/office/drawing/2014/main" id="{088D4CFA-50CC-F6CB-4906-8E51A7710467}"/>
              </a:ext>
            </a:extLst>
          </p:cNvPr>
          <p:cNvSpPr>
            <a:spLocks noGrp="1"/>
          </p:cNvSpPr>
          <p:nvPr>
            <p:ph idx="1"/>
          </p:nvPr>
        </p:nvSpPr>
        <p:spPr>
          <a:xfrm>
            <a:off x="838200" y="1567890"/>
            <a:ext cx="10515600" cy="4351338"/>
          </a:xfrm>
        </p:spPr>
        <p:txBody>
          <a:bodyPr vert="horz" lIns="91440" tIns="45720" rIns="91440" bIns="45720" rtlCol="0" anchor="t">
            <a:normAutofit/>
          </a:bodyPr>
          <a:lstStyle/>
          <a:p>
            <a:pPr marL="0" indent="0">
              <a:buNone/>
            </a:pPr>
            <a:r>
              <a:rPr lang="en-GB" sz="1200" dirty="0"/>
              <a:t>NHS Jobs </a:t>
            </a:r>
            <a:r>
              <a:rPr lang="en-GB" sz="1200"/>
              <a:t>website </a:t>
            </a:r>
            <a:r>
              <a:rPr lang="en-GB" sz="1200" err="1"/>
              <a:t>provi</a:t>
            </a:r>
            <a:r>
              <a:rPr lang="en-GB" sz="1200"/>
              <a:t>des more details about the role, including career pathway to progress in the care sector. The role start from Band 4, but you must be </a:t>
            </a:r>
            <a:r>
              <a:rPr lang="en-GB" sz="1200" dirty="0"/>
              <a:t>working as a healthcare assistant, dietician assistant or a maternity support worker. </a:t>
            </a:r>
            <a:endParaRPr lang="en-US" sz="1200" dirty="0"/>
          </a:p>
          <a:p>
            <a:pPr marL="0" indent="0">
              <a:buNone/>
            </a:pPr>
            <a:r>
              <a:rPr lang="en-GB" sz="1200"/>
              <a:t>Successful completion of Level 4 Health and social care qualification gives eligibility to apply as a healthcare assistant, make sure you get your functional </a:t>
            </a:r>
            <a:r>
              <a:rPr lang="en-GB" sz="1200" dirty="0"/>
              <a:t>skills certificate in Maths an</a:t>
            </a:r>
            <a:r>
              <a:rPr lang="en-GB" sz="1200"/>
              <a:t>d English prior to apply. </a:t>
            </a:r>
            <a:endParaRPr lang="en-US" sz="1200"/>
          </a:p>
          <a:p>
            <a:pPr marL="0" indent="0">
              <a:buNone/>
            </a:pPr>
            <a:r>
              <a:rPr lang="en-GB" sz="1200" dirty="0"/>
              <a:t>I found a live job recently on </a:t>
            </a:r>
            <a:r>
              <a:rPr lang="en-GB" sz="1200"/>
              <a:t>Totaljobs, Band 4 assistant practitioner palliative care therapy team NHS</a:t>
            </a:r>
            <a:r>
              <a:rPr lang="en-GB" sz="1200" b="1" dirty="0"/>
              <a:t> </a:t>
            </a:r>
            <a:r>
              <a:rPr lang="en-GB" sz="1200" dirty="0">
                <a:hlinkClick r:id="rId2"/>
              </a:rPr>
              <a:t>https://www.totaljobs.com/job/assistant-practitioner/</a:t>
            </a:r>
            <a:r>
              <a:rPr lang="en-GB" sz="1200"/>
              <a:t>. </a:t>
            </a:r>
            <a:endParaRPr lang="en-US" sz="1200"/>
          </a:p>
          <a:p>
            <a:pPr marL="0" indent="0">
              <a:buNone/>
            </a:pPr>
            <a:r>
              <a:rPr lang="en-GB" sz="1200"/>
              <a:t>The following assistant practitioners work across the NHS in most department such as :</a:t>
            </a:r>
          </a:p>
          <a:p>
            <a:pPr marL="0" indent="0">
              <a:buNone/>
            </a:pPr>
            <a:r>
              <a:rPr lang="en-GB" sz="1200" b="1" dirty="0"/>
              <a:t>Emergency Medicine</a:t>
            </a:r>
            <a:r>
              <a:rPr lang="en-GB" sz="1200" dirty="0"/>
              <a:t> – assess &amp; treat serious, life-threatening</a:t>
            </a:r>
            <a:r>
              <a:rPr lang="en-GB" sz="1200"/>
              <a:t> illnesses or injuries in 24/7 hospital. </a:t>
            </a:r>
            <a:endParaRPr lang="en-GB"/>
          </a:p>
          <a:p>
            <a:pPr marL="0" indent="0">
              <a:buNone/>
            </a:pPr>
            <a:r>
              <a:rPr lang="en-GB" sz="1200" b="1" dirty="0"/>
              <a:t>Biomedical science</a:t>
            </a:r>
            <a:r>
              <a:rPr lang="en-GB" sz="1200" dirty="0"/>
              <a:t> - </a:t>
            </a:r>
            <a:r>
              <a:rPr lang="en-GB" sz="1200" dirty="0">
                <a:ea typeface="+mn-lt"/>
                <a:cs typeface="+mn-lt"/>
              </a:rPr>
              <a:t>tests and </a:t>
            </a:r>
            <a:r>
              <a:rPr lang="en-GB" sz="1200">
                <a:ea typeface="+mn-lt"/>
                <a:cs typeface="+mn-lt"/>
              </a:rPr>
              <a:t>analyses</a:t>
            </a:r>
            <a:r>
              <a:rPr lang="en-GB" sz="1200" dirty="0">
                <a:ea typeface="+mn-lt"/>
                <a:cs typeface="+mn-lt"/>
              </a:rPr>
              <a:t> patient samples—such as blood, tissue, and urine—in hospital and clinical laboratories to help doctors diagnose, treat, and prevent disease.</a:t>
            </a:r>
            <a:endParaRPr lang="en-GB" sz="1200" dirty="0"/>
          </a:p>
          <a:p>
            <a:pPr marL="0" indent="0">
              <a:buNone/>
            </a:pPr>
            <a:r>
              <a:rPr lang="en-GB" sz="1200" b="1" dirty="0"/>
              <a:t>Stroke rehabilitation </a:t>
            </a:r>
            <a:r>
              <a:rPr lang="en-GB" sz="1200" dirty="0"/>
              <a:t>- </a:t>
            </a:r>
            <a:r>
              <a:rPr lang="en-GB" sz="1200" dirty="0">
                <a:ea typeface="+mn-lt"/>
                <a:cs typeface="+mn-lt"/>
              </a:rPr>
              <a:t>designed to help stroke survivors regain independence, rebuild strength, and relearn daily skills. Which links to similar role such as speech and language </a:t>
            </a:r>
            <a:r>
              <a:rPr lang="en-GB" sz="1200">
                <a:ea typeface="+mn-lt"/>
                <a:cs typeface="+mn-lt"/>
              </a:rPr>
              <a:t>therapy &amp; OT</a:t>
            </a:r>
            <a:endParaRPr lang="en-GB" sz="1200"/>
          </a:p>
          <a:p>
            <a:pPr marL="0" indent="0">
              <a:buNone/>
            </a:pPr>
            <a:r>
              <a:rPr lang="en-GB" sz="1200"/>
              <a:t>They always work under the direction of a nurse, dietician, physiotherapist or biomedical scientist. </a:t>
            </a:r>
            <a:r>
              <a:rPr lang="en-GB" sz="1200" dirty="0"/>
              <a:t>According to NHS (2025)., responsibilities and skills vary depending on the care setting , and the department you are willing to work.</a:t>
            </a:r>
            <a:endParaRPr lang="en-GB"/>
          </a:p>
          <a:p>
            <a:pPr marL="0" indent="0">
              <a:buNone/>
            </a:pPr>
            <a:r>
              <a:rPr lang="en-GB" sz="1200" dirty="0"/>
              <a:t>In the hospital for example communication, observation, infection control, record-keeping, safeguarding and teamwork skills are requires for the </a:t>
            </a:r>
            <a:r>
              <a:rPr lang="en-GB" sz="1200"/>
              <a:t>role.</a:t>
            </a:r>
            <a:endParaRPr lang="en-US" sz="1200"/>
          </a:p>
          <a:p>
            <a:pPr marL="0" indent="0">
              <a:buNone/>
            </a:pPr>
            <a:r>
              <a:rPr lang="en-GB" sz="1200" dirty="0"/>
              <a:t>Henshall, C., (2018) mention ' Assistant practitioner are higher level support workers who complement the work of registered health professional'. Essential </a:t>
            </a:r>
            <a:r>
              <a:rPr lang="en-GB" sz="1200"/>
              <a:t>skills needed for those working in the hospital are observation, infection control, record-keeping, safeguarding, communication and teamwork. Most employers </a:t>
            </a:r>
            <a:r>
              <a:rPr lang="en-GB" sz="1200" dirty="0"/>
              <a:t>might focus on your attitude(polite), values (professional) and behaviours (punctuality). </a:t>
            </a:r>
            <a:endParaRPr lang="en-US" sz="1200"/>
          </a:p>
          <a:p>
            <a:pPr marL="0" indent="0">
              <a:buNone/>
            </a:pPr>
            <a:endParaRPr lang="en-GB" sz="1200" dirty="0"/>
          </a:p>
          <a:p>
            <a:pPr marL="0" indent="0">
              <a:buNone/>
            </a:pPr>
            <a:endParaRPr lang="en-GB" sz="1200"/>
          </a:p>
        </p:txBody>
      </p:sp>
    </p:spTree>
    <p:extLst>
      <p:ext uri="{BB962C8B-B14F-4D97-AF65-F5344CB8AC3E}">
        <p14:creationId xmlns:p14="http://schemas.microsoft.com/office/powerpoint/2010/main" val="849398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E2C974-0FFE-D4B7-86FA-19C2B6DD39D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Swot analysis</a:t>
            </a:r>
          </a:p>
        </p:txBody>
      </p:sp>
      <p:sp>
        <p:nvSpPr>
          <p:cNvPr id="8" name="Content Placeholder 7">
            <a:extLst>
              <a:ext uri="{FF2B5EF4-FFF2-40B4-BE49-F238E27FC236}">
                <a16:creationId xmlns:a16="http://schemas.microsoft.com/office/drawing/2014/main" id="{C4F053DE-66B9-2A6C-CC41-05F0D9E88DBD}"/>
              </a:ext>
            </a:extLst>
          </p:cNvPr>
          <p:cNvSpPr>
            <a:spLocks noGrp="1"/>
          </p:cNvSpPr>
          <p:nvPr>
            <p:ph idx="1"/>
          </p:nvPr>
        </p:nvSpPr>
        <p:spPr>
          <a:xfrm>
            <a:off x="6503158" y="649480"/>
            <a:ext cx="4862447" cy="5546047"/>
          </a:xfrm>
        </p:spPr>
        <p:txBody>
          <a:bodyPr anchor="ctr">
            <a:normAutofit lnSpcReduction="10000"/>
          </a:bodyPr>
          <a:lstStyle/>
          <a:p>
            <a:pPr marL="0" indent="0">
              <a:buNone/>
            </a:pPr>
            <a:r>
              <a:rPr lang="en-GB" sz="1400" b="1"/>
              <a:t>Strengths</a:t>
            </a:r>
            <a:r>
              <a:rPr lang="en-GB" sz="1400" b="1" dirty="0"/>
              <a:t> </a:t>
            </a:r>
            <a:endParaRPr lang="en-GB" sz="1400"/>
          </a:p>
          <a:p>
            <a:pPr>
              <a:buNone/>
            </a:pPr>
            <a:r>
              <a:rPr lang="en-GB" sz="1200"/>
              <a:t>Observation and safeguarding skills, (Currently working in the</a:t>
            </a:r>
            <a:endParaRPr lang="en-GB" sz="1200" dirty="0"/>
          </a:p>
          <a:p>
            <a:pPr>
              <a:buNone/>
            </a:pPr>
            <a:r>
              <a:rPr lang="en-GB" sz="1200" dirty="0"/>
              <a:t>healthcare sector, I do pay attention to details because what you </a:t>
            </a:r>
            <a:r>
              <a:rPr lang="en-GB" sz="1200"/>
              <a:t>notice</a:t>
            </a:r>
            <a:endParaRPr lang="en-GB" sz="1200" dirty="0"/>
          </a:p>
          <a:p>
            <a:pPr>
              <a:buNone/>
            </a:pPr>
            <a:r>
              <a:rPr lang="en-GB" sz="1200"/>
              <a:t>could save life).</a:t>
            </a:r>
            <a:endParaRPr lang="en-GB" sz="1200" dirty="0"/>
          </a:p>
          <a:p>
            <a:pPr>
              <a:buNone/>
            </a:pPr>
            <a:r>
              <a:rPr lang="en-GB" sz="1200"/>
              <a:t> Record- keeping (I do contribute to MDT handovers by reporting patient's progress to improve quality of care).</a:t>
            </a:r>
          </a:p>
          <a:p>
            <a:pPr>
              <a:buNone/>
            </a:pPr>
            <a:r>
              <a:rPr lang="en-GB" sz="1200" dirty="0"/>
              <a:t> Willing to learn (I am learning to achieve a degree in a second </a:t>
            </a:r>
            <a:r>
              <a:rPr lang="en-GB" sz="1200"/>
              <a:t>language).  </a:t>
            </a:r>
            <a:endParaRPr lang="en-GB" sz="1200" dirty="0"/>
          </a:p>
          <a:p>
            <a:pPr>
              <a:buNone/>
            </a:pPr>
            <a:r>
              <a:rPr lang="en-GB" sz="1400" b="1"/>
              <a:t>Weakness</a:t>
            </a:r>
            <a:endParaRPr lang="en-GB" sz="1400"/>
          </a:p>
          <a:p>
            <a:pPr marL="0" indent="0">
              <a:buNone/>
            </a:pPr>
            <a:r>
              <a:rPr lang="en-GB" sz="1200"/>
              <a:t>Communication, English</a:t>
            </a:r>
            <a:r>
              <a:rPr lang="en-GB" sz="1200" dirty="0"/>
              <a:t> not being my first language I find it difficult and feel nervous when speaking English in large group.</a:t>
            </a:r>
          </a:p>
          <a:p>
            <a:pPr marL="0" indent="0">
              <a:buNone/>
            </a:pPr>
            <a:r>
              <a:rPr lang="en-GB" sz="1400" b="1"/>
              <a:t>Opportunities</a:t>
            </a:r>
          </a:p>
          <a:p>
            <a:pPr marL="0" indent="0">
              <a:buNone/>
            </a:pPr>
            <a:r>
              <a:rPr lang="en-GB" sz="1200"/>
              <a:t>A completion of Level 4 Health and social care qualification </a:t>
            </a:r>
            <a:r>
              <a:rPr lang="en-GB" sz="1200" dirty="0"/>
              <a:t>gives eligibility to apply as a healthcare assistant, then with experience you can apply for assistant practitioner job role. With up-to-date regular training and knowledge, you can lead to a senior assistant practitioner role or train as a nurse, physiotherapist, dietician, podiatrist or radiographer. There is a career pathway within NHS such as Nursing Associate Program or Registered Nurse Apprenticeship (RNDA) to become a nurse. </a:t>
            </a:r>
            <a:br>
              <a:rPr lang="en-GB" sz="1200" dirty="0"/>
            </a:br>
            <a:endParaRPr lang="en-GB" sz="1200" dirty="0"/>
          </a:p>
          <a:p>
            <a:pPr marL="0" indent="0">
              <a:buNone/>
            </a:pPr>
            <a:r>
              <a:rPr lang="en-GB" sz="1400" b="1"/>
              <a:t>Threats</a:t>
            </a:r>
            <a:endParaRPr lang="en-GB"/>
          </a:p>
          <a:p>
            <a:pPr marL="0" indent="0">
              <a:buNone/>
            </a:pPr>
            <a:r>
              <a:rPr lang="en-GB" sz="1200" dirty="0"/>
              <a:t>Self-management (</a:t>
            </a:r>
            <a:r>
              <a:rPr lang="en-GB" sz="1200"/>
              <a:t>Finding balance</a:t>
            </a:r>
            <a:r>
              <a:rPr lang="en-GB" sz="1200" dirty="0"/>
              <a:t> between study, work, personal and family life) and Self-discipline (lack of motivation when working under pressure).</a:t>
            </a:r>
          </a:p>
        </p:txBody>
      </p:sp>
    </p:spTree>
    <p:extLst>
      <p:ext uri="{BB962C8B-B14F-4D97-AF65-F5344CB8AC3E}">
        <p14:creationId xmlns:p14="http://schemas.microsoft.com/office/powerpoint/2010/main" val="3412812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63D59-BAF1-68A6-FCA5-7B582EBDF8B3}"/>
              </a:ext>
            </a:extLst>
          </p:cNvPr>
          <p:cNvSpPr>
            <a:spLocks noGrp="1"/>
          </p:cNvSpPr>
          <p:nvPr>
            <p:ph type="title"/>
          </p:nvPr>
        </p:nvSpPr>
        <p:spPr/>
        <p:txBody>
          <a:bodyPr>
            <a:normAutofit/>
          </a:bodyPr>
          <a:lstStyle/>
          <a:p>
            <a:r>
              <a:rPr lang="en-GB" sz="1400" dirty="0"/>
              <a:t>Based on my strengths to overcome my weakness I will start writing notes with key points, take a deep breath and slow down when speaking in </a:t>
            </a:r>
            <a:r>
              <a:rPr lang="en-GB" sz="1400"/>
              <a:t>large group to improve my communication skills. As a short-term goal I will wisely choose my work department if opportunities are given, also for</a:t>
            </a:r>
            <a:r>
              <a:rPr lang="en-GB" sz="1400" dirty="0"/>
              <a:t> a long-term goal I will work effectively and develop leadership skills such as problem solving and decision making .</a:t>
            </a:r>
          </a:p>
        </p:txBody>
      </p:sp>
      <p:sp>
        <p:nvSpPr>
          <p:cNvPr id="3" name="Content Placeholder 2">
            <a:extLst>
              <a:ext uri="{FF2B5EF4-FFF2-40B4-BE49-F238E27FC236}">
                <a16:creationId xmlns:a16="http://schemas.microsoft.com/office/drawing/2014/main" id="{7C23FD47-F100-DD67-4F9C-BCE270AE7BFE}"/>
              </a:ext>
            </a:extLst>
          </p:cNvPr>
          <p:cNvSpPr>
            <a:spLocks noGrp="1"/>
          </p:cNvSpPr>
          <p:nvPr>
            <p:ph idx="1"/>
          </p:nvPr>
        </p:nvSpPr>
        <p:spPr/>
        <p:txBody>
          <a:bodyPr vert="horz" lIns="91440" tIns="45720" rIns="91440" bIns="45720" rtlCol="0" anchor="t">
            <a:normAutofit/>
          </a:bodyPr>
          <a:lstStyle/>
          <a:p>
            <a:pPr marL="0" indent="0">
              <a:buNone/>
            </a:pPr>
            <a:r>
              <a:rPr lang="en-GB" sz="1400" b="1"/>
              <a:t>Conclusion</a:t>
            </a:r>
            <a:endParaRPr lang="en-GB"/>
          </a:p>
          <a:p>
            <a:pPr marL="0" indent="0">
              <a:buNone/>
            </a:pPr>
            <a:r>
              <a:rPr lang="en-GB" sz="1400"/>
              <a:t>NHS offer multiple career opportunities for undergraduate and graduate students, some employers might focus on recruiting people </a:t>
            </a:r>
            <a:r>
              <a:rPr lang="en-GB" sz="1400" dirty="0"/>
              <a:t>with the right attitude, values and behaviours.</a:t>
            </a:r>
            <a:endParaRPr lang="en-GB" sz="1200" dirty="0"/>
          </a:p>
        </p:txBody>
      </p:sp>
    </p:spTree>
    <p:extLst>
      <p:ext uri="{BB962C8B-B14F-4D97-AF65-F5344CB8AC3E}">
        <p14:creationId xmlns:p14="http://schemas.microsoft.com/office/powerpoint/2010/main" val="2851728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5A4E7-D5F7-92B4-2505-3106B4DF0767}"/>
              </a:ext>
            </a:extLst>
          </p:cNvPr>
          <p:cNvSpPr>
            <a:spLocks noGrp="1"/>
          </p:cNvSpPr>
          <p:nvPr>
            <p:ph type="title"/>
          </p:nvPr>
        </p:nvSpPr>
        <p:spPr/>
        <p:txBody>
          <a:bodyPr>
            <a:normAutofit/>
          </a:bodyPr>
          <a:lstStyle/>
          <a:p>
            <a:r>
              <a:rPr lang="en-GB" sz="2000" b="1" dirty="0"/>
              <a:t>References</a:t>
            </a:r>
          </a:p>
        </p:txBody>
      </p:sp>
      <p:sp>
        <p:nvSpPr>
          <p:cNvPr id="3" name="Content Placeholder 2">
            <a:extLst>
              <a:ext uri="{FF2B5EF4-FFF2-40B4-BE49-F238E27FC236}">
                <a16:creationId xmlns:a16="http://schemas.microsoft.com/office/drawing/2014/main" id="{7FD1BE00-ADB5-506D-754F-5AB4408C10F9}"/>
              </a:ext>
            </a:extLst>
          </p:cNvPr>
          <p:cNvSpPr>
            <a:spLocks noGrp="1"/>
          </p:cNvSpPr>
          <p:nvPr>
            <p:ph idx="1"/>
          </p:nvPr>
        </p:nvSpPr>
        <p:spPr/>
        <p:txBody>
          <a:bodyPr vert="horz" lIns="91440" tIns="45720" rIns="91440" bIns="45720" rtlCol="0" anchor="t">
            <a:normAutofit/>
          </a:bodyPr>
          <a:lstStyle/>
          <a:p>
            <a:pPr>
              <a:buNone/>
            </a:pPr>
            <a:r>
              <a:rPr lang="en-GB" sz="1600"/>
              <a:t>Image available at </a:t>
            </a:r>
            <a:r>
              <a:rPr lang="en-GB" sz="1600" dirty="0">
                <a:hlinkClick r:id="rId2"/>
              </a:rPr>
              <a:t>https://www.google.com/search?sca_esv=4774ea444f86b346&amp;rlz=1C1VDKB_enGB1131GB1134&amp;sxsrf=APpeQntkVdk_Ne7eOL_-vbXYaW5ZrK9Jqw:1791888263972&amp;udm=2&amp;fbs=ABfTbFVyMZGZf1hfvX9uKjN_-G8c4u0</a:t>
            </a:r>
            <a:r>
              <a:rPr lang="en-GB" sz="1600"/>
              <a:t> accessed date: 13-10-2016 at 10pm. </a:t>
            </a:r>
            <a:endParaRPr lang="en-GB"/>
          </a:p>
          <a:p>
            <a:pPr>
              <a:buNone/>
            </a:pPr>
            <a:r>
              <a:rPr lang="en-GB" sz="1600"/>
              <a:t>Assistant Practitioner-NHS (2025). Available at: </a:t>
            </a:r>
            <a:r>
              <a:rPr lang="en-GB" sz="1600" dirty="0">
                <a:hlinkClick r:id="rId3"/>
              </a:rPr>
              <a:t>https://www.healthcareers.nhs.uk/explore-roles/wider-healthcare-team/roles-wider-healthcare-team/clinical-support-staff/assistant-practitioner</a:t>
            </a:r>
            <a:r>
              <a:rPr lang="en-GB" sz="1600" dirty="0"/>
              <a:t> , accessed 25-09-2026 at 8pm.</a:t>
            </a:r>
            <a:endParaRPr lang="en-GB"/>
          </a:p>
          <a:p>
            <a:pPr marL="0" indent="0">
              <a:buNone/>
            </a:pPr>
            <a:r>
              <a:rPr lang="en-GB" sz="1600" dirty="0"/>
              <a:t>Henshall, C., Doherty, A., Green, H., Westcott, L., &amp; Aveyard, H. (2018). The role of the assistant practitioner in the clinical setting: a focus group study. </a:t>
            </a:r>
            <a:r>
              <a:rPr lang="en-GB" sz="1600" i="1" dirty="0"/>
              <a:t>BMC Health Services Research, 18(1), Article 695. </a:t>
            </a:r>
            <a:r>
              <a:rPr lang="en-GB" sz="1600" i="1" dirty="0">
                <a:hlinkClick r:id="rId4"/>
              </a:rPr>
              <a:t>https://do.org/10.1186/s12913-018-3506-y</a:t>
            </a:r>
            <a:r>
              <a:rPr lang="en-GB" sz="1600" i="1" dirty="0"/>
              <a:t> .</a:t>
            </a:r>
          </a:p>
          <a:p>
            <a:pPr>
              <a:buNone/>
            </a:pPr>
            <a:r>
              <a:rPr lang="en-GB" sz="1600"/>
              <a:t>National school of healthcare science (2026) NHS England. Available at: </a:t>
            </a:r>
            <a:r>
              <a:rPr lang="en-GB" sz="1600" dirty="0">
                <a:hlinkClick r:id="rId5"/>
              </a:rPr>
              <a:t>https://nshcs.hee.nhs.uk/healthcare-science/careers-in-healthcare-science/roles/healthcare-science-practitioner/</a:t>
            </a:r>
            <a:r>
              <a:rPr lang="en-GB" sz="1600"/>
              <a:t> accessed date: 6-10-2026 at 2.39am.</a:t>
            </a:r>
          </a:p>
          <a:p>
            <a:pPr>
              <a:buNone/>
            </a:pPr>
            <a:endParaRPr lang="en-GB" sz="1600" dirty="0"/>
          </a:p>
        </p:txBody>
      </p:sp>
    </p:spTree>
    <p:extLst>
      <p:ext uri="{BB962C8B-B14F-4D97-AF65-F5344CB8AC3E}">
        <p14:creationId xmlns:p14="http://schemas.microsoft.com/office/powerpoint/2010/main" val="5391322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      NANE: EMELINE M'PANDOU BOUTSINDI STUDENT: 2519589 MODULE: PROFESSIONAL DEVELOPMENT WITHIN HEALTH AND SOCIAL CARE MODULE CODE: LCHS4009-BIRM LECTURER NAME: DR BESTY JOSE    </vt:lpstr>
      <vt:lpstr>Assistant practitioner job</vt:lpstr>
      <vt:lpstr>career prospects </vt:lpstr>
      <vt:lpstr>Swot analysis</vt:lpstr>
      <vt:lpstr>Based on my strengths to overcome my weakness I will start writing notes with key points, take a deep breath and slow down when speaking in large group to improve my communication skills. As a short-term goal I will wisely choose my work department if opportunities are given, also for a long-term goal I will work effectively and develop leadership skills such as problem solving and decision making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4053</cp:revision>
  <dcterms:created xsi:type="dcterms:W3CDTF">2026-10-01T12:41:26Z</dcterms:created>
  <dcterms:modified xsi:type="dcterms:W3CDTF">2026-10-14T21:46:12Z</dcterms:modified>
</cp:coreProperties>
</file>