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DAILYMAILONLINE.CO.UK" TargetMode="External"/><Relationship Id="rId2" Type="http://schemas.openxmlformats.org/officeDocument/2006/relationships/hyperlink" Target="HTTP://WWW,CAPH.CA.GOV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WNSBRAIN.COM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AE82E-9435-0746-9702-315FC42ED8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COMMUNICABLE dISEASE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28099A-F7ED-384E-83B9-13DFB8494D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franchesca platt</a:t>
            </a:r>
          </a:p>
          <a:p>
            <a:r>
              <a:rPr lang="en-GB" dirty="0"/>
              <a:t>1708456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618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240987D2-7FAC-4B65-A97B-0EAADE73B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62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ADAFE73A-5252-A144-96C7-DC721C041DB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21540" r="15357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FAD0E3-895E-F146-B692-80C1070E1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070" y="2191911"/>
            <a:ext cx="3707844" cy="44175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000" dirty="0"/>
              <a:t>What is a communicable disease</a:t>
            </a:r>
            <a:br>
              <a:rPr lang="en-GB" sz="4000" dirty="0"/>
            </a:br>
            <a:br>
              <a:rPr lang="en-GB" sz="3700" dirty="0"/>
            </a:br>
            <a:br>
              <a:rPr lang="en-GB" sz="3700" dirty="0"/>
            </a:br>
            <a:br>
              <a:rPr lang="en-GB" sz="3700" dirty="0"/>
            </a:br>
            <a:br>
              <a:rPr lang="en-GB" sz="3700" dirty="0"/>
            </a:br>
            <a:r>
              <a:rPr lang="en-GB" sz="1100" dirty="0"/>
              <a:t>INDIANA uNIVERSITY (2018)</a:t>
            </a: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2251601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0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1" name="Rectangle 42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2">
            <a:extLst>
              <a:ext uri="{FF2B5EF4-FFF2-40B4-BE49-F238E27FC236}">
                <a16:creationId xmlns:a16="http://schemas.microsoft.com/office/drawing/2014/main" id="{240987D2-7FAC-4B65-A97B-0EAADE73B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62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4">
            <a:extLst>
              <a:ext uri="{FF2B5EF4-FFF2-40B4-BE49-F238E27FC236}">
                <a16:creationId xmlns:a16="http://schemas.microsoft.com/office/drawing/2014/main" id="{1063C63C-D5FA-854F-A5D7-91E312E671D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t="956" r="1" b="1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D86C1A-55DC-3F4E-B004-D22A12714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/>
              <a:t>COMMUNICABLE DISEASE I HAVE CHOSEN</a:t>
            </a:r>
            <a:br>
              <a:rPr lang="en-GB" sz="3700" dirty="0"/>
            </a:br>
            <a:br>
              <a:rPr lang="en-GB" sz="3700" dirty="0"/>
            </a:br>
            <a:r>
              <a:rPr lang="en-GB" sz="1200" dirty="0"/>
              <a:t>CALDWELL-WEST (2018)</a:t>
            </a:r>
            <a:r>
              <a:rPr lang="en-US" sz="37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11851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3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7">
            <a:extLst>
              <a:ext uri="{FF2B5EF4-FFF2-40B4-BE49-F238E27FC236}">
                <a16:creationId xmlns:a16="http://schemas.microsoft.com/office/drawing/2014/main" id="{5F958E75-2718-304A-A665-0CECDDAB0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5" y="1801094"/>
            <a:ext cx="6909479" cy="326472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7CDD11-0C61-7945-B3B0-4AFB712CF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6731" y="1132444"/>
            <a:ext cx="3611590" cy="2445405"/>
          </a:xfrm>
        </p:spPr>
        <p:txBody>
          <a:bodyPr>
            <a:noAutofit/>
          </a:bodyPr>
          <a:lstStyle/>
          <a:p>
            <a:pPr algn="l"/>
            <a:r>
              <a:rPr lang="en-GB" sz="4000" dirty="0"/>
              <a:t>Incidence and prevalence of whooping cough</a:t>
            </a:r>
            <a:endParaRPr lang="en-US" sz="4000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726CC69-247A-4128-8B82-2175262762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46193" y="2595692"/>
            <a:ext cx="3352128" cy="3881309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200" dirty="0"/>
              <a:t>Oxford vaccine group (2018)</a:t>
            </a:r>
          </a:p>
        </p:txBody>
      </p:sp>
    </p:spTree>
    <p:extLst>
      <p:ext uri="{BB962C8B-B14F-4D97-AF65-F5344CB8AC3E}">
        <p14:creationId xmlns:p14="http://schemas.microsoft.com/office/powerpoint/2010/main" val="4098635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240987D2-7FAC-4B65-A97B-0EAADE73B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62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23F7DEAC-4B0B-6945-B040-F48EF11A7E5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9966" r="14310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49ACD3-18C3-CC47-BDA4-BDCB4A022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48818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Incidence and prevalence of whooping cough</a:t>
            </a:r>
            <a:br>
              <a:rPr lang="en-GB" sz="4100" dirty="0"/>
            </a:br>
            <a:br>
              <a:rPr lang="en-GB" sz="4100" dirty="0"/>
            </a:br>
            <a:br>
              <a:rPr lang="en-GB" sz="4100" dirty="0"/>
            </a:br>
            <a:r>
              <a:rPr lang="en-GB" sz="1200" dirty="0"/>
              <a:t>consultant 360 (2018)</a:t>
            </a:r>
            <a:endParaRPr lang="en-US" sz="4100" dirty="0"/>
          </a:p>
        </p:txBody>
      </p:sp>
    </p:spTree>
    <p:extLst>
      <p:ext uri="{BB962C8B-B14F-4D97-AF65-F5344CB8AC3E}">
        <p14:creationId xmlns:p14="http://schemas.microsoft.com/office/powerpoint/2010/main" val="1271967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DCBE3-BCFB-224E-AA35-178FDBFB7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Signs and Symptoms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EE00-F3FF-484C-96DD-F2FE5894A78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7-10 days</a:t>
            </a:r>
          </a:p>
          <a:p>
            <a:r>
              <a:rPr lang="en-GB" sz="3600" dirty="0"/>
              <a:t>Similar to common cold</a:t>
            </a:r>
          </a:p>
          <a:p>
            <a:r>
              <a:rPr lang="en-GB" sz="3600" dirty="0"/>
              <a:t>“Whoop” sounding cough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National health service (2018)  bupa (2018)  emedicine health (2018) </a:t>
            </a:r>
          </a:p>
        </p:txBody>
      </p:sp>
    </p:spTree>
    <p:extLst>
      <p:ext uri="{BB962C8B-B14F-4D97-AF65-F5344CB8AC3E}">
        <p14:creationId xmlns:p14="http://schemas.microsoft.com/office/powerpoint/2010/main" val="3382339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240987D2-7FAC-4B65-A97B-0EAADE73B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62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2B90516E-0D18-514B-BADB-51C020CCDBF3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26658" r="4685" b="-1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9C3779-8214-504D-B4EC-0CC426D96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4652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Treatments for whooping cough</a:t>
            </a: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r>
              <a:rPr lang="en-GB" sz="1200" dirty="0"/>
              <a:t>on health (2018)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793088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F1ABC7C-50BF-3143-A735-3FFD07445746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960120" y="1686978"/>
            <a:ext cx="6002432" cy="348141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466DE4-C779-0A49-87CC-4D244002F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354" y="1686978"/>
            <a:ext cx="3707844" cy="31319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GB" sz="4100" dirty="0"/>
            </a:br>
            <a:r>
              <a:rPr lang="en-US" sz="4900" dirty="0"/>
              <a:t>Vaccinations for whooping </a:t>
            </a:r>
            <a:br>
              <a:rPr lang="en-GB" sz="4900" dirty="0"/>
            </a:br>
            <a:r>
              <a:rPr lang="en-US" sz="4900" dirty="0"/>
              <a:t>cough</a:t>
            </a:r>
            <a:br>
              <a:rPr lang="en-GB" sz="4100" dirty="0"/>
            </a:br>
            <a:br>
              <a:rPr lang="en-GB" sz="4100" dirty="0"/>
            </a:br>
            <a:r>
              <a:rPr lang="en-GB" sz="1200" dirty="0"/>
              <a:t>medical express (2018)</a:t>
            </a:r>
            <a:endParaRPr lang="en-US" sz="4100" dirty="0"/>
          </a:p>
        </p:txBody>
      </p:sp>
    </p:spTree>
    <p:extLst>
      <p:ext uri="{BB962C8B-B14F-4D97-AF65-F5344CB8AC3E}">
        <p14:creationId xmlns:p14="http://schemas.microsoft.com/office/powerpoint/2010/main" val="794224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5F5E4-CC71-894B-B828-B83EBF3C0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Prevention methods for whooping cough</a:t>
            </a: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AE3F2-312B-734D-918A-453897C94EA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Isolation (first 48 hours or 3 weeks)</a:t>
            </a:r>
          </a:p>
          <a:p>
            <a:r>
              <a:rPr lang="en-GB" sz="3600" dirty="0"/>
              <a:t>Cover mouth after cough and sneeze</a:t>
            </a:r>
          </a:p>
          <a:p>
            <a:r>
              <a:rPr lang="en-GB" sz="3600" dirty="0"/>
              <a:t>Throw away used tissues and wash hands </a:t>
            </a:r>
          </a:p>
          <a:p>
            <a:r>
              <a:rPr lang="en-GB" sz="3600" dirty="0"/>
              <a:t>‘Coughs and sneezes spread diseases!!’</a:t>
            </a:r>
          </a:p>
        </p:txBody>
      </p:sp>
    </p:spTree>
    <p:extLst>
      <p:ext uri="{BB962C8B-B14F-4D97-AF65-F5344CB8AC3E}">
        <p14:creationId xmlns:p14="http://schemas.microsoft.com/office/powerpoint/2010/main" val="2005573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240987D2-7FAC-4B65-A97B-0EAADE73B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62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0B3580BA-223A-C642-A404-48EDC480598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21319" r="21888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2D09FD-4AA2-DE46-ACD9-5FE96AB8B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48272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Whooping cough trends</a:t>
            </a:r>
            <a:br>
              <a:rPr lang="en-GB" sz="4800" dirty="0"/>
            </a:br>
            <a:br>
              <a:rPr lang="en-GB" sz="4800" dirty="0"/>
            </a:br>
            <a:r>
              <a:rPr lang="en-GB" sz="1200" dirty="0"/>
              <a:t>everyday healTH (2018)</a:t>
            </a:r>
            <a:br>
              <a:rPr lang="en-GB" sz="4800" dirty="0"/>
            </a:b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597945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27FC3-C524-874B-B03E-C150B2427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IMPLICATIONS ON THE HEALTH CARE PROFESSION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510D8-9B23-034B-B372-A9D759D4133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NEED FOR MORE PHLEBOTOMIST’S TO BE TRAINED </a:t>
            </a:r>
          </a:p>
          <a:p>
            <a:r>
              <a:rPr lang="en-GB" sz="3600" dirty="0"/>
              <a:t>MORE DRS ON DUTY/ ON CALL</a:t>
            </a:r>
          </a:p>
          <a:p>
            <a:r>
              <a:rPr lang="en-GB" sz="3600" dirty="0"/>
              <a:t>PHARMACIES AND SURGERIES OPEN LONGER</a:t>
            </a:r>
          </a:p>
          <a:p>
            <a:r>
              <a:rPr lang="en-GB" sz="3600" dirty="0"/>
              <a:t>MORE RESEARCH FOR TREATMENTS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924724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8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2AA5FEE9-72A9-4E21-9963-B669E10D2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7">
            <a:extLst>
              <a:ext uri="{FF2B5EF4-FFF2-40B4-BE49-F238E27FC236}">
                <a16:creationId xmlns:a16="http://schemas.microsoft.com/office/drawing/2014/main" id="{F51F2312-F540-CF4D-8F02-24BB19657AF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4260645" y="396022"/>
            <a:ext cx="3427635" cy="430161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2" name="Picture 22">
            <a:extLst>
              <a:ext uri="{FF2B5EF4-FFF2-40B4-BE49-F238E27FC236}">
                <a16:creationId xmlns:a16="http://schemas.microsoft.com/office/drawing/2014/main" id="{2610389F-048F-4C12-B2B9-F77BFF419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750" b="72983"/>
          <a:stretch/>
        </p:blipFill>
        <p:spPr>
          <a:xfrm>
            <a:off x="0" y="0"/>
            <a:ext cx="3200400" cy="1852821"/>
          </a:xfrm>
          <a:prstGeom prst="rect">
            <a:avLst/>
          </a:prstGeom>
        </p:spPr>
      </p:pic>
      <p:pic>
        <p:nvPicPr>
          <p:cNvPr id="33" name="Picture 24">
            <a:extLst>
              <a:ext uri="{FF2B5EF4-FFF2-40B4-BE49-F238E27FC236}">
                <a16:creationId xmlns:a16="http://schemas.microsoft.com/office/drawing/2014/main" id="{E27FB215-0581-4540-AF98-656EEA238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26"/>
          <a:stretch/>
        </p:blipFill>
        <p:spPr>
          <a:xfrm>
            <a:off x="0" y="2178423"/>
            <a:ext cx="12192000" cy="46891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9282AC-0CB2-F047-862E-76AAA105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11" y="3764128"/>
            <a:ext cx="10916365" cy="19440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CONCLUSION</a:t>
            </a:r>
            <a:r>
              <a:rPr lang="en-GB" sz="4800" dirty="0"/>
              <a:t>                                 </a:t>
            </a:r>
            <a:r>
              <a:rPr lang="en-GB" sz="1200" dirty="0" err="1"/>
              <a:t>DAWNBRAIN</a:t>
            </a:r>
            <a:r>
              <a:rPr lang="en-GB" sz="1200" dirty="0"/>
              <a:t> (2018)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118278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966A5-4A7E-2247-8E5C-C68BE36A9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REFERANCES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E172A-6E8A-914C-8452-92778D04581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AVALIABLE AT HTTP://WWW.BUPA.CO.UK [ONLINE](2018) (ACCESSED ON THE 20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HTTP://WWW.CALDWELL-WESTCALDWELL.ORG [ONLINE] (2018) (ACCESSED ON THE 20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</a:t>
            </a:r>
            <a:r>
              <a:rPr lang="en-GB" dirty="0">
                <a:hlinkClick r:id="rId2"/>
              </a:rPr>
              <a:t>HTTP://WWW,CAPH.CA.GOV</a:t>
            </a:r>
            <a:r>
              <a:rPr lang="en-GB" dirty="0"/>
              <a:t> [ONLINE] (2018) (ACCESSED 21</a:t>
            </a:r>
            <a:r>
              <a:rPr lang="en-GB" baseline="30000" dirty="0"/>
              <a:t>ST</a:t>
            </a:r>
            <a:r>
              <a:rPr lang="en-GB" dirty="0"/>
              <a:t> NOVEMBER 2018)</a:t>
            </a:r>
          </a:p>
          <a:p>
            <a:r>
              <a:rPr lang="en-GB" dirty="0"/>
              <a:t>AVALIABLE AT </a:t>
            </a:r>
            <a:r>
              <a:rPr lang="en-GB" dirty="0">
                <a:hlinkClick r:id="rId3"/>
              </a:rPr>
              <a:t>HTTP://</a:t>
            </a:r>
            <a:r>
              <a:rPr lang="en-GB" dirty="0" err="1">
                <a:hlinkClick r:id="rId3"/>
              </a:rPr>
              <a:t>DAILYMAILONLINE.CO.UK</a:t>
            </a:r>
            <a:r>
              <a:rPr lang="en-GB" dirty="0"/>
              <a:t> [ONLINE] (2018) (ACCESSED 21</a:t>
            </a:r>
            <a:r>
              <a:rPr lang="en-GB" baseline="30000" dirty="0"/>
              <a:t>ST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HTTP;//WWW.DEPARTMENTOFHEALTH.GOV [ONLINE] (2018) (ACCESSED 22</a:t>
            </a:r>
            <a:r>
              <a:rPr lang="en-GB" baseline="30000" dirty="0"/>
              <a:t>ND</a:t>
            </a:r>
            <a:r>
              <a:rPr lang="en-GB" dirty="0"/>
              <a:t> NOVEMBER 2018) </a:t>
            </a:r>
          </a:p>
          <a:p>
            <a:r>
              <a:rPr lang="en-GB" dirty="0"/>
              <a:t>AVALIABLE AT </a:t>
            </a:r>
            <a:r>
              <a:rPr lang="en-GB" dirty="0">
                <a:hlinkClick r:id="rId4"/>
              </a:rPr>
              <a:t>HTTP://</a:t>
            </a:r>
            <a:r>
              <a:rPr lang="en-GB" dirty="0" err="1">
                <a:hlinkClick r:id="rId4"/>
              </a:rPr>
              <a:t>WWW.DAWNSBRAIN.COM</a:t>
            </a:r>
            <a:r>
              <a:rPr lang="en-GB" dirty="0"/>
              <a:t> [ONLINE] (2018) (ACCESSED 22</a:t>
            </a:r>
            <a:r>
              <a:rPr lang="en-GB" baseline="30000" dirty="0"/>
              <a:t>ND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</a:t>
            </a:r>
            <a:r>
              <a:rPr lang="en-GB" dirty="0" err="1"/>
              <a:t>WWW.EMEDICALHEALTH.COM</a:t>
            </a:r>
            <a:r>
              <a:rPr lang="en-GB" dirty="0"/>
              <a:t> [ONLINE] (2018) (ACCESSED 22</a:t>
            </a:r>
            <a:r>
              <a:rPr lang="en-GB" baseline="30000" dirty="0"/>
              <a:t>ND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</a:t>
            </a:r>
            <a:r>
              <a:rPr lang="en-GB" dirty="0" err="1"/>
              <a:t>WWW.EVERYDAYHEALTH.COM</a:t>
            </a:r>
            <a:r>
              <a:rPr lang="en-GB" dirty="0"/>
              <a:t> [ONLINE] (2018) (ACCESSED 23</a:t>
            </a:r>
            <a:r>
              <a:rPr lang="en-GB" baseline="30000" dirty="0"/>
              <a:t>RD</a:t>
            </a:r>
            <a:r>
              <a:rPr lang="en-GB" dirty="0"/>
              <a:t> NOVEMBER 2018</a:t>
            </a:r>
          </a:p>
          <a:p>
            <a:r>
              <a:rPr lang="en-GB" dirty="0"/>
              <a:t>AVALIABLE AT HTTP;//WWW.HEALTHPROTECTIONAGENCY.GOV.UK [ONLINE] (2012) (ACCESSED 23</a:t>
            </a:r>
            <a:r>
              <a:rPr lang="en-GB" baseline="30000" dirty="0"/>
              <a:t>RD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HTTP;//WWW.INDIANAUNIVERSITY.EDU [ONLINE] (2018) (ACCESSED 24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HTTP;//WWW.JOURNALOFTHESOCIETYOFMEDICINE.FR [ONLINE] (2018) (ACCESSED 24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535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A0518-4519-3A47-87E7-D13A68589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REFERANCES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7E727-86D1-D449-9599-203D429643D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AVALIABLE AT HTTP;//</a:t>
            </a:r>
            <a:r>
              <a:rPr lang="en-GB" dirty="0" err="1"/>
              <a:t>WWW.MEDICALEXPRESS.CO.UK</a:t>
            </a:r>
            <a:r>
              <a:rPr lang="en-GB" dirty="0"/>
              <a:t> [ONLINE] (2018) (ACCESSED 24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</a:t>
            </a:r>
            <a:r>
              <a:rPr lang="en-GB" dirty="0" err="1"/>
              <a:t>WWW.MERRIEM-WEBSTER.COM</a:t>
            </a:r>
            <a:r>
              <a:rPr lang="en-GB" dirty="0"/>
              <a:t> [ONLINE] (2018) (ACCESSED 24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</a:t>
            </a:r>
            <a:r>
              <a:rPr lang="en-GB" dirty="0" err="1"/>
              <a:t>WWW.NETDOCTOR.CO.UK</a:t>
            </a:r>
            <a:r>
              <a:rPr lang="en-GB" dirty="0"/>
              <a:t> [ONLINE] (2018) (ACCESSED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 WWW.NHS.UK [ONLINE] (2018) (ACCESSED 24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</a:t>
            </a:r>
            <a:r>
              <a:rPr lang="en-GB" dirty="0" err="1"/>
              <a:t>WWW.NHSINFORM.SCOT</a:t>
            </a:r>
            <a:r>
              <a:rPr lang="en-GB" dirty="0"/>
              <a:t> (2018) (ACCESSED 26 TH NOVEMBER 2018)</a:t>
            </a:r>
          </a:p>
          <a:p>
            <a:r>
              <a:rPr lang="en-GB" dirty="0"/>
              <a:t>Avaliable at http;//</a:t>
            </a:r>
            <a:r>
              <a:rPr lang="en-GB" dirty="0" err="1"/>
              <a:t>www.onhealth.com</a:t>
            </a:r>
            <a:r>
              <a:rPr lang="en-GB" dirty="0"/>
              <a:t> (2018) (accessed 26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http;//www.oxfprdonlinegroup.com [online] (2018) (accessed 26th November 2018)</a:t>
            </a:r>
          </a:p>
          <a:p>
            <a:r>
              <a:rPr lang="en-GB" dirty="0"/>
              <a:t>Avaliable at http;//www.surreyandsussex.nhs.uk [online] (2018) (accessed 27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http;//www.theresearchjournal.fr [online] (2018) (accessed 28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http;//www.uscentrefordiseaseandprevelance.gov [online] (2018) (accessed 28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r>
              <a:rPr lang="en-GB" dirty="0"/>
              <a:t>Avaliable at http;//www.worldhealthorganisation.int [online (2018) </a:t>
            </a:r>
            <a:r>
              <a:rPr lang="en-GB"/>
              <a:t>(accessed 28th November 2018)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48974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Droplet</vt:lpstr>
      <vt:lpstr>COMMUNICABLE dISEASE </vt:lpstr>
      <vt:lpstr>What is a communicable disease     INDIANA uNIVERSITY (2018)</vt:lpstr>
      <vt:lpstr>COMMUNICABLE DISEASE I HAVE CHOSEN  CALDWELL-WEST (2018) </vt:lpstr>
      <vt:lpstr>Incidence and prevalence of whooping cough</vt:lpstr>
      <vt:lpstr>Incidence and prevalence of whooping cough   consultant 360 (2018)</vt:lpstr>
      <vt:lpstr>Signs and Symptoms </vt:lpstr>
      <vt:lpstr>Treatments for whooping cough   on health (2018)</vt:lpstr>
      <vt:lpstr> Vaccinations for whooping  cough  medical express (2018)</vt:lpstr>
      <vt:lpstr>Prevention methods for whooping cough</vt:lpstr>
      <vt:lpstr>Whooping cough trends  everyday healTH (2018) </vt:lpstr>
      <vt:lpstr>IMPLICATIONS ON THE HEALTH CARE PROFESSION </vt:lpstr>
      <vt:lpstr>CONCLUSION                                 DAWNBRAIN (2018)</vt:lpstr>
      <vt:lpstr>REFERANCES</vt:lpstr>
      <vt:lpstr>REFERANCES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 </dc:title>
  <dc:creator>Francesca Platt (1708456)</dc:creator>
  <cp:lastModifiedBy>Francesca Platt (1708456)</cp:lastModifiedBy>
  <cp:revision>4</cp:revision>
  <dcterms:created xsi:type="dcterms:W3CDTF">2018-11-29T19:27:02Z</dcterms:created>
  <dcterms:modified xsi:type="dcterms:W3CDTF">2018-11-29T23:29:14Z</dcterms:modified>
</cp:coreProperties>
</file>