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13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94C8D-F865-AB2B-C4EE-D8FB34B5A4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18459-F47D-178B-BE9E-BEC06B6519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22A7F-CA69-6755-7165-6B7B290A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06E2B-282E-8731-CF30-222C0632E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056490-06DC-994F-7072-C003C34E8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656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32E27-89DF-71AE-3FB4-4E2500FA5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5AF5A-773D-2742-2F27-D173F4C92A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6F48B-E77A-871A-4E19-284DB291E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4CE46-BF8F-E8E3-284E-338007E4E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F4CEC6-9305-BEEE-38BB-BE1BFF1C3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22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7459B-383F-3AEC-14F6-A7B1916A1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B71101-DFE6-80A7-0CBE-CB80C3D425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E52EE-2E84-9266-98C1-3F119FB36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C59BF7-DDF5-A90D-AA1B-EB1CDB15F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0D47A-E8AD-3100-7BA0-49ED8544E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702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AEF03-3C67-F1AF-A09A-574796474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10524-D223-9258-36D1-6B59B24E9A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EAC73C-33A7-04E6-6144-54DD384619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6FF573-320A-B5EF-CA71-88F994FDB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72DDE5-57E8-2389-C961-7BF609B56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F84ABC-F8DF-419E-ECFA-C70C4D5A6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10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198A2-0C27-DE67-E023-1D726D23A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F1287B-B8BA-61C9-6833-FE3E71398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AC6261-FD49-299E-F4D4-5FB83E11D1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831141-1A9E-5D11-FA4C-276CBC3751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6E728E-DC88-F445-5F3B-0E514D4263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FFC570-2301-BAB3-FF49-CCB6A71B4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B3795F-834E-F3BD-A20D-B10E0FB62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99D6C9-D958-C10B-99B8-236E057AE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639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C52D1-0712-866A-1AE6-02EB6C6F8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83D9A8-8B49-F872-A2E6-B3CFD4F34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346ED5-71B5-C284-DE78-87378EAA0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1AE6E-F858-1CDC-56D4-34D934FF8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367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E3482A-6AD1-5736-614C-57083BC60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EADF8A-73AE-36ED-647F-28311DDFD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43B2C1-823D-F325-5582-6949B956D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238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03E08-11C3-793A-C6CD-2FC882BDE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EFAB1-8474-1F1D-0D1F-B6C9C28ED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304E10-8505-EB8B-A6A2-BD54062D40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451E74-240E-E2B8-A0FC-9229642F6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82C223-75A9-1604-1BD4-49309C618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288617-D639-C40B-69A8-4D972FE02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220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30DDF-4318-9228-7916-92E720BE8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A872B2-8B0F-92D5-C5D3-6A8CBE7A70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3054F4-72E2-6238-F05B-D1DA82D034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2BDC0B-916C-8915-BAA8-D39C0326D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A20FC7-6E15-8F17-90C7-CDB30B2C0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2AC2C-3126-CAB7-FD17-E8517E171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151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59722-29C3-A821-BD73-D6788B555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63F2C7-B9EE-BE1B-5F9F-BA6888997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21820-B813-555F-316F-CD819FFEA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03CFF-30F0-F8BB-33E8-541512E17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F3897-36A9-8B89-BC81-D493B36CA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260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C78B9F-AE76-81CF-5B83-EE4C12612E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88C2DF-F74C-792B-6E9C-37BB0A90DB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A0497E-387F-7F13-511D-F5ECA5B78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FA1C0-64A3-D2B1-45F1-9C9E3CE34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20F82-9AB8-1BB2-7191-7AAA9F778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40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ED8FB1-9BEE-7DE3-8984-01A9124AF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2783E5-52EB-6A02-F69A-5884C3CF8C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69C281-C665-5DD5-AB8C-6733CAD9C1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83D892-8FB8-40A3-B3CE-82FF6F04EFBC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D45D2-36C3-21D3-C37B-A3DB76979E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97D410-1EB5-91FA-A7C0-F79A4AFEA3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ECA811-58D2-4965-B955-6061F0FB68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563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Thumbs Up Icons">
            <a:extLst>
              <a:ext uri="{FF2B5EF4-FFF2-40B4-BE49-F238E27FC236}">
                <a16:creationId xmlns:a16="http://schemas.microsoft.com/office/drawing/2014/main" id="{1CF38159-D9A1-3C3B-D109-B638AC9135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43251-6E0F-8FC3-27F1-75E7F0A6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Future People Management Strategy</a:t>
            </a:r>
            <a:br>
              <a:rPr lang="en-US" sz="4800">
                <a:solidFill>
                  <a:srgbClr val="FFFFFF"/>
                </a:solidFill>
              </a:rPr>
            </a:br>
            <a:r>
              <a:rPr lang="en-US" sz="4800">
                <a:solidFill>
                  <a:srgbClr val="FFFFFF"/>
                </a:solidFill>
              </a:rPr>
              <a:t>BrightWave Services Ltd</a:t>
            </a: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D1B670-0D5B-7C44-C215-467BA60D8A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78054"/>
          </a:xfrm>
        </p:spPr>
        <p:txBody>
          <a:bodyPr anchor="b">
            <a:normAutofit/>
          </a:bodyPr>
          <a:lstStyle/>
          <a:p>
            <a:pPr algn="l"/>
            <a:r>
              <a:rPr lang="en-GB" sz="2000" b="1">
                <a:solidFill>
                  <a:srgbClr val="FFFFFF"/>
                </a:solidFill>
              </a:rPr>
              <a:t>3-year HR strategy</a:t>
            </a:r>
          </a:p>
          <a:p>
            <a:pPr algn="l"/>
            <a:endParaRPr lang="en-GB" sz="2000">
              <a:solidFill>
                <a:srgbClr val="FFFFFF"/>
              </a:solidFill>
            </a:endParaRPr>
          </a:p>
          <a:p>
            <a:pPr algn="l"/>
            <a:r>
              <a:rPr lang="en-GB" sz="2000">
                <a:solidFill>
                  <a:srgbClr val="FFFFFF"/>
                </a:solidFill>
              </a:rPr>
              <a:t>Student name : Ionela Catalina Simion</a:t>
            </a:r>
          </a:p>
          <a:p>
            <a:pPr algn="l"/>
            <a:r>
              <a:rPr lang="en-GB" sz="2000">
                <a:solidFill>
                  <a:srgbClr val="FFFFFF"/>
                </a:solidFill>
              </a:rPr>
              <a:t>Student number :2227035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292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A0CEC-AB25-8864-A8EF-FA82EF474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+mn-lt"/>
              </a:rPr>
              <a:t>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50135-78EA-A31D-A918-D7C68F630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• Problem: High turnover, inconsistent service, weak people management. </a:t>
            </a:r>
            <a:br>
              <a:rPr lang="en-GB" sz="2000" dirty="0"/>
            </a:br>
            <a:r>
              <a:rPr lang="en-GB" sz="2000" dirty="0"/>
              <a:t>• Goal: Shift to people-centred management to raise performance &amp; retention. (Armstrong &amp; Taylor, 2020)</a:t>
            </a:r>
            <a:br>
              <a:rPr lang="en-GB" sz="2000" dirty="0"/>
            </a:br>
            <a:r>
              <a:rPr lang="en-GB" sz="2000" dirty="0"/>
              <a:t>• Approach: Build managers → Strengthen systems → Transform culture. (Appelbaum et al., 2000)</a:t>
            </a: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B0C6027C-6692-1C7F-4DAA-788E71048B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880" r="4720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058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8ED84C-CB2D-20F2-2EF2-839E65E5E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Current challenges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9B8D2-1188-887C-8580-DA1D3E2BB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 sz="2400"/>
              <a:t>Current People Management Challenges</a:t>
            </a:r>
            <a:br>
              <a:rPr lang="en-US" sz="2400"/>
            </a:br>
            <a:r>
              <a:rPr lang="en-US" sz="2400"/>
              <a:t>• High turnover (approx. 28%). (CIPD, 2022)</a:t>
            </a:r>
            <a:br>
              <a:rPr lang="en-US" sz="2400"/>
            </a:br>
            <a:r>
              <a:rPr lang="en-US" sz="2400"/>
              <a:t>• Supervisors avoid performance conversations. (Whitmore, 2017)</a:t>
            </a:r>
            <a:br>
              <a:rPr lang="en-US" sz="2400"/>
            </a:br>
            <a:r>
              <a:rPr lang="en-US" sz="2400"/>
              <a:t>• Poor induction &amp; unclear career paths. (Armstrong &amp; Taylor, 2020)</a:t>
            </a:r>
            <a:br>
              <a:rPr lang="en-US" sz="2400"/>
            </a:br>
            <a:r>
              <a:rPr lang="en-US" sz="2400"/>
              <a:t>• Client complaints about inconsistent service. (Bratton &amp; Gold, 2017)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850877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B8DBBB-EAB8-4E68-DE3D-7AABE4FB8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Why this matters: costs &amp; client risk 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1562B-B711-A21A-DC11-C53CB6614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/>
              <a:t>Commercial Impact</a:t>
            </a:r>
            <a:br>
              <a:rPr lang="en-US" sz="2000"/>
            </a:br>
            <a:r>
              <a:rPr lang="en-US" sz="2000"/>
              <a:t>• Direct costs: recruitment &amp; onboarding. (Armstrong &amp; Taylor, 2020)</a:t>
            </a:r>
            <a:br>
              <a:rPr lang="en-US" sz="2000"/>
            </a:br>
            <a:r>
              <a:rPr lang="en-US" sz="2000"/>
              <a:t>• Indirect costs: lost productivity, lower morale. (Appelbaum et al., 2000)</a:t>
            </a:r>
            <a:br>
              <a:rPr lang="en-US" sz="2000"/>
            </a:br>
            <a:r>
              <a:rPr lang="en-US" sz="2000"/>
              <a:t>• Client risk: contracts require evidence of fair work &amp; social value. (CIPD, 2022)</a:t>
            </a:r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061FAE-D974-7316-CA77-0A39D251EB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3" r="3595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005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85AF3-8A15-DF68-05ED-15661E7D1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Cultural diagnosis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868A4-1CF8-5833-9EAF-3BE588FC2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 dirty="0" err="1"/>
              <a:t>Organisational</a:t>
            </a:r>
            <a:r>
              <a:rPr lang="en-US" dirty="0"/>
              <a:t> Culture — Key Features</a:t>
            </a:r>
            <a:br>
              <a:rPr lang="en-US" dirty="0"/>
            </a:br>
            <a:r>
              <a:rPr lang="en-US" dirty="0"/>
              <a:t>• Task-driven, numbers-first culture. (Schein, 2017)</a:t>
            </a:r>
            <a:br>
              <a:rPr lang="en-US" dirty="0"/>
            </a:br>
            <a:r>
              <a:rPr lang="en-US" dirty="0"/>
              <a:t>• Low recognition and psychological safety. (Edmondson, 1999)</a:t>
            </a:r>
            <a:br>
              <a:rPr lang="en-US" dirty="0"/>
            </a:br>
            <a:r>
              <a:rPr lang="en-US" dirty="0"/>
              <a:t>• Resistance to change; silo working. (Cameron &amp; Quinn,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595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AEDC8-3FAF-F9DF-55BA-242A8E91D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1360"/>
            <a:ext cx="5536397" cy="3935281"/>
          </a:xfrm>
        </p:spPr>
        <p:txBody>
          <a:bodyPr>
            <a:normAutofit/>
          </a:bodyPr>
          <a:lstStyle/>
          <a:p>
            <a:r>
              <a:rPr lang="en-GB" sz="2400"/>
              <a:t>Key frameworks used</a:t>
            </a:r>
            <a:br>
              <a:rPr lang="en-GB" sz="2400"/>
            </a:br>
            <a:r>
              <a:rPr lang="en-GB" sz="2400"/>
              <a:t>• AMO: Ability, Motivation, Opportunity. (Appelbaum et al., 2000)</a:t>
            </a:r>
            <a:br>
              <a:rPr lang="en-GB" sz="2400"/>
            </a:br>
            <a:r>
              <a:rPr lang="en-GB" sz="2400"/>
              <a:t>• Herzberg: hygiene vs motivators. (Herzberg, 1968)</a:t>
            </a:r>
            <a:br>
              <a:rPr lang="en-GB" sz="2400"/>
            </a:br>
            <a:r>
              <a:rPr lang="en-GB" sz="2400"/>
              <a:t>• Psychological contract: expectations &amp; trust. (Rousseau, 1995)</a:t>
            </a:r>
            <a:br>
              <a:rPr lang="en-GB" sz="2400"/>
            </a:br>
            <a:r>
              <a:rPr lang="en-GB" sz="2400"/>
              <a:t>• Kolb: experiential learning for managers. (Kolb, 1984)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433ECA-7F33-28D7-E017-98D728298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4281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Theoretical framing </a:t>
            </a:r>
          </a:p>
        </p:txBody>
      </p:sp>
    </p:spTree>
    <p:extLst>
      <p:ext uri="{BB962C8B-B14F-4D97-AF65-F5344CB8AC3E}">
        <p14:creationId xmlns:p14="http://schemas.microsoft.com/office/powerpoint/2010/main" val="525462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14149-925C-7A2A-CCCC-3510F38CE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Strategy overview: 3 pillars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5CCED-7A97-38ED-AE99-6E6F0D1E1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/>
              <a:t>Three strategic pillars (3-year plan)</a:t>
            </a:r>
          </a:p>
          <a:p>
            <a:r>
              <a:rPr lang="en-US" sz="2000"/>
              <a:t>Build managerial capability. (Whitmore, 2017)</a:t>
            </a:r>
          </a:p>
          <a:p>
            <a:r>
              <a:rPr lang="en-US" sz="2000"/>
              <a:t>Strengthen performance &amp; development systems. (Aguinis, 2019)</a:t>
            </a:r>
          </a:p>
          <a:p>
            <a:r>
              <a:rPr lang="en-US" sz="2000"/>
              <a:t>Transform culture &amp; employee experience. (Schein, 2017)</a:t>
            </a:r>
          </a:p>
          <a:p>
            <a:endParaRPr lang="en-GB" sz="2000"/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18BBED83-69C7-E8F7-A71F-E3F2DCA824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87" r="2509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755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3056D-6422-2DD4-2A97-C9E438620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Pillar 1: Build managerial capability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29C00-6A5B-186A-80E3-E621EC64E4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400"/>
              <a:t>Pillar 1 – Manager Capability (Year 1 focus)</a:t>
            </a:r>
            <a:br>
              <a:rPr lang="en-GB" sz="2400"/>
            </a:br>
            <a:r>
              <a:rPr lang="en-GB" sz="2400"/>
              <a:t>• Mandatory induction &amp; certification for new supervisors. (Kolb, 1984)</a:t>
            </a:r>
            <a:br>
              <a:rPr lang="en-GB" sz="2400"/>
            </a:br>
            <a:r>
              <a:rPr lang="en-GB" sz="2400"/>
              <a:t>• 6-month blended programme: coaching, feedback, EI, difficult conversations. (Whitmore, 2017; Goleman, 1998)</a:t>
            </a:r>
            <a:br>
              <a:rPr lang="en-GB" sz="2400"/>
            </a:br>
            <a:r>
              <a:rPr lang="en-GB" sz="2400"/>
              <a:t>• Mentoring and peer learning communities.</a:t>
            </a:r>
          </a:p>
        </p:txBody>
      </p:sp>
    </p:spTree>
    <p:extLst>
      <p:ext uri="{BB962C8B-B14F-4D97-AF65-F5344CB8AC3E}">
        <p14:creationId xmlns:p14="http://schemas.microsoft.com/office/powerpoint/2010/main" val="208506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4F974-2738-9FE2-3349-25BE1112B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Pillar 2: Performance &amp; development framework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78EF1-893A-0B2A-51AB-592E915B8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 dirty="0"/>
              <a:t>Pillar 2 – Performance &amp; Development</a:t>
            </a:r>
            <a:br>
              <a:rPr lang="en-US" dirty="0"/>
            </a:br>
            <a:r>
              <a:rPr lang="en-US" dirty="0"/>
              <a:t>• Monthly 1:1s with a structured agenda. (</a:t>
            </a:r>
            <a:r>
              <a:rPr lang="en-US" dirty="0" err="1"/>
              <a:t>Aguinis</a:t>
            </a:r>
            <a:r>
              <a:rPr lang="en-US" dirty="0"/>
              <a:t>, 2019)</a:t>
            </a:r>
            <a:br>
              <a:rPr lang="en-US" dirty="0"/>
            </a:br>
            <a:r>
              <a:rPr lang="en-US" dirty="0"/>
              <a:t>• Competency frameworks &amp; clear role ladders. (Armstrong &amp; Taylor, 2020)</a:t>
            </a:r>
            <a:br>
              <a:rPr lang="en-US" dirty="0"/>
            </a:br>
            <a:r>
              <a:rPr lang="en-US" dirty="0"/>
              <a:t>• Early-intervention scripts + HR toolkit. (Bratton &amp; Gold,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363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BAF8E5-7875-D63C-533D-DB41406B3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Pillar 3: Culture &amp; employee experience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A9E84-46AC-E1FC-7265-0ED777124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 dirty="0"/>
              <a:t>Pillar 3 – Culture &amp; Experience</a:t>
            </a:r>
            <a:br>
              <a:rPr lang="en-US" dirty="0"/>
            </a:br>
            <a:r>
              <a:rPr lang="en-US" dirty="0"/>
              <a:t>• Leadership development &amp; role modelling. (Yukl, 2013)</a:t>
            </a:r>
            <a:br>
              <a:rPr lang="en-US" dirty="0"/>
            </a:br>
            <a:r>
              <a:rPr lang="en-US" dirty="0"/>
              <a:t>• Recognition schemes &amp; wellbeing pilots. (CIPD, 2022)</a:t>
            </a:r>
            <a:br>
              <a:rPr lang="en-US" dirty="0"/>
            </a:br>
            <a:r>
              <a:rPr lang="en-US" dirty="0"/>
              <a:t>• Employee voice: pulse surveys &amp; staff councils. (Edmondson, 1999)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423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2700F-0535-3F23-481A-E32ED9ABB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3900">
                <a:solidFill>
                  <a:srgbClr val="FFFFFF"/>
                </a:solidFill>
              </a:rPr>
              <a:t>Implementation roadmap &amp; governance</a:t>
            </a:r>
          </a:p>
        </p:txBody>
      </p:sp>
      <p:sp>
        <p:nvSpPr>
          <p:cNvPr id="26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D235A-7367-03B6-4115-066DE3002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Implementation Roadmap &amp; Governance</a:t>
            </a:r>
            <a:br>
              <a:rPr lang="en-GB" sz="2000">
                <a:solidFill>
                  <a:schemeClr val="tx1">
                    <a:alpha val="80000"/>
                  </a:schemeClr>
                </a:solidFill>
              </a:rPr>
            </a:b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• Year 1: Manager training, induction redesign, standards (Kolb, 1984).</a:t>
            </a:r>
            <a:br>
              <a:rPr lang="en-GB" sz="2000">
                <a:solidFill>
                  <a:schemeClr val="tx1">
                    <a:alpha val="80000"/>
                  </a:schemeClr>
                </a:solidFill>
              </a:rPr>
            </a:b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• Year 2: Cultural programmes &amp; recognition (Cameron &amp; Quinn, 2011).</a:t>
            </a:r>
            <a:br>
              <a:rPr lang="en-GB" sz="2000">
                <a:solidFill>
                  <a:schemeClr val="tx1">
                    <a:alpha val="80000"/>
                  </a:schemeClr>
                </a:solidFill>
              </a:rPr>
            </a:b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• Year 3: Consolidation, measurement &amp; optimisation.</a:t>
            </a:r>
            <a:br>
              <a:rPr lang="en-GB" sz="2000">
                <a:solidFill>
                  <a:schemeClr val="tx1">
                    <a:alpha val="80000"/>
                  </a:schemeClr>
                </a:solidFill>
              </a:rPr>
            </a:b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• Governance: HR sponsor + Executive steering group + site champions.</a:t>
            </a:r>
          </a:p>
        </p:txBody>
      </p:sp>
      <p:sp>
        <p:nvSpPr>
          <p:cNvPr id="2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20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2F980-A08B-3D91-1FEC-EABC4761D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rgbClr val="FFFFFF"/>
                </a:solidFill>
              </a:rPr>
              <a:t>Expected outcomes &amp; Key Performance Indicator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FDBF8-80D9-8F3F-6C4A-9CD7EF26E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Expected outcomes &amp; KPIs</a:t>
            </a:r>
            <a:br>
              <a:rPr lang="en-US" sz="2000">
                <a:solidFill>
                  <a:schemeClr val="tx1">
                    <a:alpha val="80000"/>
                  </a:schemeClr>
                </a:solidFill>
              </a:rPr>
            </a:b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• Turnover reduction target: -10–15% over 3 years. (CIPD, 2022)</a:t>
            </a:r>
            <a:br>
              <a:rPr lang="en-US" sz="2000">
                <a:solidFill>
                  <a:schemeClr val="tx1">
                    <a:alpha val="80000"/>
                  </a:schemeClr>
                </a:solidFill>
              </a:rPr>
            </a:b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• Increase in engagement scores &amp; reduced client complaints. (Armstrong &amp; Taylor, 2020)</a:t>
            </a:r>
            <a:br>
              <a:rPr lang="en-US" sz="2000">
                <a:solidFill>
                  <a:schemeClr val="tx1">
                    <a:alpha val="80000"/>
                  </a:schemeClr>
                </a:solidFill>
              </a:rPr>
            </a:b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• KPI examples: retention rate, time-to-fill, survey engagement, client NPS.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8727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7BD42-DC02-816D-A738-8691DD231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Risks &amp; mitigations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7B24F-210F-D5F1-A0A0-D8080AA7D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Top risks &amp; mitigations</a:t>
            </a:r>
            <a:br>
              <a:rPr lang="en-GB" dirty="0"/>
            </a:br>
            <a:r>
              <a:rPr lang="en-GB" dirty="0"/>
              <a:t>• Manager resistance → Mandatory training + incentives. (Whitmore, 2017)</a:t>
            </a:r>
            <a:br>
              <a:rPr lang="en-GB" dirty="0"/>
            </a:br>
            <a:r>
              <a:rPr lang="en-GB" dirty="0"/>
              <a:t>• Short-term cost pressure → Phased roll-out &amp; measured ROI. (Appelbaum et al., 2000)</a:t>
            </a:r>
            <a:br>
              <a:rPr lang="en-GB" dirty="0"/>
            </a:br>
            <a:r>
              <a:rPr lang="en-GB" dirty="0"/>
              <a:t>• Inconsistent adoption → Governance + local champions.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698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3DBC6-7AAC-B684-6E23-9A7757C47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 &amp; Ask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67A5A-E085-62CE-5D38-0DFBDB328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 dirty="0"/>
              <a:t>Conclusion &amp; Board Ask</a:t>
            </a:r>
            <a:br>
              <a:rPr lang="en-US" dirty="0"/>
            </a:br>
            <a:r>
              <a:rPr lang="en-US" dirty="0"/>
              <a:t>• Approve Phase 1 budget for Year 1: manager training &amp; induction.</a:t>
            </a:r>
            <a:br>
              <a:rPr lang="en-US" dirty="0"/>
            </a:br>
            <a:r>
              <a:rPr lang="en-US" dirty="0"/>
              <a:t>• Approve governance: HR sponsor &amp; steering group.</a:t>
            </a:r>
            <a:br>
              <a:rPr lang="en-US" dirty="0"/>
            </a:br>
            <a:r>
              <a:rPr lang="en-US" dirty="0"/>
              <a:t>• Next steps: define pilot sites and KPIs.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190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DABE8-319F-79A4-3FBA-E4230FB326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6544" y="1911096"/>
            <a:ext cx="8055864" cy="2076651"/>
          </a:xfrm>
        </p:spPr>
        <p:txBody>
          <a:bodyPr anchor="b">
            <a:normAutofit/>
          </a:bodyPr>
          <a:lstStyle/>
          <a:p>
            <a:r>
              <a:rPr lang="en-US" sz="6600">
                <a:solidFill>
                  <a:srgbClr val="FFFFFF"/>
                </a:solidFill>
              </a:rPr>
              <a:t>Thank you</a:t>
            </a:r>
            <a:endParaRPr lang="en-GB" sz="6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29142-B8C3-40C9-71B3-37280B47B1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7832" y="4353507"/>
            <a:ext cx="5733288" cy="932688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2622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7CC22-9088-3348-52F4-ADC78401B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Reference list: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84682-7898-9F0F-7BD7-700E62498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 err="1"/>
              <a:t>Aguinis</a:t>
            </a:r>
            <a:r>
              <a:rPr lang="en-GB" sz="1900" dirty="0"/>
              <a:t>, H. (2019) </a:t>
            </a:r>
            <a:r>
              <a:rPr lang="en-GB" sz="1900" i="1" dirty="0"/>
              <a:t>Performance Management</a:t>
            </a:r>
            <a:r>
              <a:rPr lang="en-GB" sz="1900" dirty="0"/>
              <a:t>. 4th </a:t>
            </a:r>
            <a:r>
              <a:rPr lang="en-GB" sz="1900" dirty="0" err="1"/>
              <a:t>edn</a:t>
            </a:r>
            <a:r>
              <a:rPr lang="en-GB" sz="1900" dirty="0"/>
              <a:t>. Chicago: Chicago Business Press.</a:t>
            </a:r>
            <a:br>
              <a:rPr lang="en-GB" sz="1900" dirty="0"/>
            </a:br>
            <a:r>
              <a:rPr lang="en-GB" sz="1900" dirty="0"/>
              <a:t>Appelbaum, E. et al. (2000) </a:t>
            </a:r>
            <a:r>
              <a:rPr lang="en-GB" sz="1900" i="1" dirty="0"/>
              <a:t>Manufacturing Advantage</a:t>
            </a:r>
            <a:r>
              <a:rPr lang="en-GB" sz="1900" dirty="0"/>
              <a:t>. Ithaca: Cornell.</a:t>
            </a:r>
            <a:br>
              <a:rPr lang="en-GB" sz="1900" dirty="0"/>
            </a:br>
            <a:r>
              <a:rPr lang="en-GB" sz="1900" dirty="0"/>
              <a:t>Armstrong, M. &amp; Taylor, S. (2020) </a:t>
            </a:r>
            <a:r>
              <a:rPr lang="en-GB" sz="1900" i="1" dirty="0"/>
              <a:t>Armstrong’s Handbook of HRM Practice</a:t>
            </a:r>
            <a:r>
              <a:rPr lang="en-GB" sz="1900" dirty="0"/>
              <a:t>. London: Kogan Page.</a:t>
            </a:r>
            <a:br>
              <a:rPr lang="en-GB" sz="1900" dirty="0"/>
            </a:br>
            <a:r>
              <a:rPr lang="en-GB" sz="1900" dirty="0"/>
              <a:t>Bratton, J. &amp; Gold, J. (2017) </a:t>
            </a:r>
            <a:r>
              <a:rPr lang="en-GB" sz="1900" i="1" dirty="0"/>
              <a:t>Human Resource Management</a:t>
            </a:r>
            <a:r>
              <a:rPr lang="en-GB" sz="1900" dirty="0"/>
              <a:t>. London: Palgrave.</a:t>
            </a:r>
            <a:br>
              <a:rPr lang="en-GB" sz="1900" dirty="0"/>
            </a:br>
            <a:r>
              <a:rPr lang="en-GB" sz="1900" dirty="0"/>
              <a:t>Cameron, K. &amp; Quinn, R. (2011) </a:t>
            </a:r>
            <a:r>
              <a:rPr lang="en-GB" sz="1900" i="1" dirty="0"/>
              <a:t>Diagnosing &amp; Changing Org Culture</a:t>
            </a:r>
            <a:r>
              <a:rPr lang="en-GB" sz="1900" dirty="0"/>
              <a:t>. San Francisco: Jossey-Bass.</a:t>
            </a:r>
            <a:br>
              <a:rPr lang="en-GB" sz="1900" dirty="0"/>
            </a:br>
            <a:r>
              <a:rPr lang="en-GB" sz="1900" dirty="0"/>
              <a:t>CIPD (2022) </a:t>
            </a:r>
            <a:r>
              <a:rPr lang="en-GB" sz="1900" i="1" dirty="0"/>
              <a:t>Good Work Index</a:t>
            </a:r>
            <a:r>
              <a:rPr lang="en-GB" sz="1900" dirty="0"/>
              <a:t>. London: CIPD.</a:t>
            </a:r>
            <a:br>
              <a:rPr lang="en-GB" sz="1900" dirty="0"/>
            </a:br>
            <a:r>
              <a:rPr lang="en-GB" sz="1900" dirty="0"/>
              <a:t>Edmondson, A. (1999) ‘Psychological safety...’, </a:t>
            </a:r>
            <a:r>
              <a:rPr lang="en-GB" sz="1900" i="1" dirty="0"/>
              <a:t>Administrative Science Quarterly</a:t>
            </a:r>
            <a:r>
              <a:rPr lang="en-GB" sz="1900" dirty="0"/>
              <a:t>, 44(2), pp. 350–383.</a:t>
            </a:r>
            <a:br>
              <a:rPr lang="en-GB" sz="1900" dirty="0"/>
            </a:br>
            <a:r>
              <a:rPr lang="en-GB" sz="1900" dirty="0"/>
              <a:t>Goleman, D. (1998) </a:t>
            </a:r>
            <a:r>
              <a:rPr lang="en-GB" sz="1900" i="1" dirty="0"/>
              <a:t>Working with Emotional Intelligence</a:t>
            </a:r>
            <a:r>
              <a:rPr lang="en-GB" sz="1900" dirty="0"/>
              <a:t>. New York: Bantam.</a:t>
            </a:r>
            <a:br>
              <a:rPr lang="en-GB" sz="1900" dirty="0"/>
            </a:br>
            <a:r>
              <a:rPr lang="en-GB" sz="1900" dirty="0"/>
              <a:t>Herzberg, F. (1968) ‘One more time...’, </a:t>
            </a:r>
            <a:r>
              <a:rPr lang="en-GB" sz="1900" i="1" dirty="0"/>
              <a:t>Harvard Business Review</a:t>
            </a:r>
            <a:r>
              <a:rPr lang="en-GB" sz="1900" dirty="0"/>
              <a:t>, 46(1), pp. 53–62.</a:t>
            </a:r>
            <a:br>
              <a:rPr lang="en-GB" sz="1900" dirty="0"/>
            </a:br>
            <a:r>
              <a:rPr lang="en-GB" sz="1900" dirty="0"/>
              <a:t>Kolb, D. (1984) </a:t>
            </a:r>
            <a:r>
              <a:rPr lang="en-GB" sz="1900" i="1" dirty="0"/>
              <a:t>Experiential Learning</a:t>
            </a:r>
            <a:r>
              <a:rPr lang="en-GB" sz="1900" dirty="0"/>
              <a:t>. Englewood Cliffs: Prentice-Hall.</a:t>
            </a:r>
            <a:br>
              <a:rPr lang="en-GB" sz="1900" dirty="0"/>
            </a:br>
            <a:r>
              <a:rPr lang="en-GB" sz="1900" dirty="0"/>
              <a:t>Rousseau, D. (1995) </a:t>
            </a:r>
            <a:r>
              <a:rPr lang="en-GB" sz="1900" i="1" dirty="0"/>
              <a:t>Psychological Contracts in Organizations</a:t>
            </a:r>
            <a:r>
              <a:rPr lang="en-GB" sz="1900" dirty="0"/>
              <a:t>. Thousand Oaks: Sage.</a:t>
            </a:r>
            <a:br>
              <a:rPr lang="en-GB" sz="1900" dirty="0"/>
            </a:br>
            <a:r>
              <a:rPr lang="en-GB" sz="1900" dirty="0"/>
              <a:t>Schein, E. (2017) </a:t>
            </a:r>
            <a:r>
              <a:rPr lang="en-GB" sz="1900" i="1" dirty="0"/>
              <a:t>Organizational Culture &amp; Leadership</a:t>
            </a:r>
            <a:r>
              <a:rPr lang="en-GB" sz="1900" dirty="0"/>
              <a:t>. Hoboken: Wiley.</a:t>
            </a:r>
            <a:br>
              <a:rPr lang="en-GB" sz="1900" dirty="0"/>
            </a:br>
            <a:r>
              <a:rPr lang="en-GB" sz="1900" dirty="0"/>
              <a:t>Whitmore, J. (2017) </a:t>
            </a:r>
            <a:r>
              <a:rPr lang="en-GB" sz="1900" i="1" dirty="0"/>
              <a:t>Coaching for Performance</a:t>
            </a:r>
            <a:r>
              <a:rPr lang="en-GB" sz="1900" dirty="0"/>
              <a:t>. London: Nicholas Brealey.</a:t>
            </a:r>
            <a:br>
              <a:rPr lang="en-GB" sz="1900" dirty="0"/>
            </a:br>
            <a:r>
              <a:rPr lang="en-GB" sz="1900" dirty="0"/>
              <a:t>Yukl, G. (2013) </a:t>
            </a:r>
            <a:r>
              <a:rPr lang="en-GB" sz="1900" i="1" dirty="0"/>
              <a:t>Leadership in Organizations</a:t>
            </a:r>
            <a:r>
              <a:rPr lang="en-GB" sz="1900" dirty="0"/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33835994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1028</Words>
  <Application>Microsoft Office PowerPoint</Application>
  <PresentationFormat>Widescreen</PresentationFormat>
  <Paragraphs>37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Future People Management Strategy BrightWave Services Ltd</vt:lpstr>
      <vt:lpstr>Executive summary</vt:lpstr>
      <vt:lpstr>Current challenges </vt:lpstr>
      <vt:lpstr>Why this matters: costs &amp; client risk </vt:lpstr>
      <vt:lpstr>Cultural diagnosis</vt:lpstr>
      <vt:lpstr>Theoretical framing </vt:lpstr>
      <vt:lpstr>Strategy overview: 3 pillars </vt:lpstr>
      <vt:lpstr>Pillar 1: Build managerial capability</vt:lpstr>
      <vt:lpstr>Pillar 2: Performance &amp; development framework</vt:lpstr>
      <vt:lpstr>Pillar 3: Culture &amp; employee experience </vt:lpstr>
      <vt:lpstr>Implementation roadmap &amp; governance</vt:lpstr>
      <vt:lpstr>Expected outcomes &amp; Key Performance Indicator</vt:lpstr>
      <vt:lpstr>Risks &amp; mitigations</vt:lpstr>
      <vt:lpstr>Conclusion &amp; Ask </vt:lpstr>
      <vt:lpstr>Thank you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Ionela-Catalina Simion (2227035)</dc:creator>
  <cp:lastModifiedBy>Ionela-Catalina Simion (2227035)</cp:lastModifiedBy>
  <cp:revision>1</cp:revision>
  <dcterms:created xsi:type="dcterms:W3CDTF">2025-11-30T20:27:53Z</dcterms:created>
  <dcterms:modified xsi:type="dcterms:W3CDTF">2025-11-30T20:37:46Z</dcterms:modified>
</cp:coreProperties>
</file>