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3969" autoAdjust="0"/>
  </p:normalViewPr>
  <p:slideViewPr>
    <p:cSldViewPr snapToGrid="0">
      <p:cViewPr varScale="1">
        <p:scale>
          <a:sx n="77" d="100"/>
          <a:sy n="77" d="100"/>
        </p:scale>
        <p:origin x="912" y="72"/>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474526-9620-47A3-8799-19246BDB4CE9}" type="datetimeFigureOut">
              <a:rPr lang="en-US" smtClean="0"/>
              <a:t>10/20/2023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D493D36-6B01-4E5B-8D51-0A455082D453}" type="slidenum">
              <a:rPr lang="en-US" smtClean="0"/>
              <a:t>‹#›</a:t>
            </a:fld>
            <a:endParaRPr lang="en-US"/>
          </a:p>
        </p:txBody>
      </p:sp>
    </p:spTree>
    <p:extLst>
      <p:ext uri="{BB962C8B-B14F-4D97-AF65-F5344CB8AC3E}">
        <p14:creationId xmlns:p14="http://schemas.microsoft.com/office/powerpoint/2010/main" val="13894734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400"/>
              </a:spcAft>
            </a:pPr>
            <a:r>
              <a:rPr lang="en-US" sz="18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Introduction </a:t>
            </a:r>
            <a:endParaRPr lang="en-US" sz="1800" kern="100" dirty="0">
              <a:effectLst/>
              <a:latin typeface="Times New Roman" panose="02020603050405020304" pitchFamily="18" charset="0"/>
              <a:ea typeface="Aptos"/>
              <a:cs typeface="Times New Roman" panose="02020603050405020304" pitchFamily="18" charset="0"/>
            </a:endParaRPr>
          </a:p>
          <a:p>
            <a:pPr algn="just">
              <a:lnSpc>
                <a:spcPct val="150000"/>
              </a:lnSpc>
              <a:spcAft>
                <a:spcPts val="800"/>
              </a:spcAft>
            </a:pPr>
            <a:r>
              <a:rPr lang="en-US"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Hospitality industry is a large business sector in the UK and greatly contributes to the economy and GDP rate of the country. It involves businesses related to the hotel sector, restaurants, pubs, recreation, and other leisure services. Hence, the following presentation will discuss the guest services and scope of the famous hotel of London City, JW Marriott. A brief overview of the hotel will be mentioned along with the potential target customers of the sector. Additionally, the nature, role and scope of the guest services offered by the hotel will be underlined. The role and function of guest services along with the importance of the hospitality sector to enhance the quality of services will be discussed in the following presentation. </a:t>
            </a:r>
            <a:endParaRPr lang="en-US" sz="1800" kern="100" dirty="0">
              <a:effectLst/>
              <a:latin typeface="Times New Roman" panose="02020603050405020304" pitchFamily="18" charset="0"/>
              <a:ea typeface="Aptos"/>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9D493D36-6B01-4E5B-8D51-0A455082D453}" type="slidenum">
              <a:rPr lang="en-US" smtClean="0"/>
              <a:t>3</a:t>
            </a:fld>
            <a:endParaRPr lang="en-US"/>
          </a:p>
        </p:txBody>
      </p:sp>
    </p:spTree>
    <p:extLst>
      <p:ext uri="{BB962C8B-B14F-4D97-AF65-F5344CB8AC3E}">
        <p14:creationId xmlns:p14="http://schemas.microsoft.com/office/powerpoint/2010/main" val="40560427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US" sz="1800" b="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Overview of the JW Marriott</a:t>
            </a:r>
            <a:endParaRPr lang="en-US" sz="1800" kern="100" dirty="0">
              <a:effectLst/>
              <a:latin typeface="Times New Roman" panose="02020603050405020304" pitchFamily="18" charset="0"/>
              <a:ea typeface="Aptos"/>
              <a:cs typeface="Times New Roman" panose="02020603050405020304" pitchFamily="18" charset="0"/>
            </a:endParaRPr>
          </a:p>
          <a:p>
            <a:pPr algn="just">
              <a:lnSpc>
                <a:spcPct val="150000"/>
              </a:lnSpc>
              <a:spcAft>
                <a:spcPts val="800"/>
              </a:spcAft>
            </a:pPr>
            <a:r>
              <a:rPr lang="en-US"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JW Marriott is one of the famous five-star hotel service providers in London City, UK. This hotel carries the heritage of the history of the Star-Studded Grosvenor House and is the Park Lane icon of the country. This architecture was the home of the Dukes of Westminster and Gloucester and was redesigned as the hotel in 1929 by the famous American businessman John Willard Marriott Sr (</a:t>
            </a:r>
            <a:r>
              <a:rPr lang="en-US" sz="1800" kern="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marriott</a:t>
            </a:r>
            <a:r>
              <a:rPr lang="en-US"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2023). Recent statistical data show that the hotel has a revenue of around £11.34 billion in 2023. Brand awareness of this hotel in the UK is around 80% and the market size has amounted to about £13.43 billion (Kunst, 2023). Moreover, the specific hotel sector in the United Kingdom inspired and adopted the principles of mindfulness and providing happiness to the minds of the visitors. </a:t>
            </a:r>
            <a:endParaRPr lang="en-US" sz="1800" kern="100" dirty="0">
              <a:effectLst/>
              <a:latin typeface="Times New Roman" panose="02020603050405020304" pitchFamily="18" charset="0"/>
              <a:ea typeface="Aptos"/>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9D493D36-6B01-4E5B-8D51-0A455082D453}" type="slidenum">
              <a:rPr lang="en-US" smtClean="0"/>
              <a:t>4</a:t>
            </a:fld>
            <a:endParaRPr lang="en-US"/>
          </a:p>
        </p:txBody>
      </p:sp>
    </p:spTree>
    <p:extLst>
      <p:ext uri="{BB962C8B-B14F-4D97-AF65-F5344CB8AC3E}">
        <p14:creationId xmlns:p14="http://schemas.microsoft.com/office/powerpoint/2010/main" val="23477844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US" sz="1800" b="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Target Customers of JW Marriott</a:t>
            </a:r>
            <a:endParaRPr lang="en-US" sz="1800" kern="100" dirty="0">
              <a:effectLst/>
              <a:latin typeface="Times New Roman" panose="02020603050405020304" pitchFamily="18" charset="0"/>
              <a:ea typeface="Aptos"/>
              <a:cs typeface="Times New Roman" panose="02020603050405020304" pitchFamily="18" charset="0"/>
            </a:endParaRPr>
          </a:p>
          <a:p>
            <a:pPr algn="just">
              <a:lnSpc>
                <a:spcPct val="150000"/>
              </a:lnSpc>
              <a:spcAft>
                <a:spcPts val="800"/>
              </a:spcAft>
            </a:pPr>
            <a:r>
              <a:rPr lang="en-US"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target group generally denotes the population of a specific age and social status group and shares similar demographic traits. Marriott International reformulated the brand as a luxurious one and put more focus on the visitors who seek a quiet, opulent and pleasure-providing atmosphere. The target market of this sector mainly comprises businessmen and leisure tourists (</a:t>
            </a:r>
            <a:r>
              <a:rPr lang="en-GB" sz="1800" kern="100" dirty="0">
                <a:solidFill>
                  <a:srgbClr val="000000"/>
                </a:solidFill>
                <a:effectLst/>
                <a:latin typeface="Arial" panose="020B0604020202020204" pitchFamily="34" charset="0"/>
                <a:ea typeface="Aptos"/>
                <a:cs typeface="Times New Roman" panose="02020603050405020304" pitchFamily="18" charset="0"/>
              </a:rPr>
              <a:t>Baum, 2019)</a:t>
            </a:r>
            <a:r>
              <a:rPr lang="en-US"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They are attracted by the brand, familiarity, and amenities offered by the Marriott hotel. The population who strongly prefer the brand, favor accommodation in the business environment and find a convenient place near the airport and better transportation facilities are the target group of the hotel. The management of the hotel adopts necessary steps to meet the expectations of their guests and thus accelerate sustainable development in the global market. </a:t>
            </a:r>
            <a:endParaRPr lang="en-US" sz="1800" kern="100" dirty="0">
              <a:effectLst/>
              <a:latin typeface="Times New Roman" panose="02020603050405020304" pitchFamily="18" charset="0"/>
              <a:ea typeface="Aptos"/>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9D493D36-6B01-4E5B-8D51-0A455082D453}" type="slidenum">
              <a:rPr lang="en-US" smtClean="0"/>
              <a:t>5</a:t>
            </a:fld>
            <a:endParaRPr lang="en-US"/>
          </a:p>
        </p:txBody>
      </p:sp>
    </p:spTree>
    <p:extLst>
      <p:ext uri="{BB962C8B-B14F-4D97-AF65-F5344CB8AC3E}">
        <p14:creationId xmlns:p14="http://schemas.microsoft.com/office/powerpoint/2010/main" val="7665148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US" sz="1800" b="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nature, role, and scope of guest services of JW Marriott</a:t>
            </a:r>
            <a:endParaRPr lang="en-US" sz="1800" kern="100" dirty="0">
              <a:effectLst/>
              <a:latin typeface="Times New Roman" panose="02020603050405020304" pitchFamily="18" charset="0"/>
              <a:ea typeface="Aptos"/>
              <a:cs typeface="Times New Roman" panose="02020603050405020304" pitchFamily="18" charset="0"/>
            </a:endParaRPr>
          </a:p>
          <a:p>
            <a:pPr algn="just">
              <a:lnSpc>
                <a:spcPct val="150000"/>
              </a:lnSpc>
              <a:spcAft>
                <a:spcPts val="800"/>
              </a:spcAft>
            </a:pPr>
            <a:r>
              <a:rPr lang="en-US" sz="1800" b="1" i="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Nature of the guest services</a:t>
            </a:r>
            <a:endParaRPr lang="en-US" sz="1800" kern="100" dirty="0">
              <a:effectLst/>
              <a:latin typeface="Times New Roman" panose="02020603050405020304" pitchFamily="18" charset="0"/>
              <a:ea typeface="Aptos"/>
              <a:cs typeface="Times New Roman" panose="02020603050405020304" pitchFamily="18" charset="0"/>
            </a:endParaRPr>
          </a:p>
          <a:p>
            <a:pPr algn="just">
              <a:lnSpc>
                <a:spcPct val="150000"/>
              </a:lnSpc>
              <a:spcAft>
                <a:spcPts val="800"/>
              </a:spcAft>
            </a:pPr>
            <a:r>
              <a:rPr lang="en-US"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JW Marriott is one of the luxurious hotel brands of the Marriott group. This brand offers services related to hotel reservations, accommodation, hotel, and flight booking packages, car rental assistance and time-bound vacation facilities. The authority of the brand aims to provide modern as well as premium-level services that help in a better experience for the tourists (</a:t>
            </a:r>
            <a:r>
              <a:rPr lang="en-GB" sz="1800" kern="100" dirty="0">
                <a:solidFill>
                  <a:srgbClr val="000000"/>
                </a:solidFill>
                <a:effectLst/>
                <a:latin typeface="Arial" panose="020B0604020202020204" pitchFamily="34" charset="0"/>
                <a:ea typeface="Aptos"/>
                <a:cs typeface="Times New Roman" panose="02020603050405020304" pitchFamily="18" charset="0"/>
              </a:rPr>
              <a:t>Walker, 2021)</a:t>
            </a:r>
            <a:r>
              <a:rPr lang="en-US"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The environment and services not only influence the minds of the visitors but also have an impact on the minds and well-being of the guests and assure them about their safety and security. </a:t>
            </a:r>
            <a:endParaRPr lang="en-US" sz="1800" kern="100" dirty="0">
              <a:effectLst/>
              <a:latin typeface="Times New Roman" panose="02020603050405020304" pitchFamily="18" charset="0"/>
              <a:ea typeface="Aptos"/>
              <a:cs typeface="Times New Roman" panose="02020603050405020304" pitchFamily="18" charset="0"/>
            </a:endParaRPr>
          </a:p>
          <a:p>
            <a:pPr algn="just">
              <a:lnSpc>
                <a:spcPct val="150000"/>
              </a:lnSpc>
              <a:spcAft>
                <a:spcPts val="800"/>
              </a:spcAft>
            </a:pPr>
            <a:r>
              <a:rPr lang="en-US" sz="1800" b="1" i="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Role of the guest services</a:t>
            </a:r>
            <a:endParaRPr lang="en-US" sz="1800" kern="100" dirty="0">
              <a:effectLst/>
              <a:latin typeface="Times New Roman" panose="02020603050405020304" pitchFamily="18" charset="0"/>
              <a:ea typeface="Aptos"/>
              <a:cs typeface="Times New Roman" panose="02020603050405020304" pitchFamily="18" charset="0"/>
            </a:endParaRPr>
          </a:p>
          <a:p>
            <a:pPr algn="just">
              <a:lnSpc>
                <a:spcPct val="150000"/>
              </a:lnSpc>
              <a:spcAft>
                <a:spcPts val="800"/>
              </a:spcAft>
            </a:pPr>
            <a:r>
              <a:rPr lang="en-US"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hotel provides a personalised and seamless experience that influences the happiness and minds of the guests. They provide effective accommodation, dining, leisure, and certain tour activities. The organisation takes effective strategies to meet the technological upliftment and aims to meet the requirements of their customers (</a:t>
            </a:r>
            <a:r>
              <a:rPr lang="en-GB" sz="1800" kern="100" dirty="0">
                <a:solidFill>
                  <a:srgbClr val="000000"/>
                </a:solidFill>
                <a:effectLst/>
                <a:latin typeface="Arial" panose="020B0604020202020204" pitchFamily="34" charset="0"/>
                <a:ea typeface="Aptos"/>
                <a:cs typeface="Times New Roman" panose="02020603050405020304" pitchFamily="18" charset="0"/>
              </a:rPr>
              <a:t>Ford, 2020)</a:t>
            </a:r>
            <a:r>
              <a:rPr lang="en-US"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They provide a welcoming and enjoyable atmosphere that provides comfort to the people away from their homes. Lastly, the management conducts some customer surveys to analyse the effectiveness of their services in the minds of the travelers. </a:t>
            </a:r>
            <a:endParaRPr lang="en-US" sz="1800" kern="100" dirty="0">
              <a:effectLst/>
              <a:latin typeface="Times New Roman" panose="02020603050405020304" pitchFamily="18" charset="0"/>
              <a:ea typeface="Aptos"/>
              <a:cs typeface="Times New Roman" panose="02020603050405020304" pitchFamily="18" charset="0"/>
            </a:endParaRPr>
          </a:p>
          <a:p>
            <a:pPr algn="just">
              <a:lnSpc>
                <a:spcPct val="150000"/>
              </a:lnSpc>
              <a:spcAft>
                <a:spcPts val="800"/>
              </a:spcAft>
            </a:pPr>
            <a:r>
              <a:rPr lang="en-US" sz="1800" b="1" i="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Scopes of JW Marriott</a:t>
            </a:r>
            <a:endParaRPr lang="en-US" sz="1800" kern="100" dirty="0">
              <a:effectLst/>
              <a:latin typeface="Times New Roman" panose="02020603050405020304" pitchFamily="18" charset="0"/>
              <a:ea typeface="Aptos"/>
              <a:cs typeface="Times New Roman" panose="02020603050405020304" pitchFamily="18" charset="0"/>
            </a:endParaRPr>
          </a:p>
          <a:p>
            <a:pPr algn="just">
              <a:lnSpc>
                <a:spcPct val="150000"/>
              </a:lnSpc>
              <a:spcAft>
                <a:spcPts val="800"/>
              </a:spcAft>
            </a:pPr>
            <a:r>
              <a:rPr lang="en-US"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JW Marriott has a huge business scope in the business market of the United Kingdom. This sector comprises nearly 31 brands and more than 8500 properties across 138 countries in the world and provides an opportunity for the population to experience more and connect globally. The enterprise provides holistic chances to its employees and supports their career development (Statista, 2023). The data for 2022 show that the industry has a workforce of 377,000 associates. The sector appointed approximately 1,40,000 employees in the world in 2022. </a:t>
            </a:r>
            <a:endParaRPr lang="en-US" sz="1800" kern="100" dirty="0">
              <a:effectLst/>
              <a:latin typeface="Times New Roman" panose="02020603050405020304" pitchFamily="18" charset="0"/>
              <a:ea typeface="Aptos"/>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9D493D36-6B01-4E5B-8D51-0A455082D453}" type="slidenum">
              <a:rPr lang="en-US" smtClean="0"/>
              <a:t>6</a:t>
            </a:fld>
            <a:endParaRPr lang="en-US"/>
          </a:p>
        </p:txBody>
      </p:sp>
    </p:spTree>
    <p:extLst>
      <p:ext uri="{BB962C8B-B14F-4D97-AF65-F5344CB8AC3E}">
        <p14:creationId xmlns:p14="http://schemas.microsoft.com/office/powerpoint/2010/main" val="42204908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US" sz="1800" b="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Role and Functions of Guest Services </a:t>
            </a:r>
            <a:endParaRPr lang="en-US" sz="1800" kern="100" dirty="0">
              <a:effectLst/>
              <a:latin typeface="Times New Roman" panose="02020603050405020304" pitchFamily="18" charset="0"/>
              <a:ea typeface="Aptos"/>
              <a:cs typeface="Times New Roman" panose="02020603050405020304" pitchFamily="18" charset="0"/>
            </a:endParaRPr>
          </a:p>
          <a:p>
            <a:pPr algn="just">
              <a:lnSpc>
                <a:spcPct val="150000"/>
              </a:lnSpc>
              <a:spcAft>
                <a:spcPts val="800"/>
              </a:spcAft>
            </a:pPr>
            <a:r>
              <a:rPr lang="en-US"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aim of effective guest service is related to the delivery of enjoyable experiences to the customers. The role and functions of the guest services are discussed below. </a:t>
            </a:r>
            <a:endParaRPr lang="en-US" sz="1800" kern="100" dirty="0">
              <a:effectLst/>
              <a:latin typeface="Times New Roman" panose="02020603050405020304" pitchFamily="18" charset="0"/>
              <a:ea typeface="Aptos"/>
              <a:cs typeface="Times New Roman" panose="02020603050405020304" pitchFamily="18" charset="0"/>
            </a:endParaRPr>
          </a:p>
          <a:p>
            <a:pPr algn="just">
              <a:lnSpc>
                <a:spcPct val="150000"/>
              </a:lnSpc>
              <a:spcAft>
                <a:spcPts val="800"/>
              </a:spcAft>
            </a:pPr>
            <a:r>
              <a:rPr lang="en-US" sz="1800" b="1" i="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Provide better customer service and accommodation</a:t>
            </a:r>
            <a:endParaRPr lang="en-US" sz="1800" kern="100" dirty="0">
              <a:effectLst/>
              <a:latin typeface="Times New Roman" panose="02020603050405020304" pitchFamily="18" charset="0"/>
              <a:ea typeface="Aptos"/>
              <a:cs typeface="Times New Roman" panose="02020603050405020304" pitchFamily="18" charset="0"/>
            </a:endParaRPr>
          </a:p>
          <a:p>
            <a:pPr algn="just">
              <a:lnSpc>
                <a:spcPct val="150000"/>
              </a:lnSpc>
              <a:spcAft>
                <a:spcPts val="800"/>
              </a:spcAft>
            </a:pPr>
            <a:r>
              <a:rPr lang="en-US"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primary and essential function of guest service is related to the allocation of rooms and providing them with better customer service opportunities to meet their necessities. The welcome process and checking of the requirements of the guests to make them comfortable is crucial (</a:t>
            </a:r>
            <a:r>
              <a:rPr lang="en-US" sz="1800" kern="100" dirty="0" err="1">
                <a:effectLst/>
                <a:latin typeface="Arial" panose="020B0604020202020204" pitchFamily="34" charset="0"/>
                <a:ea typeface="Aptos"/>
                <a:cs typeface="Times New Roman" panose="02020603050405020304" pitchFamily="18" charset="0"/>
              </a:rPr>
              <a:t>Soloman</a:t>
            </a:r>
            <a:r>
              <a:rPr lang="en-US" sz="1800" kern="100" dirty="0">
                <a:effectLst/>
                <a:latin typeface="Arial" panose="020B0604020202020204" pitchFamily="34" charset="0"/>
                <a:ea typeface="Aptos"/>
                <a:cs typeface="Times New Roman" panose="02020603050405020304" pitchFamily="18" charset="0"/>
              </a:rPr>
              <a:t>, 2018)</a:t>
            </a:r>
            <a:r>
              <a:rPr lang="en-US"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The management also aids resolve the queries of the individuals and provides information regarding the hotel surroundings, offered services and amenities facilities of the sector. </a:t>
            </a:r>
            <a:endParaRPr lang="en-US" sz="1800" kern="100" dirty="0">
              <a:effectLst/>
              <a:latin typeface="Times New Roman" panose="02020603050405020304" pitchFamily="18" charset="0"/>
              <a:ea typeface="Aptos"/>
              <a:cs typeface="Times New Roman" panose="02020603050405020304" pitchFamily="18" charset="0"/>
            </a:endParaRPr>
          </a:p>
          <a:p>
            <a:pPr algn="just">
              <a:lnSpc>
                <a:spcPct val="150000"/>
              </a:lnSpc>
              <a:spcAft>
                <a:spcPts val="800"/>
              </a:spcAft>
            </a:pPr>
            <a:r>
              <a:rPr lang="en-US" sz="1800" b="1" i="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Handling complaints and maintaining the safety of guests</a:t>
            </a:r>
            <a:endParaRPr lang="en-US" sz="1800" kern="100" dirty="0">
              <a:effectLst/>
              <a:latin typeface="Times New Roman" panose="02020603050405020304" pitchFamily="18" charset="0"/>
              <a:ea typeface="Aptos"/>
              <a:cs typeface="Times New Roman" panose="02020603050405020304" pitchFamily="18" charset="0"/>
            </a:endParaRPr>
          </a:p>
          <a:p>
            <a:pPr algn="just">
              <a:lnSpc>
                <a:spcPct val="150000"/>
              </a:lnSpc>
              <a:spcAft>
                <a:spcPts val="800"/>
              </a:spcAft>
            </a:pPr>
            <a:r>
              <a:rPr lang="en-US"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guest service management team handles the complaints related to the quality of services and facilities and aims to resolve the issues and make a resolution. Additionally, they also ensure the security of the guests and their belongings to maintain a healthy environment. </a:t>
            </a:r>
            <a:endParaRPr lang="en-US" sz="1800" kern="100" dirty="0">
              <a:effectLst/>
              <a:latin typeface="Times New Roman" panose="02020603050405020304" pitchFamily="18" charset="0"/>
              <a:ea typeface="Aptos"/>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9D493D36-6B01-4E5B-8D51-0A455082D453}" type="slidenum">
              <a:rPr lang="en-US" smtClean="0"/>
              <a:t>7</a:t>
            </a:fld>
            <a:endParaRPr lang="en-US"/>
          </a:p>
        </p:txBody>
      </p:sp>
    </p:spTree>
    <p:extLst>
      <p:ext uri="{BB962C8B-B14F-4D97-AF65-F5344CB8AC3E}">
        <p14:creationId xmlns:p14="http://schemas.microsoft.com/office/powerpoint/2010/main" val="24697134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200"/>
              </a:spcBef>
            </a:pPr>
            <a:r>
              <a:rPr lang="en-US" sz="1800" b="1" kern="1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Importance of the Hospitality Sector </a:t>
            </a:r>
            <a:endParaRPr lang="en-US" sz="1800" b="1"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US"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Hospitality denotes the friendly act that welcomes the guests and meets their accommodation, food, and leisure requirements. The UK hospitality sector contributes nearly 4% of the country’s GDP (Statista, 2023). Therefore, the respective sector poses various importance, and these are discussed below.  </a:t>
            </a:r>
            <a:endParaRPr lang="en-US" sz="1800" kern="100" dirty="0">
              <a:effectLst/>
              <a:latin typeface="Times New Roman" panose="02020603050405020304" pitchFamily="18" charset="0"/>
              <a:ea typeface="Aptos"/>
              <a:cs typeface="Times New Roman" panose="02020603050405020304" pitchFamily="18" charset="0"/>
            </a:endParaRPr>
          </a:p>
          <a:p>
            <a:pPr algn="just">
              <a:lnSpc>
                <a:spcPct val="150000"/>
              </a:lnSpc>
              <a:spcAft>
                <a:spcPts val="800"/>
              </a:spcAft>
            </a:pPr>
            <a:r>
              <a:rPr lang="en-US" sz="1800" b="1" i="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Create positive customer relationships and provide a better experience</a:t>
            </a:r>
            <a:endParaRPr lang="en-US" sz="1800" kern="100" dirty="0">
              <a:effectLst/>
              <a:latin typeface="Times New Roman" panose="02020603050405020304" pitchFamily="18" charset="0"/>
              <a:ea typeface="Aptos"/>
              <a:cs typeface="Times New Roman" panose="02020603050405020304" pitchFamily="18" charset="0"/>
            </a:endParaRPr>
          </a:p>
          <a:p>
            <a:pPr algn="just">
              <a:lnSpc>
                <a:spcPct val="150000"/>
              </a:lnSpc>
              <a:spcAft>
                <a:spcPts val="800"/>
              </a:spcAft>
            </a:pPr>
            <a:r>
              <a:rPr lang="en-US"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hospitality business is effective in building a strong relationship base creating a sense of community (</a:t>
            </a:r>
            <a:r>
              <a:rPr lang="en-GB" sz="1800" kern="100" dirty="0">
                <a:solidFill>
                  <a:srgbClr val="000000"/>
                </a:solidFill>
                <a:effectLst/>
                <a:latin typeface="Arial" panose="020B0604020202020204" pitchFamily="34" charset="0"/>
                <a:ea typeface="Aptos"/>
                <a:cs typeface="Times New Roman" panose="02020603050405020304" pitchFamily="18" charset="0"/>
              </a:rPr>
              <a:t>Madera, 2020)</a:t>
            </a:r>
            <a:r>
              <a:rPr lang="en-US"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They provide a better customer experience that reaches the expectations beyond the necessities of the guests. This in turn helps to raise the reputation and market competition of the business.</a:t>
            </a:r>
            <a:endParaRPr lang="en-US" sz="1800" kern="100" dirty="0">
              <a:effectLst/>
              <a:latin typeface="Times New Roman" panose="02020603050405020304" pitchFamily="18" charset="0"/>
              <a:ea typeface="Aptos"/>
              <a:cs typeface="Times New Roman" panose="02020603050405020304" pitchFamily="18" charset="0"/>
            </a:endParaRPr>
          </a:p>
          <a:p>
            <a:pPr algn="just">
              <a:lnSpc>
                <a:spcPct val="150000"/>
              </a:lnSpc>
              <a:spcAft>
                <a:spcPts val="800"/>
              </a:spcAft>
            </a:pPr>
            <a:r>
              <a:rPr lang="en-US" sz="1800" b="1" i="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Ensures loyalty from the clients</a:t>
            </a:r>
            <a:endParaRPr lang="en-US" sz="1800" kern="100" dirty="0">
              <a:effectLst/>
              <a:latin typeface="Times New Roman" panose="02020603050405020304" pitchFamily="18" charset="0"/>
              <a:ea typeface="Aptos"/>
              <a:cs typeface="Times New Roman" panose="02020603050405020304" pitchFamily="18" charset="0"/>
            </a:endParaRPr>
          </a:p>
          <a:p>
            <a:r>
              <a:rPr lang="en-US" sz="1800" kern="0" dirty="0">
                <a:solidFill>
                  <a:srgbClr val="000000"/>
                </a:solidFill>
                <a:effectLst/>
                <a:latin typeface="Arial" panose="020B0604020202020204" pitchFamily="34" charset="0"/>
                <a:ea typeface="Times New Roman" panose="02020603050405020304" pitchFamily="18" charset="0"/>
              </a:rPr>
              <a:t>The premium services of the hotel sector help to build an effective and trusted customer base for the business and increase the number of loyal customers. The famous hotel enterprises attract the interest of the customers (</a:t>
            </a:r>
            <a:r>
              <a:rPr lang="en-GB" sz="1800" dirty="0" err="1">
                <a:solidFill>
                  <a:srgbClr val="000000"/>
                </a:solidFill>
                <a:effectLst/>
                <a:latin typeface="Arial" panose="020B0604020202020204" pitchFamily="34" charset="0"/>
                <a:ea typeface="Aptos"/>
              </a:rPr>
              <a:t>Daskalaki</a:t>
            </a:r>
            <a:r>
              <a:rPr lang="en-GB" sz="1800" dirty="0">
                <a:solidFill>
                  <a:srgbClr val="000000"/>
                </a:solidFill>
                <a:effectLst/>
                <a:latin typeface="Arial" panose="020B0604020202020204" pitchFamily="34" charset="0"/>
                <a:ea typeface="Aptos"/>
              </a:rPr>
              <a:t>, 2020)</a:t>
            </a:r>
            <a:r>
              <a:rPr lang="en-US" sz="1800" kern="0" dirty="0">
                <a:solidFill>
                  <a:srgbClr val="000000"/>
                </a:solidFill>
                <a:effectLst/>
                <a:latin typeface="Arial" panose="020B0604020202020204" pitchFamily="34" charset="0"/>
                <a:ea typeface="Times New Roman" panose="02020603050405020304" pitchFamily="18" charset="0"/>
              </a:rPr>
              <a:t>. The fulfillment of the requirements engages the clients and raises their loyalty level which will boost the urge to revisit the enterprise in the future</a:t>
            </a:r>
            <a:endParaRPr lang="en-US" dirty="0"/>
          </a:p>
        </p:txBody>
      </p:sp>
      <p:sp>
        <p:nvSpPr>
          <p:cNvPr id="4" name="Slide Number Placeholder 3"/>
          <p:cNvSpPr>
            <a:spLocks noGrp="1"/>
          </p:cNvSpPr>
          <p:nvPr>
            <p:ph type="sldNum" sz="quarter" idx="5"/>
          </p:nvPr>
        </p:nvSpPr>
        <p:spPr/>
        <p:txBody>
          <a:bodyPr/>
          <a:lstStyle/>
          <a:p>
            <a:fld id="{9D493D36-6B01-4E5B-8D51-0A455082D453}" type="slidenum">
              <a:rPr lang="en-US" smtClean="0"/>
              <a:t>8</a:t>
            </a:fld>
            <a:endParaRPr lang="en-US"/>
          </a:p>
        </p:txBody>
      </p:sp>
    </p:spTree>
    <p:extLst>
      <p:ext uri="{BB962C8B-B14F-4D97-AF65-F5344CB8AC3E}">
        <p14:creationId xmlns:p14="http://schemas.microsoft.com/office/powerpoint/2010/main" val="3049712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US" sz="18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Conclusion</a:t>
            </a:r>
            <a:endParaRPr lang="en-US" sz="1800" kern="100" dirty="0">
              <a:effectLst/>
              <a:latin typeface="Times New Roman" panose="02020603050405020304" pitchFamily="18" charset="0"/>
              <a:ea typeface="Aptos"/>
              <a:cs typeface="Times New Roman" panose="02020603050405020304" pitchFamily="18" charset="0"/>
            </a:endParaRPr>
          </a:p>
          <a:p>
            <a:pPr algn="just">
              <a:lnSpc>
                <a:spcPct val="150000"/>
              </a:lnSpc>
              <a:spcAft>
                <a:spcPts val="800"/>
              </a:spcAft>
            </a:pPr>
            <a:r>
              <a:rPr lang="en-US"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above presentation discusses the guest services of the JW Marriott, London along with an overview of the hotel. It has been concluded that the hotel industry in the UK has a great market size and revenue rate that largely contributes to the GDP rate of the nation. The target customers of the JW Marriott, London have been analysed. It has been supposed that the population from the affluent social group and the businesspersons are the core customers of the brand. Besides this, the job opportunity of JW Marriott has deduced that highlight that this sector provides great job opportunities and conducts the roles of the hotel sector. Moreover, the functions of the guest services offered by the hospitality industry have been underlined to highlight the importance of positive customer relationships and the loyalty of clients. These services help to raise the brand image of the hotel. </a:t>
            </a:r>
            <a:endParaRPr lang="en-US" sz="1800" kern="100" dirty="0">
              <a:effectLst/>
              <a:latin typeface="Times New Roman" panose="02020603050405020304" pitchFamily="18" charset="0"/>
              <a:ea typeface="Aptos"/>
              <a:cs typeface="Times New Roman" panose="02020603050405020304" pitchFamily="18" charset="0"/>
            </a:endParaRPr>
          </a:p>
          <a:p>
            <a:pPr algn="l">
              <a:lnSpc>
                <a:spcPct val="150000"/>
              </a:lnSpc>
              <a:spcAft>
                <a:spcPts val="800"/>
              </a:spcAft>
            </a:pPr>
            <a:br>
              <a:rPr lang="en-US" sz="1800" kern="0" dirty="0">
                <a:solidFill>
                  <a:srgbClr val="000000"/>
                </a:solidFill>
                <a:effectLst/>
                <a:latin typeface="Arial" panose="020B0604020202020204" pitchFamily="34" charset="0"/>
                <a:ea typeface="Times New Roman" panose="02020603050405020304" pitchFamily="18" charset="0"/>
              </a:rPr>
            </a:br>
            <a:r>
              <a:rPr lang="en-US"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US" sz="1800" kern="100" dirty="0">
              <a:effectLst/>
              <a:latin typeface="Times New Roman" panose="02020603050405020304" pitchFamily="18" charset="0"/>
              <a:ea typeface="Aptos"/>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9D493D36-6B01-4E5B-8D51-0A455082D453}" type="slidenum">
              <a:rPr lang="en-US" smtClean="0"/>
              <a:t>9</a:t>
            </a:fld>
            <a:endParaRPr lang="en-US"/>
          </a:p>
        </p:txBody>
      </p:sp>
    </p:spTree>
    <p:extLst>
      <p:ext uri="{BB962C8B-B14F-4D97-AF65-F5344CB8AC3E}">
        <p14:creationId xmlns:p14="http://schemas.microsoft.com/office/powerpoint/2010/main" val="38780943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1200"/>
              </a:spcBef>
            </a:pPr>
            <a:r>
              <a:rPr lang="en-US" sz="1800" b="1" kern="100" dirty="0">
                <a:effectLst/>
                <a:latin typeface="Arial" panose="020B0604020202020204" pitchFamily="34" charset="0"/>
                <a:ea typeface="Times New Roman" panose="02020603050405020304" pitchFamily="18" charset="0"/>
              </a:rPr>
              <a:t>References</a:t>
            </a:r>
          </a:p>
          <a:p>
            <a:pPr algn="just">
              <a:lnSpc>
                <a:spcPct val="150000"/>
              </a:lnSpc>
              <a:spcAft>
                <a:spcPts val="800"/>
              </a:spcAft>
            </a:pPr>
            <a:r>
              <a:rPr lang="en-GB" sz="1800" kern="100" dirty="0">
                <a:solidFill>
                  <a:srgbClr val="000000"/>
                </a:solidFill>
                <a:effectLst/>
                <a:latin typeface="Arial" panose="020B0604020202020204" pitchFamily="34" charset="0"/>
                <a:ea typeface="Aptos"/>
                <a:cs typeface="Times New Roman" panose="02020603050405020304" pitchFamily="18" charset="0"/>
              </a:rPr>
              <a:t>Walker, J.R., (2021). </a:t>
            </a:r>
            <a:r>
              <a:rPr lang="en-GB" sz="1800" i="1" kern="100" dirty="0">
                <a:solidFill>
                  <a:srgbClr val="000000"/>
                </a:solidFill>
                <a:effectLst/>
                <a:latin typeface="Arial" panose="020B0604020202020204" pitchFamily="34" charset="0"/>
                <a:ea typeface="Aptos"/>
                <a:cs typeface="Times New Roman" panose="02020603050405020304" pitchFamily="18" charset="0"/>
              </a:rPr>
              <a:t>Introduction to hospitality</a:t>
            </a:r>
            <a:r>
              <a:rPr lang="en-GB" sz="1800" kern="100" dirty="0">
                <a:solidFill>
                  <a:srgbClr val="000000"/>
                </a:solidFill>
                <a:effectLst/>
                <a:latin typeface="Arial" panose="020B0604020202020204" pitchFamily="34" charset="0"/>
                <a:ea typeface="Aptos"/>
                <a:cs typeface="Times New Roman" panose="02020603050405020304" pitchFamily="18" charset="0"/>
              </a:rPr>
              <a:t>. Pearson.</a:t>
            </a:r>
            <a:endParaRPr lang="en-US" sz="1800" kern="100" dirty="0">
              <a:effectLst/>
              <a:latin typeface="Times New Roman" panose="02020603050405020304" pitchFamily="18" charset="0"/>
              <a:ea typeface="Aptos"/>
              <a:cs typeface="Times New Roman" panose="02020603050405020304" pitchFamily="18" charset="0"/>
            </a:endParaRPr>
          </a:p>
          <a:p>
            <a:pPr algn="just">
              <a:lnSpc>
                <a:spcPct val="150000"/>
              </a:lnSpc>
              <a:spcAft>
                <a:spcPts val="800"/>
              </a:spcAft>
            </a:pPr>
            <a:r>
              <a:rPr lang="en-GB" sz="1800" kern="100" dirty="0">
                <a:solidFill>
                  <a:srgbClr val="000000"/>
                </a:solidFill>
                <a:effectLst/>
                <a:latin typeface="Arial" panose="020B0604020202020204" pitchFamily="34" charset="0"/>
                <a:ea typeface="Aptos"/>
                <a:cs typeface="Times New Roman" panose="02020603050405020304" pitchFamily="18" charset="0"/>
              </a:rPr>
              <a:t>Ford, R.C (2020) Managing hospitality organisations: achieving excellence in the guest experience, SAGE Publications</a:t>
            </a:r>
            <a:endParaRPr lang="en-US" sz="1800" kern="100" dirty="0">
              <a:effectLst/>
              <a:latin typeface="Times New Roman" panose="02020603050405020304" pitchFamily="18" charset="0"/>
              <a:ea typeface="Aptos"/>
              <a:cs typeface="Times New Roman" panose="02020603050405020304" pitchFamily="18" charset="0"/>
            </a:endParaRPr>
          </a:p>
          <a:p>
            <a:pPr algn="just">
              <a:lnSpc>
                <a:spcPct val="150000"/>
              </a:lnSpc>
              <a:spcAft>
                <a:spcPts val="800"/>
              </a:spcAft>
            </a:pPr>
            <a:r>
              <a:rPr lang="en-US" sz="1800" kern="100" dirty="0" err="1">
                <a:effectLst/>
                <a:latin typeface="Arial" panose="020B0604020202020204" pitchFamily="34" charset="0"/>
                <a:ea typeface="Aptos"/>
                <a:cs typeface="Times New Roman" panose="02020603050405020304" pitchFamily="18" charset="0"/>
              </a:rPr>
              <a:t>Soloman</a:t>
            </a:r>
            <a:r>
              <a:rPr lang="en-US" sz="1800" kern="100" dirty="0">
                <a:effectLst/>
                <a:latin typeface="Arial" panose="020B0604020202020204" pitchFamily="34" charset="0"/>
                <a:ea typeface="Aptos"/>
                <a:cs typeface="Times New Roman" panose="02020603050405020304" pitchFamily="18" charset="0"/>
              </a:rPr>
              <a:t>, M (2018) The heart of hospitality: a great hotel and restaurant leaders share their secrets, Select Books</a:t>
            </a:r>
            <a:endParaRPr lang="en-US" sz="1800" kern="100" dirty="0">
              <a:effectLst/>
              <a:latin typeface="Times New Roman" panose="02020603050405020304" pitchFamily="18" charset="0"/>
              <a:ea typeface="Aptos"/>
              <a:cs typeface="Times New Roman" panose="02020603050405020304" pitchFamily="18" charset="0"/>
            </a:endParaRPr>
          </a:p>
          <a:p>
            <a:pPr algn="just">
              <a:lnSpc>
                <a:spcPct val="200000"/>
              </a:lnSpc>
              <a:spcAft>
                <a:spcPts val="800"/>
              </a:spcAft>
            </a:pPr>
            <a:r>
              <a:rPr lang="en-GB" sz="1800" kern="100" dirty="0">
                <a:solidFill>
                  <a:srgbClr val="000000"/>
                </a:solidFill>
                <a:effectLst/>
                <a:latin typeface="Arial" panose="020B0604020202020204" pitchFamily="34" charset="0"/>
                <a:ea typeface="Aptos"/>
                <a:cs typeface="Times New Roman" panose="02020603050405020304" pitchFamily="18" charset="0"/>
              </a:rPr>
              <a:t>Baum, T., (2019). Does the hospitality industry need or deserve talent? </a:t>
            </a:r>
            <a:r>
              <a:rPr lang="en-GB" sz="1800" i="1" kern="100" dirty="0">
                <a:solidFill>
                  <a:srgbClr val="000000"/>
                </a:solidFill>
                <a:effectLst/>
                <a:latin typeface="Arial" panose="020B0604020202020204" pitchFamily="34" charset="0"/>
                <a:ea typeface="Aptos"/>
                <a:cs typeface="Times New Roman" panose="02020603050405020304" pitchFamily="18" charset="0"/>
              </a:rPr>
              <a:t>International Journal of Contemporary Hospitality Management</a:t>
            </a:r>
            <a:r>
              <a:rPr lang="en-GB" sz="1800" kern="100" dirty="0">
                <a:solidFill>
                  <a:srgbClr val="000000"/>
                </a:solidFill>
                <a:effectLst/>
                <a:latin typeface="Arial" panose="020B0604020202020204" pitchFamily="34" charset="0"/>
                <a:ea typeface="Aptos"/>
                <a:cs typeface="Times New Roman" panose="02020603050405020304" pitchFamily="18" charset="0"/>
              </a:rPr>
              <a:t>, </a:t>
            </a:r>
            <a:r>
              <a:rPr lang="en-GB" sz="1800" i="1" kern="100" dirty="0">
                <a:solidFill>
                  <a:srgbClr val="000000"/>
                </a:solidFill>
                <a:effectLst/>
                <a:latin typeface="Arial" panose="020B0604020202020204" pitchFamily="34" charset="0"/>
                <a:ea typeface="Aptos"/>
                <a:cs typeface="Times New Roman" panose="02020603050405020304" pitchFamily="18" charset="0"/>
              </a:rPr>
              <a:t>31</a:t>
            </a:r>
            <a:r>
              <a:rPr lang="en-GB" sz="1800" kern="100" dirty="0">
                <a:solidFill>
                  <a:srgbClr val="000000"/>
                </a:solidFill>
                <a:effectLst/>
                <a:latin typeface="Arial" panose="020B0604020202020204" pitchFamily="34" charset="0"/>
                <a:ea typeface="Aptos"/>
                <a:cs typeface="Times New Roman" panose="02020603050405020304" pitchFamily="18" charset="0"/>
              </a:rPr>
              <a:t>(10), pp.3823-3837.</a:t>
            </a:r>
            <a:endParaRPr lang="en-US" sz="1800" kern="100" dirty="0">
              <a:effectLst/>
              <a:latin typeface="Times New Roman" panose="02020603050405020304" pitchFamily="18" charset="0"/>
              <a:ea typeface="Aptos"/>
              <a:cs typeface="Times New Roman" panose="02020603050405020304" pitchFamily="18" charset="0"/>
            </a:endParaRPr>
          </a:p>
          <a:p>
            <a:pPr algn="just">
              <a:lnSpc>
                <a:spcPct val="200000"/>
              </a:lnSpc>
              <a:spcAft>
                <a:spcPts val="800"/>
              </a:spcAft>
            </a:pPr>
            <a:r>
              <a:rPr lang="en-GB" sz="1800" kern="100" dirty="0">
                <a:solidFill>
                  <a:srgbClr val="000000"/>
                </a:solidFill>
                <a:effectLst/>
                <a:latin typeface="Arial" panose="020B0604020202020204" pitchFamily="34" charset="0"/>
                <a:ea typeface="Aptos"/>
                <a:cs typeface="Times New Roman" panose="02020603050405020304" pitchFamily="18" charset="0"/>
              </a:rPr>
              <a:t>Madera, J.M., Taylor, D.C. and Barber, N.A., (2020). Customer service evaluations of employees with disabilities: The roles of perceived competence and service failure. </a:t>
            </a:r>
            <a:r>
              <a:rPr lang="en-GB" sz="1800" i="1" kern="100" dirty="0">
                <a:solidFill>
                  <a:srgbClr val="000000"/>
                </a:solidFill>
                <a:effectLst/>
                <a:latin typeface="Arial" panose="020B0604020202020204" pitchFamily="34" charset="0"/>
                <a:ea typeface="Aptos"/>
                <a:cs typeface="Times New Roman" panose="02020603050405020304" pitchFamily="18" charset="0"/>
              </a:rPr>
              <a:t>Cornell Hospitality Quarterly</a:t>
            </a:r>
            <a:r>
              <a:rPr lang="en-GB" sz="1800" kern="100" dirty="0">
                <a:solidFill>
                  <a:srgbClr val="000000"/>
                </a:solidFill>
                <a:effectLst/>
                <a:latin typeface="Arial" panose="020B0604020202020204" pitchFamily="34" charset="0"/>
                <a:ea typeface="Aptos"/>
                <a:cs typeface="Times New Roman" panose="02020603050405020304" pitchFamily="18" charset="0"/>
              </a:rPr>
              <a:t>, </a:t>
            </a:r>
            <a:r>
              <a:rPr lang="en-GB" sz="1800" i="1" kern="100" dirty="0">
                <a:solidFill>
                  <a:srgbClr val="000000"/>
                </a:solidFill>
                <a:effectLst/>
                <a:latin typeface="Arial" panose="020B0604020202020204" pitchFamily="34" charset="0"/>
                <a:ea typeface="Aptos"/>
                <a:cs typeface="Times New Roman" panose="02020603050405020304" pitchFamily="18" charset="0"/>
              </a:rPr>
              <a:t>61</a:t>
            </a:r>
            <a:r>
              <a:rPr lang="en-GB" sz="1800" kern="100" dirty="0">
                <a:solidFill>
                  <a:srgbClr val="000000"/>
                </a:solidFill>
                <a:effectLst/>
                <a:latin typeface="Arial" panose="020B0604020202020204" pitchFamily="34" charset="0"/>
                <a:ea typeface="Aptos"/>
                <a:cs typeface="Times New Roman" panose="02020603050405020304" pitchFamily="18" charset="0"/>
              </a:rPr>
              <a:t>(1), pp.5-18.</a:t>
            </a:r>
            <a:endParaRPr lang="en-US" sz="1800" kern="100" dirty="0">
              <a:effectLst/>
              <a:latin typeface="Times New Roman" panose="02020603050405020304" pitchFamily="18" charset="0"/>
              <a:ea typeface="Aptos"/>
              <a:cs typeface="Times New Roman" panose="02020603050405020304" pitchFamily="18" charset="0"/>
            </a:endParaRPr>
          </a:p>
          <a:p>
            <a:pPr algn="just">
              <a:lnSpc>
                <a:spcPct val="200000"/>
              </a:lnSpc>
              <a:spcAft>
                <a:spcPts val="800"/>
              </a:spcAft>
            </a:pPr>
            <a:r>
              <a:rPr lang="en-GB" sz="1800" kern="100" dirty="0" err="1">
                <a:solidFill>
                  <a:srgbClr val="000000"/>
                </a:solidFill>
                <a:effectLst/>
                <a:latin typeface="Arial" panose="020B0604020202020204" pitchFamily="34" charset="0"/>
                <a:ea typeface="Aptos"/>
                <a:cs typeface="Times New Roman" panose="02020603050405020304" pitchFamily="18" charset="0"/>
              </a:rPr>
              <a:t>Daskalaki</a:t>
            </a:r>
            <a:r>
              <a:rPr lang="en-GB" sz="1800" kern="100" dirty="0">
                <a:solidFill>
                  <a:srgbClr val="000000"/>
                </a:solidFill>
                <a:effectLst/>
                <a:latin typeface="Arial" panose="020B0604020202020204" pitchFamily="34" charset="0"/>
                <a:ea typeface="Aptos"/>
                <a:cs typeface="Times New Roman" panose="02020603050405020304" pitchFamily="18" charset="0"/>
              </a:rPr>
              <a:t>, E., (2020). Cultural Diversity and Indicated Intercultural Implications in the Hotel Working Environment in the United Kingdom: Underpinning the Employee’s Perspective. </a:t>
            </a:r>
            <a:r>
              <a:rPr lang="en-GB" sz="1800" i="1" kern="100" dirty="0">
                <a:solidFill>
                  <a:srgbClr val="000000"/>
                </a:solidFill>
                <a:effectLst/>
                <a:latin typeface="Arial" panose="020B0604020202020204" pitchFamily="34" charset="0"/>
                <a:ea typeface="Aptos"/>
                <a:cs typeface="Times New Roman" panose="02020603050405020304" pitchFamily="18" charset="0"/>
              </a:rPr>
              <a:t>The Market: International Journal of Business</a:t>
            </a:r>
            <a:r>
              <a:rPr lang="en-GB" sz="1800" kern="100" dirty="0">
                <a:solidFill>
                  <a:srgbClr val="000000"/>
                </a:solidFill>
                <a:effectLst/>
                <a:latin typeface="Arial" panose="020B0604020202020204" pitchFamily="34" charset="0"/>
                <a:ea typeface="Aptos"/>
                <a:cs typeface="Times New Roman" panose="02020603050405020304" pitchFamily="18" charset="0"/>
              </a:rPr>
              <a:t>, </a:t>
            </a:r>
            <a:r>
              <a:rPr lang="en-GB" sz="1800" i="1" kern="100" dirty="0">
                <a:solidFill>
                  <a:srgbClr val="000000"/>
                </a:solidFill>
                <a:effectLst/>
                <a:latin typeface="Arial" panose="020B0604020202020204" pitchFamily="34" charset="0"/>
                <a:ea typeface="Aptos"/>
                <a:cs typeface="Times New Roman" panose="02020603050405020304" pitchFamily="18" charset="0"/>
              </a:rPr>
              <a:t>1</a:t>
            </a:r>
            <a:r>
              <a:rPr lang="en-GB" sz="1800" kern="100" dirty="0">
                <a:solidFill>
                  <a:srgbClr val="000000"/>
                </a:solidFill>
                <a:effectLst/>
                <a:latin typeface="Arial" panose="020B0604020202020204" pitchFamily="34" charset="0"/>
                <a:ea typeface="Aptos"/>
                <a:cs typeface="Times New Roman" panose="02020603050405020304" pitchFamily="18" charset="0"/>
              </a:rPr>
              <a:t>, pp.91-107.</a:t>
            </a:r>
            <a:endParaRPr lang="en-US" sz="1800" kern="100" dirty="0">
              <a:effectLst/>
              <a:latin typeface="Times New Roman" panose="02020603050405020304" pitchFamily="18" charset="0"/>
              <a:ea typeface="Aptos"/>
              <a:cs typeface="Times New Roman" panose="02020603050405020304" pitchFamily="18" charset="0"/>
            </a:endParaRPr>
          </a:p>
          <a:p>
            <a:pPr algn="just">
              <a:lnSpc>
                <a:spcPct val="200000"/>
              </a:lnSpc>
              <a:spcAft>
                <a:spcPts val="800"/>
              </a:spcAft>
            </a:pPr>
            <a:r>
              <a:rPr lang="en-GB" sz="1800" kern="100" dirty="0">
                <a:effectLst/>
                <a:latin typeface="Arial" panose="020B0604020202020204" pitchFamily="34" charset="0"/>
                <a:ea typeface="Aptos"/>
                <a:cs typeface="Times New Roman" panose="02020603050405020304" pitchFamily="18" charset="0"/>
              </a:rPr>
              <a:t>Kunst, A., (2023). </a:t>
            </a:r>
            <a:r>
              <a:rPr lang="en-GB" sz="1800" i="1" kern="100" dirty="0">
                <a:effectLst/>
                <a:latin typeface="Arial" panose="020B0604020202020204" pitchFamily="34" charset="0"/>
                <a:ea typeface="Aptos"/>
                <a:cs typeface="Times New Roman" panose="02020603050405020304" pitchFamily="18" charset="0"/>
              </a:rPr>
              <a:t>Marriott brand awareness, usage, popularity, loyalty, and buzz among hotel customers in the UK in 2022. </a:t>
            </a:r>
            <a:r>
              <a:rPr lang="en-GB" sz="1800" kern="100" dirty="0">
                <a:effectLst/>
                <a:latin typeface="Arial" panose="020B0604020202020204" pitchFamily="34" charset="0"/>
                <a:ea typeface="Aptos"/>
                <a:cs typeface="Times New Roman" panose="02020603050405020304" pitchFamily="18" charset="0"/>
              </a:rPr>
              <a:t>[Online] Available at: </a:t>
            </a:r>
            <a:r>
              <a:rPr lang="en-GB" sz="1800" u="sng" kern="100" dirty="0">
                <a:effectLst/>
                <a:latin typeface="Arial" panose="020B0604020202020204" pitchFamily="34" charset="0"/>
                <a:ea typeface="Aptos"/>
                <a:cs typeface="Times New Roman" panose="02020603050405020304" pitchFamily="18" charset="0"/>
              </a:rPr>
              <a:t>https://www.statista.com/forecasts/1335619/marriott-hotels-brand-profile-in-the-uk</a:t>
            </a:r>
            <a:r>
              <a:rPr lang="en-GB" sz="1800" kern="100" dirty="0">
                <a:effectLst/>
                <a:latin typeface="Arial" panose="020B0604020202020204" pitchFamily="34" charset="0"/>
                <a:ea typeface="Aptos"/>
                <a:cs typeface="Times New Roman" panose="02020603050405020304" pitchFamily="18" charset="0"/>
              </a:rPr>
              <a:t>[Accessed 04 October 2023].</a:t>
            </a:r>
            <a:endParaRPr lang="en-US" sz="1800" kern="100" dirty="0">
              <a:effectLst/>
              <a:latin typeface="Times New Roman" panose="02020603050405020304" pitchFamily="18" charset="0"/>
              <a:ea typeface="Aptos"/>
              <a:cs typeface="Times New Roman" panose="02020603050405020304" pitchFamily="18" charset="0"/>
            </a:endParaRPr>
          </a:p>
          <a:p>
            <a:pPr algn="just">
              <a:lnSpc>
                <a:spcPct val="200000"/>
              </a:lnSpc>
              <a:spcAft>
                <a:spcPts val="800"/>
              </a:spcAft>
            </a:pPr>
            <a:r>
              <a:rPr lang="en-GB" sz="1800" kern="100" dirty="0" err="1">
                <a:effectLst/>
                <a:latin typeface="Arial" panose="020B0604020202020204" pitchFamily="34" charset="0"/>
                <a:ea typeface="Aptos"/>
                <a:cs typeface="Times New Roman" panose="02020603050405020304" pitchFamily="18" charset="0"/>
              </a:rPr>
              <a:t>marriott</a:t>
            </a:r>
            <a:r>
              <a:rPr lang="en-GB" sz="1800" kern="100" dirty="0">
                <a:effectLst/>
                <a:latin typeface="Arial" panose="020B0604020202020204" pitchFamily="34" charset="0"/>
                <a:ea typeface="Aptos"/>
                <a:cs typeface="Times New Roman" panose="02020603050405020304" pitchFamily="18" charset="0"/>
              </a:rPr>
              <a:t>, (2023). </a:t>
            </a:r>
            <a:r>
              <a:rPr lang="en-GB" sz="1800" i="1" kern="100" dirty="0">
                <a:effectLst/>
                <a:latin typeface="Arial" panose="020B0604020202020204" pitchFamily="34" charset="0"/>
                <a:ea typeface="Aptos"/>
                <a:cs typeface="Times New Roman" panose="02020603050405020304" pitchFamily="18" charset="0"/>
              </a:rPr>
              <a:t>JW MARRIOTT. </a:t>
            </a:r>
            <a:r>
              <a:rPr lang="en-GB" sz="1800" kern="100" dirty="0">
                <a:effectLst/>
                <a:latin typeface="Arial" panose="020B0604020202020204" pitchFamily="34" charset="0"/>
                <a:ea typeface="Aptos"/>
                <a:cs typeface="Times New Roman" panose="02020603050405020304" pitchFamily="18" charset="0"/>
              </a:rPr>
              <a:t>[Online] Available at: </a:t>
            </a:r>
            <a:r>
              <a:rPr lang="en-GB" sz="1800" u="sng" kern="100" dirty="0">
                <a:effectLst/>
                <a:latin typeface="Arial" panose="020B0604020202020204" pitchFamily="34" charset="0"/>
                <a:ea typeface="Aptos"/>
                <a:cs typeface="Times New Roman" panose="02020603050405020304" pitchFamily="18" charset="0"/>
              </a:rPr>
              <a:t>https://www.marriott.com/en-us/hotels/longh-jw-marriott-grosvenor-house-london/overview/</a:t>
            </a:r>
            <a:r>
              <a:rPr lang="en-GB" sz="1800" kern="100" dirty="0">
                <a:effectLst/>
                <a:latin typeface="Arial" panose="020B0604020202020204" pitchFamily="34" charset="0"/>
                <a:ea typeface="Aptos"/>
                <a:cs typeface="Times New Roman" panose="02020603050405020304" pitchFamily="18" charset="0"/>
              </a:rPr>
              <a:t>[Accessed 04 October 2023].</a:t>
            </a:r>
            <a:endParaRPr lang="en-US" sz="1800" kern="100" dirty="0">
              <a:effectLst/>
              <a:latin typeface="Times New Roman" panose="02020603050405020304" pitchFamily="18" charset="0"/>
              <a:ea typeface="Aptos"/>
              <a:cs typeface="Times New Roman" panose="02020603050405020304" pitchFamily="18" charset="0"/>
            </a:endParaRPr>
          </a:p>
          <a:p>
            <a:pPr algn="just">
              <a:lnSpc>
                <a:spcPct val="200000"/>
              </a:lnSpc>
              <a:spcAft>
                <a:spcPts val="800"/>
              </a:spcAft>
            </a:pPr>
            <a:r>
              <a:rPr lang="en-GB" sz="1800" kern="100" dirty="0">
                <a:effectLst/>
                <a:latin typeface="Arial" panose="020B0604020202020204" pitchFamily="34" charset="0"/>
                <a:ea typeface="Aptos"/>
                <a:cs typeface="Times New Roman" panose="02020603050405020304" pitchFamily="18" charset="0"/>
              </a:rPr>
              <a:t>Statista, (2023). </a:t>
            </a:r>
            <a:r>
              <a:rPr lang="en-GB" sz="1800" i="1" kern="100" dirty="0">
                <a:effectLst/>
                <a:latin typeface="Arial" panose="020B0604020202020204" pitchFamily="34" charset="0"/>
                <a:ea typeface="Aptos"/>
                <a:cs typeface="Times New Roman" panose="02020603050405020304" pitchFamily="18" charset="0"/>
              </a:rPr>
              <a:t>Number of Marriott International employees worldwide from 2007 to 2022(in thousands). </a:t>
            </a:r>
            <a:r>
              <a:rPr lang="en-GB" sz="1800" kern="100" dirty="0">
                <a:effectLst/>
                <a:latin typeface="Arial" panose="020B0604020202020204" pitchFamily="34" charset="0"/>
                <a:ea typeface="Aptos"/>
                <a:cs typeface="Times New Roman" panose="02020603050405020304" pitchFamily="18" charset="0"/>
              </a:rPr>
              <a:t>[Online]Available </a:t>
            </a:r>
            <a:r>
              <a:rPr lang="en-GB" sz="1800" kern="100" dirty="0" err="1">
                <a:effectLst/>
                <a:latin typeface="Arial" panose="020B0604020202020204" pitchFamily="34" charset="0"/>
                <a:ea typeface="Aptos"/>
                <a:cs typeface="Times New Roman" panose="02020603050405020304" pitchFamily="18" charset="0"/>
              </a:rPr>
              <a:t>at:</a:t>
            </a:r>
            <a:r>
              <a:rPr lang="en-GB" sz="1800" u="sng" kern="100" dirty="0" err="1">
                <a:effectLst/>
                <a:latin typeface="Arial" panose="020B0604020202020204" pitchFamily="34" charset="0"/>
                <a:ea typeface="Aptos"/>
                <a:cs typeface="Times New Roman" panose="02020603050405020304" pitchFamily="18" charset="0"/>
              </a:rPr>
              <a:t>https</a:t>
            </a:r>
            <a:r>
              <a:rPr lang="en-GB" sz="1800" u="sng" kern="100" dirty="0">
                <a:effectLst/>
                <a:latin typeface="Arial" panose="020B0604020202020204" pitchFamily="34" charset="0"/>
                <a:ea typeface="Aptos"/>
                <a:cs typeface="Times New Roman" panose="02020603050405020304" pitchFamily="18" charset="0"/>
              </a:rPr>
              <a:t>://www.statista.com/statistics/297269/number-of-marriott-international-employees-worldwide/</a:t>
            </a:r>
            <a:r>
              <a:rPr lang="en-GB" sz="1800" kern="100" dirty="0">
                <a:effectLst/>
                <a:latin typeface="Arial" panose="020B0604020202020204" pitchFamily="34" charset="0"/>
                <a:ea typeface="Aptos"/>
                <a:cs typeface="Times New Roman" panose="02020603050405020304" pitchFamily="18" charset="0"/>
              </a:rPr>
              <a:t>[Accessed 05 October 2023].</a:t>
            </a:r>
            <a:endParaRPr lang="en-US" sz="1800" kern="100" dirty="0">
              <a:effectLst/>
              <a:latin typeface="Times New Roman" panose="02020603050405020304" pitchFamily="18" charset="0"/>
              <a:ea typeface="Aptos"/>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9D493D36-6B01-4E5B-8D51-0A455082D453}" type="slidenum">
              <a:rPr lang="en-US" smtClean="0"/>
              <a:t>10</a:t>
            </a:fld>
            <a:endParaRPr lang="en-US"/>
          </a:p>
        </p:txBody>
      </p:sp>
    </p:spTree>
    <p:extLst>
      <p:ext uri="{BB962C8B-B14F-4D97-AF65-F5344CB8AC3E}">
        <p14:creationId xmlns:p14="http://schemas.microsoft.com/office/powerpoint/2010/main" val="203563071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8ABE3C1-DBE1-495D-B57B-2849774B866A}" type="datetimeFigureOut">
              <a:rPr lang="en-US" dirty="0"/>
              <a:t>10/20/2023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DE42F4-6EEF-4EF7-8ED4-2208F0F89A08}" type="datetimeFigureOut">
              <a:rPr lang="en-US" dirty="0"/>
              <a:t>10/20/2023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0578ACC-22D6-47C1-A373-4FD133E34F3C}" type="datetimeFigureOut">
              <a:rPr lang="en-US" dirty="0"/>
              <a:t>10/20/2023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E5A6C69-6797-4E8A-BF37-F2C3751466E9}" type="datetimeFigureOut">
              <a:rPr lang="en-US" dirty="0"/>
              <a:t>10/20/2023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82014A1-A632-4878-A0D3-F52BA7563730}" type="datetimeFigureOut">
              <a:rPr lang="en-US" dirty="0"/>
              <a:t>10/20/2023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E99F462-093F-4566-844B-4C71F2739DA5}" type="datetimeFigureOut">
              <a:rPr lang="en-US" dirty="0"/>
              <a:t>10/20/2023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D24A7AC-904D-4781-85BA-7D10C17ED021}" type="datetimeFigureOut">
              <a:rPr lang="en-US" dirty="0"/>
              <a:t>10/20/2023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331444B-B92B-4E27-8C94-BB93EAF5CB18}" type="datetimeFigureOut">
              <a:rPr lang="en-US" dirty="0"/>
              <a:t>10/20/2023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63EFA5E-FA76-400D-B3DC-F0BA90E6D107}" type="datetimeFigureOut">
              <a:rPr lang="en-US" dirty="0"/>
              <a:t>10/20/2023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46C117F-5CCF-4837-BE5F-2B92066CAFAF}" type="datetimeFigureOut">
              <a:rPr lang="en-US" dirty="0"/>
              <a:t>10/20/2023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EB90BD-B6CE-46B7-997F-7313B992CCDC}" type="datetimeFigureOut">
              <a:rPr lang="en-US" dirty="0"/>
              <a:t>10/20/2023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DB9D11F-B188-461D-B23F-39381795C052}" type="datetimeFigureOut">
              <a:rPr lang="en-US" dirty="0"/>
              <a:t>10/20/2023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2E6D8D9-55A2-4063-B0F3-121F44549695}" type="datetimeFigureOut">
              <a:rPr lang="en-US" dirty="0"/>
              <a:t>10/20/2023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4B24536-994D-4021-A283-9F449C0DB509}" type="datetimeFigureOut">
              <a:rPr lang="en-US" dirty="0"/>
              <a:t>10/20/2023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CBBBB78-C96F-47B7-AB17-D852CA960AC9}" type="datetimeFigureOut">
              <a:rPr lang="en-US" dirty="0"/>
              <a:t>10/20/2023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A3F48C-C7C6-4055-9F49-3777875E72AE}" type="datetimeFigureOut">
              <a:rPr lang="en-US" dirty="0"/>
              <a:t>10/20/2023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dirty="0"/>
              <a:t>10/20/2023</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20000"/>
            <a:lum/>
          </a:blip>
          <a:srcRect/>
          <a:stretch>
            <a:fillRect t="-17000" b="-17000"/>
          </a:stretch>
        </a:blipFill>
        <a:effectLst/>
      </p:bgPr>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20">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dirty="0"/>
              <a:t>10/20/2023</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51AB8-85C1-9A24-F87D-048DD317D9F1}"/>
              </a:ext>
            </a:extLst>
          </p:cNvPr>
          <p:cNvSpPr>
            <a:spLocks noGrp="1"/>
          </p:cNvSpPr>
          <p:nvPr>
            <p:ph type="ctrTitle"/>
          </p:nvPr>
        </p:nvSpPr>
        <p:spPr>
          <a:xfrm>
            <a:off x="680322" y="2742465"/>
            <a:ext cx="8144134" cy="1373070"/>
          </a:xfrm>
        </p:spPr>
        <p:txBody>
          <a:bodyPr/>
          <a:lstStyle/>
          <a:p>
            <a:pPr algn="ctr"/>
            <a:br>
              <a:rPr lang="en-US" sz="2000" kern="100" dirty="0">
                <a:effectLst/>
                <a:latin typeface="Calisto MT" panose="02040603050505030304" pitchFamily="18" charset="0"/>
                <a:ea typeface="Aptos"/>
                <a:cs typeface="Times New Roman" panose="02020603050405020304" pitchFamily="18" charset="0"/>
              </a:rPr>
            </a:br>
            <a:r>
              <a:rPr lang="en-GB" sz="2000" b="1" kern="100" dirty="0">
                <a:effectLst/>
                <a:latin typeface="Calisto MT" panose="02040603050505030304" pitchFamily="18" charset="0"/>
                <a:ea typeface="Aptos"/>
                <a:cs typeface="Times New Roman" panose="02020603050405020304" pitchFamily="18" charset="0"/>
              </a:rPr>
              <a:t>The role and importance of</a:t>
            </a:r>
            <a:br>
              <a:rPr lang="en-GB" sz="2000" b="1" kern="100" dirty="0">
                <a:effectLst/>
                <a:latin typeface="Calisto MT" panose="02040603050505030304" pitchFamily="18" charset="0"/>
                <a:ea typeface="Aptos"/>
                <a:cs typeface="Times New Roman" panose="02020603050405020304" pitchFamily="18" charset="0"/>
              </a:rPr>
            </a:br>
            <a:r>
              <a:rPr lang="en-GB" sz="2000" b="1" kern="100" dirty="0">
                <a:effectLst/>
                <a:latin typeface="Calisto MT" panose="02040603050505030304" pitchFamily="18" charset="0"/>
                <a:ea typeface="Aptos"/>
                <a:cs typeface="Times New Roman" panose="02020603050405020304" pitchFamily="18" charset="0"/>
              </a:rPr>
              <a:t>quality service, hospitality,</a:t>
            </a:r>
            <a:br>
              <a:rPr lang="en-GB" sz="2000" b="1" kern="100" dirty="0">
                <a:effectLst/>
                <a:latin typeface="Calisto MT" panose="02040603050505030304" pitchFamily="18" charset="0"/>
                <a:ea typeface="Aptos"/>
                <a:cs typeface="Times New Roman" panose="02020603050405020304" pitchFamily="18" charset="0"/>
              </a:rPr>
            </a:br>
            <a:r>
              <a:rPr lang="en-GB" sz="2000" b="1" kern="100" dirty="0">
                <a:effectLst/>
                <a:latin typeface="Calisto MT" panose="02040603050505030304" pitchFamily="18" charset="0"/>
                <a:ea typeface="Aptos"/>
                <a:cs typeface="Times New Roman" panose="02020603050405020304" pitchFamily="18" charset="0"/>
              </a:rPr>
              <a:t>and guest services within the</a:t>
            </a:r>
            <a:br>
              <a:rPr lang="en-GB" sz="2000" b="1" kern="100" dirty="0">
                <a:effectLst/>
                <a:latin typeface="Calisto MT" panose="02040603050505030304" pitchFamily="18" charset="0"/>
                <a:ea typeface="Aptos"/>
                <a:cs typeface="Times New Roman" panose="02020603050405020304" pitchFamily="18" charset="0"/>
              </a:rPr>
            </a:br>
            <a:r>
              <a:rPr lang="en-GB" sz="2000" b="1" kern="100" dirty="0">
                <a:effectLst/>
                <a:latin typeface="Calisto MT" panose="02040603050505030304" pitchFamily="18" charset="0"/>
                <a:ea typeface="Aptos"/>
                <a:cs typeface="Times New Roman" panose="02020603050405020304" pitchFamily="18" charset="0"/>
              </a:rPr>
              <a:t>hotel Industry</a:t>
            </a:r>
            <a:br>
              <a:rPr lang="en-GB" sz="2000" b="1" kern="100" dirty="0">
                <a:effectLst/>
                <a:latin typeface="Calisto MT" panose="02040603050505030304" pitchFamily="18" charset="0"/>
                <a:ea typeface="Aptos"/>
                <a:cs typeface="Times New Roman" panose="02020603050405020304" pitchFamily="18" charset="0"/>
              </a:rPr>
            </a:br>
            <a:r>
              <a:rPr lang="en-US" sz="1800" kern="100" dirty="0">
                <a:latin typeface="Calisto MT" panose="02040603050505030304" pitchFamily="18" charset="0"/>
                <a:ea typeface="Aptos"/>
                <a:cs typeface="Times New Roman" panose="02020603050405020304" pitchFamily="18" charset="0"/>
              </a:rPr>
              <a:t>BMIH 4003 – Georgiana Pangonis 2245303</a:t>
            </a:r>
            <a:endParaRPr lang="en-US" sz="1800" dirty="0">
              <a:latin typeface="Calisto MT" panose="02040603050505030304" pitchFamily="18" charset="0"/>
            </a:endParaRPr>
          </a:p>
        </p:txBody>
      </p:sp>
    </p:spTree>
    <p:extLst>
      <p:ext uri="{BB962C8B-B14F-4D97-AF65-F5344CB8AC3E}">
        <p14:creationId xmlns:p14="http://schemas.microsoft.com/office/powerpoint/2010/main" val="27806126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672BE-DE05-AC66-456E-FE55D1A5B717}"/>
              </a:ext>
            </a:extLst>
          </p:cNvPr>
          <p:cNvSpPr>
            <a:spLocks noGrp="1"/>
          </p:cNvSpPr>
          <p:nvPr>
            <p:ph type="title"/>
          </p:nvPr>
        </p:nvSpPr>
        <p:spPr/>
        <p:txBody>
          <a:bodyPr/>
          <a:lstStyle/>
          <a:p>
            <a:r>
              <a:rPr lang="en-US" i="1" dirty="0"/>
              <a:t>TABLE OF CONTENTS</a:t>
            </a:r>
          </a:p>
        </p:txBody>
      </p:sp>
      <p:sp>
        <p:nvSpPr>
          <p:cNvPr id="5" name="TextBox 4">
            <a:extLst>
              <a:ext uri="{FF2B5EF4-FFF2-40B4-BE49-F238E27FC236}">
                <a16:creationId xmlns:a16="http://schemas.microsoft.com/office/drawing/2014/main" id="{CA9DA676-2E71-8962-B729-CCD5AEAB70C8}"/>
              </a:ext>
            </a:extLst>
          </p:cNvPr>
          <p:cNvSpPr txBox="1"/>
          <p:nvPr/>
        </p:nvSpPr>
        <p:spPr>
          <a:xfrm>
            <a:off x="680321" y="2945648"/>
            <a:ext cx="8013974" cy="2585323"/>
          </a:xfrm>
          <a:prstGeom prst="rect">
            <a:avLst/>
          </a:prstGeom>
          <a:noFill/>
        </p:spPr>
        <p:txBody>
          <a:bodyPr wrap="square">
            <a:spAutoFit/>
          </a:bodyPr>
          <a:lstStyle/>
          <a:p>
            <a:pPr algn="just"/>
            <a:r>
              <a:rPr lang="en-US" dirty="0">
                <a:solidFill>
                  <a:schemeClr val="bg1"/>
                </a:solidFill>
              </a:rPr>
              <a:t>Introduction ……………………………………………………………………………………….…………3</a:t>
            </a:r>
          </a:p>
          <a:p>
            <a:pPr algn="just"/>
            <a:r>
              <a:rPr lang="en-US" dirty="0">
                <a:solidFill>
                  <a:schemeClr val="bg1"/>
                </a:solidFill>
              </a:rPr>
              <a:t>Overview of the JW Marriott…………………………………………………………………………4</a:t>
            </a:r>
          </a:p>
          <a:p>
            <a:pPr algn="just"/>
            <a:r>
              <a:rPr lang="en-US" dirty="0">
                <a:solidFill>
                  <a:schemeClr val="bg1"/>
                </a:solidFill>
              </a:rPr>
              <a:t>Target Customers of JW Marriott……………………………..............................5</a:t>
            </a:r>
          </a:p>
          <a:p>
            <a:pPr algn="just"/>
            <a:r>
              <a:rPr lang="en-US" dirty="0">
                <a:solidFill>
                  <a:schemeClr val="bg1"/>
                </a:solidFill>
              </a:rPr>
              <a:t>The nature, role, and scope of guest services of JW Marriott……………………………………………………………………………………………………….6</a:t>
            </a:r>
          </a:p>
          <a:p>
            <a:pPr algn="just"/>
            <a:r>
              <a:rPr lang="en-US" dirty="0">
                <a:solidFill>
                  <a:schemeClr val="bg1"/>
                </a:solidFill>
              </a:rPr>
              <a:t>Role and Functions of Guest Services………………………….........................7 </a:t>
            </a:r>
          </a:p>
          <a:p>
            <a:pPr algn="just"/>
            <a:r>
              <a:rPr lang="en-US" dirty="0">
                <a:solidFill>
                  <a:schemeClr val="bg1"/>
                </a:solidFill>
              </a:rPr>
              <a:t>Importance of the Hospitality Sector………………………….........................8 </a:t>
            </a:r>
          </a:p>
          <a:p>
            <a:pPr algn="just"/>
            <a:r>
              <a:rPr lang="en-US" dirty="0">
                <a:solidFill>
                  <a:schemeClr val="bg1"/>
                </a:solidFill>
              </a:rPr>
              <a:t>Conclusion……………………………………………………………………………………………..……9</a:t>
            </a:r>
          </a:p>
          <a:p>
            <a:pPr algn="just"/>
            <a:r>
              <a:rPr lang="en-US" dirty="0">
                <a:solidFill>
                  <a:schemeClr val="bg1"/>
                </a:solidFill>
              </a:rPr>
              <a:t>References…………………………………………………………………………………………………10</a:t>
            </a:r>
          </a:p>
        </p:txBody>
      </p:sp>
    </p:spTree>
    <p:extLst>
      <p:ext uri="{BB962C8B-B14F-4D97-AF65-F5344CB8AC3E}">
        <p14:creationId xmlns:p14="http://schemas.microsoft.com/office/powerpoint/2010/main" val="32823524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E8A61-4190-5711-6C1B-56ABFAEB2690}"/>
              </a:ext>
            </a:extLst>
          </p:cNvPr>
          <p:cNvSpPr>
            <a:spLocks noGrp="1"/>
          </p:cNvSpPr>
          <p:nvPr>
            <p:ph type="title"/>
          </p:nvPr>
        </p:nvSpPr>
        <p:spPr/>
        <p:txBody>
          <a:bodyPr>
            <a:normAutofit/>
          </a:bodyPr>
          <a:lstStyle/>
          <a:p>
            <a:r>
              <a:rPr lang="en-US" sz="3000" b="1" i="1" kern="1800" dirty="0">
                <a:effectLst/>
                <a:latin typeface="Arial" panose="020B0604020202020204" pitchFamily="34" charset="0"/>
                <a:ea typeface="Times New Roman" panose="02020603050405020304" pitchFamily="18" charset="0"/>
                <a:cs typeface="Times New Roman" panose="02020603050405020304" pitchFamily="18" charset="0"/>
              </a:rPr>
              <a:t>Introduction </a:t>
            </a:r>
            <a:endParaRPr lang="en-US" sz="3000" i="1" dirty="0"/>
          </a:p>
        </p:txBody>
      </p:sp>
      <p:sp>
        <p:nvSpPr>
          <p:cNvPr id="5" name="TextBox 4">
            <a:extLst>
              <a:ext uri="{FF2B5EF4-FFF2-40B4-BE49-F238E27FC236}">
                <a16:creationId xmlns:a16="http://schemas.microsoft.com/office/drawing/2014/main" id="{D44D2015-6772-B382-1736-44042A6E06CC}"/>
              </a:ext>
            </a:extLst>
          </p:cNvPr>
          <p:cNvSpPr txBox="1"/>
          <p:nvPr/>
        </p:nvSpPr>
        <p:spPr>
          <a:xfrm>
            <a:off x="277091" y="2505670"/>
            <a:ext cx="6096000" cy="923330"/>
          </a:xfrm>
          <a:prstGeom prst="rect">
            <a:avLst/>
          </a:prstGeom>
          <a:noFill/>
        </p:spPr>
        <p:txBody>
          <a:bodyPr wrap="square">
            <a:spAutoFit/>
          </a:bodyPr>
          <a:lstStyle/>
          <a:p>
            <a:pPr marL="285750" indent="-285750" algn="just">
              <a:buFont typeface="Arial" panose="020B0604020202020204" pitchFamily="34" charset="0"/>
              <a:buChar char="•"/>
            </a:pPr>
            <a:r>
              <a:rPr lang="en-US" sz="1800" kern="0" dirty="0">
                <a:solidFill>
                  <a:srgbClr val="000000"/>
                </a:solidFill>
                <a:effectLst/>
                <a:latin typeface="Arial" panose="020B0604020202020204" pitchFamily="34" charset="0"/>
                <a:ea typeface="Times New Roman" panose="02020603050405020304" pitchFamily="18" charset="0"/>
              </a:rPr>
              <a:t>The Hospitality industry is a large business sector in the UK and greatly contributes to the economy and GDP rate of the country.</a:t>
            </a:r>
            <a:endParaRPr lang="en-US" dirty="0"/>
          </a:p>
        </p:txBody>
      </p:sp>
      <p:sp>
        <p:nvSpPr>
          <p:cNvPr id="7" name="TextBox 6">
            <a:extLst>
              <a:ext uri="{FF2B5EF4-FFF2-40B4-BE49-F238E27FC236}">
                <a16:creationId xmlns:a16="http://schemas.microsoft.com/office/drawing/2014/main" id="{A709E0E0-16EE-8828-A64E-B6F890FC7AD1}"/>
              </a:ext>
            </a:extLst>
          </p:cNvPr>
          <p:cNvSpPr txBox="1"/>
          <p:nvPr/>
        </p:nvSpPr>
        <p:spPr>
          <a:xfrm>
            <a:off x="277091" y="3638839"/>
            <a:ext cx="6096000" cy="923330"/>
          </a:xfrm>
          <a:prstGeom prst="rect">
            <a:avLst/>
          </a:prstGeom>
          <a:noFill/>
        </p:spPr>
        <p:txBody>
          <a:bodyPr wrap="square">
            <a:spAutoFit/>
          </a:bodyPr>
          <a:lstStyle/>
          <a:p>
            <a:pPr marL="285750" indent="-285750" algn="just">
              <a:buFont typeface="Arial" panose="020B0604020202020204" pitchFamily="34" charset="0"/>
              <a:buChar char="•"/>
            </a:pPr>
            <a:r>
              <a:rPr lang="en-US" sz="1800" kern="0" dirty="0">
                <a:solidFill>
                  <a:srgbClr val="000000"/>
                </a:solidFill>
                <a:effectLst/>
                <a:latin typeface="Arial" panose="020B0604020202020204" pitchFamily="34" charset="0"/>
                <a:ea typeface="Times New Roman" panose="02020603050405020304" pitchFamily="18" charset="0"/>
              </a:rPr>
              <a:t>It involves businesses related to the hotel sector, restaurants, pubs, recreation, and other leisure services. </a:t>
            </a:r>
            <a:endParaRPr lang="en-US" dirty="0"/>
          </a:p>
        </p:txBody>
      </p:sp>
      <p:sp>
        <p:nvSpPr>
          <p:cNvPr id="9" name="TextBox 8">
            <a:extLst>
              <a:ext uri="{FF2B5EF4-FFF2-40B4-BE49-F238E27FC236}">
                <a16:creationId xmlns:a16="http://schemas.microsoft.com/office/drawing/2014/main" id="{2EF2591A-57FB-D022-AE52-48B9E9B29AA6}"/>
              </a:ext>
            </a:extLst>
          </p:cNvPr>
          <p:cNvSpPr txBox="1"/>
          <p:nvPr/>
        </p:nvSpPr>
        <p:spPr>
          <a:xfrm>
            <a:off x="277091" y="4788325"/>
            <a:ext cx="6096000" cy="923330"/>
          </a:xfrm>
          <a:prstGeom prst="rect">
            <a:avLst/>
          </a:prstGeom>
          <a:noFill/>
        </p:spPr>
        <p:txBody>
          <a:bodyPr wrap="square">
            <a:spAutoFit/>
          </a:bodyPr>
          <a:lstStyle/>
          <a:p>
            <a:pPr marL="285750" indent="-285750" algn="just">
              <a:buFont typeface="Arial" panose="020B0604020202020204" pitchFamily="34" charset="0"/>
              <a:buChar char="•"/>
            </a:pPr>
            <a:r>
              <a:rPr lang="en-US" sz="1800" kern="0" dirty="0">
                <a:solidFill>
                  <a:srgbClr val="000000"/>
                </a:solidFill>
                <a:effectLst/>
                <a:latin typeface="Arial" panose="020B0604020202020204" pitchFamily="34" charset="0"/>
                <a:ea typeface="Times New Roman" panose="02020603050405020304" pitchFamily="18" charset="0"/>
              </a:rPr>
              <a:t>Hence, the following presentation will discuss the guest services and scope of the famous hotel of London City, JW Marriott. </a:t>
            </a:r>
            <a:endParaRPr lang="en-US" dirty="0"/>
          </a:p>
        </p:txBody>
      </p:sp>
      <p:pic>
        <p:nvPicPr>
          <p:cNvPr id="1026" name="Picture 2" descr="JW Marriott Grosvenor House London, London – Updated 2023 Prices">
            <a:extLst>
              <a:ext uri="{FF2B5EF4-FFF2-40B4-BE49-F238E27FC236}">
                <a16:creationId xmlns:a16="http://schemas.microsoft.com/office/drawing/2014/main" id="{B4E8B879-2B5A-DE25-AC85-05A463A154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0702" y="2248524"/>
            <a:ext cx="5641298" cy="46244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D78968D2-53C1-C6ED-46B5-E8C3AFD81047}"/>
              </a:ext>
            </a:extLst>
          </p:cNvPr>
          <p:cNvSpPr txBox="1"/>
          <p:nvPr/>
        </p:nvSpPr>
        <p:spPr>
          <a:xfrm>
            <a:off x="9582462" y="6533104"/>
            <a:ext cx="1900003" cy="246221"/>
          </a:xfrm>
          <a:prstGeom prst="rect">
            <a:avLst/>
          </a:prstGeom>
          <a:noFill/>
        </p:spPr>
        <p:txBody>
          <a:bodyPr wrap="square">
            <a:spAutoFit/>
          </a:bodyPr>
          <a:lstStyle/>
          <a:p>
            <a:r>
              <a:rPr lang="en-US" sz="1000" kern="0" dirty="0">
                <a:solidFill>
                  <a:srgbClr val="000000"/>
                </a:solidFill>
                <a:effectLst/>
                <a:latin typeface="Arial" panose="020B0604020202020204" pitchFamily="34" charset="0"/>
                <a:ea typeface="Times New Roman" panose="02020603050405020304" pitchFamily="18" charset="0"/>
              </a:rPr>
              <a:t>(</a:t>
            </a:r>
            <a:r>
              <a:rPr lang="en-US" sz="1000" kern="0" dirty="0" err="1">
                <a:solidFill>
                  <a:srgbClr val="000000"/>
                </a:solidFill>
                <a:effectLst/>
                <a:latin typeface="Arial" panose="020B0604020202020204" pitchFamily="34" charset="0"/>
                <a:ea typeface="Times New Roman" panose="02020603050405020304" pitchFamily="18" charset="0"/>
              </a:rPr>
              <a:t>marriott</a:t>
            </a:r>
            <a:r>
              <a:rPr lang="en-US" sz="1000" kern="0" dirty="0">
                <a:solidFill>
                  <a:srgbClr val="000000"/>
                </a:solidFill>
                <a:effectLst/>
                <a:latin typeface="Arial" panose="020B0604020202020204" pitchFamily="34" charset="0"/>
                <a:ea typeface="Times New Roman" panose="02020603050405020304" pitchFamily="18" charset="0"/>
              </a:rPr>
              <a:t>, 2023)</a:t>
            </a:r>
            <a:endParaRPr lang="en-US" sz="1000" dirty="0"/>
          </a:p>
        </p:txBody>
      </p:sp>
    </p:spTree>
    <p:extLst>
      <p:ext uri="{BB962C8B-B14F-4D97-AF65-F5344CB8AC3E}">
        <p14:creationId xmlns:p14="http://schemas.microsoft.com/office/powerpoint/2010/main" val="7301623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D0AB58-4A62-F32F-A9CF-261AB464574A}"/>
              </a:ext>
            </a:extLst>
          </p:cNvPr>
          <p:cNvSpPr>
            <a:spLocks noGrp="1"/>
          </p:cNvSpPr>
          <p:nvPr>
            <p:ph type="title"/>
          </p:nvPr>
        </p:nvSpPr>
        <p:spPr/>
        <p:txBody>
          <a:bodyPr>
            <a:normAutofit/>
          </a:bodyPr>
          <a:lstStyle/>
          <a:p>
            <a:r>
              <a:rPr lang="en-US" sz="3000" b="1" i="1" kern="0" dirty="0">
                <a:effectLst/>
                <a:latin typeface="Arial" panose="020B0604020202020204" pitchFamily="34" charset="0"/>
                <a:ea typeface="Times New Roman" panose="02020603050405020304" pitchFamily="18" charset="0"/>
                <a:cs typeface="Times New Roman" panose="02020603050405020304" pitchFamily="18" charset="0"/>
              </a:rPr>
              <a:t>Overview of the JW Marriott</a:t>
            </a:r>
            <a:endParaRPr lang="en-US" sz="3000" i="1" dirty="0"/>
          </a:p>
        </p:txBody>
      </p:sp>
      <p:sp>
        <p:nvSpPr>
          <p:cNvPr id="5" name="TextBox 4">
            <a:extLst>
              <a:ext uri="{FF2B5EF4-FFF2-40B4-BE49-F238E27FC236}">
                <a16:creationId xmlns:a16="http://schemas.microsoft.com/office/drawing/2014/main" id="{D0291456-05DF-240C-2464-12ABDE0EC09E}"/>
              </a:ext>
            </a:extLst>
          </p:cNvPr>
          <p:cNvSpPr txBox="1"/>
          <p:nvPr/>
        </p:nvSpPr>
        <p:spPr>
          <a:xfrm>
            <a:off x="5487251" y="2782669"/>
            <a:ext cx="6093500" cy="646331"/>
          </a:xfrm>
          <a:prstGeom prst="rect">
            <a:avLst/>
          </a:prstGeom>
          <a:noFill/>
        </p:spPr>
        <p:txBody>
          <a:bodyPr wrap="square">
            <a:spAutoFit/>
          </a:bodyPr>
          <a:lstStyle/>
          <a:p>
            <a:pPr marL="285750" indent="-285750" algn="just">
              <a:buFont typeface="Arial" panose="020B0604020202020204" pitchFamily="34" charset="0"/>
              <a:buChar char="•"/>
            </a:pPr>
            <a:r>
              <a:rPr lang="en-US" sz="1800" kern="0" dirty="0">
                <a:solidFill>
                  <a:srgbClr val="000000"/>
                </a:solidFill>
                <a:effectLst/>
                <a:latin typeface="Arial" panose="020B0604020202020204" pitchFamily="34" charset="0"/>
                <a:ea typeface="Times New Roman" panose="02020603050405020304" pitchFamily="18" charset="0"/>
              </a:rPr>
              <a:t>The JW Marriott is one of the famous five-star hotel service providers in London City, UK. </a:t>
            </a:r>
            <a:endParaRPr lang="en-US" dirty="0"/>
          </a:p>
        </p:txBody>
      </p:sp>
      <p:sp>
        <p:nvSpPr>
          <p:cNvPr id="7" name="TextBox 6">
            <a:extLst>
              <a:ext uri="{FF2B5EF4-FFF2-40B4-BE49-F238E27FC236}">
                <a16:creationId xmlns:a16="http://schemas.microsoft.com/office/drawing/2014/main" id="{44BD53BB-C980-23BA-8AAB-4285B5E6FDC1}"/>
              </a:ext>
            </a:extLst>
          </p:cNvPr>
          <p:cNvSpPr txBox="1"/>
          <p:nvPr/>
        </p:nvSpPr>
        <p:spPr>
          <a:xfrm>
            <a:off x="5487251" y="3758066"/>
            <a:ext cx="6093500" cy="923330"/>
          </a:xfrm>
          <a:prstGeom prst="rect">
            <a:avLst/>
          </a:prstGeom>
          <a:noFill/>
        </p:spPr>
        <p:txBody>
          <a:bodyPr wrap="square">
            <a:spAutoFit/>
          </a:bodyPr>
          <a:lstStyle/>
          <a:p>
            <a:pPr marL="285750" indent="-285750" algn="just">
              <a:buFont typeface="Arial" panose="020B0604020202020204" pitchFamily="34" charset="0"/>
              <a:buChar char="•"/>
            </a:pPr>
            <a:r>
              <a:rPr lang="en-US" sz="1800" kern="0" dirty="0">
                <a:solidFill>
                  <a:srgbClr val="000000"/>
                </a:solidFill>
                <a:effectLst/>
                <a:latin typeface="Arial" panose="020B0604020202020204" pitchFamily="34" charset="0"/>
                <a:ea typeface="Times New Roman" panose="02020603050405020304" pitchFamily="18" charset="0"/>
              </a:rPr>
              <a:t>This hotel carries the heritage of the history of the Star-Studded Grosvenor House and is the Park Lane icon of the country. </a:t>
            </a:r>
            <a:endParaRPr lang="en-US" dirty="0"/>
          </a:p>
        </p:txBody>
      </p:sp>
      <p:sp>
        <p:nvSpPr>
          <p:cNvPr id="9" name="TextBox 8">
            <a:extLst>
              <a:ext uri="{FF2B5EF4-FFF2-40B4-BE49-F238E27FC236}">
                <a16:creationId xmlns:a16="http://schemas.microsoft.com/office/drawing/2014/main" id="{86F00162-6E57-10AE-9415-EB197E97FF22}"/>
              </a:ext>
            </a:extLst>
          </p:cNvPr>
          <p:cNvSpPr txBox="1"/>
          <p:nvPr/>
        </p:nvSpPr>
        <p:spPr>
          <a:xfrm>
            <a:off x="5487251" y="4904443"/>
            <a:ext cx="6093500" cy="1200329"/>
          </a:xfrm>
          <a:prstGeom prst="rect">
            <a:avLst/>
          </a:prstGeom>
          <a:noFill/>
        </p:spPr>
        <p:txBody>
          <a:bodyPr wrap="square">
            <a:spAutoFit/>
          </a:bodyPr>
          <a:lstStyle/>
          <a:p>
            <a:pPr marL="285750" indent="-285750" algn="just">
              <a:buFont typeface="Arial" panose="020B0604020202020204" pitchFamily="34" charset="0"/>
              <a:buChar char="•"/>
            </a:pPr>
            <a:r>
              <a:rPr lang="en-US" sz="1800" kern="0" dirty="0">
                <a:solidFill>
                  <a:srgbClr val="000000"/>
                </a:solidFill>
                <a:effectLst/>
                <a:latin typeface="Arial" panose="020B0604020202020204" pitchFamily="34" charset="0"/>
                <a:ea typeface="Times New Roman" panose="02020603050405020304" pitchFamily="18" charset="0"/>
              </a:rPr>
              <a:t>This architecture was the home of the Dukes of Westminster and Gloucester and was redesigned as the hotel in 1929 by the famous American businessman John Willard Marriott Sr (</a:t>
            </a:r>
            <a:r>
              <a:rPr lang="en-US" sz="1800" kern="0" dirty="0" err="1">
                <a:solidFill>
                  <a:srgbClr val="000000"/>
                </a:solidFill>
                <a:effectLst/>
                <a:latin typeface="Arial" panose="020B0604020202020204" pitchFamily="34" charset="0"/>
                <a:ea typeface="Times New Roman" panose="02020603050405020304" pitchFamily="18" charset="0"/>
              </a:rPr>
              <a:t>marriott</a:t>
            </a:r>
            <a:r>
              <a:rPr lang="en-US" sz="1800" kern="0" dirty="0">
                <a:solidFill>
                  <a:srgbClr val="000000"/>
                </a:solidFill>
                <a:effectLst/>
                <a:latin typeface="Arial" panose="020B0604020202020204" pitchFamily="34" charset="0"/>
                <a:ea typeface="Times New Roman" panose="02020603050405020304" pitchFamily="18" charset="0"/>
              </a:rPr>
              <a:t>, 2023). </a:t>
            </a:r>
            <a:endParaRPr lang="en-US" dirty="0"/>
          </a:p>
        </p:txBody>
      </p:sp>
      <p:pic>
        <p:nvPicPr>
          <p:cNvPr id="2052" name="Picture 4" descr="How Technology is Helping Find and Retain Hotel Talent | By Andrada  Paraschiv">
            <a:extLst>
              <a:ext uri="{FF2B5EF4-FFF2-40B4-BE49-F238E27FC236}">
                <a16:creationId xmlns:a16="http://schemas.microsoft.com/office/drawing/2014/main" id="{7634B5B0-C301-F1F3-706B-2D49C61E16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782669"/>
            <a:ext cx="5351489" cy="408372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3A032FC0-9948-599D-5E8D-32AC79B32E49}"/>
              </a:ext>
            </a:extLst>
          </p:cNvPr>
          <p:cNvSpPr txBox="1"/>
          <p:nvPr/>
        </p:nvSpPr>
        <p:spPr>
          <a:xfrm>
            <a:off x="1277911" y="6325850"/>
            <a:ext cx="1959964" cy="246221"/>
          </a:xfrm>
          <a:prstGeom prst="rect">
            <a:avLst/>
          </a:prstGeom>
          <a:noFill/>
        </p:spPr>
        <p:txBody>
          <a:bodyPr wrap="square">
            <a:spAutoFit/>
          </a:bodyPr>
          <a:lstStyle/>
          <a:p>
            <a:r>
              <a:rPr lang="en-US" sz="1000" kern="0" dirty="0">
                <a:solidFill>
                  <a:srgbClr val="000000"/>
                </a:solidFill>
                <a:effectLst/>
                <a:latin typeface="Arial" panose="020B0604020202020204" pitchFamily="34" charset="0"/>
                <a:ea typeface="Times New Roman" panose="02020603050405020304" pitchFamily="18" charset="0"/>
              </a:rPr>
              <a:t>(</a:t>
            </a:r>
            <a:r>
              <a:rPr lang="en-GB" sz="1000" dirty="0">
                <a:solidFill>
                  <a:srgbClr val="000000"/>
                </a:solidFill>
                <a:effectLst/>
                <a:latin typeface="Arial" panose="020B0604020202020204" pitchFamily="34" charset="0"/>
                <a:ea typeface="Aptos"/>
              </a:rPr>
              <a:t>Baum, 2019)</a:t>
            </a:r>
            <a:endParaRPr lang="en-US" sz="1000" dirty="0"/>
          </a:p>
        </p:txBody>
      </p:sp>
    </p:spTree>
    <p:extLst>
      <p:ext uri="{BB962C8B-B14F-4D97-AF65-F5344CB8AC3E}">
        <p14:creationId xmlns:p14="http://schemas.microsoft.com/office/powerpoint/2010/main" val="2788944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DC54A-9828-BF0D-5753-CE61D705CD2D}"/>
              </a:ext>
            </a:extLst>
          </p:cNvPr>
          <p:cNvSpPr>
            <a:spLocks noGrp="1"/>
          </p:cNvSpPr>
          <p:nvPr>
            <p:ph type="title"/>
          </p:nvPr>
        </p:nvSpPr>
        <p:spPr/>
        <p:txBody>
          <a:bodyPr>
            <a:normAutofit/>
          </a:bodyPr>
          <a:lstStyle/>
          <a:p>
            <a:r>
              <a:rPr lang="en-US" sz="3000" b="1" i="1" kern="0" dirty="0">
                <a:effectLst/>
                <a:latin typeface="Arial" panose="020B0604020202020204" pitchFamily="34" charset="0"/>
                <a:ea typeface="Times New Roman" panose="02020603050405020304" pitchFamily="18" charset="0"/>
                <a:cs typeface="Times New Roman" panose="02020603050405020304" pitchFamily="18" charset="0"/>
              </a:rPr>
              <a:t>Target Customers of JW Marriott</a:t>
            </a:r>
            <a:endParaRPr lang="en-US" sz="3000" i="1" dirty="0"/>
          </a:p>
        </p:txBody>
      </p:sp>
      <p:sp>
        <p:nvSpPr>
          <p:cNvPr id="5" name="TextBox 4">
            <a:extLst>
              <a:ext uri="{FF2B5EF4-FFF2-40B4-BE49-F238E27FC236}">
                <a16:creationId xmlns:a16="http://schemas.microsoft.com/office/drawing/2014/main" id="{80D86247-9F22-44CF-D261-98E4F61BDCEA}"/>
              </a:ext>
            </a:extLst>
          </p:cNvPr>
          <p:cNvSpPr txBox="1"/>
          <p:nvPr/>
        </p:nvSpPr>
        <p:spPr>
          <a:xfrm>
            <a:off x="348521" y="2319010"/>
            <a:ext cx="6093500" cy="923330"/>
          </a:xfrm>
          <a:prstGeom prst="rect">
            <a:avLst/>
          </a:prstGeom>
          <a:noFill/>
        </p:spPr>
        <p:txBody>
          <a:bodyPr wrap="square">
            <a:spAutoFit/>
          </a:bodyPr>
          <a:lstStyle/>
          <a:p>
            <a:pPr marL="285750" indent="-285750" algn="just">
              <a:buFont typeface="Arial" panose="020B0604020202020204" pitchFamily="34" charset="0"/>
              <a:buChar char="•"/>
            </a:pPr>
            <a:r>
              <a:rPr lang="en-US" sz="1800" kern="0" dirty="0">
                <a:solidFill>
                  <a:srgbClr val="000000"/>
                </a:solidFill>
                <a:effectLst/>
                <a:latin typeface="Arial" panose="020B0604020202020204" pitchFamily="34" charset="0"/>
                <a:ea typeface="Times New Roman" panose="02020603050405020304" pitchFamily="18" charset="0"/>
              </a:rPr>
              <a:t>The target group generally denotes the population of a specific age and social status group and shares similar demographic traits. </a:t>
            </a:r>
            <a:endParaRPr lang="en-US" dirty="0"/>
          </a:p>
        </p:txBody>
      </p:sp>
      <p:sp>
        <p:nvSpPr>
          <p:cNvPr id="7" name="TextBox 6">
            <a:extLst>
              <a:ext uri="{FF2B5EF4-FFF2-40B4-BE49-F238E27FC236}">
                <a16:creationId xmlns:a16="http://schemas.microsoft.com/office/drawing/2014/main" id="{76D4F5A2-3D6E-4487-81E7-FC58D09AEE6C}"/>
              </a:ext>
            </a:extLst>
          </p:cNvPr>
          <p:cNvSpPr txBox="1"/>
          <p:nvPr/>
        </p:nvSpPr>
        <p:spPr>
          <a:xfrm>
            <a:off x="348521" y="3615661"/>
            <a:ext cx="6093500" cy="1200329"/>
          </a:xfrm>
          <a:prstGeom prst="rect">
            <a:avLst/>
          </a:prstGeom>
          <a:noFill/>
        </p:spPr>
        <p:txBody>
          <a:bodyPr wrap="square">
            <a:spAutoFit/>
          </a:bodyPr>
          <a:lstStyle/>
          <a:p>
            <a:pPr marL="285750" indent="-285750" algn="just">
              <a:buFont typeface="Arial" panose="020B0604020202020204" pitchFamily="34" charset="0"/>
              <a:buChar char="•"/>
            </a:pPr>
            <a:r>
              <a:rPr lang="en-US" sz="1800" kern="0" dirty="0">
                <a:solidFill>
                  <a:srgbClr val="000000"/>
                </a:solidFill>
                <a:effectLst/>
                <a:latin typeface="Arial" panose="020B0604020202020204" pitchFamily="34" charset="0"/>
                <a:ea typeface="Times New Roman" panose="02020603050405020304" pitchFamily="18" charset="0"/>
              </a:rPr>
              <a:t>Marriott International reformulated the brand as a luxurious one and put more focus on the visitors who seek a quiet, opulent and pleasure-providing atmosphere.</a:t>
            </a:r>
            <a:endParaRPr lang="en-US" dirty="0"/>
          </a:p>
        </p:txBody>
      </p:sp>
      <p:sp>
        <p:nvSpPr>
          <p:cNvPr id="9" name="TextBox 8">
            <a:extLst>
              <a:ext uri="{FF2B5EF4-FFF2-40B4-BE49-F238E27FC236}">
                <a16:creationId xmlns:a16="http://schemas.microsoft.com/office/drawing/2014/main" id="{B0375275-9207-F3C9-14E1-4AC2031A21A8}"/>
              </a:ext>
            </a:extLst>
          </p:cNvPr>
          <p:cNvSpPr txBox="1"/>
          <p:nvPr/>
        </p:nvSpPr>
        <p:spPr>
          <a:xfrm>
            <a:off x="348521" y="5189311"/>
            <a:ext cx="6093500" cy="646331"/>
          </a:xfrm>
          <a:prstGeom prst="rect">
            <a:avLst/>
          </a:prstGeom>
          <a:noFill/>
        </p:spPr>
        <p:txBody>
          <a:bodyPr wrap="square">
            <a:spAutoFit/>
          </a:bodyPr>
          <a:lstStyle/>
          <a:p>
            <a:pPr marL="285750" indent="-285750" algn="just">
              <a:buFont typeface="Arial" panose="020B0604020202020204" pitchFamily="34" charset="0"/>
              <a:buChar char="•"/>
            </a:pPr>
            <a:r>
              <a:rPr lang="en-US" sz="1800" kern="0" dirty="0">
                <a:solidFill>
                  <a:srgbClr val="000000"/>
                </a:solidFill>
                <a:effectLst/>
                <a:latin typeface="Arial" panose="020B0604020202020204" pitchFamily="34" charset="0"/>
                <a:ea typeface="Times New Roman" panose="02020603050405020304" pitchFamily="18" charset="0"/>
              </a:rPr>
              <a:t>The target market of this sector mainly comprises businessmen and leisure tourists (</a:t>
            </a:r>
            <a:r>
              <a:rPr lang="en-GB" sz="1800" dirty="0">
                <a:solidFill>
                  <a:srgbClr val="000000"/>
                </a:solidFill>
                <a:effectLst/>
                <a:latin typeface="Arial" panose="020B0604020202020204" pitchFamily="34" charset="0"/>
                <a:ea typeface="Aptos"/>
              </a:rPr>
              <a:t>Baum, 2019)</a:t>
            </a:r>
            <a:r>
              <a:rPr lang="en-US" sz="1800" kern="0" dirty="0">
                <a:solidFill>
                  <a:srgbClr val="000000"/>
                </a:solidFill>
                <a:effectLst/>
                <a:latin typeface="Arial" panose="020B0604020202020204" pitchFamily="34" charset="0"/>
                <a:ea typeface="Times New Roman" panose="02020603050405020304" pitchFamily="18" charset="0"/>
              </a:rPr>
              <a:t>.</a:t>
            </a:r>
            <a:endParaRPr lang="en-US" dirty="0"/>
          </a:p>
        </p:txBody>
      </p:sp>
      <p:pic>
        <p:nvPicPr>
          <p:cNvPr id="3074" name="Picture 2" descr="Afternoon Tea at the Park Room Grosvenor House">
            <a:extLst>
              <a:ext uri="{FF2B5EF4-FFF2-40B4-BE49-F238E27FC236}">
                <a16:creationId xmlns:a16="http://schemas.microsoft.com/office/drawing/2014/main" id="{CF13B404-0E83-41CD-A417-FE251474F2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30715" y="2612036"/>
            <a:ext cx="5661285" cy="4245964"/>
          </a:xfrm>
          <a:prstGeom prst="wave">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17A56458-8AA6-E78D-E02F-53478C0AE43F}"/>
              </a:ext>
            </a:extLst>
          </p:cNvPr>
          <p:cNvSpPr txBox="1"/>
          <p:nvPr/>
        </p:nvSpPr>
        <p:spPr>
          <a:xfrm>
            <a:off x="9361357" y="5860304"/>
            <a:ext cx="1345367" cy="244468"/>
          </a:xfrm>
          <a:prstGeom prst="rect">
            <a:avLst/>
          </a:prstGeom>
          <a:noFill/>
        </p:spPr>
        <p:txBody>
          <a:bodyPr wrap="square">
            <a:spAutoFit/>
          </a:bodyPr>
          <a:lstStyle/>
          <a:p>
            <a:r>
              <a:rPr lang="en-US" sz="1000" kern="0" dirty="0">
                <a:solidFill>
                  <a:srgbClr val="000000"/>
                </a:solidFill>
                <a:effectLst/>
                <a:latin typeface="Arial" panose="020B0604020202020204" pitchFamily="34" charset="0"/>
                <a:ea typeface="Times New Roman" panose="02020603050405020304" pitchFamily="18" charset="0"/>
              </a:rPr>
              <a:t>(</a:t>
            </a:r>
            <a:r>
              <a:rPr lang="en-GB" sz="1000" dirty="0">
                <a:solidFill>
                  <a:srgbClr val="000000"/>
                </a:solidFill>
                <a:effectLst/>
                <a:latin typeface="Arial" panose="020B0604020202020204" pitchFamily="34" charset="0"/>
                <a:ea typeface="Aptos"/>
              </a:rPr>
              <a:t>Walker, 2021)</a:t>
            </a:r>
            <a:endParaRPr lang="en-US" sz="1000" dirty="0"/>
          </a:p>
        </p:txBody>
      </p:sp>
    </p:spTree>
    <p:extLst>
      <p:ext uri="{BB962C8B-B14F-4D97-AF65-F5344CB8AC3E}">
        <p14:creationId xmlns:p14="http://schemas.microsoft.com/office/powerpoint/2010/main" val="34216371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B292D-58D5-01C8-B89B-9696909F43E9}"/>
              </a:ext>
            </a:extLst>
          </p:cNvPr>
          <p:cNvSpPr>
            <a:spLocks noGrp="1"/>
          </p:cNvSpPr>
          <p:nvPr>
            <p:ph type="title"/>
          </p:nvPr>
        </p:nvSpPr>
        <p:spPr/>
        <p:txBody>
          <a:bodyPr>
            <a:normAutofit/>
          </a:bodyPr>
          <a:lstStyle/>
          <a:p>
            <a:r>
              <a:rPr lang="en-US" sz="3000" b="1" i="1" kern="0" dirty="0">
                <a:effectLst/>
                <a:latin typeface="Arial" panose="020B0604020202020204" pitchFamily="34" charset="0"/>
                <a:ea typeface="Times New Roman" panose="02020603050405020304" pitchFamily="18" charset="0"/>
                <a:cs typeface="Times New Roman" panose="02020603050405020304" pitchFamily="18" charset="0"/>
              </a:rPr>
              <a:t>The nature, role, and scope of guest services of JW Marriott</a:t>
            </a:r>
            <a:endParaRPr lang="en-US" sz="3000" i="1" dirty="0"/>
          </a:p>
        </p:txBody>
      </p:sp>
      <p:sp>
        <p:nvSpPr>
          <p:cNvPr id="5" name="TextBox 4">
            <a:extLst>
              <a:ext uri="{FF2B5EF4-FFF2-40B4-BE49-F238E27FC236}">
                <a16:creationId xmlns:a16="http://schemas.microsoft.com/office/drawing/2014/main" id="{6D309C83-70EC-1F98-E695-A5C89C23AEEE}"/>
              </a:ext>
            </a:extLst>
          </p:cNvPr>
          <p:cNvSpPr txBox="1"/>
          <p:nvPr/>
        </p:nvSpPr>
        <p:spPr>
          <a:xfrm>
            <a:off x="7247432" y="2039644"/>
            <a:ext cx="4944568" cy="498342"/>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ü"/>
            </a:pPr>
            <a:r>
              <a:rPr lang="en-US" sz="2000" b="1" i="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Nature of the guest services</a:t>
            </a:r>
            <a:endParaRPr lang="en-US" sz="2000" kern="100" dirty="0">
              <a:effectLst/>
              <a:latin typeface="Times New Roman" panose="02020603050405020304" pitchFamily="18" charset="0"/>
              <a:ea typeface="Aptos"/>
              <a:cs typeface="Times New Roman" panose="02020603050405020304" pitchFamily="18" charset="0"/>
            </a:endParaRPr>
          </a:p>
        </p:txBody>
      </p:sp>
      <p:sp>
        <p:nvSpPr>
          <p:cNvPr id="7" name="TextBox 6">
            <a:extLst>
              <a:ext uri="{FF2B5EF4-FFF2-40B4-BE49-F238E27FC236}">
                <a16:creationId xmlns:a16="http://schemas.microsoft.com/office/drawing/2014/main" id="{C1D91380-BCD7-67E8-C5D4-FCECF674399E}"/>
              </a:ext>
            </a:extLst>
          </p:cNvPr>
          <p:cNvSpPr txBox="1"/>
          <p:nvPr/>
        </p:nvSpPr>
        <p:spPr>
          <a:xfrm>
            <a:off x="5487251" y="2665043"/>
            <a:ext cx="6093500" cy="923330"/>
          </a:xfrm>
          <a:prstGeom prst="rect">
            <a:avLst/>
          </a:prstGeom>
          <a:noFill/>
        </p:spPr>
        <p:txBody>
          <a:bodyPr wrap="square">
            <a:spAutoFit/>
          </a:bodyPr>
          <a:lstStyle/>
          <a:p>
            <a:pPr marL="285750" indent="-285750" algn="just">
              <a:buFont typeface="Arial" panose="020B0604020202020204" pitchFamily="34" charset="0"/>
              <a:buChar char="•"/>
            </a:pPr>
            <a:r>
              <a:rPr lang="en-US" kern="0" dirty="0">
                <a:solidFill>
                  <a:srgbClr val="000000"/>
                </a:solidFill>
                <a:effectLst/>
                <a:latin typeface="Arial" panose="020B0604020202020204" pitchFamily="34" charset="0"/>
                <a:ea typeface="Times New Roman" panose="02020603050405020304" pitchFamily="18" charset="0"/>
              </a:rPr>
              <a:t>This brand offers services related to hotel reservations, accommodation, hotel, and flight booking packages, car rental assistance and time-bound vacation facilities.</a:t>
            </a:r>
            <a:endParaRPr lang="en-US" dirty="0"/>
          </a:p>
        </p:txBody>
      </p:sp>
      <p:sp>
        <p:nvSpPr>
          <p:cNvPr id="9" name="TextBox 8">
            <a:extLst>
              <a:ext uri="{FF2B5EF4-FFF2-40B4-BE49-F238E27FC236}">
                <a16:creationId xmlns:a16="http://schemas.microsoft.com/office/drawing/2014/main" id="{39E2B8E7-141D-CC9C-BD45-D9E58FA76349}"/>
              </a:ext>
            </a:extLst>
          </p:cNvPr>
          <p:cNvSpPr txBox="1"/>
          <p:nvPr/>
        </p:nvSpPr>
        <p:spPr>
          <a:xfrm>
            <a:off x="7247432" y="3617405"/>
            <a:ext cx="4313419" cy="498342"/>
          </a:xfrm>
          <a:prstGeom prst="rect">
            <a:avLst/>
          </a:prstGeom>
          <a:noFill/>
        </p:spPr>
        <p:txBody>
          <a:bodyPr wrap="square">
            <a:spAutoFit/>
          </a:bodyPr>
          <a:lstStyle/>
          <a:p>
            <a:pPr marL="342900" indent="-342900" algn="just">
              <a:lnSpc>
                <a:spcPct val="150000"/>
              </a:lnSpc>
              <a:spcAft>
                <a:spcPts val="800"/>
              </a:spcAft>
              <a:buFont typeface="Wingdings" panose="05000000000000000000" pitchFamily="2" charset="2"/>
              <a:buChar char="ü"/>
            </a:pPr>
            <a:r>
              <a:rPr lang="en-US" sz="2000" b="1" i="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Role of the guest services</a:t>
            </a:r>
            <a:endParaRPr lang="en-US" sz="2000" kern="100" dirty="0">
              <a:effectLst/>
              <a:latin typeface="Times New Roman" panose="02020603050405020304" pitchFamily="18" charset="0"/>
              <a:ea typeface="Aptos"/>
              <a:cs typeface="Times New Roman" panose="02020603050405020304" pitchFamily="18" charset="0"/>
            </a:endParaRPr>
          </a:p>
        </p:txBody>
      </p:sp>
      <p:sp>
        <p:nvSpPr>
          <p:cNvPr id="11" name="TextBox 10">
            <a:extLst>
              <a:ext uri="{FF2B5EF4-FFF2-40B4-BE49-F238E27FC236}">
                <a16:creationId xmlns:a16="http://schemas.microsoft.com/office/drawing/2014/main" id="{73E25A11-53C0-6D60-93FB-CEF939D5E0BA}"/>
              </a:ext>
            </a:extLst>
          </p:cNvPr>
          <p:cNvSpPr txBox="1"/>
          <p:nvPr/>
        </p:nvSpPr>
        <p:spPr>
          <a:xfrm>
            <a:off x="5487251" y="4314319"/>
            <a:ext cx="6093500" cy="923330"/>
          </a:xfrm>
          <a:prstGeom prst="rect">
            <a:avLst/>
          </a:prstGeom>
          <a:noFill/>
        </p:spPr>
        <p:txBody>
          <a:bodyPr wrap="square">
            <a:spAutoFit/>
          </a:bodyPr>
          <a:lstStyle/>
          <a:p>
            <a:pPr marL="285750" indent="-285750" algn="just">
              <a:buFont typeface="Arial" panose="020B0604020202020204" pitchFamily="34" charset="0"/>
              <a:buChar char="•"/>
            </a:pPr>
            <a:r>
              <a:rPr lang="en-US" sz="1800" kern="0" dirty="0">
                <a:solidFill>
                  <a:srgbClr val="000000"/>
                </a:solidFill>
                <a:effectLst/>
                <a:latin typeface="Arial" panose="020B0604020202020204" pitchFamily="34" charset="0"/>
                <a:ea typeface="Times New Roman" panose="02020603050405020304" pitchFamily="18" charset="0"/>
              </a:rPr>
              <a:t>The hotel provides a personalised and seamless experience that influences the happiness and minds of the guests. </a:t>
            </a:r>
            <a:endParaRPr lang="en-US" dirty="0"/>
          </a:p>
        </p:txBody>
      </p:sp>
      <p:sp>
        <p:nvSpPr>
          <p:cNvPr id="13" name="TextBox 12">
            <a:extLst>
              <a:ext uri="{FF2B5EF4-FFF2-40B4-BE49-F238E27FC236}">
                <a16:creationId xmlns:a16="http://schemas.microsoft.com/office/drawing/2014/main" id="{188225A2-6330-3924-F20B-175EBD13E9AE}"/>
              </a:ext>
            </a:extLst>
          </p:cNvPr>
          <p:cNvSpPr txBox="1"/>
          <p:nvPr/>
        </p:nvSpPr>
        <p:spPr>
          <a:xfrm>
            <a:off x="7412323" y="5187050"/>
            <a:ext cx="3983636" cy="498342"/>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ü"/>
            </a:pPr>
            <a:r>
              <a:rPr lang="en-US" sz="2000" b="1" i="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Scopes of JW Marriott</a:t>
            </a:r>
            <a:endParaRPr lang="en-US" sz="2000" kern="100" dirty="0">
              <a:effectLst/>
              <a:latin typeface="Times New Roman" panose="02020603050405020304" pitchFamily="18" charset="0"/>
              <a:ea typeface="Aptos"/>
              <a:cs typeface="Times New Roman" panose="02020603050405020304" pitchFamily="18" charset="0"/>
            </a:endParaRPr>
          </a:p>
        </p:txBody>
      </p:sp>
      <p:sp>
        <p:nvSpPr>
          <p:cNvPr id="15" name="TextBox 14">
            <a:extLst>
              <a:ext uri="{FF2B5EF4-FFF2-40B4-BE49-F238E27FC236}">
                <a16:creationId xmlns:a16="http://schemas.microsoft.com/office/drawing/2014/main" id="{8B55F263-945F-8E48-9F7C-E8F82A4687F0}"/>
              </a:ext>
            </a:extLst>
          </p:cNvPr>
          <p:cNvSpPr txBox="1"/>
          <p:nvPr/>
        </p:nvSpPr>
        <p:spPr>
          <a:xfrm>
            <a:off x="5487251" y="5911792"/>
            <a:ext cx="6093500" cy="646331"/>
          </a:xfrm>
          <a:prstGeom prst="rect">
            <a:avLst/>
          </a:prstGeom>
          <a:noFill/>
        </p:spPr>
        <p:txBody>
          <a:bodyPr wrap="square">
            <a:spAutoFit/>
          </a:bodyPr>
          <a:lstStyle/>
          <a:p>
            <a:pPr marL="285750" indent="-285750" algn="just">
              <a:buFont typeface="Arial" panose="020B0604020202020204" pitchFamily="34" charset="0"/>
              <a:buChar char="•"/>
            </a:pPr>
            <a:r>
              <a:rPr lang="en-US" sz="1800" kern="0" dirty="0">
                <a:solidFill>
                  <a:srgbClr val="000000"/>
                </a:solidFill>
                <a:effectLst/>
                <a:latin typeface="Arial" panose="020B0604020202020204" pitchFamily="34" charset="0"/>
                <a:ea typeface="Times New Roman" panose="02020603050405020304" pitchFamily="18" charset="0"/>
              </a:rPr>
              <a:t>The JW Marriott has a huge business scope in the business market of the United Kingdom. </a:t>
            </a:r>
            <a:endParaRPr lang="en-US" dirty="0"/>
          </a:p>
        </p:txBody>
      </p:sp>
      <p:pic>
        <p:nvPicPr>
          <p:cNvPr id="4098" name="Picture 2" descr="Hotels and B&amp;Bs | Nestlé Professional">
            <a:extLst>
              <a:ext uri="{FF2B5EF4-FFF2-40B4-BE49-F238E27FC236}">
                <a16:creationId xmlns:a16="http://schemas.microsoft.com/office/drawing/2014/main" id="{62BDF36E-A98A-891C-9539-47BA7B6480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537986"/>
            <a:ext cx="5487251" cy="43200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EBB1F6A1-9800-194D-57F7-7E7F259651E3}"/>
              </a:ext>
            </a:extLst>
          </p:cNvPr>
          <p:cNvSpPr txBox="1"/>
          <p:nvPr/>
        </p:nvSpPr>
        <p:spPr>
          <a:xfrm>
            <a:off x="3727070" y="6435012"/>
            <a:ext cx="1540239" cy="246221"/>
          </a:xfrm>
          <a:prstGeom prst="rect">
            <a:avLst/>
          </a:prstGeom>
          <a:noFill/>
        </p:spPr>
        <p:txBody>
          <a:bodyPr wrap="square">
            <a:spAutoFit/>
          </a:bodyPr>
          <a:lstStyle/>
          <a:p>
            <a:r>
              <a:rPr lang="en-US" sz="1000" kern="0" dirty="0">
                <a:solidFill>
                  <a:srgbClr val="000000"/>
                </a:solidFill>
                <a:effectLst/>
                <a:latin typeface="Arial" panose="020B0604020202020204" pitchFamily="34" charset="0"/>
                <a:ea typeface="Times New Roman" panose="02020603050405020304" pitchFamily="18" charset="0"/>
              </a:rPr>
              <a:t>(Statista, 2023)</a:t>
            </a:r>
            <a:endParaRPr lang="en-US" sz="1000" dirty="0"/>
          </a:p>
        </p:txBody>
      </p:sp>
    </p:spTree>
    <p:extLst>
      <p:ext uri="{BB962C8B-B14F-4D97-AF65-F5344CB8AC3E}">
        <p14:creationId xmlns:p14="http://schemas.microsoft.com/office/powerpoint/2010/main" val="3150156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283927-2DE8-7BD7-43BA-8170367C27E5}"/>
              </a:ext>
            </a:extLst>
          </p:cNvPr>
          <p:cNvSpPr>
            <a:spLocks noGrp="1"/>
          </p:cNvSpPr>
          <p:nvPr>
            <p:ph type="title"/>
          </p:nvPr>
        </p:nvSpPr>
        <p:spPr/>
        <p:txBody>
          <a:bodyPr>
            <a:normAutofit/>
          </a:bodyPr>
          <a:lstStyle/>
          <a:p>
            <a:r>
              <a:rPr lang="en-US" sz="3000" b="1" i="1" kern="0" dirty="0">
                <a:effectLst/>
                <a:latin typeface="Arial" panose="020B0604020202020204" pitchFamily="34" charset="0"/>
                <a:ea typeface="Times New Roman" panose="02020603050405020304" pitchFamily="18" charset="0"/>
                <a:cs typeface="Times New Roman" panose="02020603050405020304" pitchFamily="18" charset="0"/>
              </a:rPr>
              <a:t>Role and Functions of Guest Services </a:t>
            </a:r>
            <a:endParaRPr lang="en-US" sz="3000" i="1" dirty="0"/>
          </a:p>
        </p:txBody>
      </p:sp>
      <p:sp>
        <p:nvSpPr>
          <p:cNvPr id="5" name="TextBox 4">
            <a:extLst>
              <a:ext uri="{FF2B5EF4-FFF2-40B4-BE49-F238E27FC236}">
                <a16:creationId xmlns:a16="http://schemas.microsoft.com/office/drawing/2014/main" id="{9DC53FFA-7E9A-D199-9621-1CF40DBA3401}"/>
              </a:ext>
            </a:extLst>
          </p:cNvPr>
          <p:cNvSpPr txBox="1"/>
          <p:nvPr/>
        </p:nvSpPr>
        <p:spPr>
          <a:xfrm>
            <a:off x="363512" y="2362041"/>
            <a:ext cx="6093500" cy="1856919"/>
          </a:xfrm>
          <a:prstGeom prst="rect">
            <a:avLst/>
          </a:prstGeom>
          <a:noFill/>
        </p:spPr>
        <p:txBody>
          <a:bodyPr wrap="square">
            <a:spAutoFit/>
          </a:bodyPr>
          <a:lstStyle/>
          <a:p>
            <a:pPr marL="285750" indent="-285750" algn="just">
              <a:spcAft>
                <a:spcPts val="800"/>
              </a:spcAft>
              <a:buFont typeface="Wingdings" panose="05000000000000000000" pitchFamily="2" charset="2"/>
              <a:buChar char="ü"/>
            </a:pPr>
            <a:r>
              <a:rPr lang="en-US" sz="1800" b="1" i="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Provide better customer service and accommodation</a:t>
            </a:r>
            <a:endParaRPr lang="en-US" sz="1800" kern="100" dirty="0">
              <a:effectLst/>
              <a:latin typeface="Times New Roman" panose="02020603050405020304" pitchFamily="18" charset="0"/>
              <a:ea typeface="Aptos"/>
              <a:cs typeface="Times New Roman" panose="02020603050405020304" pitchFamily="18" charset="0"/>
            </a:endParaRPr>
          </a:p>
          <a:p>
            <a:pPr marL="285750" indent="-285750">
              <a:buFont typeface="Arial" panose="020B0604020202020204" pitchFamily="34" charset="0"/>
              <a:buChar char="•"/>
            </a:pPr>
            <a:r>
              <a:rPr lang="en-US" sz="1800" kern="0" dirty="0">
                <a:solidFill>
                  <a:srgbClr val="000000"/>
                </a:solidFill>
                <a:effectLst/>
                <a:latin typeface="Arial" panose="020B0604020202020204" pitchFamily="34" charset="0"/>
                <a:ea typeface="Times New Roman" panose="02020603050405020304" pitchFamily="18" charset="0"/>
              </a:rPr>
              <a:t>The primary and essential function of guest service is related to the allocation of rooms and providing them with better customer service opportunities to meet their necessities. </a:t>
            </a:r>
            <a:endParaRPr lang="en-US" dirty="0"/>
          </a:p>
        </p:txBody>
      </p:sp>
      <p:sp>
        <p:nvSpPr>
          <p:cNvPr id="7" name="TextBox 6">
            <a:extLst>
              <a:ext uri="{FF2B5EF4-FFF2-40B4-BE49-F238E27FC236}">
                <a16:creationId xmlns:a16="http://schemas.microsoft.com/office/drawing/2014/main" id="{E2C0A173-A582-C1ED-B0E6-CF0D4BF071FD}"/>
              </a:ext>
            </a:extLst>
          </p:cNvPr>
          <p:cNvSpPr txBox="1"/>
          <p:nvPr/>
        </p:nvSpPr>
        <p:spPr>
          <a:xfrm>
            <a:off x="363512" y="4490484"/>
            <a:ext cx="6093500" cy="1856919"/>
          </a:xfrm>
          <a:prstGeom prst="rect">
            <a:avLst/>
          </a:prstGeom>
          <a:noFill/>
        </p:spPr>
        <p:txBody>
          <a:bodyPr wrap="square">
            <a:spAutoFit/>
          </a:bodyPr>
          <a:lstStyle/>
          <a:p>
            <a:pPr marL="285750" indent="-285750" algn="just">
              <a:spcAft>
                <a:spcPts val="800"/>
              </a:spcAft>
              <a:buFont typeface="Wingdings" panose="05000000000000000000" pitchFamily="2" charset="2"/>
              <a:buChar char="ü"/>
            </a:pPr>
            <a:r>
              <a:rPr lang="en-US" sz="1800" b="1" i="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Handling complaints and maintaining the safety of guests</a:t>
            </a:r>
            <a:endParaRPr lang="en-US" sz="1800" kern="100" dirty="0">
              <a:effectLst/>
              <a:latin typeface="Times New Roman" panose="02020603050405020304" pitchFamily="18" charset="0"/>
              <a:ea typeface="Aptos"/>
              <a:cs typeface="Times New Roman" panose="02020603050405020304" pitchFamily="18" charset="0"/>
            </a:endParaRPr>
          </a:p>
          <a:p>
            <a:pPr marL="285750" indent="-285750">
              <a:buFont typeface="Arial" panose="020B0604020202020204" pitchFamily="34" charset="0"/>
              <a:buChar char="•"/>
            </a:pPr>
            <a:r>
              <a:rPr lang="en-US" sz="1800" kern="0" dirty="0">
                <a:solidFill>
                  <a:srgbClr val="000000"/>
                </a:solidFill>
                <a:effectLst/>
                <a:latin typeface="Arial" panose="020B0604020202020204" pitchFamily="34" charset="0"/>
                <a:ea typeface="Times New Roman" panose="02020603050405020304" pitchFamily="18" charset="0"/>
              </a:rPr>
              <a:t>The guest service management team handles the complaints related to the quality of services and facilities and aims to resolve the issues and make a resolution. </a:t>
            </a:r>
            <a:endParaRPr lang="en-US" dirty="0"/>
          </a:p>
        </p:txBody>
      </p:sp>
      <p:pic>
        <p:nvPicPr>
          <p:cNvPr id="5122" name="Picture 2" descr="Training Your Hotel Staff in English: The Recipe for Customer Service  Success">
            <a:extLst>
              <a:ext uri="{FF2B5EF4-FFF2-40B4-BE49-F238E27FC236}">
                <a16:creationId xmlns:a16="http://schemas.microsoft.com/office/drawing/2014/main" id="{1BC2C872-22C3-5847-2ACC-B43A24F0CC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70622" y="2362040"/>
            <a:ext cx="5521377" cy="44959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361DE146-8404-2326-0E55-80D7194BDB9D}"/>
              </a:ext>
            </a:extLst>
          </p:cNvPr>
          <p:cNvSpPr txBox="1"/>
          <p:nvPr/>
        </p:nvSpPr>
        <p:spPr>
          <a:xfrm>
            <a:off x="7273977" y="6347403"/>
            <a:ext cx="1510259" cy="246221"/>
          </a:xfrm>
          <a:prstGeom prst="rect">
            <a:avLst/>
          </a:prstGeom>
          <a:noFill/>
        </p:spPr>
        <p:txBody>
          <a:bodyPr wrap="square">
            <a:spAutoFit/>
          </a:bodyPr>
          <a:lstStyle/>
          <a:p>
            <a:r>
              <a:rPr lang="en-US" sz="1000" kern="0" dirty="0">
                <a:solidFill>
                  <a:srgbClr val="000000"/>
                </a:solidFill>
                <a:effectLst/>
                <a:latin typeface="Arial" panose="020B0604020202020204" pitchFamily="34" charset="0"/>
                <a:ea typeface="Times New Roman" panose="02020603050405020304" pitchFamily="18" charset="0"/>
              </a:rPr>
              <a:t>(</a:t>
            </a:r>
            <a:r>
              <a:rPr lang="en-US" sz="1000" dirty="0" err="1">
                <a:effectLst/>
                <a:latin typeface="Arial" panose="020B0604020202020204" pitchFamily="34" charset="0"/>
                <a:ea typeface="Aptos"/>
              </a:rPr>
              <a:t>Soloman</a:t>
            </a:r>
            <a:r>
              <a:rPr lang="en-US" sz="1000" dirty="0">
                <a:effectLst/>
                <a:latin typeface="Arial" panose="020B0604020202020204" pitchFamily="34" charset="0"/>
                <a:ea typeface="Aptos"/>
              </a:rPr>
              <a:t>, 2018)</a:t>
            </a:r>
            <a:endParaRPr lang="en-US" sz="1000" dirty="0"/>
          </a:p>
        </p:txBody>
      </p:sp>
    </p:spTree>
    <p:extLst>
      <p:ext uri="{BB962C8B-B14F-4D97-AF65-F5344CB8AC3E}">
        <p14:creationId xmlns:p14="http://schemas.microsoft.com/office/powerpoint/2010/main" val="39119440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F22B4-E268-44D8-442C-9FE01C9F2CBD}"/>
              </a:ext>
            </a:extLst>
          </p:cNvPr>
          <p:cNvSpPr>
            <a:spLocks noGrp="1"/>
          </p:cNvSpPr>
          <p:nvPr>
            <p:ph type="title"/>
          </p:nvPr>
        </p:nvSpPr>
        <p:spPr/>
        <p:txBody>
          <a:bodyPr>
            <a:normAutofit/>
          </a:bodyPr>
          <a:lstStyle/>
          <a:p>
            <a:r>
              <a:rPr lang="en-US" sz="3000" b="1" i="1" kern="100" dirty="0">
                <a:effectLst/>
                <a:latin typeface="Arial" panose="020B0604020202020204" pitchFamily="34" charset="0"/>
                <a:ea typeface="Times New Roman" panose="02020603050405020304" pitchFamily="18" charset="0"/>
                <a:cs typeface="Times New Roman" panose="02020603050405020304" pitchFamily="18" charset="0"/>
              </a:rPr>
              <a:t>Importance of the Hospitality Sector </a:t>
            </a:r>
            <a:endParaRPr lang="en-US" sz="3000" i="1" dirty="0"/>
          </a:p>
        </p:txBody>
      </p:sp>
      <p:sp>
        <p:nvSpPr>
          <p:cNvPr id="5" name="TextBox 4">
            <a:extLst>
              <a:ext uri="{FF2B5EF4-FFF2-40B4-BE49-F238E27FC236}">
                <a16:creationId xmlns:a16="http://schemas.microsoft.com/office/drawing/2014/main" id="{34512D21-F960-6F1F-4FAC-07C809D4CDA4}"/>
              </a:ext>
            </a:extLst>
          </p:cNvPr>
          <p:cNvSpPr txBox="1"/>
          <p:nvPr/>
        </p:nvSpPr>
        <p:spPr>
          <a:xfrm>
            <a:off x="5789951" y="2286931"/>
            <a:ext cx="6093500" cy="1579920"/>
          </a:xfrm>
          <a:prstGeom prst="rect">
            <a:avLst/>
          </a:prstGeom>
          <a:noFill/>
        </p:spPr>
        <p:txBody>
          <a:bodyPr wrap="square">
            <a:spAutoFit/>
          </a:bodyPr>
          <a:lstStyle/>
          <a:p>
            <a:pPr marL="285750" indent="-285750" algn="just">
              <a:spcAft>
                <a:spcPts val="800"/>
              </a:spcAft>
              <a:buFont typeface="Wingdings" panose="05000000000000000000" pitchFamily="2" charset="2"/>
              <a:buChar char="ü"/>
            </a:pPr>
            <a:r>
              <a:rPr lang="en-US" sz="1800" b="1" i="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Create positive customer relationships and provide a better experience</a:t>
            </a:r>
            <a:endParaRPr lang="en-US" sz="1800" kern="100" dirty="0">
              <a:effectLst/>
              <a:latin typeface="Times New Roman" panose="02020603050405020304" pitchFamily="18" charset="0"/>
              <a:ea typeface="Aptos"/>
              <a:cs typeface="Times New Roman" panose="02020603050405020304" pitchFamily="18" charset="0"/>
            </a:endParaRPr>
          </a:p>
          <a:p>
            <a:pPr marL="285750" indent="-285750">
              <a:buFont typeface="Arial" panose="020B0604020202020204" pitchFamily="34" charset="0"/>
              <a:buChar char="•"/>
            </a:pPr>
            <a:r>
              <a:rPr lang="en-US" sz="1800" kern="0" dirty="0">
                <a:solidFill>
                  <a:srgbClr val="000000"/>
                </a:solidFill>
                <a:effectLst/>
                <a:latin typeface="Arial" panose="020B0604020202020204" pitchFamily="34" charset="0"/>
                <a:ea typeface="Times New Roman" panose="02020603050405020304" pitchFamily="18" charset="0"/>
              </a:rPr>
              <a:t>The hospitality business is effective in building a strong relationship base creating a sense of community (</a:t>
            </a:r>
            <a:r>
              <a:rPr lang="en-GB" sz="1800" dirty="0">
                <a:solidFill>
                  <a:srgbClr val="000000"/>
                </a:solidFill>
                <a:effectLst/>
                <a:latin typeface="Arial" panose="020B0604020202020204" pitchFamily="34" charset="0"/>
                <a:ea typeface="Aptos"/>
              </a:rPr>
              <a:t>Madera, 2020)</a:t>
            </a:r>
            <a:r>
              <a:rPr lang="en-US" sz="1800" kern="0" dirty="0">
                <a:solidFill>
                  <a:srgbClr val="000000"/>
                </a:solidFill>
                <a:effectLst/>
                <a:latin typeface="Arial" panose="020B0604020202020204" pitchFamily="34" charset="0"/>
                <a:ea typeface="Times New Roman" panose="02020603050405020304" pitchFamily="18" charset="0"/>
              </a:rPr>
              <a:t>. </a:t>
            </a:r>
            <a:endParaRPr lang="en-US" dirty="0"/>
          </a:p>
        </p:txBody>
      </p:sp>
      <p:sp>
        <p:nvSpPr>
          <p:cNvPr id="7" name="TextBox 6">
            <a:extLst>
              <a:ext uri="{FF2B5EF4-FFF2-40B4-BE49-F238E27FC236}">
                <a16:creationId xmlns:a16="http://schemas.microsoft.com/office/drawing/2014/main" id="{0781A5A5-2D2D-36DC-7CD7-45117E0C221E}"/>
              </a:ext>
            </a:extLst>
          </p:cNvPr>
          <p:cNvSpPr txBox="1"/>
          <p:nvPr/>
        </p:nvSpPr>
        <p:spPr>
          <a:xfrm>
            <a:off x="5789951" y="4372374"/>
            <a:ext cx="6093500" cy="1302921"/>
          </a:xfrm>
          <a:prstGeom prst="rect">
            <a:avLst/>
          </a:prstGeom>
          <a:noFill/>
        </p:spPr>
        <p:txBody>
          <a:bodyPr wrap="square">
            <a:spAutoFit/>
          </a:bodyPr>
          <a:lstStyle/>
          <a:p>
            <a:pPr marL="285750" indent="-285750" algn="just">
              <a:spcAft>
                <a:spcPts val="800"/>
              </a:spcAft>
              <a:buFont typeface="Wingdings" panose="05000000000000000000" pitchFamily="2" charset="2"/>
              <a:buChar char="ü"/>
            </a:pPr>
            <a:r>
              <a:rPr lang="en-US" sz="1800" b="1" i="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Ensures loyalty from the clients</a:t>
            </a:r>
            <a:endParaRPr lang="en-US" sz="1800" kern="100" dirty="0">
              <a:effectLst/>
              <a:latin typeface="Times New Roman" panose="02020603050405020304" pitchFamily="18" charset="0"/>
              <a:ea typeface="Aptos"/>
              <a:cs typeface="Times New Roman" panose="02020603050405020304" pitchFamily="18" charset="0"/>
            </a:endParaRPr>
          </a:p>
          <a:p>
            <a:pPr marL="285750" indent="-285750">
              <a:buFont typeface="Arial" panose="020B0604020202020204" pitchFamily="34" charset="0"/>
              <a:buChar char="•"/>
            </a:pPr>
            <a:r>
              <a:rPr lang="en-US" sz="1800" kern="0" dirty="0">
                <a:solidFill>
                  <a:srgbClr val="000000"/>
                </a:solidFill>
                <a:effectLst/>
                <a:latin typeface="Arial" panose="020B0604020202020204" pitchFamily="34" charset="0"/>
                <a:ea typeface="Times New Roman" panose="02020603050405020304" pitchFamily="18" charset="0"/>
              </a:rPr>
              <a:t>The premium services of the hotel sector help to build an effective and trusted customer base for the business and increase the number of loyal customers. </a:t>
            </a:r>
            <a:endParaRPr lang="en-US" dirty="0"/>
          </a:p>
        </p:txBody>
      </p:sp>
      <p:pic>
        <p:nvPicPr>
          <p:cNvPr id="6146" name="Picture 2" descr="Guest Services and Reception for Corporate Services | Sodexo">
            <a:extLst>
              <a:ext uri="{FF2B5EF4-FFF2-40B4-BE49-F238E27FC236}">
                <a16:creationId xmlns:a16="http://schemas.microsoft.com/office/drawing/2014/main" id="{208C9D5B-8F84-D0F1-435D-EB8F86CBB2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286931"/>
            <a:ext cx="5351489" cy="457106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59766AE4-55CB-DE64-5667-0982E60BCFAC}"/>
              </a:ext>
            </a:extLst>
          </p:cNvPr>
          <p:cNvSpPr txBox="1"/>
          <p:nvPr/>
        </p:nvSpPr>
        <p:spPr>
          <a:xfrm>
            <a:off x="2473378" y="6460762"/>
            <a:ext cx="2064895" cy="246221"/>
          </a:xfrm>
          <a:prstGeom prst="rect">
            <a:avLst/>
          </a:prstGeom>
          <a:noFill/>
        </p:spPr>
        <p:txBody>
          <a:bodyPr wrap="square">
            <a:spAutoFit/>
          </a:bodyPr>
          <a:lstStyle/>
          <a:p>
            <a:r>
              <a:rPr lang="en-US" sz="1000" kern="0" dirty="0">
                <a:solidFill>
                  <a:srgbClr val="000000"/>
                </a:solidFill>
                <a:effectLst/>
                <a:latin typeface="Arial" panose="020B0604020202020204" pitchFamily="34" charset="0"/>
                <a:ea typeface="Times New Roman" panose="02020603050405020304" pitchFamily="18" charset="0"/>
              </a:rPr>
              <a:t>(</a:t>
            </a:r>
            <a:r>
              <a:rPr lang="en-GB" sz="1000" dirty="0" err="1">
                <a:solidFill>
                  <a:srgbClr val="000000"/>
                </a:solidFill>
                <a:effectLst/>
                <a:latin typeface="Arial" panose="020B0604020202020204" pitchFamily="34" charset="0"/>
                <a:ea typeface="Aptos"/>
              </a:rPr>
              <a:t>Daskalaki</a:t>
            </a:r>
            <a:r>
              <a:rPr lang="en-GB" sz="1000" dirty="0">
                <a:solidFill>
                  <a:srgbClr val="000000"/>
                </a:solidFill>
                <a:effectLst/>
                <a:latin typeface="Arial" panose="020B0604020202020204" pitchFamily="34" charset="0"/>
                <a:ea typeface="Aptos"/>
              </a:rPr>
              <a:t>, 2020)</a:t>
            </a:r>
            <a:endParaRPr lang="en-US" sz="1000" dirty="0"/>
          </a:p>
        </p:txBody>
      </p:sp>
    </p:spTree>
    <p:extLst>
      <p:ext uri="{BB962C8B-B14F-4D97-AF65-F5344CB8AC3E}">
        <p14:creationId xmlns:p14="http://schemas.microsoft.com/office/powerpoint/2010/main" val="37372561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A11FA-6228-25A6-6641-0558E7B5BF02}"/>
              </a:ext>
            </a:extLst>
          </p:cNvPr>
          <p:cNvSpPr>
            <a:spLocks noGrp="1"/>
          </p:cNvSpPr>
          <p:nvPr>
            <p:ph type="title"/>
          </p:nvPr>
        </p:nvSpPr>
        <p:spPr/>
        <p:txBody>
          <a:bodyPr>
            <a:normAutofit/>
          </a:bodyPr>
          <a:lstStyle/>
          <a:p>
            <a:r>
              <a:rPr lang="en-US" sz="3000" b="1" i="1" kern="1800" dirty="0">
                <a:effectLst/>
                <a:latin typeface="Arial" panose="020B0604020202020204" pitchFamily="34" charset="0"/>
                <a:ea typeface="Times New Roman" panose="02020603050405020304" pitchFamily="18" charset="0"/>
                <a:cs typeface="Times New Roman" panose="02020603050405020304" pitchFamily="18" charset="0"/>
              </a:rPr>
              <a:t>Conclusion</a:t>
            </a:r>
            <a:endParaRPr lang="en-US" sz="3000" i="1" dirty="0"/>
          </a:p>
        </p:txBody>
      </p:sp>
      <p:sp>
        <p:nvSpPr>
          <p:cNvPr id="5" name="TextBox 4">
            <a:extLst>
              <a:ext uri="{FF2B5EF4-FFF2-40B4-BE49-F238E27FC236}">
                <a16:creationId xmlns:a16="http://schemas.microsoft.com/office/drawing/2014/main" id="{08BFB479-EEF3-6CDC-8C00-D54148924390}"/>
              </a:ext>
            </a:extLst>
          </p:cNvPr>
          <p:cNvSpPr txBox="1"/>
          <p:nvPr/>
        </p:nvSpPr>
        <p:spPr>
          <a:xfrm>
            <a:off x="273571" y="2363981"/>
            <a:ext cx="6093500" cy="923330"/>
          </a:xfrm>
          <a:prstGeom prst="rect">
            <a:avLst/>
          </a:prstGeom>
          <a:noFill/>
        </p:spPr>
        <p:txBody>
          <a:bodyPr wrap="square">
            <a:spAutoFit/>
          </a:bodyPr>
          <a:lstStyle/>
          <a:p>
            <a:pPr marL="285750" indent="-285750" algn="just">
              <a:buFont typeface="Arial" panose="020B0604020202020204" pitchFamily="34" charset="0"/>
              <a:buChar char="•"/>
            </a:pPr>
            <a:r>
              <a:rPr lang="en-US" sz="1800" kern="0" dirty="0">
                <a:solidFill>
                  <a:srgbClr val="000000"/>
                </a:solidFill>
                <a:effectLst/>
                <a:latin typeface="Arial" panose="020B0604020202020204" pitchFamily="34" charset="0"/>
                <a:ea typeface="Times New Roman" panose="02020603050405020304" pitchFamily="18" charset="0"/>
              </a:rPr>
              <a:t>The above presentation discusses the guest services of the JW Marriott, London along with an overview of the hotel. </a:t>
            </a:r>
            <a:endParaRPr lang="en-US" dirty="0"/>
          </a:p>
        </p:txBody>
      </p:sp>
      <p:sp>
        <p:nvSpPr>
          <p:cNvPr id="7" name="TextBox 6">
            <a:extLst>
              <a:ext uri="{FF2B5EF4-FFF2-40B4-BE49-F238E27FC236}">
                <a16:creationId xmlns:a16="http://schemas.microsoft.com/office/drawing/2014/main" id="{CA6E3813-09CE-5D5A-C823-6B80E8DD1FCE}"/>
              </a:ext>
            </a:extLst>
          </p:cNvPr>
          <p:cNvSpPr txBox="1"/>
          <p:nvPr/>
        </p:nvSpPr>
        <p:spPr>
          <a:xfrm>
            <a:off x="273571" y="3570690"/>
            <a:ext cx="6093500" cy="923330"/>
          </a:xfrm>
          <a:prstGeom prst="rect">
            <a:avLst/>
          </a:prstGeom>
          <a:noFill/>
        </p:spPr>
        <p:txBody>
          <a:bodyPr wrap="square">
            <a:spAutoFit/>
          </a:bodyPr>
          <a:lstStyle/>
          <a:p>
            <a:pPr marL="285750" indent="-285750" algn="just">
              <a:buFont typeface="Arial" panose="020B0604020202020204" pitchFamily="34" charset="0"/>
              <a:buChar char="•"/>
            </a:pPr>
            <a:r>
              <a:rPr lang="en-US" sz="1800" kern="0" dirty="0">
                <a:solidFill>
                  <a:srgbClr val="000000"/>
                </a:solidFill>
                <a:effectLst/>
                <a:latin typeface="Arial" panose="020B0604020202020204" pitchFamily="34" charset="0"/>
                <a:ea typeface="Times New Roman" panose="02020603050405020304" pitchFamily="18" charset="0"/>
              </a:rPr>
              <a:t>It has been concluded that the hotel industry in the UK has a great market size and revenue rate that largely contributes to the GDP rate of the nation. </a:t>
            </a:r>
            <a:endParaRPr lang="en-US" dirty="0"/>
          </a:p>
        </p:txBody>
      </p:sp>
      <p:sp>
        <p:nvSpPr>
          <p:cNvPr id="9" name="TextBox 8">
            <a:extLst>
              <a:ext uri="{FF2B5EF4-FFF2-40B4-BE49-F238E27FC236}">
                <a16:creationId xmlns:a16="http://schemas.microsoft.com/office/drawing/2014/main" id="{D59EC490-A278-6163-5A60-48E3D5936EF4}"/>
              </a:ext>
            </a:extLst>
          </p:cNvPr>
          <p:cNvSpPr txBox="1"/>
          <p:nvPr/>
        </p:nvSpPr>
        <p:spPr>
          <a:xfrm>
            <a:off x="273571" y="5023835"/>
            <a:ext cx="6093500" cy="923330"/>
          </a:xfrm>
          <a:prstGeom prst="rect">
            <a:avLst/>
          </a:prstGeom>
          <a:noFill/>
        </p:spPr>
        <p:txBody>
          <a:bodyPr wrap="square">
            <a:spAutoFit/>
          </a:bodyPr>
          <a:lstStyle/>
          <a:p>
            <a:pPr marL="285750" indent="-285750" algn="just">
              <a:buFont typeface="Arial" panose="020B0604020202020204" pitchFamily="34" charset="0"/>
              <a:buChar char="•"/>
            </a:pPr>
            <a:r>
              <a:rPr lang="en-US" sz="1800" kern="0" dirty="0">
                <a:solidFill>
                  <a:srgbClr val="000000"/>
                </a:solidFill>
                <a:effectLst/>
                <a:latin typeface="Arial" panose="020B0604020202020204" pitchFamily="34" charset="0"/>
                <a:ea typeface="Times New Roman" panose="02020603050405020304" pitchFamily="18" charset="0"/>
              </a:rPr>
              <a:t>It has been supposed that the population from the affluent social group and the businesspersons are the core customers of the brand.</a:t>
            </a:r>
            <a:endParaRPr lang="en-US" dirty="0"/>
          </a:p>
        </p:txBody>
      </p:sp>
      <p:pic>
        <p:nvPicPr>
          <p:cNvPr id="7170" name="Picture 2" descr="Marble Arch Hotel | JW Marriott Grosvenor House London">
            <a:extLst>
              <a:ext uri="{FF2B5EF4-FFF2-40B4-BE49-F238E27FC236}">
                <a16:creationId xmlns:a16="http://schemas.microsoft.com/office/drawing/2014/main" id="{8D9A5B1C-7AB0-6575-E0BF-5F748662EC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00603" y="2363981"/>
            <a:ext cx="5491397" cy="449401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8165714A-764E-220C-E47C-FDE7E9DAC3F9}"/>
              </a:ext>
            </a:extLst>
          </p:cNvPr>
          <p:cNvSpPr txBox="1"/>
          <p:nvPr/>
        </p:nvSpPr>
        <p:spPr>
          <a:xfrm>
            <a:off x="7813624" y="6534700"/>
            <a:ext cx="1825052" cy="246221"/>
          </a:xfrm>
          <a:prstGeom prst="rect">
            <a:avLst/>
          </a:prstGeom>
          <a:noFill/>
        </p:spPr>
        <p:txBody>
          <a:bodyPr wrap="square">
            <a:spAutoFit/>
          </a:bodyPr>
          <a:lstStyle/>
          <a:p>
            <a:r>
              <a:rPr lang="en-US" sz="1000" kern="0" dirty="0">
                <a:solidFill>
                  <a:srgbClr val="000000"/>
                </a:solidFill>
                <a:effectLst/>
                <a:latin typeface="Arial" panose="020B0604020202020204" pitchFamily="34" charset="0"/>
                <a:ea typeface="Times New Roman" panose="02020603050405020304" pitchFamily="18" charset="0"/>
              </a:rPr>
              <a:t>(</a:t>
            </a:r>
            <a:r>
              <a:rPr lang="en-GB" sz="1000" dirty="0">
                <a:solidFill>
                  <a:srgbClr val="000000"/>
                </a:solidFill>
                <a:effectLst/>
                <a:latin typeface="Arial" panose="020B0604020202020204" pitchFamily="34" charset="0"/>
                <a:ea typeface="Aptos"/>
              </a:rPr>
              <a:t>Walker, 2021)</a:t>
            </a:r>
            <a:endParaRPr lang="en-US" sz="1000" dirty="0"/>
          </a:p>
        </p:txBody>
      </p:sp>
    </p:spTree>
    <p:extLst>
      <p:ext uri="{BB962C8B-B14F-4D97-AF65-F5344CB8AC3E}">
        <p14:creationId xmlns:p14="http://schemas.microsoft.com/office/powerpoint/2010/main" val="3805661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CB1B2-40F5-8043-A95F-85FB71B5F754}"/>
              </a:ext>
            </a:extLst>
          </p:cNvPr>
          <p:cNvSpPr>
            <a:spLocks noGrp="1"/>
          </p:cNvSpPr>
          <p:nvPr>
            <p:ph type="title"/>
          </p:nvPr>
        </p:nvSpPr>
        <p:spPr/>
        <p:txBody>
          <a:bodyPr>
            <a:normAutofit/>
          </a:bodyPr>
          <a:lstStyle/>
          <a:p>
            <a:r>
              <a:rPr lang="en-US" sz="3000" b="1" i="1" kern="100" dirty="0">
                <a:effectLst/>
                <a:latin typeface="Arial" panose="020B0604020202020204" pitchFamily="34" charset="0"/>
                <a:ea typeface="Times New Roman" panose="02020603050405020304" pitchFamily="18" charset="0"/>
              </a:rPr>
              <a:t>References</a:t>
            </a:r>
            <a:endParaRPr lang="en-US" sz="3000" i="1" dirty="0"/>
          </a:p>
        </p:txBody>
      </p:sp>
      <p:sp>
        <p:nvSpPr>
          <p:cNvPr id="3" name="Content Placeholder 2">
            <a:extLst>
              <a:ext uri="{FF2B5EF4-FFF2-40B4-BE49-F238E27FC236}">
                <a16:creationId xmlns:a16="http://schemas.microsoft.com/office/drawing/2014/main" id="{F8E1A215-1688-59EE-9354-EBD90F376D27}"/>
              </a:ext>
            </a:extLst>
          </p:cNvPr>
          <p:cNvSpPr>
            <a:spLocks noGrp="1"/>
          </p:cNvSpPr>
          <p:nvPr>
            <p:ph idx="1"/>
          </p:nvPr>
        </p:nvSpPr>
        <p:spPr/>
        <p:txBody>
          <a:bodyPr>
            <a:normAutofit fontScale="92500" lnSpcReduction="20000"/>
          </a:bodyPr>
          <a:lstStyle/>
          <a:p>
            <a:pPr algn="just">
              <a:lnSpc>
                <a:spcPct val="150000"/>
              </a:lnSpc>
              <a:spcAft>
                <a:spcPts val="800"/>
              </a:spcAft>
            </a:pPr>
            <a:r>
              <a:rPr lang="en-GB" sz="1800" kern="100" dirty="0">
                <a:solidFill>
                  <a:schemeClr val="bg1"/>
                </a:solidFill>
                <a:effectLst/>
                <a:latin typeface="Arial" panose="020B0604020202020204" pitchFamily="34" charset="0"/>
                <a:ea typeface="Aptos"/>
                <a:cs typeface="Times New Roman" panose="02020603050405020304" pitchFamily="18" charset="0"/>
              </a:rPr>
              <a:t>Walker, J.R., (2021). </a:t>
            </a:r>
            <a:r>
              <a:rPr lang="en-GB" sz="1800" i="1" kern="100" dirty="0">
                <a:solidFill>
                  <a:schemeClr val="bg1"/>
                </a:solidFill>
                <a:effectLst/>
                <a:latin typeface="Arial" panose="020B0604020202020204" pitchFamily="34" charset="0"/>
                <a:ea typeface="Aptos"/>
                <a:cs typeface="Times New Roman" panose="02020603050405020304" pitchFamily="18" charset="0"/>
              </a:rPr>
              <a:t>Introduction to hospitality</a:t>
            </a:r>
            <a:r>
              <a:rPr lang="en-GB" sz="1800" kern="100" dirty="0">
                <a:solidFill>
                  <a:schemeClr val="bg1"/>
                </a:solidFill>
                <a:effectLst/>
                <a:latin typeface="Arial" panose="020B0604020202020204" pitchFamily="34" charset="0"/>
                <a:ea typeface="Aptos"/>
                <a:cs typeface="Times New Roman" panose="02020603050405020304" pitchFamily="18" charset="0"/>
              </a:rPr>
              <a:t>. Pearson.</a:t>
            </a:r>
            <a:endParaRPr lang="en-US" sz="1800" kern="100" dirty="0">
              <a:solidFill>
                <a:schemeClr val="bg1"/>
              </a:solidFill>
              <a:effectLst/>
              <a:latin typeface="Times New Roman" panose="02020603050405020304" pitchFamily="18" charset="0"/>
              <a:ea typeface="Aptos"/>
              <a:cs typeface="Times New Roman" panose="02020603050405020304" pitchFamily="18" charset="0"/>
            </a:endParaRPr>
          </a:p>
          <a:p>
            <a:pPr algn="just">
              <a:lnSpc>
                <a:spcPct val="150000"/>
              </a:lnSpc>
              <a:spcAft>
                <a:spcPts val="800"/>
              </a:spcAft>
            </a:pPr>
            <a:r>
              <a:rPr lang="en-GB" sz="1800" kern="100" dirty="0">
                <a:solidFill>
                  <a:schemeClr val="bg1"/>
                </a:solidFill>
                <a:effectLst/>
                <a:latin typeface="Arial" panose="020B0604020202020204" pitchFamily="34" charset="0"/>
                <a:ea typeface="Aptos"/>
                <a:cs typeface="Times New Roman" panose="02020603050405020304" pitchFamily="18" charset="0"/>
              </a:rPr>
              <a:t>Ford, R.C (2020) Managing hospitality organisations: achieving excellence in the guest experience, SAGE Publications</a:t>
            </a:r>
            <a:endParaRPr lang="en-US" sz="1800" kern="100" dirty="0">
              <a:solidFill>
                <a:schemeClr val="bg1"/>
              </a:solidFill>
              <a:effectLst/>
              <a:latin typeface="Times New Roman" panose="02020603050405020304" pitchFamily="18" charset="0"/>
              <a:ea typeface="Aptos"/>
              <a:cs typeface="Times New Roman" panose="02020603050405020304" pitchFamily="18" charset="0"/>
            </a:endParaRPr>
          </a:p>
          <a:p>
            <a:pPr algn="just">
              <a:lnSpc>
                <a:spcPct val="150000"/>
              </a:lnSpc>
              <a:spcAft>
                <a:spcPts val="800"/>
              </a:spcAft>
            </a:pPr>
            <a:r>
              <a:rPr lang="en-US" sz="1800" kern="100" dirty="0" err="1">
                <a:solidFill>
                  <a:schemeClr val="bg1"/>
                </a:solidFill>
                <a:effectLst/>
                <a:latin typeface="Arial" panose="020B0604020202020204" pitchFamily="34" charset="0"/>
                <a:ea typeface="Aptos"/>
                <a:cs typeface="Times New Roman" panose="02020603050405020304" pitchFamily="18" charset="0"/>
              </a:rPr>
              <a:t>Soloman</a:t>
            </a:r>
            <a:r>
              <a:rPr lang="en-US" sz="1800" kern="100" dirty="0">
                <a:solidFill>
                  <a:schemeClr val="bg1"/>
                </a:solidFill>
                <a:effectLst/>
                <a:latin typeface="Arial" panose="020B0604020202020204" pitchFamily="34" charset="0"/>
                <a:ea typeface="Aptos"/>
                <a:cs typeface="Times New Roman" panose="02020603050405020304" pitchFamily="18" charset="0"/>
              </a:rPr>
              <a:t>, M (2018) The heart of hospitality: a great hotel and restaurant leaders share their secrets, Select Books</a:t>
            </a:r>
            <a:endParaRPr lang="en-US" sz="1800" kern="100" dirty="0">
              <a:solidFill>
                <a:schemeClr val="bg1"/>
              </a:solidFill>
              <a:effectLst/>
              <a:latin typeface="Times New Roman" panose="02020603050405020304" pitchFamily="18" charset="0"/>
              <a:ea typeface="Aptos"/>
              <a:cs typeface="Times New Roman" panose="02020603050405020304" pitchFamily="18" charset="0"/>
            </a:endParaRPr>
          </a:p>
          <a:p>
            <a:pPr algn="just">
              <a:lnSpc>
                <a:spcPct val="200000"/>
              </a:lnSpc>
              <a:spcAft>
                <a:spcPts val="800"/>
              </a:spcAft>
            </a:pPr>
            <a:r>
              <a:rPr lang="en-GB" sz="1800" kern="100" dirty="0">
                <a:solidFill>
                  <a:schemeClr val="bg1"/>
                </a:solidFill>
                <a:effectLst/>
                <a:latin typeface="Arial" panose="020B0604020202020204" pitchFamily="34" charset="0"/>
                <a:ea typeface="Aptos"/>
                <a:cs typeface="Times New Roman" panose="02020603050405020304" pitchFamily="18" charset="0"/>
              </a:rPr>
              <a:t>Baum, T., (2019). Does the hospitality industry need or deserve talent? </a:t>
            </a:r>
            <a:r>
              <a:rPr lang="en-GB" sz="1800" i="1" kern="100" dirty="0">
                <a:solidFill>
                  <a:schemeClr val="bg1"/>
                </a:solidFill>
                <a:effectLst/>
                <a:latin typeface="Arial" panose="020B0604020202020204" pitchFamily="34" charset="0"/>
                <a:ea typeface="Aptos"/>
                <a:cs typeface="Times New Roman" panose="02020603050405020304" pitchFamily="18" charset="0"/>
              </a:rPr>
              <a:t>International Journal of Contemporary Hospitality Management</a:t>
            </a:r>
            <a:r>
              <a:rPr lang="en-GB" sz="1800" kern="100" dirty="0">
                <a:solidFill>
                  <a:schemeClr val="bg1"/>
                </a:solidFill>
                <a:effectLst/>
                <a:latin typeface="Arial" panose="020B0604020202020204" pitchFamily="34" charset="0"/>
                <a:ea typeface="Aptos"/>
                <a:cs typeface="Times New Roman" panose="02020603050405020304" pitchFamily="18" charset="0"/>
              </a:rPr>
              <a:t>, </a:t>
            </a:r>
            <a:r>
              <a:rPr lang="en-GB" sz="1800" i="1" kern="100" dirty="0">
                <a:solidFill>
                  <a:schemeClr val="bg1"/>
                </a:solidFill>
                <a:effectLst/>
                <a:latin typeface="Arial" panose="020B0604020202020204" pitchFamily="34" charset="0"/>
                <a:ea typeface="Aptos"/>
                <a:cs typeface="Times New Roman" panose="02020603050405020304" pitchFamily="18" charset="0"/>
              </a:rPr>
              <a:t>31</a:t>
            </a:r>
            <a:r>
              <a:rPr lang="en-GB" sz="1800" kern="100" dirty="0">
                <a:solidFill>
                  <a:schemeClr val="bg1"/>
                </a:solidFill>
                <a:effectLst/>
                <a:latin typeface="Arial" panose="020B0604020202020204" pitchFamily="34" charset="0"/>
                <a:ea typeface="Aptos"/>
                <a:cs typeface="Times New Roman" panose="02020603050405020304" pitchFamily="18" charset="0"/>
              </a:rPr>
              <a:t>(10), pp.3823-3837.</a:t>
            </a:r>
            <a:endParaRPr lang="en-US" sz="1800" kern="100" dirty="0">
              <a:solidFill>
                <a:schemeClr val="bg1"/>
              </a:solidFill>
              <a:effectLst/>
              <a:latin typeface="Times New Roman" panose="02020603050405020304" pitchFamily="18" charset="0"/>
              <a:ea typeface="Aptos"/>
              <a:cs typeface="Times New Roman" panose="02020603050405020304" pitchFamily="18" charset="0"/>
            </a:endParaRPr>
          </a:p>
          <a:p>
            <a:endParaRPr lang="en-US" dirty="0">
              <a:solidFill>
                <a:schemeClr val="bg1"/>
              </a:solidFill>
            </a:endParaRPr>
          </a:p>
        </p:txBody>
      </p:sp>
    </p:spTree>
    <p:extLst>
      <p:ext uri="{BB962C8B-B14F-4D97-AF65-F5344CB8AC3E}">
        <p14:creationId xmlns:p14="http://schemas.microsoft.com/office/powerpoint/2010/main" val="2773167908"/>
      </p:ext>
    </p:extLst>
  </p:cSld>
  <p:clrMapOvr>
    <a:masterClrMapping/>
  </p:clrMapOvr>
</p:sld>
</file>

<file path=ppt/theme/theme1.xml><?xml version="1.0" encoding="utf-8"?>
<a:theme xmlns:a="http://schemas.openxmlformats.org/drawingml/2006/main" name="Berli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Berlin</Template>
  <TotalTime>0</TotalTime>
  <Words>2335</Words>
  <Application>Microsoft Office PowerPoint</Application>
  <PresentationFormat>Widescreen</PresentationFormat>
  <Paragraphs>101</Paragraphs>
  <Slides>10</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Calisto MT</vt:lpstr>
      <vt:lpstr>Times New Roman</vt:lpstr>
      <vt:lpstr>Trebuchet MS</vt:lpstr>
      <vt:lpstr>Wingdings</vt:lpstr>
      <vt:lpstr>Berlin</vt:lpstr>
      <vt:lpstr> The role and importance of quality service, hospitality, and guest services within the hotel Industry BMIH 4003 – Georgiana Pangonis 2245303</vt:lpstr>
      <vt:lpstr>TABLE OF CONTENTS</vt:lpstr>
      <vt:lpstr>Introduction </vt:lpstr>
      <vt:lpstr>Overview of the JW Marriott</vt:lpstr>
      <vt:lpstr>Target Customers of JW Marriott</vt:lpstr>
      <vt:lpstr>The nature, role, and scope of guest services of JW Marriott</vt:lpstr>
      <vt:lpstr>Role and Functions of Guest Services </vt:lpstr>
      <vt:lpstr>Importance of the Hospitality Sector </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H&amp;GS</dc:title>
  <dc:subject>Quality Service</dc:subject>
  <dc:creator>Georgiana Pangonis (2245303)</dc:creator>
  <cp:lastModifiedBy/>
  <cp:revision>1</cp:revision>
  <dcterms:created xsi:type="dcterms:W3CDTF">2023-10-10T18:32:45Z</dcterms:created>
  <dcterms:modified xsi:type="dcterms:W3CDTF">2023-10-20T20:53:58Z</dcterms:modified>
</cp:coreProperties>
</file>