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9" r:id="rId2"/>
    <p:sldId id="256" r:id="rId3"/>
    <p:sldId id="257" r:id="rId4"/>
    <p:sldId id="258"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E766B"/>
    <a:srgbClr val="293F1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4D17DC-AD58-4823-A958-12DDCCDAA0F0}" v="3" dt="2018-04-22T19:34:50.6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87" d="100"/>
          <a:sy n="87" d="100"/>
        </p:scale>
        <p:origin x="52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7546-B0FA-4BA0-A644-65C8516F49A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3E26AC4-CE09-430D-9976-0AC34D4613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987628-69A7-4345-9F64-66B813AC4DDB}"/>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5" name="Footer Placeholder 4">
            <a:extLst>
              <a:ext uri="{FF2B5EF4-FFF2-40B4-BE49-F238E27FC236}">
                <a16:creationId xmlns:a16="http://schemas.microsoft.com/office/drawing/2014/main" id="{98BC214D-C024-418D-BD3D-AFA6870246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9F8E3B-FFD0-49FD-9512-29AEAD82CED9}"/>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3167643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81FF2-1418-43D9-AC0F-1709251F3C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F0BF98-C31B-4D50-87AE-79DEC1772DB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4BB49F-5AFB-40E5-9FE8-2CE8E73E9E03}"/>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5" name="Footer Placeholder 4">
            <a:extLst>
              <a:ext uri="{FF2B5EF4-FFF2-40B4-BE49-F238E27FC236}">
                <a16:creationId xmlns:a16="http://schemas.microsoft.com/office/drawing/2014/main" id="{BC48AD55-088C-4B88-820B-DF3490AE93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4CDB88-93AB-4D26-AEF2-150DDB158E4D}"/>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29109060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6E3D6-8560-4784-A1AA-3EC02C4DC2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A8BE12-E535-42C3-8847-CF5B5114B7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801B0CD-F1D9-41E0-AAA7-E61825B903EF}"/>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5" name="Footer Placeholder 4">
            <a:extLst>
              <a:ext uri="{FF2B5EF4-FFF2-40B4-BE49-F238E27FC236}">
                <a16:creationId xmlns:a16="http://schemas.microsoft.com/office/drawing/2014/main" id="{2210B1B1-F4ED-43D0-AEC3-BE7C4E7B49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BC90DF-760D-4F5E-BD1C-2AE50A2AEE27}"/>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26076184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1FAF8-2EB5-4269-B0F5-1187C36FD8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AB7B57-A3F2-4366-9D70-FE9EF22BBFD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2A0E4EA-8E1C-4A17-8203-F490D9E7F8F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0DD701-4C26-4D59-A3AD-DC47F4850D41}"/>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6" name="Footer Placeholder 5">
            <a:extLst>
              <a:ext uri="{FF2B5EF4-FFF2-40B4-BE49-F238E27FC236}">
                <a16:creationId xmlns:a16="http://schemas.microsoft.com/office/drawing/2014/main" id="{FE92827D-91D1-4279-B885-02A9908CD2B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B3782D-4B38-439D-9F9D-86B59B06E3DC}"/>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8288651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04853-9E9C-40E2-8305-56F27C6CD18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415865-3B17-4CA0-B534-85E44372BC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4E58688-C1A8-4CEE-B39B-70DCE441F05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8409DE-70CE-428F-AAD0-6A0041437B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926BA93-DC86-496F-9682-4B1BEE45DBF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A7E9888-CE8D-44FC-A024-0CB56D4F5E2E}"/>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8" name="Footer Placeholder 7">
            <a:extLst>
              <a:ext uri="{FF2B5EF4-FFF2-40B4-BE49-F238E27FC236}">
                <a16:creationId xmlns:a16="http://schemas.microsoft.com/office/drawing/2014/main" id="{C929B32C-EC0D-49F1-9A9B-11D375E6BE7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26C04FA-ABA8-4CE5-AEA9-523EBCB65B3F}"/>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562450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3563C-4618-4965-B5E3-4AAFBB82EE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FDB3F06-228C-4555-82BF-A981FFD0043A}"/>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4" name="Footer Placeholder 3">
            <a:extLst>
              <a:ext uri="{FF2B5EF4-FFF2-40B4-BE49-F238E27FC236}">
                <a16:creationId xmlns:a16="http://schemas.microsoft.com/office/drawing/2014/main" id="{771C8C1B-E8BA-4AF8-8CB5-4AFA4FAFBC6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07AF9D-0536-4F56-B586-0916DE5AF416}"/>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26584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EE01FE-D31C-490D-A41F-3D85E0B19AC1}"/>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3" name="Footer Placeholder 2">
            <a:extLst>
              <a:ext uri="{FF2B5EF4-FFF2-40B4-BE49-F238E27FC236}">
                <a16:creationId xmlns:a16="http://schemas.microsoft.com/office/drawing/2014/main" id="{2BA78351-FDC4-45F0-8CFD-E67F7F10F8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E9DAFC-B495-448C-B847-EFBAF77C5DF9}"/>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3158383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BD3AA-28E5-4F80-BF8D-8F7CC932DB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67B0D7D-3FDE-4E1A-8196-EC6CE3C385E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188AE0-2C7A-4E82-8EC6-3DCB12581E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E61EA38-54C1-4610-821C-4B71A3388AB7}"/>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6" name="Footer Placeholder 5">
            <a:extLst>
              <a:ext uri="{FF2B5EF4-FFF2-40B4-BE49-F238E27FC236}">
                <a16:creationId xmlns:a16="http://schemas.microsoft.com/office/drawing/2014/main" id="{67F65E31-69B2-4F09-89B5-9DAA359D0A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459A30-1EBB-4FC1-92A5-4F3DAF575DA9}"/>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17223941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1597A-694B-423E-9C00-74A543D764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8B40BB-FE7A-4BE6-A067-3160D2253E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FDEE13D-7D51-46AC-B86D-4BACF75AAE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46B1DDC-375A-4964-B251-512C2229330E}"/>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6" name="Footer Placeholder 5">
            <a:extLst>
              <a:ext uri="{FF2B5EF4-FFF2-40B4-BE49-F238E27FC236}">
                <a16:creationId xmlns:a16="http://schemas.microsoft.com/office/drawing/2014/main" id="{837F2B2C-3521-42D8-854D-8645C30829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BF442B-A70C-4FD6-B99B-890E8E36816C}"/>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1474273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7BD01-8A9A-4FF5-9F83-B48D1DEC5F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37214E-56F2-43F7-A4B3-CC00A3B7182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0737E4-45D5-4CF9-B70D-2FE9D857CF60}"/>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5" name="Footer Placeholder 4">
            <a:extLst>
              <a:ext uri="{FF2B5EF4-FFF2-40B4-BE49-F238E27FC236}">
                <a16:creationId xmlns:a16="http://schemas.microsoft.com/office/drawing/2014/main" id="{9DDA0DB0-F6F7-4831-AC78-4016E6C91B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E192EA-E9D9-4A8F-8C54-935C56016181}"/>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267327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86E03F-1702-4BEF-A975-0FB8E2023C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B3C9A7-99ED-4042-9543-D3E87C4464E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593C37-75C5-44D2-9AC9-06C48B2E0233}"/>
              </a:ext>
            </a:extLst>
          </p:cNvPr>
          <p:cNvSpPr>
            <a:spLocks noGrp="1"/>
          </p:cNvSpPr>
          <p:nvPr>
            <p:ph type="dt" sz="half" idx="10"/>
          </p:nvPr>
        </p:nvSpPr>
        <p:spPr/>
        <p:txBody>
          <a:bodyPr/>
          <a:lstStyle/>
          <a:p>
            <a:fld id="{421B8E57-C257-4EFA-810E-89EE5E7E1381}" type="datetimeFigureOut">
              <a:rPr lang="en-GB" smtClean="0"/>
              <a:t>20/04/2018</a:t>
            </a:fld>
            <a:endParaRPr lang="en-GB"/>
          </a:p>
        </p:txBody>
      </p:sp>
      <p:sp>
        <p:nvSpPr>
          <p:cNvPr id="5" name="Footer Placeholder 4">
            <a:extLst>
              <a:ext uri="{FF2B5EF4-FFF2-40B4-BE49-F238E27FC236}">
                <a16:creationId xmlns:a16="http://schemas.microsoft.com/office/drawing/2014/main" id="{4161A859-2D2A-4893-86EE-5920EC39B4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DC46DE-0D67-4BC1-A8C4-20C5C955139B}"/>
              </a:ext>
            </a:extLst>
          </p:cNvPr>
          <p:cNvSpPr>
            <a:spLocks noGrp="1"/>
          </p:cNvSpPr>
          <p:nvPr>
            <p:ph type="sldNum" sz="quarter" idx="12"/>
          </p:nvPr>
        </p:nvSpPr>
        <p:spPr/>
        <p:txBody>
          <a:bodyPr/>
          <a:lstStyle/>
          <a:p>
            <a:fld id="{534CA484-913F-4FA0-A1DE-78B29F594A3B}" type="slidenum">
              <a:rPr lang="en-GB" smtClean="0"/>
              <a:t>‹#›</a:t>
            </a:fld>
            <a:endParaRPr lang="en-GB"/>
          </a:p>
        </p:txBody>
      </p:sp>
    </p:spTree>
    <p:extLst>
      <p:ext uri="{BB962C8B-B14F-4D97-AF65-F5344CB8AC3E}">
        <p14:creationId xmlns:p14="http://schemas.microsoft.com/office/powerpoint/2010/main" val="416686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0AABA6-6CFE-45FD-B5C5-06C3196850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971C61-B05E-436C-A071-638EEE7B0D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B346A0-8260-4003-9E52-822ED42FB2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1B8E57-C257-4EFA-810E-89EE5E7E1381}" type="datetimeFigureOut">
              <a:rPr lang="en-GB" smtClean="0"/>
              <a:t>20/04/2018</a:t>
            </a:fld>
            <a:endParaRPr lang="en-GB"/>
          </a:p>
        </p:txBody>
      </p:sp>
      <p:sp>
        <p:nvSpPr>
          <p:cNvPr id="5" name="Footer Placeholder 4">
            <a:extLst>
              <a:ext uri="{FF2B5EF4-FFF2-40B4-BE49-F238E27FC236}">
                <a16:creationId xmlns:a16="http://schemas.microsoft.com/office/drawing/2014/main" id="{30985C5F-84BD-4570-A446-F484F14BE3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E272474-C790-49F0-85A6-8091BDB5AE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4CA484-913F-4FA0-A1DE-78B29F594A3B}" type="slidenum">
              <a:rPr lang="en-GB" smtClean="0"/>
              <a:t>‹#›</a:t>
            </a:fld>
            <a:endParaRPr lang="en-GB"/>
          </a:p>
        </p:txBody>
      </p:sp>
    </p:spTree>
    <p:extLst>
      <p:ext uri="{BB962C8B-B14F-4D97-AF65-F5344CB8AC3E}">
        <p14:creationId xmlns:p14="http://schemas.microsoft.com/office/powerpoint/2010/main" val="2911796018"/>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0BFF1D8-B91B-4503-8F99-2806BA556EEF}"/>
              </a:ext>
            </a:extLst>
          </p:cNvPr>
          <p:cNvSpPr txBox="1"/>
          <p:nvPr/>
        </p:nvSpPr>
        <p:spPr>
          <a:xfrm>
            <a:off x="1914524" y="2044005"/>
            <a:ext cx="8362950" cy="923330"/>
          </a:xfrm>
          <a:prstGeom prst="rect">
            <a:avLst/>
          </a:prstGeom>
          <a:noFill/>
        </p:spPr>
        <p:txBody>
          <a:bodyPr wrap="square" rtlCol="0">
            <a:spAutoFit/>
          </a:bodyPr>
          <a:lstStyle/>
          <a:p>
            <a:pPr algn="ctr"/>
            <a:r>
              <a:rPr lang="en-GB" sz="5400" u="sng" dirty="0">
                <a:solidFill>
                  <a:schemeClr val="bg1"/>
                </a:solidFill>
                <a:latin typeface="Arial Nova Cond Light" panose="020B0306020202020204" pitchFamily="34" charset="0"/>
              </a:rPr>
              <a:t>EDUCATIONAL PSYCHOLOGY</a:t>
            </a:r>
          </a:p>
        </p:txBody>
      </p:sp>
      <p:sp>
        <p:nvSpPr>
          <p:cNvPr id="5" name="TextBox 4">
            <a:extLst>
              <a:ext uri="{FF2B5EF4-FFF2-40B4-BE49-F238E27FC236}">
                <a16:creationId xmlns:a16="http://schemas.microsoft.com/office/drawing/2014/main" id="{3E5F4875-BE33-4CE2-A834-8C49EAF3E457}"/>
              </a:ext>
            </a:extLst>
          </p:cNvPr>
          <p:cNvSpPr txBox="1"/>
          <p:nvPr/>
        </p:nvSpPr>
        <p:spPr>
          <a:xfrm>
            <a:off x="2109785" y="3133546"/>
            <a:ext cx="7972425" cy="830997"/>
          </a:xfrm>
          <a:prstGeom prst="rect">
            <a:avLst/>
          </a:prstGeom>
          <a:noFill/>
        </p:spPr>
        <p:txBody>
          <a:bodyPr wrap="square" rtlCol="0">
            <a:spAutoFit/>
          </a:bodyPr>
          <a:lstStyle/>
          <a:p>
            <a:pPr algn="ctr"/>
            <a:r>
              <a:rPr lang="en-GB" sz="2400" dirty="0">
                <a:solidFill>
                  <a:schemeClr val="bg1"/>
                </a:solidFill>
                <a:latin typeface="Arial Nova Cond Light" panose="020B0306020202020204" pitchFamily="34" charset="0"/>
              </a:rPr>
              <a:t>A presentation on the training route and skills required to become a fully qualified Educational Psychologist</a:t>
            </a:r>
          </a:p>
        </p:txBody>
      </p:sp>
      <p:sp>
        <p:nvSpPr>
          <p:cNvPr id="7" name="TextBox 6">
            <a:extLst>
              <a:ext uri="{FF2B5EF4-FFF2-40B4-BE49-F238E27FC236}">
                <a16:creationId xmlns:a16="http://schemas.microsoft.com/office/drawing/2014/main" id="{8E5B9C73-3C72-4C00-B6D2-CE330F956E8D}"/>
              </a:ext>
            </a:extLst>
          </p:cNvPr>
          <p:cNvSpPr txBox="1"/>
          <p:nvPr/>
        </p:nvSpPr>
        <p:spPr>
          <a:xfrm>
            <a:off x="4114800" y="4067175"/>
            <a:ext cx="3981450" cy="646331"/>
          </a:xfrm>
          <a:prstGeom prst="rect">
            <a:avLst/>
          </a:prstGeom>
          <a:noFill/>
        </p:spPr>
        <p:txBody>
          <a:bodyPr wrap="square" rtlCol="0">
            <a:spAutoFit/>
          </a:bodyPr>
          <a:lstStyle/>
          <a:p>
            <a:pPr algn="ctr"/>
            <a:r>
              <a:rPr lang="en-GB" dirty="0">
                <a:solidFill>
                  <a:schemeClr val="bg1"/>
                </a:solidFill>
                <a:latin typeface="Arial Nova Cond Light" panose="020B0306020202020204" pitchFamily="34" charset="0"/>
              </a:rPr>
              <a:t>Louisa Smith</a:t>
            </a:r>
          </a:p>
          <a:p>
            <a:pPr algn="ctr"/>
            <a:r>
              <a:rPr lang="en-GB" dirty="0">
                <a:solidFill>
                  <a:schemeClr val="bg1"/>
                </a:solidFill>
                <a:latin typeface="Arial Nova Cond Light" panose="020B0306020202020204" pitchFamily="34" charset="0"/>
              </a:rPr>
              <a:t>1703005</a:t>
            </a:r>
          </a:p>
        </p:txBody>
      </p:sp>
      <p:sp>
        <p:nvSpPr>
          <p:cNvPr id="8" name="Frame 7">
            <a:extLst>
              <a:ext uri="{FF2B5EF4-FFF2-40B4-BE49-F238E27FC236}">
                <a16:creationId xmlns:a16="http://schemas.microsoft.com/office/drawing/2014/main" id="{0F601922-AE44-471D-942B-94886F759E62}"/>
              </a:ext>
            </a:extLst>
          </p:cNvPr>
          <p:cNvSpPr/>
          <p:nvPr/>
        </p:nvSpPr>
        <p:spPr>
          <a:xfrm>
            <a:off x="285749" y="266700"/>
            <a:ext cx="11620501" cy="6294193"/>
          </a:xfrm>
          <a:prstGeom prst="frame">
            <a:avLst>
              <a:gd name="adj1" fmla="val 921"/>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2620363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7" name="Frame 6">
            <a:extLst>
              <a:ext uri="{FF2B5EF4-FFF2-40B4-BE49-F238E27FC236}">
                <a16:creationId xmlns:a16="http://schemas.microsoft.com/office/drawing/2014/main" id="{48B384F8-67ED-4230-9CF4-CD510E0E5694}"/>
              </a:ext>
            </a:extLst>
          </p:cNvPr>
          <p:cNvSpPr/>
          <p:nvPr/>
        </p:nvSpPr>
        <p:spPr>
          <a:xfrm>
            <a:off x="428625" y="298940"/>
            <a:ext cx="5853112" cy="1611957"/>
          </a:xfrm>
          <a:prstGeom prst="frame">
            <a:avLst>
              <a:gd name="adj1" fmla="val 3446"/>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TextBox 9">
            <a:extLst>
              <a:ext uri="{FF2B5EF4-FFF2-40B4-BE49-F238E27FC236}">
                <a16:creationId xmlns:a16="http://schemas.microsoft.com/office/drawing/2014/main" id="{5B39F497-9075-4B97-87BF-CAE566B02049}"/>
              </a:ext>
            </a:extLst>
          </p:cNvPr>
          <p:cNvSpPr txBox="1"/>
          <p:nvPr/>
        </p:nvSpPr>
        <p:spPr>
          <a:xfrm>
            <a:off x="1083467" y="414574"/>
            <a:ext cx="4543425" cy="1323439"/>
          </a:xfrm>
          <a:prstGeom prst="rect">
            <a:avLst/>
          </a:prstGeom>
          <a:noFill/>
        </p:spPr>
        <p:txBody>
          <a:bodyPr wrap="square" rtlCol="0">
            <a:spAutoFit/>
          </a:bodyPr>
          <a:lstStyle/>
          <a:p>
            <a:r>
              <a:rPr lang="en-GB" sz="1600" dirty="0">
                <a:solidFill>
                  <a:schemeClr val="bg1"/>
                </a:solidFill>
                <a:latin typeface="Arial Nova Cond Light" panose="020B0306020202020204" pitchFamily="34" charset="0"/>
              </a:rPr>
              <a:t>“A field of psychology devoted to education… The work of educational or school psychologists involves the diagnosis and treatment of educational, emotional and behavioural problems in children of all ages up to the late teens” – </a:t>
            </a:r>
            <a:r>
              <a:rPr lang="en-GB" sz="1600" b="1" dirty="0">
                <a:solidFill>
                  <a:schemeClr val="bg1"/>
                </a:solidFill>
                <a:latin typeface="Arial Nova Cond Light" panose="020B0306020202020204" pitchFamily="34" charset="0"/>
              </a:rPr>
              <a:t>Oxford Dictionary of Psychology (2009, pg. 238)</a:t>
            </a:r>
          </a:p>
        </p:txBody>
      </p:sp>
      <p:sp>
        <p:nvSpPr>
          <p:cNvPr id="11" name="Frame 10">
            <a:extLst>
              <a:ext uri="{FF2B5EF4-FFF2-40B4-BE49-F238E27FC236}">
                <a16:creationId xmlns:a16="http://schemas.microsoft.com/office/drawing/2014/main" id="{3CE04BD0-BFAE-4532-9D6C-C3AC24775EF9}"/>
              </a:ext>
            </a:extLst>
          </p:cNvPr>
          <p:cNvSpPr/>
          <p:nvPr/>
        </p:nvSpPr>
        <p:spPr>
          <a:xfrm>
            <a:off x="6531767" y="298940"/>
            <a:ext cx="5191124" cy="6187586"/>
          </a:xfrm>
          <a:prstGeom prst="frame">
            <a:avLst>
              <a:gd name="adj1" fmla="val 921"/>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TextBox 11">
            <a:extLst>
              <a:ext uri="{FF2B5EF4-FFF2-40B4-BE49-F238E27FC236}">
                <a16:creationId xmlns:a16="http://schemas.microsoft.com/office/drawing/2014/main" id="{D44742B2-2EEB-4621-8AF4-9C6B4CF2A1D7}"/>
              </a:ext>
            </a:extLst>
          </p:cNvPr>
          <p:cNvSpPr txBox="1"/>
          <p:nvPr/>
        </p:nvSpPr>
        <p:spPr>
          <a:xfrm>
            <a:off x="869154" y="3977461"/>
            <a:ext cx="4972050" cy="400110"/>
          </a:xfrm>
          <a:prstGeom prst="rect">
            <a:avLst/>
          </a:prstGeom>
          <a:noFill/>
        </p:spPr>
        <p:txBody>
          <a:bodyPr wrap="square" rtlCol="0">
            <a:spAutoFit/>
          </a:bodyPr>
          <a:lstStyle/>
          <a:p>
            <a:pPr algn="ctr"/>
            <a:r>
              <a:rPr lang="en-GB" sz="2000" u="sng" dirty="0">
                <a:solidFill>
                  <a:schemeClr val="bg1"/>
                </a:solidFill>
                <a:latin typeface="Arial Nova Cond Light" panose="020B0306020202020204" pitchFamily="34" charset="0"/>
              </a:rPr>
              <a:t>What does an Educational Psychologist Do?</a:t>
            </a:r>
          </a:p>
        </p:txBody>
      </p:sp>
      <p:sp>
        <p:nvSpPr>
          <p:cNvPr id="13" name="TextBox 12">
            <a:extLst>
              <a:ext uri="{FF2B5EF4-FFF2-40B4-BE49-F238E27FC236}">
                <a16:creationId xmlns:a16="http://schemas.microsoft.com/office/drawing/2014/main" id="{08CEC2F5-D9F4-4E39-8291-E4F19AFFC765}"/>
              </a:ext>
            </a:extLst>
          </p:cNvPr>
          <p:cNvSpPr txBox="1"/>
          <p:nvPr/>
        </p:nvSpPr>
        <p:spPr>
          <a:xfrm>
            <a:off x="7017543" y="414574"/>
            <a:ext cx="4955377" cy="7417415"/>
          </a:xfrm>
          <a:prstGeom prst="rect">
            <a:avLst/>
          </a:prstGeom>
          <a:noFill/>
        </p:spPr>
        <p:txBody>
          <a:bodyPr wrap="square" rtlCol="0">
            <a:spAutoFit/>
          </a:bodyPr>
          <a:lstStyle/>
          <a:p>
            <a:r>
              <a:rPr lang="en-GB" dirty="0">
                <a:solidFill>
                  <a:schemeClr val="bg1"/>
                </a:solidFill>
                <a:latin typeface="Arial Nova Cond Light" panose="020B0306020202020204" pitchFamily="34" charset="0"/>
              </a:rPr>
              <a:t>Educational Psychologists work in a wide range of environments, including:</a:t>
            </a:r>
          </a:p>
          <a:p>
            <a:pPr marL="342900" indent="-342900">
              <a:buFont typeface="Wingdings" panose="05000000000000000000" pitchFamily="2" charset="2"/>
              <a:buChar char="§"/>
            </a:pPr>
            <a:r>
              <a:rPr lang="en-GB" dirty="0">
                <a:solidFill>
                  <a:schemeClr val="bg1"/>
                </a:solidFill>
                <a:latin typeface="Arial Nova Cond Light" panose="020B0306020202020204" pitchFamily="34" charset="0"/>
              </a:rPr>
              <a:t>Primary and secondary Schools</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Colleges</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Nurseries</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Young Offender Institutions</a:t>
            </a:r>
          </a:p>
          <a:p>
            <a:endParaRPr lang="en-GB" dirty="0">
              <a:solidFill>
                <a:schemeClr val="bg1"/>
              </a:solidFill>
              <a:latin typeface="Arial Nova Cond Light" panose="020B0306020202020204" pitchFamily="34" charset="0"/>
            </a:endParaRPr>
          </a:p>
          <a:p>
            <a:r>
              <a:rPr lang="en-GB" dirty="0">
                <a:solidFill>
                  <a:schemeClr val="bg1"/>
                </a:solidFill>
                <a:latin typeface="Arial Nova Cond Light" panose="020B0306020202020204" pitchFamily="34" charset="0"/>
              </a:rPr>
              <a:t>Issues that Educational Psychologists help with can include:</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Social issues</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Behavioural Problems</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Learning Difficulties</a:t>
            </a:r>
          </a:p>
          <a:p>
            <a:endParaRPr lang="en-GB" dirty="0">
              <a:solidFill>
                <a:schemeClr val="bg1"/>
              </a:solidFill>
              <a:latin typeface="Arial Nova Cond Light" panose="020B0306020202020204" pitchFamily="34" charset="0"/>
            </a:endParaRPr>
          </a:p>
          <a:p>
            <a:r>
              <a:rPr lang="en-GB" dirty="0">
                <a:solidFill>
                  <a:schemeClr val="bg1"/>
                </a:solidFill>
                <a:latin typeface="Arial Nova Cond Light" panose="020B0306020202020204" pitchFamily="34" charset="0"/>
              </a:rPr>
              <a:t>To help a child or young person, and educational psychologist may:</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Carry out psychological assessments</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Develop learning plans</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Recommend improvements to the learning environment.</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Advise on education materials</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Offer Behavioural support</a:t>
            </a:r>
          </a:p>
          <a:p>
            <a:pPr marL="285750" indent="-285750">
              <a:buFont typeface="Wingdings" panose="05000000000000000000" pitchFamily="2" charset="2"/>
              <a:buChar char="§"/>
            </a:pPr>
            <a:endParaRPr lang="en-GB" sz="1600"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sz="1600"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sz="1600"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sz="1600"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sz="1600" dirty="0">
              <a:solidFill>
                <a:schemeClr val="bg1"/>
              </a:solidFill>
              <a:latin typeface="Arial Nova Cond Light" panose="020B0306020202020204" pitchFamily="34" charset="0"/>
            </a:endParaRPr>
          </a:p>
        </p:txBody>
      </p:sp>
      <p:sp>
        <p:nvSpPr>
          <p:cNvPr id="16" name="Frame 15">
            <a:extLst>
              <a:ext uri="{FF2B5EF4-FFF2-40B4-BE49-F238E27FC236}">
                <a16:creationId xmlns:a16="http://schemas.microsoft.com/office/drawing/2014/main" id="{E8A5D6E2-4DA9-47CB-9EF8-AEDB33F75819}"/>
              </a:ext>
            </a:extLst>
          </p:cNvPr>
          <p:cNvSpPr/>
          <p:nvPr/>
        </p:nvSpPr>
        <p:spPr>
          <a:xfrm>
            <a:off x="428625" y="3914775"/>
            <a:ext cx="5853113" cy="2571750"/>
          </a:xfrm>
          <a:prstGeom prst="frame">
            <a:avLst>
              <a:gd name="adj1" fmla="val 2207"/>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8" name="TextBox 17">
            <a:extLst>
              <a:ext uri="{FF2B5EF4-FFF2-40B4-BE49-F238E27FC236}">
                <a16:creationId xmlns:a16="http://schemas.microsoft.com/office/drawing/2014/main" id="{9383C7D5-AECE-4209-853C-7AED169F1F31}"/>
              </a:ext>
            </a:extLst>
          </p:cNvPr>
          <p:cNvSpPr txBox="1"/>
          <p:nvPr/>
        </p:nvSpPr>
        <p:spPr>
          <a:xfrm>
            <a:off x="476251" y="4424422"/>
            <a:ext cx="5812628" cy="2062103"/>
          </a:xfrm>
          <a:prstGeom prst="rect">
            <a:avLst/>
          </a:prstGeom>
          <a:noFill/>
        </p:spPr>
        <p:txBody>
          <a:bodyPr wrap="square" rtlCol="0">
            <a:spAutoFit/>
          </a:bodyPr>
          <a:lstStyle/>
          <a:p>
            <a:r>
              <a:rPr lang="en-GB" sz="1600" dirty="0">
                <a:solidFill>
                  <a:schemeClr val="bg1"/>
                </a:solidFill>
                <a:latin typeface="Arial Nova Cond Light" panose="020B0306020202020204" pitchFamily="34" charset="0"/>
              </a:rPr>
              <a:t>Educational psychologists help children and young people who may be experiencing issues that hinder their understanding and participation in lessons. It is vital that educational psychologists are able to work as part of a team. This is because they need to work with several different groups of people to ensure that the person they are assisting receives the best possible help. Educational psychologists typically work with Local Education Authorities, teaching staff, parents and other education professionals.</a:t>
            </a:r>
          </a:p>
          <a:p>
            <a:pPr algn="ctr"/>
            <a:endParaRPr lang="en-GB" sz="1600" dirty="0">
              <a:solidFill>
                <a:schemeClr val="bg1"/>
              </a:solidFill>
              <a:latin typeface="Arial Nova Cond Light" panose="020B0306020202020204" pitchFamily="34" charset="0"/>
            </a:endParaRPr>
          </a:p>
        </p:txBody>
      </p:sp>
      <p:pic>
        <p:nvPicPr>
          <p:cNvPr id="24" name="Picture 23" descr="A picture containing pencil, writing implement, stationary&#10;&#10;Description generated with very high confidence">
            <a:extLst>
              <a:ext uri="{FF2B5EF4-FFF2-40B4-BE49-F238E27FC236}">
                <a16:creationId xmlns:a16="http://schemas.microsoft.com/office/drawing/2014/main" id="{5303CAE7-CE67-4A56-A014-E496F1B058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567" y="2026531"/>
            <a:ext cx="2421486" cy="1611957"/>
          </a:xfrm>
          <a:prstGeom prst="rect">
            <a:avLst/>
          </a:prstGeom>
        </p:spPr>
      </p:pic>
      <p:pic>
        <p:nvPicPr>
          <p:cNvPr id="26" name="Picture 25" descr="A picture containing metalware, chain&#10;&#10;Description generated with high confidence">
            <a:extLst>
              <a:ext uri="{FF2B5EF4-FFF2-40B4-BE49-F238E27FC236}">
                <a16:creationId xmlns:a16="http://schemas.microsoft.com/office/drawing/2014/main" id="{5080F437-EDCD-4A14-B66C-B33DA382A3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64728" y="2026530"/>
            <a:ext cx="2319364" cy="1611958"/>
          </a:xfrm>
          <a:prstGeom prst="rect">
            <a:avLst/>
          </a:prstGeom>
        </p:spPr>
      </p:pic>
      <p:sp>
        <p:nvSpPr>
          <p:cNvPr id="2" name="TextBox 1">
            <a:extLst>
              <a:ext uri="{FF2B5EF4-FFF2-40B4-BE49-F238E27FC236}">
                <a16:creationId xmlns:a16="http://schemas.microsoft.com/office/drawing/2014/main" id="{A80CD33E-EED6-4397-9216-39A9E87C7934}"/>
              </a:ext>
            </a:extLst>
          </p:cNvPr>
          <p:cNvSpPr txBox="1"/>
          <p:nvPr/>
        </p:nvSpPr>
        <p:spPr>
          <a:xfrm>
            <a:off x="695567" y="3638488"/>
            <a:ext cx="2421486" cy="461665"/>
          </a:xfrm>
          <a:prstGeom prst="rect">
            <a:avLst/>
          </a:prstGeom>
          <a:noFill/>
        </p:spPr>
        <p:txBody>
          <a:bodyPr wrap="square" rtlCol="0">
            <a:spAutoFit/>
          </a:bodyPr>
          <a:lstStyle/>
          <a:p>
            <a:r>
              <a:rPr lang="en-GB" sz="1200" dirty="0">
                <a:solidFill>
                  <a:schemeClr val="bg1"/>
                </a:solidFill>
                <a:latin typeface="Arial Nova Cond Light" panose="020B0306020202020204" pitchFamily="34" charset="0"/>
              </a:rPr>
              <a:t>Figure 1. (George Becker, 2016)</a:t>
            </a:r>
          </a:p>
          <a:p>
            <a:endParaRPr lang="en-GB" sz="1200" dirty="0">
              <a:solidFill>
                <a:schemeClr val="bg1"/>
              </a:solidFill>
              <a:latin typeface="Arial Nova Cond Light" panose="020B0306020202020204" pitchFamily="34" charset="0"/>
            </a:endParaRPr>
          </a:p>
        </p:txBody>
      </p:sp>
      <p:sp>
        <p:nvSpPr>
          <p:cNvPr id="3" name="TextBox 2">
            <a:extLst>
              <a:ext uri="{FF2B5EF4-FFF2-40B4-BE49-F238E27FC236}">
                <a16:creationId xmlns:a16="http://schemas.microsoft.com/office/drawing/2014/main" id="{6113F3F8-E6DD-4040-9F68-8FACEB1F6857}"/>
              </a:ext>
            </a:extLst>
          </p:cNvPr>
          <p:cNvSpPr txBox="1"/>
          <p:nvPr/>
        </p:nvSpPr>
        <p:spPr>
          <a:xfrm>
            <a:off x="3664728" y="3638488"/>
            <a:ext cx="2319364" cy="276999"/>
          </a:xfrm>
          <a:prstGeom prst="rect">
            <a:avLst/>
          </a:prstGeom>
          <a:noFill/>
        </p:spPr>
        <p:txBody>
          <a:bodyPr wrap="square" rtlCol="0">
            <a:spAutoFit/>
          </a:bodyPr>
          <a:lstStyle/>
          <a:p>
            <a:r>
              <a:rPr lang="en-GB" sz="1200" dirty="0">
                <a:solidFill>
                  <a:schemeClr val="bg1"/>
                </a:solidFill>
                <a:latin typeface="Arial Nova Cond Light" panose="020B0306020202020204" pitchFamily="34" charset="0"/>
              </a:rPr>
              <a:t>Figure 2. (</a:t>
            </a:r>
            <a:r>
              <a:rPr lang="en-GB" sz="1200" dirty="0" err="1">
                <a:solidFill>
                  <a:schemeClr val="bg1"/>
                </a:solidFill>
                <a:latin typeface="Arial Nova Cond Light" panose="020B0306020202020204" pitchFamily="34" charset="0"/>
              </a:rPr>
              <a:t>Pixabay</a:t>
            </a:r>
            <a:r>
              <a:rPr lang="en-GB" sz="1200" dirty="0">
                <a:solidFill>
                  <a:schemeClr val="bg1"/>
                </a:solidFill>
                <a:latin typeface="Arial Nova Cond Light" panose="020B0306020202020204" pitchFamily="34" charset="0"/>
              </a:rPr>
              <a:t>, 2017)</a:t>
            </a:r>
          </a:p>
        </p:txBody>
      </p:sp>
    </p:spTree>
    <p:extLst>
      <p:ext uri="{BB962C8B-B14F-4D97-AF65-F5344CB8AC3E}">
        <p14:creationId xmlns:p14="http://schemas.microsoft.com/office/powerpoint/2010/main" val="2731422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7" name="Frame 6">
            <a:extLst>
              <a:ext uri="{FF2B5EF4-FFF2-40B4-BE49-F238E27FC236}">
                <a16:creationId xmlns:a16="http://schemas.microsoft.com/office/drawing/2014/main" id="{48B384F8-67ED-4230-9CF4-CD510E0E5694}"/>
              </a:ext>
            </a:extLst>
          </p:cNvPr>
          <p:cNvSpPr/>
          <p:nvPr/>
        </p:nvSpPr>
        <p:spPr>
          <a:xfrm>
            <a:off x="428624" y="322305"/>
            <a:ext cx="5541762" cy="2058945"/>
          </a:xfrm>
          <a:prstGeom prst="frame">
            <a:avLst>
              <a:gd name="adj1" fmla="val 2748"/>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Frame 10">
            <a:extLst>
              <a:ext uri="{FF2B5EF4-FFF2-40B4-BE49-F238E27FC236}">
                <a16:creationId xmlns:a16="http://schemas.microsoft.com/office/drawing/2014/main" id="{3CE04BD0-BFAE-4532-9D6C-C3AC24775EF9}"/>
              </a:ext>
            </a:extLst>
          </p:cNvPr>
          <p:cNvSpPr/>
          <p:nvPr/>
        </p:nvSpPr>
        <p:spPr>
          <a:xfrm>
            <a:off x="6410326" y="322305"/>
            <a:ext cx="5353050" cy="6154695"/>
          </a:xfrm>
          <a:prstGeom prst="frame">
            <a:avLst>
              <a:gd name="adj1" fmla="val 932"/>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6" name="Frame 15">
            <a:extLst>
              <a:ext uri="{FF2B5EF4-FFF2-40B4-BE49-F238E27FC236}">
                <a16:creationId xmlns:a16="http://schemas.microsoft.com/office/drawing/2014/main" id="{E8A5D6E2-4DA9-47CB-9EF8-AEDB33F75819}"/>
              </a:ext>
            </a:extLst>
          </p:cNvPr>
          <p:cNvSpPr/>
          <p:nvPr/>
        </p:nvSpPr>
        <p:spPr>
          <a:xfrm>
            <a:off x="428624" y="3919925"/>
            <a:ext cx="5541762" cy="2557074"/>
          </a:xfrm>
          <a:prstGeom prst="frame">
            <a:avLst>
              <a:gd name="adj1" fmla="val 1872"/>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TextBox 1">
            <a:extLst>
              <a:ext uri="{FF2B5EF4-FFF2-40B4-BE49-F238E27FC236}">
                <a16:creationId xmlns:a16="http://schemas.microsoft.com/office/drawing/2014/main" id="{2F39F800-D513-4277-968C-6C6DA741E475}"/>
              </a:ext>
            </a:extLst>
          </p:cNvPr>
          <p:cNvSpPr txBox="1"/>
          <p:nvPr/>
        </p:nvSpPr>
        <p:spPr>
          <a:xfrm>
            <a:off x="680142" y="381000"/>
            <a:ext cx="5038725" cy="461665"/>
          </a:xfrm>
          <a:prstGeom prst="rect">
            <a:avLst/>
          </a:prstGeom>
          <a:noFill/>
        </p:spPr>
        <p:txBody>
          <a:bodyPr wrap="square" rtlCol="0">
            <a:spAutoFit/>
          </a:bodyPr>
          <a:lstStyle/>
          <a:p>
            <a:pPr algn="ctr"/>
            <a:r>
              <a:rPr lang="en-GB" sz="2400" u="sng" dirty="0">
                <a:solidFill>
                  <a:schemeClr val="bg1"/>
                </a:solidFill>
                <a:latin typeface="Arial Nova Cond Light" panose="020B0306020202020204" pitchFamily="34" charset="0"/>
              </a:rPr>
              <a:t>Qualifications</a:t>
            </a:r>
          </a:p>
        </p:txBody>
      </p:sp>
      <p:sp>
        <p:nvSpPr>
          <p:cNvPr id="4" name="TextBox 3">
            <a:extLst>
              <a:ext uri="{FF2B5EF4-FFF2-40B4-BE49-F238E27FC236}">
                <a16:creationId xmlns:a16="http://schemas.microsoft.com/office/drawing/2014/main" id="{8ABA11E9-20AD-40C5-99B7-B6FB791BE351}"/>
              </a:ext>
            </a:extLst>
          </p:cNvPr>
          <p:cNvSpPr txBox="1"/>
          <p:nvPr/>
        </p:nvSpPr>
        <p:spPr>
          <a:xfrm>
            <a:off x="645316" y="769385"/>
            <a:ext cx="4919663" cy="1477328"/>
          </a:xfrm>
          <a:prstGeom prst="rect">
            <a:avLst/>
          </a:prstGeom>
          <a:noFill/>
        </p:spPr>
        <p:txBody>
          <a:bodyPr wrap="square" rtlCol="0">
            <a:spAutoFit/>
          </a:bodyPr>
          <a:lstStyle/>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A BPS accredited undergraduate degree in Psychology</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A doctorate in Educational Psychology</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In order to use the title, educational psychologists  must be registered with the Health and Care Professions Council (HCPC)</a:t>
            </a:r>
          </a:p>
        </p:txBody>
      </p:sp>
      <p:sp>
        <p:nvSpPr>
          <p:cNvPr id="5" name="TextBox 4">
            <a:extLst>
              <a:ext uri="{FF2B5EF4-FFF2-40B4-BE49-F238E27FC236}">
                <a16:creationId xmlns:a16="http://schemas.microsoft.com/office/drawing/2014/main" id="{68EF53BB-964F-4339-8D99-8AB7BE9CDFBD}"/>
              </a:ext>
            </a:extLst>
          </p:cNvPr>
          <p:cNvSpPr txBox="1"/>
          <p:nvPr/>
        </p:nvSpPr>
        <p:spPr>
          <a:xfrm>
            <a:off x="1362072" y="3919925"/>
            <a:ext cx="3486150" cy="461665"/>
          </a:xfrm>
          <a:prstGeom prst="rect">
            <a:avLst/>
          </a:prstGeom>
          <a:noFill/>
        </p:spPr>
        <p:txBody>
          <a:bodyPr wrap="square" rtlCol="0">
            <a:spAutoFit/>
          </a:bodyPr>
          <a:lstStyle/>
          <a:p>
            <a:pPr algn="ctr"/>
            <a:r>
              <a:rPr lang="en-GB" sz="2400" u="sng" dirty="0">
                <a:solidFill>
                  <a:schemeClr val="bg1"/>
                </a:solidFill>
                <a:latin typeface="Arial Nova Cond Light" panose="020B0306020202020204" pitchFamily="34" charset="0"/>
              </a:rPr>
              <a:t>Entry Requirements</a:t>
            </a:r>
          </a:p>
        </p:txBody>
      </p:sp>
      <p:sp>
        <p:nvSpPr>
          <p:cNvPr id="6" name="TextBox 5">
            <a:extLst>
              <a:ext uri="{FF2B5EF4-FFF2-40B4-BE49-F238E27FC236}">
                <a16:creationId xmlns:a16="http://schemas.microsoft.com/office/drawing/2014/main" id="{553B1A4D-84F3-4F70-B465-9ACE3CC3D72C}"/>
              </a:ext>
            </a:extLst>
          </p:cNvPr>
          <p:cNvSpPr txBox="1"/>
          <p:nvPr/>
        </p:nvSpPr>
        <p:spPr>
          <a:xfrm>
            <a:off x="622991" y="4370790"/>
            <a:ext cx="5153024" cy="3416320"/>
          </a:xfrm>
          <a:prstGeom prst="rect">
            <a:avLst/>
          </a:prstGeom>
          <a:noFill/>
        </p:spPr>
        <p:txBody>
          <a:bodyPr wrap="square" rtlCol="0">
            <a:spAutoFit/>
          </a:bodyPr>
          <a:lstStyle/>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2:1 degree or higher, or a 2:2 with a higher qualification such as an MSc</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Minimum one year’s experience working with children, this could be in an education, community or childcare role</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Admissions tutors may accept people with a 2:2 degree, but only with exceptional work experience </a:t>
            </a:r>
          </a:p>
          <a:p>
            <a:pPr marL="285750" indent="-285750">
              <a:buFont typeface="Wingdings" panose="05000000000000000000" pitchFamily="2" charset="2"/>
              <a:buChar char="§"/>
            </a:pPr>
            <a:endParaRPr lang="en-GB"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dirty="0">
              <a:solidFill>
                <a:schemeClr val="bg1"/>
              </a:solidFill>
              <a:latin typeface="Arial Nova Cond Light" panose="020B0306020202020204" pitchFamily="34" charset="0"/>
            </a:endParaRPr>
          </a:p>
        </p:txBody>
      </p:sp>
      <p:sp>
        <p:nvSpPr>
          <p:cNvPr id="20" name="TextBox 19">
            <a:extLst>
              <a:ext uri="{FF2B5EF4-FFF2-40B4-BE49-F238E27FC236}">
                <a16:creationId xmlns:a16="http://schemas.microsoft.com/office/drawing/2014/main" id="{D62A24A5-D03F-4491-B932-AEA7F2C71C1A}"/>
              </a:ext>
            </a:extLst>
          </p:cNvPr>
          <p:cNvSpPr txBox="1"/>
          <p:nvPr/>
        </p:nvSpPr>
        <p:spPr>
          <a:xfrm>
            <a:off x="6651725" y="359682"/>
            <a:ext cx="4860133" cy="461665"/>
          </a:xfrm>
          <a:prstGeom prst="rect">
            <a:avLst/>
          </a:prstGeom>
          <a:noFill/>
        </p:spPr>
        <p:txBody>
          <a:bodyPr wrap="square" rtlCol="0">
            <a:spAutoFit/>
          </a:bodyPr>
          <a:lstStyle/>
          <a:p>
            <a:pPr algn="ctr"/>
            <a:r>
              <a:rPr lang="en-GB" sz="2400" u="sng" dirty="0">
                <a:solidFill>
                  <a:schemeClr val="bg1"/>
                </a:solidFill>
                <a:latin typeface="Arial Nova Cond Light" panose="020B0306020202020204" pitchFamily="34" charset="0"/>
              </a:rPr>
              <a:t>Training</a:t>
            </a:r>
          </a:p>
        </p:txBody>
      </p:sp>
      <p:sp>
        <p:nvSpPr>
          <p:cNvPr id="21" name="TextBox 20">
            <a:extLst>
              <a:ext uri="{FF2B5EF4-FFF2-40B4-BE49-F238E27FC236}">
                <a16:creationId xmlns:a16="http://schemas.microsoft.com/office/drawing/2014/main" id="{18F9211D-3877-4159-920D-55932009E9B0}"/>
              </a:ext>
            </a:extLst>
          </p:cNvPr>
          <p:cNvSpPr txBox="1"/>
          <p:nvPr/>
        </p:nvSpPr>
        <p:spPr>
          <a:xfrm>
            <a:off x="6852941" y="877773"/>
            <a:ext cx="4457700" cy="5078313"/>
          </a:xfrm>
          <a:prstGeom prst="rect">
            <a:avLst/>
          </a:prstGeom>
          <a:noFill/>
        </p:spPr>
        <p:txBody>
          <a:bodyPr wrap="square" rtlCol="0">
            <a:spAutoFit/>
          </a:bodyPr>
          <a:lstStyle/>
          <a:p>
            <a:r>
              <a:rPr lang="en-GB" dirty="0">
                <a:solidFill>
                  <a:schemeClr val="bg1"/>
                </a:solidFill>
                <a:latin typeface="Arial Nova Cond Light" panose="020B0306020202020204" pitchFamily="34" charset="0"/>
              </a:rPr>
              <a:t>Following successful completion of an Undergraduate or Master’s degree, the next step to becoming an educational psychologist would be to undertake a doctorate. This course will usually consist of:</a:t>
            </a:r>
          </a:p>
          <a:p>
            <a:endParaRPr lang="en-GB" dirty="0">
              <a:solidFill>
                <a:schemeClr val="bg1"/>
              </a:solidFill>
              <a:latin typeface="Arial Nova Cond Light" panose="020B0306020202020204" pitchFamily="34" charset="0"/>
            </a:endParaRP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One year of full-time study within a university setting. </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The next two years will be spent mainly working in a supervised role two or three days a week, with one study day and one day in lectures. </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Supervision is gradually reduced in years two and three.</a:t>
            </a:r>
          </a:p>
          <a:p>
            <a:pPr marL="285750" indent="-285750">
              <a:buFont typeface="Wingdings" panose="05000000000000000000" pitchFamily="2" charset="2"/>
              <a:buChar char="§"/>
            </a:pPr>
            <a:r>
              <a:rPr lang="en-GB" dirty="0">
                <a:solidFill>
                  <a:schemeClr val="bg1"/>
                </a:solidFill>
                <a:latin typeface="Arial Nova Cond Light" panose="020B0306020202020204" pitchFamily="34" charset="0"/>
              </a:rPr>
              <a:t>In most cases, students will be assessed through coursework, and a thesis in the final year of study.</a:t>
            </a:r>
          </a:p>
          <a:p>
            <a:endParaRPr lang="en-GB" dirty="0">
              <a:solidFill>
                <a:schemeClr val="bg1"/>
              </a:solidFill>
              <a:latin typeface="Arial Nova Cond Light" panose="020B0306020202020204" pitchFamily="34" charset="0"/>
            </a:endParaRPr>
          </a:p>
          <a:p>
            <a:pPr marL="285750" indent="-285750">
              <a:buFont typeface="Wingdings" panose="05000000000000000000" pitchFamily="2" charset="2"/>
              <a:buChar char="§"/>
            </a:pPr>
            <a:endParaRPr lang="en-GB" dirty="0">
              <a:solidFill>
                <a:schemeClr val="bg1"/>
              </a:solidFill>
              <a:latin typeface="Arial Nova Cond Light" panose="020B0306020202020204" pitchFamily="34" charset="0"/>
            </a:endParaRPr>
          </a:p>
        </p:txBody>
      </p:sp>
      <p:pic>
        <p:nvPicPr>
          <p:cNvPr id="24" name="Picture 23" descr="A close up of a document&#10;&#10;Description generated with high confidence">
            <a:extLst>
              <a:ext uri="{FF2B5EF4-FFF2-40B4-BE49-F238E27FC236}">
                <a16:creationId xmlns:a16="http://schemas.microsoft.com/office/drawing/2014/main" id="{20E4EBE4-0E55-4417-A809-40405F17AD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7898" y="2466423"/>
            <a:ext cx="1813303" cy="1204358"/>
          </a:xfrm>
          <a:prstGeom prst="rect">
            <a:avLst/>
          </a:prstGeom>
        </p:spPr>
      </p:pic>
      <p:pic>
        <p:nvPicPr>
          <p:cNvPr id="26" name="Picture 25" descr="A picture containing bench, indoor, sitting, photo&#10;&#10;Description generated with high confidence">
            <a:extLst>
              <a:ext uri="{FF2B5EF4-FFF2-40B4-BE49-F238E27FC236}">
                <a16:creationId xmlns:a16="http://schemas.microsoft.com/office/drawing/2014/main" id="{7C34A343-60E5-4A20-80A6-E101F87933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3216" y="2466423"/>
            <a:ext cx="1813303" cy="1208869"/>
          </a:xfrm>
          <a:prstGeom prst="rect">
            <a:avLst/>
          </a:prstGeom>
        </p:spPr>
      </p:pic>
      <p:sp>
        <p:nvSpPr>
          <p:cNvPr id="3" name="TextBox 2">
            <a:extLst>
              <a:ext uri="{FF2B5EF4-FFF2-40B4-BE49-F238E27FC236}">
                <a16:creationId xmlns:a16="http://schemas.microsoft.com/office/drawing/2014/main" id="{802501D8-F7B9-4833-9F28-4BFC74223F37}"/>
              </a:ext>
            </a:extLst>
          </p:cNvPr>
          <p:cNvSpPr txBox="1"/>
          <p:nvPr/>
        </p:nvSpPr>
        <p:spPr>
          <a:xfrm>
            <a:off x="736943" y="3647315"/>
            <a:ext cx="5509891" cy="276999"/>
          </a:xfrm>
          <a:prstGeom prst="rect">
            <a:avLst/>
          </a:prstGeom>
          <a:noFill/>
        </p:spPr>
        <p:txBody>
          <a:bodyPr wrap="square" rtlCol="0">
            <a:spAutoFit/>
          </a:bodyPr>
          <a:lstStyle/>
          <a:p>
            <a:r>
              <a:rPr lang="en-GB" sz="1200" dirty="0">
                <a:solidFill>
                  <a:schemeClr val="bg1"/>
                </a:solidFill>
                <a:latin typeface="Arial Nova Cond Light" panose="020B0306020202020204" pitchFamily="34" charset="0"/>
              </a:rPr>
              <a:t>Figure 3. (</a:t>
            </a:r>
            <a:r>
              <a:rPr lang="en-GB" sz="1200" dirty="0" err="1">
                <a:solidFill>
                  <a:schemeClr val="bg1"/>
                </a:solidFill>
                <a:latin typeface="Arial Nova Cond Light" panose="020B0306020202020204" pitchFamily="34" charset="0"/>
              </a:rPr>
              <a:t>Pixabay</a:t>
            </a:r>
            <a:r>
              <a:rPr lang="en-GB" sz="1200" dirty="0">
                <a:solidFill>
                  <a:schemeClr val="bg1"/>
                </a:solidFill>
                <a:latin typeface="Arial Nova Cond Light" panose="020B0306020202020204" pitchFamily="34" charset="0"/>
              </a:rPr>
              <a:t>, 2015)                                Figure 4. (</a:t>
            </a:r>
            <a:r>
              <a:rPr lang="en-GB" sz="1200" dirty="0" err="1">
                <a:solidFill>
                  <a:schemeClr val="bg1"/>
                </a:solidFill>
                <a:latin typeface="Arial Nova Cond Light" panose="020B0306020202020204" pitchFamily="34" charset="0"/>
              </a:rPr>
              <a:t>Pixabay</a:t>
            </a:r>
            <a:r>
              <a:rPr lang="en-GB" sz="1200" dirty="0">
                <a:solidFill>
                  <a:schemeClr val="bg1"/>
                </a:solidFill>
                <a:latin typeface="Arial Nova Cond Light" panose="020B0306020202020204" pitchFamily="34" charset="0"/>
              </a:rPr>
              <a:t>, 2018) </a:t>
            </a:r>
          </a:p>
        </p:txBody>
      </p:sp>
    </p:spTree>
    <p:extLst>
      <p:ext uri="{BB962C8B-B14F-4D97-AF65-F5344CB8AC3E}">
        <p14:creationId xmlns:p14="http://schemas.microsoft.com/office/powerpoint/2010/main" val="1010335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25000"/>
          </a:schemeClr>
        </a:solidFill>
        <a:effectLst/>
      </p:bgPr>
    </p:bg>
    <p:spTree>
      <p:nvGrpSpPr>
        <p:cNvPr id="1" name=""/>
        <p:cNvGrpSpPr/>
        <p:nvPr/>
      </p:nvGrpSpPr>
      <p:grpSpPr>
        <a:xfrm>
          <a:off x="0" y="0"/>
          <a:ext cx="0" cy="0"/>
          <a:chOff x="0" y="0"/>
          <a:chExt cx="0" cy="0"/>
        </a:xfrm>
      </p:grpSpPr>
      <p:sp>
        <p:nvSpPr>
          <p:cNvPr id="4" name="Frame 3">
            <a:extLst>
              <a:ext uri="{FF2B5EF4-FFF2-40B4-BE49-F238E27FC236}">
                <a16:creationId xmlns:a16="http://schemas.microsoft.com/office/drawing/2014/main" id="{BD2B87C5-064C-4F36-8F2D-2D1BA3E95B6C}"/>
              </a:ext>
            </a:extLst>
          </p:cNvPr>
          <p:cNvSpPr/>
          <p:nvPr/>
        </p:nvSpPr>
        <p:spPr>
          <a:xfrm>
            <a:off x="6343649" y="261937"/>
            <a:ext cx="5534026" cy="6334126"/>
          </a:xfrm>
          <a:prstGeom prst="frame">
            <a:avLst>
              <a:gd name="adj1" fmla="val 967"/>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TextBox 4">
            <a:extLst>
              <a:ext uri="{FF2B5EF4-FFF2-40B4-BE49-F238E27FC236}">
                <a16:creationId xmlns:a16="http://schemas.microsoft.com/office/drawing/2014/main" id="{B273E32E-EDCC-4D65-BF91-AFC8B543EDCF}"/>
              </a:ext>
            </a:extLst>
          </p:cNvPr>
          <p:cNvSpPr txBox="1"/>
          <p:nvPr/>
        </p:nvSpPr>
        <p:spPr>
          <a:xfrm>
            <a:off x="6300786" y="261937"/>
            <a:ext cx="5619750" cy="461665"/>
          </a:xfrm>
          <a:prstGeom prst="rect">
            <a:avLst/>
          </a:prstGeom>
          <a:noFill/>
        </p:spPr>
        <p:txBody>
          <a:bodyPr wrap="square" rtlCol="0">
            <a:spAutoFit/>
          </a:bodyPr>
          <a:lstStyle/>
          <a:p>
            <a:pPr algn="ctr"/>
            <a:r>
              <a:rPr lang="en-GB" sz="2400" u="sng" dirty="0">
                <a:solidFill>
                  <a:schemeClr val="bg1"/>
                </a:solidFill>
                <a:latin typeface="Arial Nova Cond Light" panose="020B0306020202020204" pitchFamily="34" charset="0"/>
              </a:rPr>
              <a:t>Research within Educational Psychology</a:t>
            </a:r>
          </a:p>
        </p:txBody>
      </p:sp>
      <p:sp>
        <p:nvSpPr>
          <p:cNvPr id="6" name="TextBox 5">
            <a:extLst>
              <a:ext uri="{FF2B5EF4-FFF2-40B4-BE49-F238E27FC236}">
                <a16:creationId xmlns:a16="http://schemas.microsoft.com/office/drawing/2014/main" id="{E41ECE77-76E1-4915-AB80-1BDE8418B338}"/>
              </a:ext>
            </a:extLst>
          </p:cNvPr>
          <p:cNvSpPr txBox="1"/>
          <p:nvPr/>
        </p:nvSpPr>
        <p:spPr>
          <a:xfrm>
            <a:off x="6935299" y="1305341"/>
            <a:ext cx="4561740" cy="4247317"/>
          </a:xfrm>
          <a:prstGeom prst="rect">
            <a:avLst/>
          </a:prstGeom>
          <a:noFill/>
        </p:spPr>
        <p:txBody>
          <a:bodyPr wrap="square" rtlCol="0">
            <a:spAutoFit/>
          </a:bodyPr>
          <a:lstStyle/>
          <a:p>
            <a:r>
              <a:rPr lang="en-GB" dirty="0">
                <a:solidFill>
                  <a:schemeClr val="bg1"/>
                </a:solidFill>
                <a:latin typeface="Arial Nova Cond Light" panose="020B0306020202020204" pitchFamily="34" charset="0"/>
              </a:rPr>
              <a:t>Yeo and Fazio (2018) carried out a study to investigate the effects of repeated testing versus showing worked examples in helping people learn and retain different types of information in a range of different environments. Participants were university students, and were given tasks ranging from memorising a passage from a book to solving a maths problem. The results of the study showed that when trying to remember text, repeated testing worked better than worked examples. However when solving novel maths problems, the effect was dependent on how long the participant’s needed to retain the information for. For short term retention, studying worked examples was more effective. For long term retention, repeated testing resulted in better performance. </a:t>
            </a:r>
          </a:p>
        </p:txBody>
      </p:sp>
      <p:sp>
        <p:nvSpPr>
          <p:cNvPr id="7" name="Frame 6">
            <a:extLst>
              <a:ext uri="{FF2B5EF4-FFF2-40B4-BE49-F238E27FC236}">
                <a16:creationId xmlns:a16="http://schemas.microsoft.com/office/drawing/2014/main" id="{40045914-7A80-405B-B961-001DD7247D0C}"/>
              </a:ext>
            </a:extLst>
          </p:cNvPr>
          <p:cNvSpPr/>
          <p:nvPr/>
        </p:nvSpPr>
        <p:spPr>
          <a:xfrm>
            <a:off x="314325" y="261937"/>
            <a:ext cx="5576890" cy="6334126"/>
          </a:xfrm>
          <a:prstGeom prst="frame">
            <a:avLst>
              <a:gd name="adj1" fmla="val 1116"/>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TextBox 9">
            <a:extLst>
              <a:ext uri="{FF2B5EF4-FFF2-40B4-BE49-F238E27FC236}">
                <a16:creationId xmlns:a16="http://schemas.microsoft.com/office/drawing/2014/main" id="{BB01B45E-A2D8-42F9-BB22-F78B3AD79AFA}"/>
              </a:ext>
            </a:extLst>
          </p:cNvPr>
          <p:cNvSpPr txBox="1"/>
          <p:nvPr/>
        </p:nvSpPr>
        <p:spPr>
          <a:xfrm>
            <a:off x="986432" y="1182231"/>
            <a:ext cx="4189810" cy="4493538"/>
          </a:xfrm>
          <a:prstGeom prst="rect">
            <a:avLst/>
          </a:prstGeom>
          <a:noFill/>
        </p:spPr>
        <p:txBody>
          <a:bodyPr wrap="square" rtlCol="0">
            <a:spAutoFit/>
          </a:bodyPr>
          <a:lstStyle/>
          <a:p>
            <a:r>
              <a:rPr lang="en-GB" dirty="0">
                <a:solidFill>
                  <a:schemeClr val="bg1"/>
                </a:solidFill>
                <a:latin typeface="Arial Nova Cond Light" panose="020B0306020202020204" pitchFamily="34" charset="0"/>
              </a:rPr>
              <a:t>Educational Psychologists work with children of all ages, from toddlers to teenagers, and therefore must be able to adapt to different situations. It is beneficial to the individual to possess the following skills and personal qualities:</a:t>
            </a:r>
          </a:p>
          <a:p>
            <a:endParaRPr lang="en-GB" dirty="0">
              <a:solidFill>
                <a:schemeClr val="bg1"/>
              </a:solidFill>
              <a:latin typeface="Arial Nova Cond Light" panose="020B0306020202020204" pitchFamily="34" charset="0"/>
            </a:endParaRPr>
          </a:p>
          <a:p>
            <a:pPr marL="285750" indent="-285750">
              <a:buFont typeface="Wingdings" panose="05000000000000000000" pitchFamily="2" charset="2"/>
              <a:buChar char="§"/>
            </a:pPr>
            <a:r>
              <a:rPr lang="en-GB" sz="2000" dirty="0">
                <a:solidFill>
                  <a:schemeClr val="bg1"/>
                </a:solidFill>
                <a:latin typeface="Arial Nova Cond Light" panose="020B0306020202020204" pitchFamily="34" charset="0"/>
              </a:rPr>
              <a:t>Teamwork</a:t>
            </a:r>
          </a:p>
          <a:p>
            <a:pPr marL="285750" indent="-285750">
              <a:buFont typeface="Wingdings" panose="05000000000000000000" pitchFamily="2" charset="2"/>
              <a:buChar char="§"/>
            </a:pPr>
            <a:r>
              <a:rPr lang="en-GB" sz="2000" dirty="0">
                <a:solidFill>
                  <a:schemeClr val="bg1"/>
                </a:solidFill>
                <a:latin typeface="Arial Nova Cond Light" panose="020B0306020202020204" pitchFamily="34" charset="0"/>
              </a:rPr>
              <a:t>Excellent Communication Skills</a:t>
            </a:r>
          </a:p>
          <a:p>
            <a:pPr marL="285750" indent="-285750">
              <a:buFont typeface="Wingdings" panose="05000000000000000000" pitchFamily="2" charset="2"/>
              <a:buChar char="§"/>
            </a:pPr>
            <a:r>
              <a:rPr lang="en-GB" sz="2000" dirty="0">
                <a:solidFill>
                  <a:schemeClr val="bg1"/>
                </a:solidFill>
                <a:latin typeface="Arial Nova Cond Light" panose="020B0306020202020204" pitchFamily="34" charset="0"/>
              </a:rPr>
              <a:t>Patience</a:t>
            </a:r>
          </a:p>
          <a:p>
            <a:pPr marL="285750" indent="-285750">
              <a:buFont typeface="Wingdings" panose="05000000000000000000" pitchFamily="2" charset="2"/>
              <a:buChar char="§"/>
            </a:pPr>
            <a:r>
              <a:rPr lang="en-GB" sz="2000" dirty="0">
                <a:solidFill>
                  <a:schemeClr val="bg1"/>
                </a:solidFill>
                <a:latin typeface="Arial Nova Cond Light" panose="020B0306020202020204" pitchFamily="34" charset="0"/>
              </a:rPr>
              <a:t>Negotiation</a:t>
            </a:r>
          </a:p>
          <a:p>
            <a:pPr marL="285750" indent="-285750">
              <a:buFont typeface="Wingdings" panose="05000000000000000000" pitchFamily="2" charset="2"/>
              <a:buChar char="§"/>
            </a:pPr>
            <a:r>
              <a:rPr lang="en-GB" sz="2000" dirty="0">
                <a:solidFill>
                  <a:schemeClr val="bg1"/>
                </a:solidFill>
                <a:latin typeface="Arial Nova Cond Light" panose="020B0306020202020204" pitchFamily="34" charset="0"/>
              </a:rPr>
              <a:t>Assertiveness</a:t>
            </a:r>
          </a:p>
          <a:p>
            <a:pPr marL="285750" indent="-285750">
              <a:buFont typeface="Wingdings" panose="05000000000000000000" pitchFamily="2" charset="2"/>
              <a:buChar char="§"/>
            </a:pPr>
            <a:r>
              <a:rPr lang="en-GB" sz="2000" dirty="0">
                <a:solidFill>
                  <a:schemeClr val="bg1"/>
                </a:solidFill>
                <a:latin typeface="Arial Nova Cond Light" panose="020B0306020202020204" pitchFamily="34" charset="0"/>
              </a:rPr>
              <a:t>Perseverance</a:t>
            </a:r>
          </a:p>
          <a:p>
            <a:pPr marL="285750" indent="-285750">
              <a:buFont typeface="Wingdings" panose="05000000000000000000" pitchFamily="2" charset="2"/>
              <a:buChar char="§"/>
            </a:pPr>
            <a:r>
              <a:rPr lang="en-GB" sz="2000" dirty="0">
                <a:solidFill>
                  <a:schemeClr val="bg1"/>
                </a:solidFill>
                <a:latin typeface="Arial Nova Cond Light" panose="020B0306020202020204" pitchFamily="34" charset="0"/>
              </a:rPr>
              <a:t>Sensitivity </a:t>
            </a:r>
          </a:p>
          <a:p>
            <a:pPr marL="285750" indent="-285750">
              <a:buFont typeface="Wingdings" panose="05000000000000000000" pitchFamily="2" charset="2"/>
              <a:buChar char="§"/>
            </a:pPr>
            <a:r>
              <a:rPr lang="en-GB" sz="2000" dirty="0">
                <a:solidFill>
                  <a:schemeClr val="bg1"/>
                </a:solidFill>
                <a:latin typeface="Arial Nova Cond Light" panose="020B0306020202020204" pitchFamily="34" charset="0"/>
              </a:rPr>
              <a:t>Time-Management</a:t>
            </a:r>
          </a:p>
          <a:p>
            <a:pPr marL="285750" indent="-285750">
              <a:buFont typeface="Wingdings" panose="05000000000000000000" pitchFamily="2" charset="2"/>
              <a:buChar char="§"/>
            </a:pPr>
            <a:endParaRPr lang="en-GB" dirty="0">
              <a:solidFill>
                <a:schemeClr val="bg1"/>
              </a:solidFill>
              <a:latin typeface="Arial Nova Cond Light" panose="020B0306020202020204" pitchFamily="34" charset="0"/>
            </a:endParaRPr>
          </a:p>
        </p:txBody>
      </p:sp>
      <p:sp>
        <p:nvSpPr>
          <p:cNvPr id="11" name="TextBox 10">
            <a:extLst>
              <a:ext uri="{FF2B5EF4-FFF2-40B4-BE49-F238E27FC236}">
                <a16:creationId xmlns:a16="http://schemas.microsoft.com/office/drawing/2014/main" id="{B93C1159-EBA1-4FC5-9934-C30DBA73C70D}"/>
              </a:ext>
            </a:extLst>
          </p:cNvPr>
          <p:cNvSpPr txBox="1"/>
          <p:nvPr/>
        </p:nvSpPr>
        <p:spPr>
          <a:xfrm>
            <a:off x="1385887" y="261937"/>
            <a:ext cx="3390900" cy="461665"/>
          </a:xfrm>
          <a:prstGeom prst="rect">
            <a:avLst/>
          </a:prstGeom>
          <a:noFill/>
        </p:spPr>
        <p:txBody>
          <a:bodyPr wrap="square" rtlCol="0">
            <a:spAutoFit/>
          </a:bodyPr>
          <a:lstStyle/>
          <a:p>
            <a:pPr algn="ctr"/>
            <a:r>
              <a:rPr lang="en-GB" sz="2400" u="sng" dirty="0">
                <a:solidFill>
                  <a:schemeClr val="bg1"/>
                </a:solidFill>
                <a:latin typeface="Arial Nova Cond Light" panose="020B0306020202020204" pitchFamily="34" charset="0"/>
              </a:rPr>
              <a:t>Skills and Personal Qualities</a:t>
            </a:r>
          </a:p>
        </p:txBody>
      </p:sp>
    </p:spTree>
    <p:extLst>
      <p:ext uri="{BB962C8B-B14F-4D97-AF65-F5344CB8AC3E}">
        <p14:creationId xmlns:p14="http://schemas.microsoft.com/office/powerpoint/2010/main" val="3694568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 name="Frame 3">
            <a:extLst>
              <a:ext uri="{FF2B5EF4-FFF2-40B4-BE49-F238E27FC236}">
                <a16:creationId xmlns:a16="http://schemas.microsoft.com/office/drawing/2014/main" id="{00D684E5-C17C-4EAE-92B9-FF92222C4D67}"/>
              </a:ext>
            </a:extLst>
          </p:cNvPr>
          <p:cNvSpPr/>
          <p:nvPr/>
        </p:nvSpPr>
        <p:spPr>
          <a:xfrm>
            <a:off x="378069" y="325315"/>
            <a:ext cx="11412416" cy="6189785"/>
          </a:xfrm>
          <a:prstGeom prst="frame">
            <a:avLst>
              <a:gd name="adj1" fmla="val 1136"/>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TextBox 4">
            <a:extLst>
              <a:ext uri="{FF2B5EF4-FFF2-40B4-BE49-F238E27FC236}">
                <a16:creationId xmlns:a16="http://schemas.microsoft.com/office/drawing/2014/main" id="{7909645C-1D10-4ABA-9E7D-EA2DE82C5656}"/>
              </a:ext>
            </a:extLst>
          </p:cNvPr>
          <p:cNvSpPr txBox="1"/>
          <p:nvPr/>
        </p:nvSpPr>
        <p:spPr>
          <a:xfrm>
            <a:off x="677008" y="518746"/>
            <a:ext cx="9680330" cy="461665"/>
          </a:xfrm>
          <a:prstGeom prst="rect">
            <a:avLst/>
          </a:prstGeom>
          <a:noFill/>
        </p:spPr>
        <p:txBody>
          <a:bodyPr wrap="square" rtlCol="0">
            <a:spAutoFit/>
          </a:bodyPr>
          <a:lstStyle/>
          <a:p>
            <a:r>
              <a:rPr lang="en-GB" sz="2400" u="sng" dirty="0">
                <a:solidFill>
                  <a:schemeClr val="bg1"/>
                </a:solidFill>
                <a:latin typeface="Arial Nova Cond Light" panose="020B0306020202020204" pitchFamily="34" charset="0"/>
              </a:rPr>
              <a:t>References</a:t>
            </a:r>
          </a:p>
        </p:txBody>
      </p:sp>
      <p:sp>
        <p:nvSpPr>
          <p:cNvPr id="6" name="TextBox 5">
            <a:extLst>
              <a:ext uri="{FF2B5EF4-FFF2-40B4-BE49-F238E27FC236}">
                <a16:creationId xmlns:a16="http://schemas.microsoft.com/office/drawing/2014/main" id="{268D4223-D445-49DD-94AD-E8A13150B6F5}"/>
              </a:ext>
            </a:extLst>
          </p:cNvPr>
          <p:cNvSpPr txBox="1"/>
          <p:nvPr/>
        </p:nvSpPr>
        <p:spPr>
          <a:xfrm>
            <a:off x="677008" y="980411"/>
            <a:ext cx="10119946" cy="5355312"/>
          </a:xfrm>
          <a:prstGeom prst="rect">
            <a:avLst/>
          </a:prstGeom>
          <a:noFill/>
        </p:spPr>
        <p:txBody>
          <a:bodyPr wrap="square" rtlCol="0">
            <a:spAutoFit/>
          </a:bodyPr>
          <a:lstStyle/>
          <a:p>
            <a:r>
              <a:rPr lang="en-GB" dirty="0">
                <a:solidFill>
                  <a:schemeClr val="bg1"/>
                </a:solidFill>
                <a:latin typeface="Arial Nova Cond Light" panose="020B0306020202020204" pitchFamily="34" charset="0"/>
              </a:rPr>
              <a:t>Becker, G. (2016) </a:t>
            </a:r>
            <a:r>
              <a:rPr lang="en-GB" i="1" dirty="0">
                <a:solidFill>
                  <a:schemeClr val="bg1"/>
                </a:solidFill>
                <a:latin typeface="Arial Nova Cond Light" panose="020B0306020202020204" pitchFamily="34" charset="0"/>
              </a:rPr>
              <a:t>Black and white photo of pencils </a:t>
            </a:r>
            <a:r>
              <a:rPr lang="en-GB" dirty="0">
                <a:solidFill>
                  <a:schemeClr val="bg1"/>
                </a:solidFill>
                <a:latin typeface="Arial Nova Cond Light" panose="020B0306020202020204" pitchFamily="34" charset="0"/>
              </a:rPr>
              <a:t>[Online image]</a:t>
            </a:r>
            <a:r>
              <a:rPr lang="en-GB" i="1" dirty="0">
                <a:solidFill>
                  <a:schemeClr val="bg1"/>
                </a:solidFill>
                <a:latin typeface="Arial Nova Cond Light" panose="020B0306020202020204" pitchFamily="34" charset="0"/>
              </a:rPr>
              <a:t>, </a:t>
            </a:r>
            <a:r>
              <a:rPr lang="en-GB" dirty="0">
                <a:solidFill>
                  <a:schemeClr val="bg1"/>
                </a:solidFill>
                <a:latin typeface="Arial Nova Cond Light" panose="020B0306020202020204" pitchFamily="34" charset="0"/>
              </a:rPr>
              <a:t>Retrieved from: https://www.pexels.com/photo/black-and-white-photo-of-pencils-117018/</a:t>
            </a:r>
          </a:p>
          <a:p>
            <a:endParaRPr lang="en-GB" dirty="0">
              <a:solidFill>
                <a:schemeClr val="bg1"/>
              </a:solidFill>
              <a:latin typeface="Arial Nova Cond Light" panose="020B0306020202020204" pitchFamily="34" charset="0"/>
            </a:endParaRPr>
          </a:p>
          <a:p>
            <a:r>
              <a:rPr lang="en-GB" dirty="0">
                <a:solidFill>
                  <a:schemeClr val="bg1"/>
                </a:solidFill>
                <a:latin typeface="Arial Nova Cond Light" panose="020B0306020202020204" pitchFamily="34" charset="0"/>
              </a:rPr>
              <a:t>Coleman, A.M. (2009) </a:t>
            </a:r>
            <a:r>
              <a:rPr lang="en-GB" i="1" dirty="0">
                <a:solidFill>
                  <a:schemeClr val="bg1"/>
                </a:solidFill>
                <a:latin typeface="Arial Nova Cond Light" panose="020B0306020202020204" pitchFamily="34" charset="0"/>
              </a:rPr>
              <a:t>Dictionary of Psychology (3</a:t>
            </a:r>
            <a:r>
              <a:rPr lang="en-GB" i="1" baseline="30000" dirty="0">
                <a:solidFill>
                  <a:schemeClr val="bg1"/>
                </a:solidFill>
                <a:latin typeface="Arial Nova Cond Light" panose="020B0306020202020204" pitchFamily="34" charset="0"/>
              </a:rPr>
              <a:t>rd</a:t>
            </a:r>
            <a:r>
              <a:rPr lang="en-GB" i="1" dirty="0">
                <a:solidFill>
                  <a:schemeClr val="bg1"/>
                </a:solidFill>
                <a:latin typeface="Arial Nova Cond Light" panose="020B0306020202020204" pitchFamily="34" charset="0"/>
              </a:rPr>
              <a:t> Edition), </a:t>
            </a:r>
            <a:r>
              <a:rPr lang="en-GB" dirty="0">
                <a:solidFill>
                  <a:schemeClr val="bg1"/>
                </a:solidFill>
                <a:latin typeface="Arial Nova Cond Light" panose="020B0306020202020204" pitchFamily="34" charset="0"/>
              </a:rPr>
              <a:t>Oxford, Oxford University Press, pg. 238</a:t>
            </a:r>
          </a:p>
          <a:p>
            <a:endParaRPr lang="en-GB" dirty="0">
              <a:solidFill>
                <a:schemeClr val="bg1"/>
              </a:solidFill>
              <a:latin typeface="Arial Nova Cond Light" panose="020B0306020202020204" pitchFamily="34" charset="0"/>
            </a:endParaRPr>
          </a:p>
          <a:p>
            <a:r>
              <a:rPr lang="en-GB" dirty="0" err="1">
                <a:solidFill>
                  <a:schemeClr val="bg1"/>
                </a:solidFill>
                <a:latin typeface="Arial Nova Cond Light" panose="020B0306020202020204" pitchFamily="34" charset="0"/>
              </a:rPr>
              <a:t>Pixabay</a:t>
            </a:r>
            <a:r>
              <a:rPr lang="en-GB" dirty="0">
                <a:solidFill>
                  <a:schemeClr val="bg1"/>
                </a:solidFill>
                <a:latin typeface="Arial Nova Cond Light" panose="020B0306020202020204" pitchFamily="34" charset="0"/>
              </a:rPr>
              <a:t> (2017) </a:t>
            </a:r>
            <a:r>
              <a:rPr lang="en-GB" i="1" dirty="0">
                <a:solidFill>
                  <a:schemeClr val="bg1"/>
                </a:solidFill>
                <a:latin typeface="Arial Nova Cond Light" panose="020B0306020202020204" pitchFamily="34" charset="0"/>
              </a:rPr>
              <a:t>Analysis blackboard board bubble </a:t>
            </a:r>
            <a:r>
              <a:rPr lang="en-GB" dirty="0">
                <a:solidFill>
                  <a:schemeClr val="bg1"/>
                </a:solidFill>
                <a:latin typeface="Arial Nova Cond Light" panose="020B0306020202020204" pitchFamily="34" charset="0"/>
              </a:rPr>
              <a:t>[Online image], Retrieved from: https://www.pexels.com/photo/analysis-blackboard-board-bubble-355952/</a:t>
            </a:r>
          </a:p>
          <a:p>
            <a:endParaRPr lang="en-GB" dirty="0">
              <a:solidFill>
                <a:schemeClr val="bg1"/>
              </a:solidFill>
              <a:latin typeface="Arial Nova Cond Light" panose="020B0306020202020204" pitchFamily="34" charset="0"/>
            </a:endParaRPr>
          </a:p>
          <a:p>
            <a:r>
              <a:rPr lang="en-GB" dirty="0" err="1">
                <a:solidFill>
                  <a:schemeClr val="bg1"/>
                </a:solidFill>
                <a:latin typeface="Arial Nova Cond Light" panose="020B0306020202020204" pitchFamily="34" charset="0"/>
              </a:rPr>
              <a:t>Pixabay</a:t>
            </a:r>
            <a:r>
              <a:rPr lang="en-GB" dirty="0">
                <a:solidFill>
                  <a:schemeClr val="bg1"/>
                </a:solidFill>
                <a:latin typeface="Arial Nova Cond Light" panose="020B0306020202020204" pitchFamily="34" charset="0"/>
              </a:rPr>
              <a:t> (2015) </a:t>
            </a:r>
            <a:r>
              <a:rPr lang="en-GB" i="1" dirty="0">
                <a:solidFill>
                  <a:schemeClr val="bg1"/>
                </a:solidFill>
                <a:latin typeface="Arial Nova Cond Light" panose="020B0306020202020204" pitchFamily="34" charset="0"/>
              </a:rPr>
              <a:t>Abstract black and white blur book </a:t>
            </a:r>
            <a:r>
              <a:rPr lang="en-GB" dirty="0">
                <a:solidFill>
                  <a:schemeClr val="bg1"/>
                </a:solidFill>
                <a:latin typeface="Arial Nova Cond Light" panose="020B0306020202020204" pitchFamily="34" charset="0"/>
              </a:rPr>
              <a:t>[Online image], Retrieved from: https://www.pexels.com/photo/abstract-black-and-white-blur-book-261763/</a:t>
            </a:r>
          </a:p>
          <a:p>
            <a:endParaRPr lang="en-GB" dirty="0">
              <a:solidFill>
                <a:schemeClr val="bg1"/>
              </a:solidFill>
              <a:latin typeface="Arial Nova Cond Light" panose="020B0306020202020204" pitchFamily="34" charset="0"/>
            </a:endParaRPr>
          </a:p>
          <a:p>
            <a:r>
              <a:rPr lang="en-GB" dirty="0" err="1">
                <a:solidFill>
                  <a:schemeClr val="bg1"/>
                </a:solidFill>
                <a:latin typeface="Arial Nova Cond Light" panose="020B0306020202020204" pitchFamily="34" charset="0"/>
              </a:rPr>
              <a:t>Pixabay</a:t>
            </a:r>
            <a:r>
              <a:rPr lang="en-GB" dirty="0">
                <a:solidFill>
                  <a:schemeClr val="bg1"/>
                </a:solidFill>
                <a:latin typeface="Arial Nova Cond Light" panose="020B0306020202020204" pitchFamily="34" charset="0"/>
              </a:rPr>
              <a:t> (2018) </a:t>
            </a:r>
            <a:r>
              <a:rPr lang="en-GB" i="1" dirty="0">
                <a:solidFill>
                  <a:schemeClr val="bg1"/>
                </a:solidFill>
                <a:latin typeface="Arial Nova Cond Light" panose="020B0306020202020204" pitchFamily="34" charset="0"/>
              </a:rPr>
              <a:t>Books stack old antique </a:t>
            </a:r>
            <a:r>
              <a:rPr lang="en-GB" dirty="0">
                <a:solidFill>
                  <a:schemeClr val="bg1"/>
                </a:solidFill>
                <a:latin typeface="Arial Nova Cond Light" panose="020B0306020202020204" pitchFamily="34" charset="0"/>
              </a:rPr>
              <a:t>[Online image], Retrieved from: https://www.pexels.com/photo/books-stack-old-antique-33283/ </a:t>
            </a:r>
          </a:p>
          <a:p>
            <a:endParaRPr lang="en-GB" dirty="0">
              <a:solidFill>
                <a:schemeClr val="bg1"/>
              </a:solidFill>
              <a:latin typeface="Arial Nova Cond Light" panose="020B0306020202020204" pitchFamily="34" charset="0"/>
            </a:endParaRPr>
          </a:p>
          <a:p>
            <a:r>
              <a:rPr lang="en-GB" dirty="0">
                <a:solidFill>
                  <a:schemeClr val="bg1"/>
                </a:solidFill>
                <a:latin typeface="Arial Nova Cond Light" panose="020B0306020202020204" pitchFamily="34" charset="0"/>
              </a:rPr>
              <a:t>Yeo, D. J., &amp; Fazio, L. K. (2018, March 29) The optimal learning strategy depends on Learning goals and processes: Retrieval practice versus worked examples, </a:t>
            </a:r>
            <a:r>
              <a:rPr lang="en-GB" i="1" dirty="0">
                <a:solidFill>
                  <a:schemeClr val="bg1"/>
                </a:solidFill>
                <a:latin typeface="Arial Nova Cond Light" panose="020B0306020202020204" pitchFamily="34" charset="0"/>
              </a:rPr>
              <a:t>Journal of Educational Psychology,</a:t>
            </a:r>
            <a:r>
              <a:rPr lang="en-GB" dirty="0">
                <a:solidFill>
                  <a:schemeClr val="bg1"/>
                </a:solidFill>
                <a:latin typeface="Arial Nova Cond Light" panose="020B0306020202020204" pitchFamily="34" charset="0"/>
              </a:rPr>
              <a:t> Advance online publication http://dx.doi.org/10.1037/edu0000268</a:t>
            </a:r>
            <a:endParaRPr lang="en-GB" i="1" dirty="0">
              <a:solidFill>
                <a:schemeClr val="bg1"/>
              </a:solidFill>
              <a:latin typeface="Arial Nova Cond Light" panose="020B0306020202020204" pitchFamily="34" charset="0"/>
            </a:endParaRPr>
          </a:p>
          <a:p>
            <a:endParaRPr lang="en-GB" dirty="0">
              <a:solidFill>
                <a:schemeClr val="bg1"/>
              </a:solidFill>
              <a:latin typeface="Arial Nova Cond Light" panose="020B0306020202020204" pitchFamily="34" charset="0"/>
            </a:endParaRPr>
          </a:p>
          <a:p>
            <a:endParaRPr lang="en-GB" dirty="0">
              <a:solidFill>
                <a:schemeClr val="bg1"/>
              </a:solidFill>
              <a:latin typeface="Arial Nova Cond Light" panose="020B0306020202020204" pitchFamily="34" charset="0"/>
            </a:endParaRPr>
          </a:p>
        </p:txBody>
      </p:sp>
    </p:spTree>
    <p:extLst>
      <p:ext uri="{BB962C8B-B14F-4D97-AF65-F5344CB8AC3E}">
        <p14:creationId xmlns:p14="http://schemas.microsoft.com/office/powerpoint/2010/main" val="36618662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7988</TotalTime>
  <Words>839</Words>
  <Application>Microsoft Office PowerPoint</Application>
  <PresentationFormat>Widescreen</PresentationFormat>
  <Paragraphs>73</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Arial Nova Cond Light</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Louisa Smith</dc:creator>
  <cp:lastModifiedBy>Louisa Smith (1703005)</cp:lastModifiedBy>
  <cp:revision>28</cp:revision>
  <dcterms:created xsi:type="dcterms:W3CDTF">2018-04-16T08:36:44Z</dcterms:created>
  <dcterms:modified xsi:type="dcterms:W3CDTF">2018-04-22T19:34:50Z</dcterms:modified>
</cp:coreProperties>
</file>