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2C01FA-C0C8-4CF6-8F48-6FE89BF8BBB4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25AA53-3ACD-4EE1-8842-995052B0A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799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9C31A0-F7FF-46B7-93E3-D8B618014E20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Example :  You read a geometry problem in a textbook.  The words are seen and the visual forms translated into meaning by the language center in the left hemisphere.  To solve the problem you have to imagine a cone shaped object.  This is accomplished by centers in the right hemisphere.  The solution is written down using language generated by the left hemisphere.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What would happen in cases like this if the callosum was damaged ?</a:t>
            </a:r>
          </a:p>
        </p:txBody>
      </p:sp>
    </p:spTree>
    <p:extLst>
      <p:ext uri="{BB962C8B-B14F-4D97-AF65-F5344CB8AC3E}">
        <p14:creationId xmlns:p14="http://schemas.microsoft.com/office/powerpoint/2010/main" val="2126057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790DB36-3DAA-4E5E-BA2F-1ABAAE1AF41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altLang="en-US"/>
              <a:t>key words: left hemisphere; right hemisphere; corpus callosum; epilepsy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One method used to treat severely epileptic patients involves cutting the corpus callosum to prevent the spread of seizures across the entire brain. The video clip on this slide shows a man who has had such a surgery. Double click on video to start video clip. This clip discusses the types of information processing deficits associated with cutting the corpus callosum and shows a task often used to assess corpus callosum damage. This task is also represented in drawing form on the following slide as well.</a:t>
            </a:r>
          </a:p>
        </p:txBody>
      </p:sp>
    </p:spTree>
    <p:extLst>
      <p:ext uri="{BB962C8B-B14F-4D97-AF65-F5344CB8AC3E}">
        <p14:creationId xmlns:p14="http://schemas.microsoft.com/office/powerpoint/2010/main" val="11152986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9C3774-B310-48A8-A387-7ECBE4808276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altLang="en-US"/>
              <a:t>key words: left hemisphere; right hemisphere; corpus callosum; epilepsy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This slide is a schematic of the task shown in the video clip on the previous slide</a:t>
            </a:r>
          </a:p>
        </p:txBody>
      </p:sp>
    </p:spTree>
    <p:extLst>
      <p:ext uri="{BB962C8B-B14F-4D97-AF65-F5344CB8AC3E}">
        <p14:creationId xmlns:p14="http://schemas.microsoft.com/office/powerpoint/2010/main" val="3831093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110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074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276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385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774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972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826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359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763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377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6272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869339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7999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558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3949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9495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3976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AB65A-A8FA-404F-A189-A56A55F046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7185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Media">
  <p:cSld name="Title, Text and Media Cli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Media Placeholder 3"/>
          <p:cNvSpPr>
            <a:spLocks noGrp="1"/>
          </p:cNvSpPr>
          <p:nvPr>
            <p:ph type="media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88158-3C2A-4AB6-963F-7E044057334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319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9F3EA2D-6450-4F03-B17A-2B70BD57CB37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A4D836-94B5-468D-BB86-4707BECB1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7464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504F7-BC0C-46F8-AB1F-8D0DCE355D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Hemispheric Organisation – Split Brain.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C0B1E6-000E-428B-A3BF-32800F5C0D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</a:t>
            </a:r>
            <a:r>
              <a:rPr lang="en-GB"/>
              <a:t>Stuart Jones </a:t>
            </a:r>
          </a:p>
        </p:txBody>
      </p:sp>
    </p:spTree>
    <p:extLst>
      <p:ext uri="{BB962C8B-B14F-4D97-AF65-F5344CB8AC3E}">
        <p14:creationId xmlns:p14="http://schemas.microsoft.com/office/powerpoint/2010/main" val="4175625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524000" y="228600"/>
            <a:ext cx="9144000" cy="1143000"/>
          </a:xfrm>
        </p:spPr>
        <p:txBody>
          <a:bodyPr anchor="ctr">
            <a:normAutofit fontScale="90000"/>
          </a:bodyPr>
          <a:lstStyle/>
          <a:p>
            <a:pPr eaLnBrk="1" hangingPunct="1"/>
            <a:br>
              <a:rPr lang="en-US" altLang="en-US" sz="3600" dirty="0">
                <a:solidFill>
                  <a:srgbClr val="FFFF00"/>
                </a:solidFill>
              </a:rPr>
            </a:br>
            <a:r>
              <a:rPr lang="en-US" altLang="en-US" sz="3600" dirty="0">
                <a:solidFill>
                  <a:srgbClr val="FFFF00"/>
                </a:solidFill>
              </a:rPr>
              <a:t>Hemispheric Organization:</a:t>
            </a:r>
            <a:br>
              <a:rPr lang="en-US" altLang="en-US" sz="3600" dirty="0">
                <a:solidFill>
                  <a:srgbClr val="FFFF00"/>
                </a:solidFill>
              </a:rPr>
            </a:br>
            <a:r>
              <a:rPr lang="en-US" altLang="en-US" sz="3600" dirty="0">
                <a:solidFill>
                  <a:srgbClr val="FFFF00"/>
                </a:solidFill>
              </a:rPr>
              <a:t>Split Brain Patients</a:t>
            </a:r>
          </a:p>
        </p:txBody>
      </p:sp>
      <p:pic>
        <p:nvPicPr>
          <p:cNvPr id="3075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1676401"/>
            <a:ext cx="2400300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5" descr="Image result for hemispheres of the br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064" y="3649663"/>
            <a:ext cx="7381875" cy="314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5966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4100" name="Picture 2" descr="Image result for split brain 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650" y="457200"/>
            <a:ext cx="7886700" cy="601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2908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538163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Corpus Callosum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92263" y="1890713"/>
            <a:ext cx="4640262" cy="4114800"/>
          </a:xfrm>
        </p:spPr>
        <p:txBody>
          <a:bodyPr/>
          <a:lstStyle/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Major (but not only) pathway between sides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Connects comparable structures on each side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Permits data received on one side to be  processed in both hemispheres</a:t>
            </a:r>
          </a:p>
          <a:p>
            <a:pPr eaLnBrk="1" hangingPunct="1"/>
            <a:r>
              <a:rPr lang="en-US" altLang="en-US" sz="2400">
                <a:solidFill>
                  <a:srgbClr val="FFFF00"/>
                </a:solidFill>
              </a:rPr>
              <a:t>Aids motor coordination of left and right side </a:t>
            </a:r>
          </a:p>
          <a:p>
            <a:pPr eaLnBrk="1" hangingPunct="1"/>
            <a:endParaRPr lang="en-US" altLang="en-US" sz="2400">
              <a:solidFill>
                <a:srgbClr val="FFFF00"/>
              </a:solidFill>
            </a:endParaRPr>
          </a:p>
          <a:p>
            <a:pPr eaLnBrk="1" hangingPunct="1"/>
            <a:endParaRPr lang="en-US" altLang="en-US" sz="2400">
              <a:solidFill>
                <a:srgbClr val="FFFF00"/>
              </a:solidFill>
            </a:endParaRPr>
          </a:p>
        </p:txBody>
      </p:sp>
      <p:grpSp>
        <p:nvGrpSpPr>
          <p:cNvPr id="5124" name="Group 4"/>
          <p:cNvGrpSpPr>
            <a:grpSpLocks/>
          </p:cNvGrpSpPr>
          <p:nvPr/>
        </p:nvGrpSpPr>
        <p:grpSpPr bwMode="auto">
          <a:xfrm>
            <a:off x="6115050" y="579438"/>
            <a:ext cx="4235450" cy="3302000"/>
            <a:chOff x="2724" y="1536"/>
            <a:chExt cx="2668" cy="2080"/>
          </a:xfrm>
        </p:grpSpPr>
        <p:pic>
          <p:nvPicPr>
            <p:cNvPr id="5127" name="Picture 5" descr="medialsuface.pct                                               00006F14&#10;Love Child                     B3E4B0F3: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76" y="1536"/>
              <a:ext cx="2416" cy="20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8" name="Line 6"/>
            <p:cNvSpPr>
              <a:spLocks noChangeShapeType="1"/>
            </p:cNvSpPr>
            <p:nvPr/>
          </p:nvSpPr>
          <p:spPr bwMode="auto">
            <a:xfrm flipH="1">
              <a:off x="3371" y="2155"/>
              <a:ext cx="543" cy="918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5129" name="Text Box 7"/>
            <p:cNvSpPr txBox="1">
              <a:spLocks noChangeArrowheads="1"/>
            </p:cNvSpPr>
            <p:nvPr/>
          </p:nvSpPr>
          <p:spPr bwMode="auto">
            <a:xfrm>
              <a:off x="2724" y="3072"/>
              <a:ext cx="1308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Corpus Callosum</a:t>
              </a:r>
            </a:p>
          </p:txBody>
        </p:sp>
      </p:grpSp>
      <p:pic>
        <p:nvPicPr>
          <p:cNvPr id="5126" name="Picture 10" descr="Image result for lobes of brain 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466" y="4065588"/>
            <a:ext cx="476250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5410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1524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Corpus Callosum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066800"/>
            <a:ext cx="8991600" cy="36576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FFFF00"/>
                </a:solidFill>
              </a:rPr>
              <a:t>What happens when the corpus callosum is cut?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Sensory inputs are still crossed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Motor outputs are still crossed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Hemispheres can’t exchange data</a:t>
            </a:r>
          </a:p>
        </p:txBody>
      </p:sp>
      <p:pic>
        <p:nvPicPr>
          <p:cNvPr id="7172" name="Picture 6" descr="https://neuwritesd.files.wordpress.com/2015/08/corpuscallosum22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1" y="2895601"/>
            <a:ext cx="2943225" cy="341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6" descr="Image result for hemispheres of the bra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089" y="3635145"/>
            <a:ext cx="3006725" cy="300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1414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bldLvl="3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Short-Term Complications of Split-Brain Operation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1752600" y="1981200"/>
            <a:ext cx="8915400" cy="41148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Left hand unbuttons a shirt while the right hand buttons it.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Left hand puts grocery store items back on the shelf after the right hand put them in the cart.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One woman, after a stroke to her corpus callosum, complained that occasionally her left hand would fly up to her throat and try to strangle her, requiring her right hand to push it away.</a:t>
            </a:r>
          </a:p>
        </p:txBody>
      </p:sp>
      <p:pic>
        <p:nvPicPr>
          <p:cNvPr id="922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433" y="4245032"/>
            <a:ext cx="4673600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762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 descr="H:\Website\Videos\Aaron's revised PowerPoints\Biology\Photos &amp; Videos\Far Sid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0"/>
            <a:ext cx="5386388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0665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The ‘Split Brain’ studies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990600"/>
            <a:ext cx="6172200" cy="417195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Surgery for epilepsy : cut the corpus callosum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Roger Sperry, 1960’s</a:t>
            </a:r>
          </a:p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Special apparatus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picture input to just one side of brain</a:t>
            </a:r>
          </a:p>
          <a:p>
            <a:pPr lvl="1" eaLnBrk="1" hangingPunct="1"/>
            <a:r>
              <a:rPr lang="en-US" altLang="en-US">
                <a:solidFill>
                  <a:srgbClr val="FFFF00"/>
                </a:solidFill>
              </a:rPr>
              <a:t>screen blocks objects on table from view</a:t>
            </a:r>
          </a:p>
        </p:txBody>
      </p:sp>
      <p:grpSp>
        <p:nvGrpSpPr>
          <p:cNvPr id="11268" name="Group 4"/>
          <p:cNvGrpSpPr>
            <a:grpSpLocks/>
          </p:cNvGrpSpPr>
          <p:nvPr/>
        </p:nvGrpSpPr>
        <p:grpSpPr bwMode="auto">
          <a:xfrm>
            <a:off x="7388226" y="990600"/>
            <a:ext cx="3279775" cy="3695700"/>
            <a:chOff x="3312" y="1440"/>
            <a:chExt cx="2066" cy="2328"/>
          </a:xfrm>
        </p:grpSpPr>
        <p:pic>
          <p:nvPicPr>
            <p:cNvPr id="11272" name="Picture 5" descr="braintest1.pct                                                 00006F14&#10;Love Child                     B3E4B0F3: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2" y="1440"/>
              <a:ext cx="1464" cy="1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273" name="Line 6"/>
            <p:cNvSpPr>
              <a:spLocks noChangeShapeType="1"/>
            </p:cNvSpPr>
            <p:nvPr/>
          </p:nvSpPr>
          <p:spPr bwMode="auto">
            <a:xfrm flipH="1">
              <a:off x="3829" y="2838"/>
              <a:ext cx="300" cy="405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274" name="Line 7"/>
            <p:cNvSpPr>
              <a:spLocks noChangeShapeType="1"/>
            </p:cNvSpPr>
            <p:nvPr/>
          </p:nvSpPr>
          <p:spPr bwMode="auto">
            <a:xfrm>
              <a:off x="4353" y="2838"/>
              <a:ext cx="138" cy="437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sp>
          <p:nvSpPr>
            <p:cNvPr id="11275" name="Text Box 8"/>
            <p:cNvSpPr txBox="1">
              <a:spLocks noChangeArrowheads="1"/>
            </p:cNvSpPr>
            <p:nvPr/>
          </p:nvSpPr>
          <p:spPr bwMode="auto">
            <a:xfrm>
              <a:off x="4454" y="3191"/>
              <a:ext cx="924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Nonverbal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right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hemisphere</a:t>
              </a:r>
            </a:p>
          </p:txBody>
        </p:sp>
        <p:sp>
          <p:nvSpPr>
            <p:cNvPr id="11276" name="Text Box 9"/>
            <p:cNvSpPr txBox="1">
              <a:spLocks noChangeArrowheads="1"/>
            </p:cNvSpPr>
            <p:nvPr/>
          </p:nvSpPr>
          <p:spPr bwMode="auto">
            <a:xfrm>
              <a:off x="3312" y="3190"/>
              <a:ext cx="964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  <a:ea typeface="MS PGothic" panose="020B0600070205080204" pitchFamily="34" charset="-128"/>
                </a:defRPr>
              </a:lvl9pPr>
            </a:lstStyle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Verbal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left</a:t>
              </a:r>
            </a:p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1800" b="1" i="0" u="none" strike="noStrike" kern="120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anose="020B0604020202020204" pitchFamily="34" charset="0"/>
                  <a:ea typeface="MS PGothic" panose="020B0600070205080204" pitchFamily="34" charset="-128"/>
                  <a:cs typeface="+mn-cs"/>
                </a:rPr>
                <a:t>hemisphere </a:t>
              </a:r>
            </a:p>
          </p:txBody>
        </p:sp>
      </p:grpSp>
      <p:pic>
        <p:nvPicPr>
          <p:cNvPr id="11269" name="Picture 10" descr="H:\Website\Videos\Aaron's revised PowerPoints\Biology\Photos &amp; Videos\12673_MyersPsy8e_fig.2.3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4181476"/>
            <a:ext cx="3138488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876" y="4949825"/>
            <a:ext cx="3063875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088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0"/>
            <a:ext cx="6477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Visual Fields &amp; the Split Brain Patient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1524000"/>
            <a:ext cx="6248400" cy="47244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Information from the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half 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of your field of vision goes to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right hemisphere, 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which controls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hand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17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Left Hand will point at PENCIL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Information from the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right half of your visual field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 goes to your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left hemisphere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, which usually controls </a:t>
            </a:r>
            <a:r>
              <a:rPr lang="en-US" sz="21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speech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US" sz="1700" i="1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Person will SAY, “Apple”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sz="1700" i="1" dirty="0">
              <a:solidFill>
                <a:srgbClr val="FFFF00"/>
              </a:solidFill>
              <a:latin typeface="Verdana" panose="020B0604030504040204" pitchFamily="34" charset="0"/>
              <a:ea typeface="ＭＳ Ｐゴシック" pitchFamily="-106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The data received by either hemisphere are quickly transmitted to the other across the corpus callosum.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In a person with a severed corpus callosum, this information sharing does </a:t>
            </a:r>
            <a:r>
              <a:rPr lang="en-US" sz="2100" b="1" u="sng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not</a:t>
            </a:r>
            <a:r>
              <a:rPr lang="en-US" sz="21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 take place.</a:t>
            </a:r>
            <a:r>
              <a:rPr lang="en-US" sz="2000" dirty="0">
                <a:solidFill>
                  <a:srgbClr val="FFFF00"/>
                </a:solidFill>
                <a:ea typeface="ＭＳ Ｐゴシック" panose="020B0600070205080204" pitchFamily="34" charset="-128"/>
              </a:rPr>
              <a:t> </a:t>
            </a:r>
          </a:p>
          <a:p>
            <a:pPr marL="342900" lvl="1" indent="-342900">
              <a:buFontTx/>
              <a:buChar char="•"/>
              <a:defRPr/>
            </a:pPr>
            <a:r>
              <a:rPr lang="en-US" sz="1600" dirty="0">
                <a:solidFill>
                  <a:srgbClr val="FFFF00"/>
                </a:solidFill>
                <a:latin typeface="Verdana" panose="020B0604030504040204" pitchFamily="34" charset="0"/>
                <a:ea typeface="ＭＳ Ｐゴシック" pitchFamily="-106" charset="-128"/>
              </a:rPr>
              <a:t>(Note, however, that each eye receives sensory information from both the right and left visual fields.)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000" dirty="0">
              <a:solidFill>
                <a:srgbClr val="FFFF00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US" sz="2000" dirty="0">
              <a:solidFill>
                <a:srgbClr val="FFFF0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13316" name="Picture 4" descr="H:\Website\Videos\Aaron's revised PowerPoints\Biology\Photos &amp; Videos\Split Brain.jpg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77201" y="0"/>
            <a:ext cx="2314575" cy="6553200"/>
          </a:xfrm>
          <a:noFill/>
        </p:spPr>
      </p:pic>
    </p:spTree>
    <p:extLst>
      <p:ext uri="{BB962C8B-B14F-4D97-AF65-F5344CB8AC3E}">
        <p14:creationId xmlns:p14="http://schemas.microsoft.com/office/powerpoint/2010/main" val="2536249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solidFill>
                  <a:srgbClr val="FFFF00"/>
                </a:solidFill>
              </a:rPr>
              <a:t>Split Brain Studies</a:t>
            </a:r>
          </a:p>
        </p:txBody>
      </p:sp>
      <p:pic>
        <p:nvPicPr>
          <p:cNvPr id="14339" name="Picture 4" descr="http://sambrinson.com/wp-content/uploads/2015/09/Two-min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133600"/>
            <a:ext cx="9175750" cy="391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1609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1" y="914400"/>
            <a:ext cx="8378825" cy="521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Rectangle 4"/>
          <p:cNvSpPr>
            <a:spLocks noChangeArrowheads="1"/>
          </p:cNvSpPr>
          <p:nvPr/>
        </p:nvSpPr>
        <p:spPr bwMode="auto">
          <a:xfrm>
            <a:off x="4495800" y="4862513"/>
            <a:ext cx="8382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5364" name="Rectangle 5"/>
          <p:cNvSpPr>
            <a:spLocks noChangeArrowheads="1"/>
          </p:cNvSpPr>
          <p:nvPr/>
        </p:nvSpPr>
        <p:spPr bwMode="auto">
          <a:xfrm>
            <a:off x="4953000" y="990600"/>
            <a:ext cx="5424488" cy="502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5365" name="Text Box 6"/>
          <p:cNvSpPr txBox="1">
            <a:spLocks noChangeArrowheads="1"/>
          </p:cNvSpPr>
          <p:nvPr/>
        </p:nvSpPr>
        <p:spPr bwMode="auto">
          <a:xfrm>
            <a:off x="5334000" y="2895600"/>
            <a:ext cx="441960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A Hammer is Flashed in the LEFT visual field of a split brain patient. 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When asked, “What did you see?” 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What will they say?</a:t>
            </a:r>
          </a:p>
        </p:txBody>
      </p:sp>
    </p:spTree>
    <p:extLst>
      <p:ext uri="{BB962C8B-B14F-4D97-AF65-F5344CB8AC3E}">
        <p14:creationId xmlns:p14="http://schemas.microsoft.com/office/powerpoint/2010/main" val="1282975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1" y="914400"/>
            <a:ext cx="8562975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Rectangle 4"/>
          <p:cNvSpPr>
            <a:spLocks noChangeArrowheads="1"/>
          </p:cNvSpPr>
          <p:nvPr/>
        </p:nvSpPr>
        <p:spPr bwMode="auto">
          <a:xfrm>
            <a:off x="5181600" y="914400"/>
            <a:ext cx="5029200" cy="5029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6388" name="Rectangle 5"/>
          <p:cNvSpPr>
            <a:spLocks noChangeArrowheads="1"/>
          </p:cNvSpPr>
          <p:nvPr/>
        </p:nvSpPr>
        <p:spPr bwMode="auto">
          <a:xfrm>
            <a:off x="4953000" y="3048000"/>
            <a:ext cx="1295400" cy="762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6389" name="Rectangle 6"/>
          <p:cNvSpPr>
            <a:spLocks noChangeArrowheads="1"/>
          </p:cNvSpPr>
          <p:nvPr/>
        </p:nvSpPr>
        <p:spPr bwMode="auto">
          <a:xfrm>
            <a:off x="4572000" y="2286000"/>
            <a:ext cx="3124200" cy="2438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0806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1" y="762000"/>
            <a:ext cx="8685213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7467600" y="838200"/>
            <a:ext cx="27813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7412" name="Rectangle 5"/>
          <p:cNvSpPr>
            <a:spLocks noChangeArrowheads="1"/>
          </p:cNvSpPr>
          <p:nvPr/>
        </p:nvSpPr>
        <p:spPr bwMode="auto">
          <a:xfrm>
            <a:off x="6858000" y="4953000"/>
            <a:ext cx="9144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7413" name="Text Box 6"/>
          <p:cNvSpPr txBox="1">
            <a:spLocks noChangeArrowheads="1"/>
          </p:cNvSpPr>
          <p:nvPr/>
        </p:nvSpPr>
        <p:spPr bwMode="auto">
          <a:xfrm>
            <a:off x="7535863" y="1928813"/>
            <a:ext cx="2667000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When asked to pick up the object they just saw with their LEFT hand they are able to do it. 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Why is this?</a:t>
            </a:r>
          </a:p>
        </p:txBody>
      </p:sp>
    </p:spTree>
    <p:extLst>
      <p:ext uri="{BB962C8B-B14F-4D97-AF65-F5344CB8AC3E}">
        <p14:creationId xmlns:p14="http://schemas.microsoft.com/office/powerpoint/2010/main" val="3326694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914400"/>
            <a:ext cx="8318500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1882775" y="1447800"/>
            <a:ext cx="2971800" cy="4648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1905000" y="914400"/>
            <a:ext cx="5562600" cy="449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8437" name="Rectangle 6"/>
          <p:cNvSpPr>
            <a:spLocks noChangeArrowheads="1"/>
          </p:cNvSpPr>
          <p:nvPr/>
        </p:nvSpPr>
        <p:spPr bwMode="auto">
          <a:xfrm>
            <a:off x="4648200" y="4876800"/>
            <a:ext cx="3276600" cy="685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8438" name="Text Box 7"/>
          <p:cNvSpPr txBox="1">
            <a:spLocks noChangeArrowheads="1"/>
          </p:cNvSpPr>
          <p:nvPr/>
        </p:nvSpPr>
        <p:spPr bwMode="auto">
          <a:xfrm>
            <a:off x="2514600" y="2514600"/>
            <a:ext cx="45720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An apple is shown to the split brain patient in their RIGHT visual field.  When asked, “What did you see?”  What will be their response?</a:t>
            </a:r>
          </a:p>
        </p:txBody>
      </p:sp>
    </p:spTree>
    <p:extLst>
      <p:ext uri="{BB962C8B-B14F-4D97-AF65-F5344CB8AC3E}">
        <p14:creationId xmlns:p14="http://schemas.microsoft.com/office/powerpoint/2010/main" val="15471435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3" descr="figure-02-23.JPG                                               0001EF07&#10;production                     B8414D3D: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063" y="595314"/>
            <a:ext cx="9220201" cy="574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Rectangle 5"/>
          <p:cNvSpPr>
            <a:spLocks noChangeArrowheads="1"/>
          </p:cNvSpPr>
          <p:nvPr/>
        </p:nvSpPr>
        <p:spPr bwMode="auto">
          <a:xfrm>
            <a:off x="1600200" y="598488"/>
            <a:ext cx="6096000" cy="435451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9460" name="Rectangle 6"/>
          <p:cNvSpPr>
            <a:spLocks noChangeArrowheads="1"/>
          </p:cNvSpPr>
          <p:nvPr/>
        </p:nvSpPr>
        <p:spPr bwMode="auto">
          <a:xfrm>
            <a:off x="6705600" y="2286000"/>
            <a:ext cx="685800" cy="2362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9461" name="Text Box 7"/>
          <p:cNvSpPr txBox="1">
            <a:spLocks noChangeArrowheads="1"/>
          </p:cNvSpPr>
          <p:nvPr/>
        </p:nvSpPr>
        <p:spPr bwMode="auto">
          <a:xfrm>
            <a:off x="2819400" y="2971801"/>
            <a:ext cx="373380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They can say that they saw the apple.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 Why do you think this is?</a:t>
            </a:r>
          </a:p>
        </p:txBody>
      </p:sp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1600200" y="4929189"/>
            <a:ext cx="5486400" cy="14065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8864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0483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3886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76032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1507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7086600" y="2895600"/>
            <a:ext cx="3200400" cy="1981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8763000" y="990600"/>
            <a:ext cx="685800" cy="304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72616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2531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7086600" y="2895600"/>
            <a:ext cx="3200400" cy="19812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94534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3555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2286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3557" name="Rectangle 6"/>
          <p:cNvSpPr>
            <a:spLocks noChangeArrowheads="1"/>
          </p:cNvSpPr>
          <p:nvPr/>
        </p:nvSpPr>
        <p:spPr bwMode="auto">
          <a:xfrm>
            <a:off x="8915400" y="3124200"/>
            <a:ext cx="762000" cy="16764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3558" name="Text Box 7"/>
          <p:cNvSpPr txBox="1">
            <a:spLocks noChangeArrowheads="1"/>
          </p:cNvSpPr>
          <p:nvPr/>
        </p:nvSpPr>
        <p:spPr bwMode="auto">
          <a:xfrm>
            <a:off x="9067800" y="3733801"/>
            <a:ext cx="8382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HE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  <a:cs typeface="+mn-cs"/>
              </a:rPr>
              <a:t>ART</a:t>
            </a:r>
          </a:p>
        </p:txBody>
      </p:sp>
    </p:spTree>
    <p:extLst>
      <p:ext uri="{BB962C8B-B14F-4D97-AF65-F5344CB8AC3E}">
        <p14:creationId xmlns:p14="http://schemas.microsoft.com/office/powerpoint/2010/main" val="33876768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Split Brain Experiments</a:t>
            </a:r>
          </a:p>
        </p:txBody>
      </p:sp>
      <p:pic>
        <p:nvPicPr>
          <p:cNvPr id="24579" name="Picture 3" descr="H:\Website\Videos\Aaron's revised PowerPoints\Biology\Photos &amp; Videos\12673_MyersPsy8e_fig.2.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990600"/>
            <a:ext cx="8229600" cy="3938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7086600" y="990600"/>
            <a:ext cx="3200400" cy="2286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4581" name="Oval 5"/>
          <p:cNvSpPr>
            <a:spLocks noChangeArrowheads="1"/>
          </p:cNvSpPr>
          <p:nvPr/>
        </p:nvSpPr>
        <p:spPr bwMode="auto">
          <a:xfrm>
            <a:off x="8991600" y="3962400"/>
            <a:ext cx="457200" cy="304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86742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2560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264" y="0"/>
            <a:ext cx="5341937" cy="708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78455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651</Words>
  <Application>Microsoft Office PowerPoint</Application>
  <PresentationFormat>Widescreen</PresentationFormat>
  <Paragraphs>69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Century Gothic</vt:lpstr>
      <vt:lpstr>Times New Roman</vt:lpstr>
      <vt:lpstr>Verdana</vt:lpstr>
      <vt:lpstr>Wingdings 3</vt:lpstr>
      <vt:lpstr>Ion</vt:lpstr>
      <vt:lpstr>Hemispheric Organisation – Split Brain. </vt:lpstr>
      <vt:lpstr> Hemispheric Organization: Split Brain Patients</vt:lpstr>
      <vt:lpstr>PowerPoint Presentation</vt:lpstr>
      <vt:lpstr>Corpus Callosum</vt:lpstr>
      <vt:lpstr>Corpus Callosum</vt:lpstr>
      <vt:lpstr>Short-Term Complications of Split-Brain Operation</vt:lpstr>
      <vt:lpstr>PowerPoint Presentation</vt:lpstr>
      <vt:lpstr>The ‘Split Brain’ studies</vt:lpstr>
      <vt:lpstr>Visual Fields &amp; the Split Brain Patient</vt:lpstr>
      <vt:lpstr>Split Brain Studies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Split Brain Experiments</vt:lpstr>
      <vt:lpstr>Split Brain Experiments</vt:lpstr>
      <vt:lpstr>Split Brain Experiments</vt:lpstr>
      <vt:lpstr>Split Brain Experiments</vt:lpstr>
      <vt:lpstr>Split Brain Experiments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Hemispheric Organisation – Split Brain. </dc:title>
  <dc:creator>Stuart Jones</dc:creator>
  <cp:lastModifiedBy>Stuart Jones</cp:lastModifiedBy>
  <cp:revision>1</cp:revision>
  <dcterms:created xsi:type="dcterms:W3CDTF">2021-11-20T15:38:04Z</dcterms:created>
  <dcterms:modified xsi:type="dcterms:W3CDTF">2021-11-20T15:39:07Z</dcterms:modified>
</cp:coreProperties>
</file>