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91" r:id="rId1"/>
  </p:sldMasterIdLst>
  <p:notesMasterIdLst>
    <p:notesMasterId r:id="rId24"/>
  </p:notesMasterIdLst>
  <p:sldIdLst>
    <p:sldId id="292" r:id="rId2"/>
    <p:sldId id="293" r:id="rId3"/>
    <p:sldId id="294" r:id="rId4"/>
    <p:sldId id="295" r:id="rId5"/>
    <p:sldId id="296" r:id="rId6"/>
    <p:sldId id="357" r:id="rId7"/>
    <p:sldId id="297" r:id="rId8"/>
    <p:sldId id="300" r:id="rId9"/>
    <p:sldId id="298" r:id="rId10"/>
    <p:sldId id="299" r:id="rId11"/>
    <p:sldId id="302" r:id="rId12"/>
    <p:sldId id="358" r:id="rId13"/>
    <p:sldId id="287" r:id="rId14"/>
    <p:sldId id="257" r:id="rId15"/>
    <p:sldId id="355" r:id="rId16"/>
    <p:sldId id="265" r:id="rId17"/>
    <p:sldId id="272" r:id="rId18"/>
    <p:sldId id="273" r:id="rId19"/>
    <p:sldId id="285" r:id="rId20"/>
    <p:sldId id="275" r:id="rId21"/>
    <p:sldId id="356" r:id="rId22"/>
    <p:sldId id="301" r:id="rId2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68" autoAdjust="0"/>
    <p:restoredTop sz="94660"/>
  </p:normalViewPr>
  <p:slideViewPr>
    <p:cSldViewPr snapToGrid="0">
      <p:cViewPr varScale="1">
        <p:scale>
          <a:sx n="79" d="100"/>
          <a:sy n="79" d="100"/>
        </p:scale>
        <p:origin x="546" y="5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CA33A2-9A4B-4EF3-92EA-EEC3E3C83E8B}" type="datetimeFigureOut">
              <a:rPr lang="en-GB" smtClean="0"/>
              <a:t>24/09/2021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D4CF4D-3A45-4370-82D8-844A055F9132}" type="slidenum">
              <a:rPr lang="en-GB" smtClean="0"/>
              <a:t>‹#›</a:t>
            </a:fld>
            <a:endParaRPr lang="en-GB"/>
          </a:p>
        </p:txBody>
      </p:sp>
    </p:spTree>
    <p:extLst>
      <p:ext uri="{BB962C8B-B14F-4D97-AF65-F5344CB8AC3E}">
        <p14:creationId xmlns:p14="http://schemas.microsoft.com/office/powerpoint/2010/main" val="7606845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Adapted from material in chapters 4 and 10 of Weaver, Success In</a:t>
            </a:r>
            <a:r>
              <a:rPr lang="en-GB" baseline="0" dirty="0"/>
              <a:t> Your Project</a:t>
            </a:r>
            <a:endParaRPr lang="en-GB" dirty="0"/>
          </a:p>
        </p:txBody>
      </p:sp>
      <p:sp>
        <p:nvSpPr>
          <p:cNvPr id="4" name="Slide Number Placeholder 3"/>
          <p:cNvSpPr>
            <a:spLocks noGrp="1"/>
          </p:cNvSpPr>
          <p:nvPr>
            <p:ph type="sldNum" sz="quarter" idx="10"/>
          </p:nvPr>
        </p:nvSpPr>
        <p:spPr/>
        <p:txBody>
          <a:bodyPr/>
          <a:lstStyle/>
          <a:p>
            <a:fld id="{1525BB4A-8CDF-4A88-90FA-F8FE6AA5FB5F}" type="slidenum">
              <a:rPr lang="en-GB" smtClean="0"/>
              <a:t>1</a:t>
            </a:fld>
            <a:endParaRPr lang="en-GB"/>
          </a:p>
        </p:txBody>
      </p:sp>
    </p:spTree>
    <p:extLst>
      <p:ext uri="{BB962C8B-B14F-4D97-AF65-F5344CB8AC3E}">
        <p14:creationId xmlns:p14="http://schemas.microsoft.com/office/powerpoint/2010/main" val="22062164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2" name="Picture 2" descr="\\DROBO-FS\QuickDrops\JB\PPTX NG\Droplets\LightingOverlay.png"/>
          <p:cNvPicPr>
            <a:picLocks noChangeAspect="1" noChangeArrowheads="1"/>
          </p:cNvPicPr>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66" name="Group 65"/>
          <p:cNvGrpSpPr/>
          <p:nvPr/>
        </p:nvGrpSpPr>
        <p:grpSpPr>
          <a:xfrm>
            <a:off x="0" y="0"/>
            <a:ext cx="2305051" cy="6858001"/>
            <a:chOff x="0" y="0"/>
            <a:chExt cx="2305051" cy="6858001"/>
          </a:xfrm>
          <a:gradFill flip="none" rotWithShape="1">
            <a:gsLst>
              <a:gs pos="0">
                <a:schemeClr val="tx2"/>
              </a:gs>
              <a:gs pos="100000">
                <a:schemeClr val="tx2">
                  <a:lumMod val="50000"/>
                </a:schemeClr>
              </a:gs>
            </a:gsLst>
            <a:lin ang="5400000" scaled="0"/>
            <a:tileRect/>
          </a:gradFill>
        </p:grpSpPr>
        <p:sp>
          <p:nvSpPr>
            <p:cNvPr id="67"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68"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9"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0"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71"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2"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3"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4"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5"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6"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7"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8"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9"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0"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1"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2"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3"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4"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5"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6"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7"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8"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9"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0"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1"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2"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3"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4"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5"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96"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7"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8"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9"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0"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1"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2"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3"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4"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5"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6"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7"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08"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9"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0"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1"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2"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3"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4"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5"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6"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7"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8"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9"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0"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900238" y="1122363"/>
            <a:ext cx="6593681"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900238" y="3602038"/>
            <a:ext cx="6593681"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5801052" y="5410202"/>
            <a:ext cx="2057400" cy="365125"/>
          </a:xfrm>
          <a:prstGeom prst="rect">
            <a:avLst/>
          </a:prstGeom>
        </p:spPr>
        <p:txBody>
          <a:bodyPr/>
          <a:lstStyle/>
          <a:p>
            <a:fld id="{4AAD347D-5ACD-4C99-B74B-A9C85AD731AF}" type="datetimeFigureOut">
              <a:rPr lang="en-US" smtClean="0"/>
              <a:t>9/24/2021</a:t>
            </a:fld>
            <a:endParaRPr lang="en-US" dirty="0"/>
          </a:p>
        </p:txBody>
      </p:sp>
      <p:sp>
        <p:nvSpPr>
          <p:cNvPr id="5" name="Footer Placeholder 4"/>
          <p:cNvSpPr>
            <a:spLocks noGrp="1"/>
          </p:cNvSpPr>
          <p:nvPr>
            <p:ph type="ftr" sz="quarter" idx="11"/>
          </p:nvPr>
        </p:nvSpPr>
        <p:spPr>
          <a:xfrm>
            <a:off x="1900237" y="5410202"/>
            <a:ext cx="3843665" cy="365125"/>
          </a:xfrm>
          <a:prstGeom prst="rect">
            <a:avLst/>
          </a:prstGeom>
        </p:spPr>
        <p:txBody>
          <a:bodyPr/>
          <a:lstStyle/>
          <a:p>
            <a:endParaRPr lang="en-US" dirty="0"/>
          </a:p>
        </p:txBody>
      </p:sp>
      <p:sp>
        <p:nvSpPr>
          <p:cNvPr id="6" name="Slide Number Placeholder 5"/>
          <p:cNvSpPr>
            <a:spLocks noGrp="1"/>
          </p:cNvSpPr>
          <p:nvPr>
            <p:ph type="sldNum" sz="quarter" idx="12"/>
          </p:nvPr>
        </p:nvSpPr>
        <p:spPr>
          <a:xfrm>
            <a:off x="7915603" y="5410200"/>
            <a:ext cx="578317" cy="365125"/>
          </a:xfrm>
          <a:prstGeom prst="rect">
            <a:avLst/>
          </a:prstGeom>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1608984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7" name="Title 1"/>
          <p:cNvSpPr>
            <a:spLocks noGrp="1"/>
          </p:cNvSpPr>
          <p:nvPr>
            <p:ph type="title"/>
          </p:nvPr>
        </p:nvSpPr>
        <p:spPr>
          <a:xfrm>
            <a:off x="856059" y="327514"/>
            <a:ext cx="7429499" cy="580910"/>
          </a:xfrm>
        </p:spPr>
        <p:txBody>
          <a:bodyPr/>
          <a:lstStyle/>
          <a:p>
            <a:r>
              <a:rPr lang="en-US"/>
              <a:t>Click to edit Master title style</a:t>
            </a:r>
            <a:endParaRPr lang="en-US" dirty="0"/>
          </a:p>
        </p:txBody>
      </p:sp>
      <p:sp>
        <p:nvSpPr>
          <p:cNvPr id="48" name="Content Placeholder 2"/>
          <p:cNvSpPr>
            <a:spLocks noGrp="1"/>
          </p:cNvSpPr>
          <p:nvPr>
            <p:ph idx="1"/>
          </p:nvPr>
        </p:nvSpPr>
        <p:spPr>
          <a:xfrm>
            <a:off x="856060" y="1039906"/>
            <a:ext cx="7429499" cy="56358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1971795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56058" y="1419227"/>
            <a:ext cx="74295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856058" y="4424362"/>
            <a:ext cx="74295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592691" y="5883277"/>
            <a:ext cx="2057400" cy="365125"/>
          </a:xfrm>
          <a:prstGeom prst="rect">
            <a:avLst/>
          </a:prstGeom>
        </p:spPr>
        <p:txBody>
          <a:bodyPr/>
          <a:lstStyle/>
          <a:p>
            <a:r>
              <a:rPr lang="en-GB"/>
              <a:t>Dr Nik Whitehead</a:t>
            </a:r>
          </a:p>
        </p:txBody>
      </p:sp>
      <p:sp>
        <p:nvSpPr>
          <p:cNvPr id="5" name="Footer Placeholder 4"/>
          <p:cNvSpPr>
            <a:spLocks noGrp="1"/>
          </p:cNvSpPr>
          <p:nvPr>
            <p:ph type="ftr" sz="quarter" idx="11"/>
          </p:nvPr>
        </p:nvSpPr>
        <p:spPr>
          <a:xfrm>
            <a:off x="856059" y="5883276"/>
            <a:ext cx="4679482"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7707241" y="5883275"/>
            <a:ext cx="578317" cy="365125"/>
          </a:xfrm>
          <a:prstGeom prst="rect">
            <a:avLst/>
          </a:prstGeom>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40987360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56058" y="1004889"/>
            <a:ext cx="3658792" cy="564692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629151" y="1004889"/>
            <a:ext cx="3656408" cy="564692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253748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56058" y="619127"/>
            <a:ext cx="74295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78902" y="2249486"/>
            <a:ext cx="3435949"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56058" y="3073398"/>
            <a:ext cx="3658793"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51992" y="2249485"/>
            <a:ext cx="3433565"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3073398"/>
            <a:ext cx="3656408"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5592691" y="5883277"/>
            <a:ext cx="2057400" cy="365125"/>
          </a:xfrm>
          <a:prstGeom prst="rect">
            <a:avLst/>
          </a:prstGeom>
        </p:spPr>
        <p:txBody>
          <a:bodyPr/>
          <a:lstStyle/>
          <a:p>
            <a:r>
              <a:rPr lang="en-GB"/>
              <a:t>Dr Nik Whitehead</a:t>
            </a:r>
          </a:p>
        </p:txBody>
      </p:sp>
      <p:sp>
        <p:nvSpPr>
          <p:cNvPr id="8" name="Footer Placeholder 7"/>
          <p:cNvSpPr>
            <a:spLocks noGrp="1"/>
          </p:cNvSpPr>
          <p:nvPr>
            <p:ph type="ftr" sz="quarter" idx="11"/>
          </p:nvPr>
        </p:nvSpPr>
        <p:spPr>
          <a:xfrm>
            <a:off x="856059" y="5883276"/>
            <a:ext cx="4679482" cy="365125"/>
          </a:xfrm>
          <a:prstGeom prst="rect">
            <a:avLst/>
          </a:prstGeom>
        </p:spPr>
        <p:txBody>
          <a:bodyPr/>
          <a:lstStyle/>
          <a:p>
            <a:endParaRPr lang="en-GB"/>
          </a:p>
        </p:txBody>
      </p:sp>
      <p:sp>
        <p:nvSpPr>
          <p:cNvPr id="9" name="Slide Number Placeholder 8"/>
          <p:cNvSpPr>
            <a:spLocks noGrp="1"/>
          </p:cNvSpPr>
          <p:nvPr>
            <p:ph type="sldNum" sz="quarter" idx="12"/>
          </p:nvPr>
        </p:nvSpPr>
        <p:spPr>
          <a:xfrm>
            <a:off x="7707241" y="5883275"/>
            <a:ext cx="578317" cy="365125"/>
          </a:xfrm>
          <a:prstGeom prst="rect">
            <a:avLst/>
          </a:prstGeom>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3225617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a:xfrm>
            <a:off x="5592691" y="5883277"/>
            <a:ext cx="2057400" cy="365125"/>
          </a:xfrm>
          <a:prstGeom prst="rect">
            <a:avLst/>
          </a:prstGeom>
        </p:spPr>
        <p:txBody>
          <a:bodyPr/>
          <a:lstStyle/>
          <a:p>
            <a:fld id="{48A87A34-81AB-432B-8DAE-1953F412C126}" type="datetimeFigureOut">
              <a:rPr lang="en-US" smtClean="0"/>
              <a:t>9/24/2021</a:t>
            </a:fld>
            <a:endParaRPr lang="en-US" dirty="0"/>
          </a:p>
        </p:txBody>
      </p:sp>
      <p:sp>
        <p:nvSpPr>
          <p:cNvPr id="4" name="Footer Placeholder 3"/>
          <p:cNvSpPr>
            <a:spLocks noGrp="1"/>
          </p:cNvSpPr>
          <p:nvPr>
            <p:ph type="ftr" sz="quarter" idx="11"/>
          </p:nvPr>
        </p:nvSpPr>
        <p:spPr>
          <a:xfrm>
            <a:off x="856059" y="5883276"/>
            <a:ext cx="4679482" cy="365125"/>
          </a:xfrm>
          <a:prstGeom prst="rect">
            <a:avLst/>
          </a:prstGeom>
        </p:spPr>
        <p:txBody>
          <a:bodyPr/>
          <a:lstStyle/>
          <a:p>
            <a:endParaRPr lang="en-US" dirty="0"/>
          </a:p>
        </p:txBody>
      </p:sp>
      <p:sp>
        <p:nvSpPr>
          <p:cNvPr id="5" name="Slide Number Placeholder 4"/>
          <p:cNvSpPr>
            <a:spLocks noGrp="1"/>
          </p:cNvSpPr>
          <p:nvPr>
            <p:ph type="sldNum" sz="quarter" idx="12"/>
          </p:nvPr>
        </p:nvSpPr>
        <p:spPr>
          <a:xfrm>
            <a:off x="7707241" y="5883275"/>
            <a:ext cx="578317" cy="365125"/>
          </a:xfrm>
          <a:prstGeom prst="rect">
            <a:avLst/>
          </a:prstGeom>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7928920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5592691" y="5883277"/>
            <a:ext cx="2057400" cy="365125"/>
          </a:xfrm>
          <a:prstGeom prst="rect">
            <a:avLst/>
          </a:prstGeom>
        </p:spPr>
        <p:txBody>
          <a:bodyPr/>
          <a:lstStyle/>
          <a:p>
            <a:r>
              <a:rPr lang="en-GB"/>
              <a:t>Dr Nik Whitehead</a:t>
            </a:r>
          </a:p>
        </p:txBody>
      </p:sp>
      <p:sp>
        <p:nvSpPr>
          <p:cNvPr id="3" name="Footer Placeholder 2"/>
          <p:cNvSpPr>
            <a:spLocks noGrp="1"/>
          </p:cNvSpPr>
          <p:nvPr>
            <p:ph type="ftr" sz="quarter" idx="11"/>
          </p:nvPr>
        </p:nvSpPr>
        <p:spPr>
          <a:xfrm>
            <a:off x="856059" y="5883276"/>
            <a:ext cx="4679482" cy="365125"/>
          </a:xfrm>
          <a:prstGeom prst="rect">
            <a:avLst/>
          </a:prstGeom>
        </p:spPr>
        <p:txBody>
          <a:bodyPr/>
          <a:lstStyle/>
          <a:p>
            <a:endParaRPr lang="en-GB"/>
          </a:p>
        </p:txBody>
      </p:sp>
      <p:sp>
        <p:nvSpPr>
          <p:cNvPr id="4" name="Slide Number Placeholder 3"/>
          <p:cNvSpPr>
            <a:spLocks noGrp="1"/>
          </p:cNvSpPr>
          <p:nvPr>
            <p:ph type="sldNum" sz="quarter" idx="12"/>
          </p:nvPr>
        </p:nvSpPr>
        <p:spPr>
          <a:xfrm>
            <a:off x="7707241" y="5883275"/>
            <a:ext cx="578317" cy="365125"/>
          </a:xfrm>
          <a:prstGeom prst="rect">
            <a:avLst/>
          </a:prstGeom>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7498770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0029" y="609601"/>
            <a:ext cx="2892028"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67150" y="592666"/>
            <a:ext cx="4418407"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0029" y="2249486"/>
            <a:ext cx="2892028"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5592691" y="5883277"/>
            <a:ext cx="2057400" cy="365125"/>
          </a:xfrm>
          <a:prstGeom prst="rect">
            <a:avLst/>
          </a:prstGeom>
        </p:spPr>
        <p:txBody>
          <a:bodyPr/>
          <a:lstStyle/>
          <a:p>
            <a:fld id="{4509A250-FF31-4206-8172-F9D3106AACB1}" type="datetimeFigureOut">
              <a:rPr lang="en-US" smtClean="0"/>
              <a:t>9/24/2021</a:t>
            </a:fld>
            <a:endParaRPr lang="en-US" dirty="0"/>
          </a:p>
        </p:txBody>
      </p:sp>
      <p:sp>
        <p:nvSpPr>
          <p:cNvPr id="6" name="Footer Placeholder 5"/>
          <p:cNvSpPr>
            <a:spLocks noGrp="1"/>
          </p:cNvSpPr>
          <p:nvPr>
            <p:ph type="ftr" sz="quarter" idx="11"/>
          </p:nvPr>
        </p:nvSpPr>
        <p:spPr>
          <a:xfrm>
            <a:off x="856059" y="5883276"/>
            <a:ext cx="4679482" cy="365125"/>
          </a:xfrm>
          <a:prstGeom prst="rect">
            <a:avLst/>
          </a:prstGeom>
        </p:spPr>
        <p:txBody>
          <a:bodyPr/>
          <a:lstStyle/>
          <a:p>
            <a:endParaRPr lang="en-US" dirty="0"/>
          </a:p>
        </p:txBody>
      </p:sp>
      <p:sp>
        <p:nvSpPr>
          <p:cNvPr id="7" name="Slide Number Placeholder 6"/>
          <p:cNvSpPr>
            <a:spLocks noGrp="1"/>
          </p:cNvSpPr>
          <p:nvPr>
            <p:ph type="sldNum" sz="quarter" idx="12"/>
          </p:nvPr>
        </p:nvSpPr>
        <p:spPr>
          <a:xfrm>
            <a:off x="7707241" y="5883275"/>
            <a:ext cx="578317" cy="365125"/>
          </a:xfrm>
          <a:prstGeom prst="rect">
            <a:avLst/>
          </a:prstGeom>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2593546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61" y="609600"/>
            <a:ext cx="3753962"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32866" y="609600"/>
            <a:ext cx="3452693" cy="5181602"/>
          </a:xfrm>
          <a:prstGeom prst="round2DiagRect">
            <a:avLst>
              <a:gd name="adj1" fmla="val 6074"/>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856059" y="2249486"/>
            <a:ext cx="3753964"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5592691" y="5883277"/>
            <a:ext cx="2057400" cy="365125"/>
          </a:xfrm>
          <a:prstGeom prst="rect">
            <a:avLst/>
          </a:prstGeom>
        </p:spPr>
        <p:txBody>
          <a:bodyPr/>
          <a:lstStyle/>
          <a:p>
            <a:fld id="{4509A250-FF31-4206-8172-F9D3106AACB1}" type="datetimeFigureOut">
              <a:rPr lang="en-US" smtClean="0"/>
              <a:t>9/24/2021</a:t>
            </a:fld>
            <a:endParaRPr lang="en-US" dirty="0"/>
          </a:p>
        </p:txBody>
      </p:sp>
      <p:sp>
        <p:nvSpPr>
          <p:cNvPr id="6" name="Footer Placeholder 5"/>
          <p:cNvSpPr>
            <a:spLocks noGrp="1"/>
          </p:cNvSpPr>
          <p:nvPr>
            <p:ph type="ftr" sz="quarter" idx="11"/>
          </p:nvPr>
        </p:nvSpPr>
        <p:spPr>
          <a:xfrm>
            <a:off x="856059" y="5883276"/>
            <a:ext cx="4679482" cy="365125"/>
          </a:xfrm>
          <a:prstGeom prst="rect">
            <a:avLst/>
          </a:prstGeom>
        </p:spPr>
        <p:txBody>
          <a:bodyPr/>
          <a:lstStyle/>
          <a:p>
            <a:endParaRPr lang="en-US" dirty="0"/>
          </a:p>
        </p:txBody>
      </p:sp>
      <p:sp>
        <p:nvSpPr>
          <p:cNvPr id="7" name="Slide Number Placeholder 6"/>
          <p:cNvSpPr>
            <a:spLocks noGrp="1"/>
          </p:cNvSpPr>
          <p:nvPr>
            <p:ph type="sldNum" sz="quarter" idx="12"/>
          </p:nvPr>
        </p:nvSpPr>
        <p:spPr>
          <a:xfrm>
            <a:off x="7707241" y="5883275"/>
            <a:ext cx="578317" cy="365125"/>
          </a:xfrm>
          <a:prstGeom prst="rect">
            <a:avLst/>
          </a:prstGeom>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372874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58" y="4304665"/>
            <a:ext cx="7434266"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56058" y="606426"/>
            <a:ext cx="7434266" cy="3299778"/>
          </a:xfrm>
          <a:prstGeom prst="round2DiagRect">
            <a:avLst>
              <a:gd name="adj1" fmla="val 5101"/>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856024" y="5124020"/>
            <a:ext cx="7433144"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5592691" y="5883277"/>
            <a:ext cx="2057400" cy="365125"/>
          </a:xfrm>
          <a:prstGeom prst="rect">
            <a:avLst/>
          </a:prstGeom>
        </p:spPr>
        <p:txBody>
          <a:bodyPr/>
          <a:lstStyle/>
          <a:p>
            <a:fld id="{4AAD347D-5ACD-4C99-B74B-A9C85AD731AF}" type="datetimeFigureOut">
              <a:rPr lang="en-US" smtClean="0"/>
              <a:t>9/24/2021</a:t>
            </a:fld>
            <a:endParaRPr lang="en-US" dirty="0"/>
          </a:p>
        </p:txBody>
      </p:sp>
      <p:sp>
        <p:nvSpPr>
          <p:cNvPr id="6" name="Footer Placeholder 5"/>
          <p:cNvSpPr>
            <a:spLocks noGrp="1"/>
          </p:cNvSpPr>
          <p:nvPr>
            <p:ph type="ftr" sz="quarter" idx="11"/>
          </p:nvPr>
        </p:nvSpPr>
        <p:spPr>
          <a:xfrm>
            <a:off x="856059" y="5883276"/>
            <a:ext cx="4679482" cy="365125"/>
          </a:xfrm>
          <a:prstGeom prst="rect">
            <a:avLst/>
          </a:prstGeom>
        </p:spPr>
        <p:txBody>
          <a:bodyPr/>
          <a:lstStyle/>
          <a:p>
            <a:endParaRPr lang="en-US" dirty="0"/>
          </a:p>
        </p:txBody>
      </p:sp>
      <p:sp>
        <p:nvSpPr>
          <p:cNvPr id="7" name="Slide Number Placeholder 6"/>
          <p:cNvSpPr>
            <a:spLocks noGrp="1"/>
          </p:cNvSpPr>
          <p:nvPr>
            <p:ph type="sldNum" sz="quarter" idx="12"/>
          </p:nvPr>
        </p:nvSpPr>
        <p:spPr>
          <a:xfrm>
            <a:off x="7707241" y="5883275"/>
            <a:ext cx="578317" cy="365125"/>
          </a:xfrm>
          <a:prstGeom prst="rect">
            <a:avLst/>
          </a:prstGeom>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581471591"/>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93" y="609600"/>
            <a:ext cx="7429466"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856058" y="4419600"/>
            <a:ext cx="7428344"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5592691" y="5883277"/>
            <a:ext cx="2057400" cy="365125"/>
          </a:xfrm>
          <a:prstGeom prst="rect">
            <a:avLst/>
          </a:prstGeom>
        </p:spPr>
        <p:txBody>
          <a:bodyPr/>
          <a:lstStyle/>
          <a:p>
            <a:fld id="{4AAD347D-5ACD-4C99-B74B-A9C85AD731AF}" type="datetimeFigureOut">
              <a:rPr lang="en-US" smtClean="0"/>
              <a:t>9/24/2021</a:t>
            </a:fld>
            <a:endParaRPr lang="en-US" dirty="0"/>
          </a:p>
        </p:txBody>
      </p:sp>
      <p:sp>
        <p:nvSpPr>
          <p:cNvPr id="6" name="Footer Placeholder 5"/>
          <p:cNvSpPr>
            <a:spLocks noGrp="1"/>
          </p:cNvSpPr>
          <p:nvPr>
            <p:ph type="ftr" sz="quarter" idx="11"/>
          </p:nvPr>
        </p:nvSpPr>
        <p:spPr>
          <a:xfrm>
            <a:off x="856059" y="5883276"/>
            <a:ext cx="4679482" cy="365125"/>
          </a:xfrm>
          <a:prstGeom prst="rect">
            <a:avLst/>
          </a:prstGeom>
        </p:spPr>
        <p:txBody>
          <a:bodyPr/>
          <a:lstStyle/>
          <a:p>
            <a:endParaRPr lang="en-US" dirty="0"/>
          </a:p>
        </p:txBody>
      </p:sp>
      <p:sp>
        <p:nvSpPr>
          <p:cNvPr id="7" name="Slide Number Placeholder 6"/>
          <p:cNvSpPr>
            <a:spLocks noGrp="1"/>
          </p:cNvSpPr>
          <p:nvPr>
            <p:ph type="sldNum" sz="quarter" idx="12"/>
          </p:nvPr>
        </p:nvSpPr>
        <p:spPr>
          <a:xfrm>
            <a:off x="7707241" y="5883275"/>
            <a:ext cx="578317" cy="365125"/>
          </a:xfrm>
          <a:prstGeom prst="rect">
            <a:avLst/>
          </a:prstGeom>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781460688"/>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4659" y="609600"/>
            <a:ext cx="6977064"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290484" y="3365557"/>
            <a:ext cx="6564224"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856058" y="4309919"/>
            <a:ext cx="74295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5592691" y="5883277"/>
            <a:ext cx="2057400" cy="365125"/>
          </a:xfrm>
          <a:prstGeom prst="rect">
            <a:avLst/>
          </a:prstGeom>
        </p:spPr>
        <p:txBody>
          <a:bodyPr/>
          <a:lstStyle/>
          <a:p>
            <a:fld id="{4AAD347D-5ACD-4C99-B74B-A9C85AD731AF}" type="datetimeFigureOut">
              <a:rPr lang="en-US" smtClean="0"/>
              <a:t>9/24/2021</a:t>
            </a:fld>
            <a:endParaRPr lang="en-US" dirty="0"/>
          </a:p>
        </p:txBody>
      </p:sp>
      <p:sp>
        <p:nvSpPr>
          <p:cNvPr id="6" name="Footer Placeholder 5"/>
          <p:cNvSpPr>
            <a:spLocks noGrp="1"/>
          </p:cNvSpPr>
          <p:nvPr>
            <p:ph type="ftr" sz="quarter" idx="11"/>
          </p:nvPr>
        </p:nvSpPr>
        <p:spPr>
          <a:xfrm>
            <a:off x="856059" y="5883276"/>
            <a:ext cx="4679482" cy="365125"/>
          </a:xfrm>
          <a:prstGeom prst="rect">
            <a:avLst/>
          </a:prstGeom>
        </p:spPr>
        <p:txBody>
          <a:bodyPr/>
          <a:lstStyle/>
          <a:p>
            <a:endParaRPr lang="en-US" dirty="0"/>
          </a:p>
        </p:txBody>
      </p:sp>
      <p:sp>
        <p:nvSpPr>
          <p:cNvPr id="7" name="Slide Number Placeholder 6"/>
          <p:cNvSpPr>
            <a:spLocks noGrp="1"/>
          </p:cNvSpPr>
          <p:nvPr>
            <p:ph type="sldNum" sz="quarter" idx="12"/>
          </p:nvPr>
        </p:nvSpPr>
        <p:spPr>
          <a:xfrm>
            <a:off x="7707241" y="5883275"/>
            <a:ext cx="578317" cy="365125"/>
          </a:xfrm>
          <a:prstGeom prst="rect">
            <a:avLst/>
          </a:prstGeom>
        </p:spPr>
        <p:txBody>
          <a:bodyPr/>
          <a:lstStyle/>
          <a:p>
            <a:fld id="{D57F1E4F-1CFF-5643-939E-02111984F565}" type="slidenum">
              <a:rPr lang="en-US" smtClean="0"/>
              <a:t>‹#›</a:t>
            </a:fld>
            <a:endParaRPr lang="en-US" dirty="0"/>
          </a:p>
        </p:txBody>
      </p:sp>
      <p:sp>
        <p:nvSpPr>
          <p:cNvPr id="52" name="TextBox 51"/>
          <p:cNvSpPr txBox="1"/>
          <p:nvPr/>
        </p:nvSpPr>
        <p:spPr>
          <a:xfrm>
            <a:off x="696579" y="718458"/>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53" name="TextBox 52"/>
          <p:cNvSpPr txBox="1"/>
          <p:nvPr/>
        </p:nvSpPr>
        <p:spPr>
          <a:xfrm>
            <a:off x="7817473" y="2764972"/>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Tree>
    <p:extLst>
      <p:ext uri="{BB962C8B-B14F-4D97-AF65-F5344CB8AC3E}">
        <p14:creationId xmlns:p14="http://schemas.microsoft.com/office/powerpoint/2010/main" val="1175423015"/>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56058" y="2134042"/>
            <a:ext cx="74295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856023" y="4657655"/>
            <a:ext cx="7428379"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5592691" y="5883277"/>
            <a:ext cx="2057400" cy="365125"/>
          </a:xfrm>
          <a:prstGeom prst="rect">
            <a:avLst/>
          </a:prstGeom>
        </p:spPr>
        <p:txBody>
          <a:bodyPr/>
          <a:lstStyle/>
          <a:p>
            <a:fld id="{4AAD347D-5ACD-4C99-B74B-A9C85AD731AF}" type="datetimeFigureOut">
              <a:rPr lang="en-US" smtClean="0"/>
              <a:t>9/24/2021</a:t>
            </a:fld>
            <a:endParaRPr lang="en-US" dirty="0"/>
          </a:p>
        </p:txBody>
      </p:sp>
      <p:sp>
        <p:nvSpPr>
          <p:cNvPr id="6" name="Footer Placeholder 5"/>
          <p:cNvSpPr>
            <a:spLocks noGrp="1"/>
          </p:cNvSpPr>
          <p:nvPr>
            <p:ph type="ftr" sz="quarter" idx="11"/>
          </p:nvPr>
        </p:nvSpPr>
        <p:spPr>
          <a:xfrm>
            <a:off x="856059" y="5883276"/>
            <a:ext cx="4679482" cy="365125"/>
          </a:xfrm>
          <a:prstGeom prst="rect">
            <a:avLst/>
          </a:prstGeom>
        </p:spPr>
        <p:txBody>
          <a:bodyPr/>
          <a:lstStyle/>
          <a:p>
            <a:endParaRPr lang="en-US" dirty="0"/>
          </a:p>
        </p:txBody>
      </p:sp>
      <p:sp>
        <p:nvSpPr>
          <p:cNvPr id="7" name="Slide Number Placeholder 6"/>
          <p:cNvSpPr>
            <a:spLocks noGrp="1"/>
          </p:cNvSpPr>
          <p:nvPr>
            <p:ph type="sldNum" sz="quarter" idx="12"/>
          </p:nvPr>
        </p:nvSpPr>
        <p:spPr>
          <a:xfrm>
            <a:off x="7707241" y="5883275"/>
            <a:ext cx="578317" cy="365125"/>
          </a:xfrm>
          <a:prstGeom prst="rect">
            <a:avLst/>
          </a:prstGeom>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322618272"/>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56060" y="609600"/>
            <a:ext cx="7429499"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856058" y="2674463"/>
            <a:ext cx="2397674"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856059" y="3360263"/>
            <a:ext cx="2396432"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386075" y="2677635"/>
            <a:ext cx="2388289"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386075" y="3363435"/>
            <a:ext cx="238895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5889332" y="2674463"/>
            <a:ext cx="2396226"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5889332" y="3360263"/>
            <a:ext cx="2396226"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a:xfrm>
            <a:off x="5592691" y="5883277"/>
            <a:ext cx="2057400" cy="365125"/>
          </a:xfrm>
          <a:prstGeom prst="rect">
            <a:avLst/>
          </a:prstGeom>
        </p:spPr>
        <p:txBody>
          <a:bodyPr/>
          <a:lstStyle/>
          <a:p>
            <a:fld id="{4AAD347D-5ACD-4C99-B74B-A9C85AD731AF}" type="datetimeFigureOut">
              <a:rPr lang="en-US" smtClean="0"/>
              <a:t>9/24/2021</a:t>
            </a:fld>
            <a:endParaRPr lang="en-US" dirty="0"/>
          </a:p>
        </p:txBody>
      </p:sp>
      <p:sp>
        <p:nvSpPr>
          <p:cNvPr id="4" name="Footer Placeholder 3"/>
          <p:cNvSpPr>
            <a:spLocks noGrp="1"/>
          </p:cNvSpPr>
          <p:nvPr>
            <p:ph type="ftr" sz="quarter" idx="11"/>
          </p:nvPr>
        </p:nvSpPr>
        <p:spPr>
          <a:xfrm>
            <a:off x="856059" y="5883276"/>
            <a:ext cx="4679482" cy="365125"/>
          </a:xfrm>
          <a:prstGeom prst="rect">
            <a:avLst/>
          </a:prstGeom>
        </p:spPr>
        <p:txBody>
          <a:bodyPr/>
          <a:lstStyle/>
          <a:p>
            <a:endParaRPr lang="en-US" dirty="0"/>
          </a:p>
        </p:txBody>
      </p:sp>
      <p:sp>
        <p:nvSpPr>
          <p:cNvPr id="5" name="Slide Number Placeholder 4"/>
          <p:cNvSpPr>
            <a:spLocks noGrp="1"/>
          </p:cNvSpPr>
          <p:nvPr>
            <p:ph type="sldNum" sz="quarter" idx="12"/>
          </p:nvPr>
        </p:nvSpPr>
        <p:spPr>
          <a:xfrm>
            <a:off x="7707241" y="5883275"/>
            <a:ext cx="578317" cy="365125"/>
          </a:xfrm>
          <a:prstGeom prst="rect">
            <a:avLst/>
          </a:prstGeom>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241573833"/>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56059" y="609600"/>
            <a:ext cx="74294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856060" y="4404596"/>
            <a:ext cx="239643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856060" y="2666998"/>
            <a:ext cx="239643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856060" y="4980859"/>
            <a:ext cx="239643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366790" y="4404596"/>
            <a:ext cx="24003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366790" y="2666998"/>
            <a:ext cx="2399205"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3365695" y="4980857"/>
            <a:ext cx="24003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5889426" y="4404595"/>
            <a:ext cx="2393056"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5889332" y="2666998"/>
            <a:ext cx="2396227"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5889332" y="4980855"/>
            <a:ext cx="2396226"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a:xfrm>
            <a:off x="5592691" y="5883277"/>
            <a:ext cx="2057400" cy="365125"/>
          </a:xfrm>
          <a:prstGeom prst="rect">
            <a:avLst/>
          </a:prstGeom>
        </p:spPr>
        <p:txBody>
          <a:bodyPr/>
          <a:lstStyle/>
          <a:p>
            <a:fld id="{4AAD347D-5ACD-4C99-B74B-A9C85AD731AF}" type="datetimeFigureOut">
              <a:rPr lang="en-US" smtClean="0"/>
              <a:t>9/24/2021</a:t>
            </a:fld>
            <a:endParaRPr lang="en-US" dirty="0"/>
          </a:p>
        </p:txBody>
      </p:sp>
      <p:sp>
        <p:nvSpPr>
          <p:cNvPr id="4" name="Footer Placeholder 3"/>
          <p:cNvSpPr>
            <a:spLocks noGrp="1"/>
          </p:cNvSpPr>
          <p:nvPr>
            <p:ph type="ftr" sz="quarter" idx="11"/>
          </p:nvPr>
        </p:nvSpPr>
        <p:spPr>
          <a:xfrm>
            <a:off x="856059" y="5883276"/>
            <a:ext cx="4679482" cy="365125"/>
          </a:xfrm>
          <a:prstGeom prst="rect">
            <a:avLst/>
          </a:prstGeom>
        </p:spPr>
        <p:txBody>
          <a:bodyPr/>
          <a:lstStyle>
            <a:lvl1pPr>
              <a:defRPr cap="all" baseline="0"/>
            </a:lvl1pPr>
          </a:lstStyle>
          <a:p>
            <a:endParaRPr lang="en-US" dirty="0"/>
          </a:p>
        </p:txBody>
      </p:sp>
      <p:sp>
        <p:nvSpPr>
          <p:cNvPr id="5" name="Slide Number Placeholder 4"/>
          <p:cNvSpPr>
            <a:spLocks noGrp="1"/>
          </p:cNvSpPr>
          <p:nvPr>
            <p:ph type="sldNum" sz="quarter" idx="12"/>
          </p:nvPr>
        </p:nvSpPr>
        <p:spPr>
          <a:xfrm>
            <a:off x="7707241" y="5883275"/>
            <a:ext cx="578317" cy="365125"/>
          </a:xfrm>
          <a:prstGeom prst="rect">
            <a:avLst/>
          </a:prstGeom>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960751422"/>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5592691" y="5883277"/>
            <a:ext cx="2057400" cy="365125"/>
          </a:xfrm>
          <a:prstGeom prst="rect">
            <a:avLst/>
          </a:prstGeom>
        </p:spPr>
        <p:txBody>
          <a:bodyPr/>
          <a:lstStyle/>
          <a:p>
            <a:fld id="{4509A250-FF31-4206-8172-F9D3106AACB1}" type="datetimeFigureOut">
              <a:rPr lang="en-US" smtClean="0"/>
              <a:t>9/24/2021</a:t>
            </a:fld>
            <a:endParaRPr lang="en-US" dirty="0"/>
          </a:p>
        </p:txBody>
      </p:sp>
      <p:sp>
        <p:nvSpPr>
          <p:cNvPr id="5" name="Footer Placeholder 4"/>
          <p:cNvSpPr>
            <a:spLocks noGrp="1"/>
          </p:cNvSpPr>
          <p:nvPr>
            <p:ph type="ftr" sz="quarter" idx="11"/>
          </p:nvPr>
        </p:nvSpPr>
        <p:spPr>
          <a:xfrm>
            <a:off x="856059" y="5883276"/>
            <a:ext cx="4679482" cy="365125"/>
          </a:xfrm>
          <a:prstGeom prst="rect">
            <a:avLst/>
          </a:prstGeom>
        </p:spPr>
        <p:txBody>
          <a:bodyPr/>
          <a:lstStyle/>
          <a:p>
            <a:endParaRPr lang="en-US" dirty="0"/>
          </a:p>
        </p:txBody>
      </p:sp>
      <p:sp>
        <p:nvSpPr>
          <p:cNvPr id="6" name="Slide Number Placeholder 5"/>
          <p:cNvSpPr>
            <a:spLocks noGrp="1"/>
          </p:cNvSpPr>
          <p:nvPr>
            <p:ph type="sldNum" sz="quarter" idx="12"/>
          </p:nvPr>
        </p:nvSpPr>
        <p:spPr>
          <a:xfrm>
            <a:off x="7707241" y="5883275"/>
            <a:ext cx="578317" cy="365125"/>
          </a:xfrm>
          <a:prstGeom prst="rect">
            <a:avLst/>
          </a:prstGeom>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255829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1" y="609600"/>
            <a:ext cx="1503758"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56057" y="609600"/>
            <a:ext cx="5811443"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5592691" y="5883277"/>
            <a:ext cx="2057400" cy="365125"/>
          </a:xfrm>
          <a:prstGeom prst="rect">
            <a:avLst/>
          </a:prstGeom>
        </p:spPr>
        <p:txBody>
          <a:bodyPr/>
          <a:lstStyle/>
          <a:p>
            <a:fld id="{4509A250-FF31-4206-8172-F9D3106AACB1}" type="datetimeFigureOut">
              <a:rPr lang="en-US" smtClean="0"/>
              <a:t>9/24/2021</a:t>
            </a:fld>
            <a:endParaRPr lang="en-US" dirty="0"/>
          </a:p>
        </p:txBody>
      </p:sp>
      <p:sp>
        <p:nvSpPr>
          <p:cNvPr id="5" name="Footer Placeholder 4"/>
          <p:cNvSpPr>
            <a:spLocks noGrp="1"/>
          </p:cNvSpPr>
          <p:nvPr>
            <p:ph type="ftr" sz="quarter" idx="11"/>
          </p:nvPr>
        </p:nvSpPr>
        <p:spPr>
          <a:xfrm>
            <a:off x="856059" y="5883276"/>
            <a:ext cx="4679482" cy="365125"/>
          </a:xfrm>
          <a:prstGeom prst="rect">
            <a:avLst/>
          </a:prstGeom>
        </p:spPr>
        <p:txBody>
          <a:bodyPr/>
          <a:lstStyle/>
          <a:p>
            <a:endParaRPr lang="en-US" dirty="0"/>
          </a:p>
        </p:txBody>
      </p:sp>
      <p:sp>
        <p:nvSpPr>
          <p:cNvPr id="6" name="Slide Number Placeholder 5"/>
          <p:cNvSpPr>
            <a:spLocks noGrp="1"/>
          </p:cNvSpPr>
          <p:nvPr>
            <p:ph type="sldNum" sz="quarter" idx="12"/>
          </p:nvPr>
        </p:nvSpPr>
        <p:spPr>
          <a:xfrm>
            <a:off x="7707241" y="5883275"/>
            <a:ext cx="578317" cy="365125"/>
          </a:xfrm>
          <a:prstGeom prst="rect">
            <a:avLst/>
          </a:prstGeom>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4607675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9041774" cy="6858001"/>
            <a:chOff x="-14288" y="0"/>
            <a:chExt cx="9041774" cy="6858001"/>
          </a:xfrm>
          <a:gradFill flip="none" rotWithShape="1">
            <a:gsLst>
              <a:gs pos="0">
                <a:schemeClr val="tx2"/>
              </a:gs>
              <a:gs pos="100000">
                <a:schemeClr val="tx2">
                  <a:lumMod val="50000"/>
                </a:schemeClr>
              </a:gs>
            </a:gsLst>
            <a:lin ang="5400000" scaled="0"/>
            <a:tileRect/>
          </a:gradFill>
        </p:grpSpPr>
        <p:grpSp>
          <p:nvGrpSpPr>
            <p:cNvPr id="9" name="Group 8"/>
            <p:cNvGrpSpPr/>
            <p:nvPr/>
          </p:nvGrpSpPr>
          <p:grpSpPr>
            <a:xfrm>
              <a:off x="-14288" y="0"/>
              <a:ext cx="1220788" cy="6858001"/>
              <a:chOff x="-14288" y="0"/>
              <a:chExt cx="1220788" cy="6858001"/>
            </a:xfrm>
            <a:grp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8352798" y="0"/>
              <a:ext cx="674688" cy="6848476"/>
              <a:chOff x="11364912" y="0"/>
              <a:chExt cx="674688" cy="6848476"/>
            </a:xfrm>
            <a:grp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863767" y="269499"/>
            <a:ext cx="7429499" cy="643314"/>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856060" y="1012825"/>
            <a:ext cx="7429499" cy="570388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798912650"/>
      </p:ext>
    </p:extLst>
  </p:cSld>
  <p:clrMap bg1="dk1" tx1="lt1" bg2="dk2" tx2="lt2" accent1="accent1" accent2="accent2" accent3="accent3" accent4="accent4" accent5="accent5" accent6="accent6" hlink="hlink" folHlink="folHlink"/>
  <p:sldLayoutIdLst>
    <p:sldLayoutId id="2147483792" r:id="rId1"/>
    <p:sldLayoutId id="2147483793" r:id="rId2"/>
    <p:sldLayoutId id="2147483794" r:id="rId3"/>
    <p:sldLayoutId id="2147483795" r:id="rId4"/>
    <p:sldLayoutId id="2147483796" r:id="rId5"/>
    <p:sldLayoutId id="2147483797" r:id="rId6"/>
    <p:sldLayoutId id="2147483798" r:id="rId7"/>
    <p:sldLayoutId id="2147483799" r:id="rId8"/>
    <p:sldLayoutId id="2147483800" r:id="rId9"/>
    <p:sldLayoutId id="2147483801" r:id="rId10"/>
    <p:sldLayoutId id="2147483802" r:id="rId11"/>
    <p:sldLayoutId id="2147483803" r:id="rId12"/>
    <p:sldLayoutId id="2147483804" r:id="rId13"/>
    <p:sldLayoutId id="2147483805" r:id="rId14"/>
    <p:sldLayoutId id="2147483806" r:id="rId15"/>
    <p:sldLayoutId id="2147483807" r:id="rId16"/>
    <p:sldLayoutId id="2147483808" r:id="rId17"/>
  </p:sldLayoutIdLst>
  <p:hf sldNum="0" hdr="0" ftr="0" dt="0"/>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engc.org.uk/media/2337/statement-of-ethical-principles-2014.pdf" TargetMode="External"/><Relationship Id="rId2" Type="http://schemas.openxmlformats.org/officeDocument/2006/relationships/hyperlink" Target="https://www.bcs.org/membership/become-a-member/bcs-code-of-conduct/" TargetMode="External"/><Relationship Id="rId1" Type="http://schemas.openxmlformats.org/officeDocument/2006/relationships/slideLayout" Target="../slideLayouts/slideLayout2.xml"/><Relationship Id="rId4" Type="http://schemas.openxmlformats.org/officeDocument/2006/relationships/hyperlink" Target="https://www.theiet.org/about/governance/rules-of-conduct/"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ico.org.uk/for-organisations/guide-to-data-protection/guide-to-the-general-data-protection-regulation-gdpr/"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mailto:nicola.whitehead@uwtsd.ac.uk"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Research Methods</a:t>
            </a:r>
          </a:p>
        </p:txBody>
      </p:sp>
      <p:sp>
        <p:nvSpPr>
          <p:cNvPr id="3" name="Subtitle 2"/>
          <p:cNvSpPr>
            <a:spLocks noGrp="1"/>
          </p:cNvSpPr>
          <p:nvPr>
            <p:ph type="subTitle" idx="1"/>
          </p:nvPr>
        </p:nvSpPr>
        <p:spPr/>
        <p:txBody>
          <a:bodyPr>
            <a:normAutofit/>
          </a:bodyPr>
          <a:lstStyle/>
          <a:p>
            <a:endParaRPr lang="en-GB" dirty="0"/>
          </a:p>
          <a:p>
            <a:r>
              <a:rPr lang="en-GB" dirty="0"/>
              <a:t>4: the project proposal</a:t>
            </a:r>
          </a:p>
        </p:txBody>
      </p:sp>
    </p:spTree>
    <p:extLst>
      <p:ext uri="{BB962C8B-B14F-4D97-AF65-F5344CB8AC3E}">
        <p14:creationId xmlns:p14="http://schemas.microsoft.com/office/powerpoint/2010/main" val="24250375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solidFill>
                  <a:schemeClr val="accent2"/>
                </a:solidFill>
              </a:rPr>
              <a:t>The Project Proposal</a:t>
            </a:r>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8797422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normAutofit fontScale="90000"/>
          </a:bodyPr>
          <a:lstStyle/>
          <a:p>
            <a:pPr fontAlgn="auto">
              <a:spcAft>
                <a:spcPts val="0"/>
              </a:spcAft>
              <a:defRPr/>
            </a:pPr>
            <a:r>
              <a:rPr lang="en-GB"/>
              <a:t>Purpose of Proposal</a:t>
            </a:r>
            <a:endParaRPr lang="en-US" altLang="zh-CN">
              <a:ea typeface="宋体" charset="-122"/>
            </a:endParaRPr>
          </a:p>
        </p:txBody>
      </p:sp>
      <p:sp>
        <p:nvSpPr>
          <p:cNvPr id="7171" name="Rectangle 3"/>
          <p:cNvSpPr>
            <a:spLocks noGrp="1" noChangeArrowheads="1"/>
          </p:cNvSpPr>
          <p:nvPr>
            <p:ph idx="1"/>
          </p:nvPr>
        </p:nvSpPr>
        <p:spPr/>
        <p:txBody>
          <a:bodyPr/>
          <a:lstStyle/>
          <a:p>
            <a:r>
              <a:rPr lang="en-GB" dirty="0"/>
              <a:t>Essentially, the purpose of the project proposal is to establish exactly what is to be achieved by the project and to establish a plan to do this. </a:t>
            </a:r>
          </a:p>
          <a:p>
            <a:endParaRPr lang="en-GB" dirty="0"/>
          </a:p>
          <a:p>
            <a:r>
              <a:rPr lang="en-GB" dirty="0"/>
              <a:t>It should be regarded as a sort of contract between you and your supervisor  </a:t>
            </a:r>
          </a:p>
          <a:p>
            <a:endParaRPr lang="en-GB" b="1" dirty="0"/>
          </a:p>
          <a:p>
            <a:endParaRPr lang="en-GB" b="1" dirty="0"/>
          </a:p>
        </p:txBody>
      </p:sp>
    </p:spTree>
    <p:extLst>
      <p:ext uri="{BB962C8B-B14F-4D97-AF65-F5344CB8AC3E}">
        <p14:creationId xmlns:p14="http://schemas.microsoft.com/office/powerpoint/2010/main" val="2751774187"/>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Structure</a:t>
            </a:r>
          </a:p>
        </p:txBody>
      </p:sp>
      <p:sp>
        <p:nvSpPr>
          <p:cNvPr id="3" name="Content Placeholder 2"/>
          <p:cNvSpPr>
            <a:spLocks noGrp="1"/>
          </p:cNvSpPr>
          <p:nvPr>
            <p:ph idx="1"/>
          </p:nvPr>
        </p:nvSpPr>
        <p:spPr/>
        <p:txBody>
          <a:bodyPr/>
          <a:lstStyle/>
          <a:p>
            <a:r>
              <a:rPr lang="en-GB" dirty="0"/>
              <a:t>Introduction</a:t>
            </a:r>
          </a:p>
          <a:p>
            <a:r>
              <a:rPr lang="en-GB" dirty="0"/>
              <a:t>Background to the research (literature review)</a:t>
            </a:r>
          </a:p>
          <a:p>
            <a:r>
              <a:rPr lang="en-GB" dirty="0"/>
              <a:t>Aims &amp; Objectives</a:t>
            </a:r>
          </a:p>
          <a:p>
            <a:r>
              <a:rPr lang="en-GB" dirty="0"/>
              <a:t>Project Design</a:t>
            </a:r>
          </a:p>
          <a:p>
            <a:pPr lvl="1"/>
            <a:r>
              <a:rPr lang="en-GB" dirty="0"/>
              <a:t>Process outline, data collection, data evaluation, risks &amp; limitations, ethical issues, reliability, generalisability, validity</a:t>
            </a:r>
          </a:p>
          <a:p>
            <a:r>
              <a:rPr lang="en-GB" dirty="0"/>
              <a:t>Resources &amp; Planning</a:t>
            </a:r>
          </a:p>
          <a:p>
            <a:pPr lvl="1"/>
            <a:r>
              <a:rPr lang="en-GB" dirty="0"/>
              <a:t>Hardware, software, information, human</a:t>
            </a:r>
          </a:p>
          <a:p>
            <a:pPr lvl="1"/>
            <a:r>
              <a:rPr lang="en-GB" dirty="0"/>
              <a:t>Time plan</a:t>
            </a:r>
          </a:p>
          <a:p>
            <a:r>
              <a:rPr lang="en-GB" dirty="0"/>
              <a:t>Reference List</a:t>
            </a:r>
          </a:p>
          <a:p>
            <a:r>
              <a:rPr lang="en-GB" dirty="0"/>
              <a:t>Bibliography</a:t>
            </a:r>
          </a:p>
        </p:txBody>
      </p:sp>
    </p:spTree>
    <p:extLst>
      <p:ext uri="{BB962C8B-B14F-4D97-AF65-F5344CB8AC3E}">
        <p14:creationId xmlns:p14="http://schemas.microsoft.com/office/powerpoint/2010/main" val="15318236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Introduction</a:t>
            </a:r>
          </a:p>
        </p:txBody>
      </p:sp>
      <p:sp>
        <p:nvSpPr>
          <p:cNvPr id="3" name="Content Placeholder 2"/>
          <p:cNvSpPr>
            <a:spLocks noGrp="1"/>
          </p:cNvSpPr>
          <p:nvPr>
            <p:ph idx="1"/>
          </p:nvPr>
        </p:nvSpPr>
        <p:spPr/>
        <p:txBody>
          <a:bodyPr>
            <a:normAutofit/>
          </a:bodyPr>
          <a:lstStyle/>
          <a:p>
            <a:pPr lvl="0"/>
            <a:r>
              <a:rPr lang="en-GB" dirty="0"/>
              <a:t>Give your research a working title.</a:t>
            </a:r>
          </a:p>
          <a:p>
            <a:pPr lvl="0"/>
            <a:r>
              <a:rPr lang="en-GB" dirty="0"/>
              <a:t>Provide the reader with an understanding of the field in which your study lies and an idea of where and how your study fits into this field.  In other words, you must justify a rationale for the study, based on the literature review.  Why is the research worth doing? Is it topical, interesting, controversial, applied in a new context, </a:t>
            </a:r>
            <a:r>
              <a:rPr lang="en-GB" dirty="0" err="1"/>
              <a:t>etc</a:t>
            </a:r>
            <a:r>
              <a:rPr lang="en-GB" dirty="0"/>
              <a:t>? Have there been similar studies? Is there a gap?</a:t>
            </a:r>
          </a:p>
        </p:txBody>
      </p:sp>
    </p:spTree>
    <p:extLst>
      <p:ext uri="{BB962C8B-B14F-4D97-AF65-F5344CB8AC3E}">
        <p14:creationId xmlns:p14="http://schemas.microsoft.com/office/powerpoint/2010/main" val="30231068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Background</a:t>
            </a:r>
          </a:p>
        </p:txBody>
      </p:sp>
      <p:sp>
        <p:nvSpPr>
          <p:cNvPr id="3" name="Content Placeholder 2"/>
          <p:cNvSpPr>
            <a:spLocks noGrp="1"/>
          </p:cNvSpPr>
          <p:nvPr>
            <p:ph idx="1"/>
          </p:nvPr>
        </p:nvSpPr>
        <p:spPr/>
        <p:txBody>
          <a:bodyPr>
            <a:normAutofit/>
          </a:bodyPr>
          <a:lstStyle/>
          <a:p>
            <a:pPr lvl="0"/>
            <a:r>
              <a:rPr lang="en-GB" dirty="0"/>
              <a:t>Describe clearly the background to the subject area of study.  This should involve a mini critical review of the literature pertaining to your research topic (diverse sources such as academic, governmental and industrial literature).  Ensure that </a:t>
            </a:r>
            <a:r>
              <a:rPr lang="en-GB" u="sng" dirty="0"/>
              <a:t>all</a:t>
            </a:r>
            <a:r>
              <a:rPr lang="en-GB" dirty="0"/>
              <a:t> literature sources identified are referenced correctly (use the numeric system of referencing, &amp; append a bibliography).</a:t>
            </a:r>
          </a:p>
          <a:p>
            <a:endParaRPr lang="en-GB" dirty="0"/>
          </a:p>
          <a:p>
            <a:r>
              <a:rPr lang="en-GB" dirty="0"/>
              <a:t>If relevant, introduce the industry/organisation/context that is being investigated.</a:t>
            </a:r>
          </a:p>
          <a:p>
            <a:pPr lvl="0"/>
            <a:endParaRPr lang="en-GB" dirty="0"/>
          </a:p>
        </p:txBody>
      </p:sp>
    </p:spTree>
    <p:extLst>
      <p:ext uri="{BB962C8B-B14F-4D97-AF65-F5344CB8AC3E}">
        <p14:creationId xmlns:p14="http://schemas.microsoft.com/office/powerpoint/2010/main" val="32933980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Aim &amp; Objectives</a:t>
            </a:r>
          </a:p>
        </p:txBody>
      </p:sp>
      <p:sp>
        <p:nvSpPr>
          <p:cNvPr id="3" name="Content Placeholder 2"/>
          <p:cNvSpPr>
            <a:spLocks noGrp="1"/>
          </p:cNvSpPr>
          <p:nvPr>
            <p:ph idx="1"/>
          </p:nvPr>
        </p:nvSpPr>
        <p:spPr/>
        <p:txBody>
          <a:bodyPr>
            <a:normAutofit/>
          </a:bodyPr>
          <a:lstStyle/>
          <a:p>
            <a:pPr lvl="0"/>
            <a:r>
              <a:rPr lang="en-GB" dirty="0"/>
              <a:t>Define one overarching aim of the study (the research purpose). Construct a series of objectives that specify </a:t>
            </a:r>
            <a:r>
              <a:rPr lang="en-GB" u="sng" dirty="0"/>
              <a:t>what</a:t>
            </a:r>
            <a:r>
              <a:rPr lang="en-GB" dirty="0"/>
              <a:t> you will do to achieve the aim (typically 3 or 4 objectives).  The objectives represent major components that direct your activity, i.e. to breakdown the study into identifiable sub-tasks. Ensure that they are </a:t>
            </a:r>
            <a:r>
              <a:rPr lang="en-GB" dirty="0" err="1"/>
              <a:t>SMARTly</a:t>
            </a:r>
            <a:r>
              <a:rPr lang="en-GB" dirty="0"/>
              <a:t> phrased, incorporating higher order verbs (to analyse…, to evaluate…, to design and develop… etc.).</a:t>
            </a:r>
          </a:p>
          <a:p>
            <a:pPr marL="109728" indent="0">
              <a:buNone/>
            </a:pPr>
            <a:endParaRPr lang="en-GB" dirty="0"/>
          </a:p>
        </p:txBody>
      </p:sp>
    </p:spTree>
    <p:extLst>
      <p:ext uri="{BB962C8B-B14F-4D97-AF65-F5344CB8AC3E}">
        <p14:creationId xmlns:p14="http://schemas.microsoft.com/office/powerpoint/2010/main" val="35550703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Aim &amp; Objectives</a:t>
            </a:r>
          </a:p>
        </p:txBody>
      </p:sp>
      <p:sp>
        <p:nvSpPr>
          <p:cNvPr id="3" name="Content Placeholder 2"/>
          <p:cNvSpPr>
            <a:spLocks noGrp="1"/>
          </p:cNvSpPr>
          <p:nvPr>
            <p:ph idx="1"/>
          </p:nvPr>
        </p:nvSpPr>
        <p:spPr/>
        <p:txBody>
          <a:bodyPr>
            <a:normAutofit/>
          </a:bodyPr>
          <a:lstStyle/>
          <a:p>
            <a:pPr lvl="0"/>
            <a:r>
              <a:rPr lang="en-GB" sz="2400" dirty="0"/>
              <a:t>What are your expected outcomes/deliverables? What will you submit at the end of the study? A set of recommendations based on synthesis of primary and secondary research? Models and algorithms developed to address specific problems? … and so on</a:t>
            </a:r>
            <a:r>
              <a:rPr lang="en-GB" sz="2400" b="1" dirty="0"/>
              <a:t> </a:t>
            </a:r>
          </a:p>
          <a:p>
            <a:pPr lvl="0"/>
            <a:endParaRPr lang="en-GB" sz="2400" b="1" dirty="0"/>
          </a:p>
          <a:p>
            <a:pPr lvl="0"/>
            <a:r>
              <a:rPr lang="en-GB" sz="2400" dirty="0"/>
              <a:t>Remember that this should be written for an audience of your peers. You do not have to explain basic terms.</a:t>
            </a:r>
          </a:p>
          <a:p>
            <a:endParaRPr lang="en-GB" dirty="0"/>
          </a:p>
        </p:txBody>
      </p:sp>
    </p:spTree>
    <p:extLst>
      <p:ext uri="{BB962C8B-B14F-4D97-AF65-F5344CB8AC3E}">
        <p14:creationId xmlns:p14="http://schemas.microsoft.com/office/powerpoint/2010/main" val="39616307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Project Design</a:t>
            </a:r>
          </a:p>
        </p:txBody>
      </p:sp>
      <p:sp>
        <p:nvSpPr>
          <p:cNvPr id="3" name="Content Placeholder 2"/>
          <p:cNvSpPr>
            <a:spLocks noGrp="1"/>
          </p:cNvSpPr>
          <p:nvPr>
            <p:ph idx="1"/>
          </p:nvPr>
        </p:nvSpPr>
        <p:spPr/>
        <p:txBody>
          <a:bodyPr>
            <a:normAutofit fontScale="92500" lnSpcReduction="10000"/>
          </a:bodyPr>
          <a:lstStyle/>
          <a:p>
            <a:pPr lvl="0"/>
            <a:r>
              <a:rPr lang="en-GB" dirty="0"/>
              <a:t>Provide an outline of your project design, e.g. product development or experimental evaluation of a device or system</a:t>
            </a:r>
          </a:p>
          <a:p>
            <a:pPr lvl="0"/>
            <a:r>
              <a:rPr lang="en-GB" dirty="0"/>
              <a:t>Identify your data collection methods for each objective and explain what data you intend to gather and why you need that data.</a:t>
            </a:r>
          </a:p>
          <a:p>
            <a:pPr lvl="0"/>
            <a:r>
              <a:rPr lang="en-GB" dirty="0"/>
              <a:t>If relevant, identify and justify any specialist development methods and techniques that you will use.</a:t>
            </a:r>
          </a:p>
          <a:p>
            <a:pPr lvl="0"/>
            <a:r>
              <a:rPr lang="en-GB" dirty="0"/>
              <a:t>Identify risks/limitations/ethical/legal issues and ways that you might deal with those risks.</a:t>
            </a:r>
          </a:p>
          <a:p>
            <a:pPr lvl="0"/>
            <a:r>
              <a:rPr lang="en-GB" dirty="0"/>
              <a:t>Discuss the generalisability, reliability and validity of your research.</a:t>
            </a:r>
          </a:p>
          <a:p>
            <a:pPr lvl="0"/>
            <a:r>
              <a:rPr lang="en-GB" dirty="0"/>
              <a:t>How will you analyse the data/evaluate your results? What types of statistical analysis will be used?</a:t>
            </a:r>
            <a:r>
              <a:rPr lang="en-GB" b="1" dirty="0"/>
              <a:t> </a:t>
            </a:r>
            <a:endParaRPr lang="en-GB" dirty="0"/>
          </a:p>
        </p:txBody>
      </p:sp>
    </p:spTree>
    <p:extLst>
      <p:ext uri="{BB962C8B-B14F-4D97-AF65-F5344CB8AC3E}">
        <p14:creationId xmlns:p14="http://schemas.microsoft.com/office/powerpoint/2010/main" val="3340259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Resources &amp; Planning</a:t>
            </a:r>
          </a:p>
        </p:txBody>
      </p:sp>
      <p:sp>
        <p:nvSpPr>
          <p:cNvPr id="3" name="Content Placeholder 2"/>
          <p:cNvSpPr>
            <a:spLocks noGrp="1"/>
          </p:cNvSpPr>
          <p:nvPr>
            <p:ph idx="1"/>
          </p:nvPr>
        </p:nvSpPr>
        <p:spPr/>
        <p:txBody>
          <a:bodyPr>
            <a:normAutofit/>
          </a:bodyPr>
          <a:lstStyle/>
          <a:p>
            <a:pPr lvl="0"/>
            <a:r>
              <a:rPr lang="en-GB" sz="2400" dirty="0"/>
              <a:t>Identify any</a:t>
            </a:r>
            <a:r>
              <a:rPr lang="en-GB" sz="2400" b="1" dirty="0"/>
              <a:t> resources</a:t>
            </a:r>
            <a:r>
              <a:rPr lang="en-GB" sz="2400" dirty="0"/>
              <a:t> required (computer systems, application packages and programming languages, etc. to be used, access to journals).</a:t>
            </a:r>
          </a:p>
          <a:p>
            <a:pPr lvl="0"/>
            <a:r>
              <a:rPr lang="en-GB" sz="2400" dirty="0"/>
              <a:t>Construct a Gantt or other timeline chart that demonstrates evidence of project planning and management. Identify the timescales for each component of the study.</a:t>
            </a:r>
            <a:r>
              <a:rPr lang="en-GB" sz="2400" b="1" dirty="0"/>
              <a:t> </a:t>
            </a:r>
            <a:endParaRPr lang="en-GB" sz="2400" dirty="0"/>
          </a:p>
          <a:p>
            <a:pPr marL="109728" indent="0">
              <a:buNone/>
            </a:pPr>
            <a:endParaRPr lang="en-GB" dirty="0"/>
          </a:p>
          <a:p>
            <a:pPr marL="109728" indent="0">
              <a:buNone/>
            </a:pPr>
            <a:endParaRPr lang="en-GB" dirty="0"/>
          </a:p>
          <a:p>
            <a:pPr marL="109728" indent="0">
              <a:buNone/>
            </a:pPr>
            <a:r>
              <a:rPr lang="en-GB" dirty="0"/>
              <a:t>Fortunately there is a handy template for all of this on Moodle</a:t>
            </a:r>
          </a:p>
        </p:txBody>
      </p:sp>
    </p:spTree>
    <p:extLst>
      <p:ext uri="{BB962C8B-B14F-4D97-AF65-F5344CB8AC3E}">
        <p14:creationId xmlns:p14="http://schemas.microsoft.com/office/powerpoint/2010/main" val="25084097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Recommendations</a:t>
            </a:r>
          </a:p>
        </p:txBody>
      </p:sp>
      <p:sp>
        <p:nvSpPr>
          <p:cNvPr id="3" name="Content Placeholder 2"/>
          <p:cNvSpPr>
            <a:spLocks noGrp="1"/>
          </p:cNvSpPr>
          <p:nvPr>
            <p:ph idx="1"/>
          </p:nvPr>
        </p:nvSpPr>
        <p:spPr/>
        <p:txBody>
          <a:bodyPr/>
          <a:lstStyle/>
          <a:p>
            <a:r>
              <a:rPr lang="en-GB" dirty="0"/>
              <a:t>Try to come up with several project ideas and talk about them to potential supervisors; they may be able to help you expand or focus them</a:t>
            </a:r>
          </a:p>
          <a:p>
            <a:endParaRPr lang="en-GB" dirty="0"/>
          </a:p>
          <a:p>
            <a:r>
              <a:rPr lang="en-GB" dirty="0"/>
              <a:t>Pick a project that really interests you; you’re going to be putting a lot of time and effort into it</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8776714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C03F3C3-E4EA-4F3F-B654-FB7494405967}"/>
              </a:ext>
            </a:extLst>
          </p:cNvPr>
          <p:cNvSpPr>
            <a:spLocks noGrp="1"/>
          </p:cNvSpPr>
          <p:nvPr>
            <p:ph type="title"/>
          </p:nvPr>
        </p:nvSpPr>
        <p:spPr/>
        <p:txBody>
          <a:bodyPr/>
          <a:lstStyle/>
          <a:p>
            <a:r>
              <a:rPr lang="en-GB" dirty="0"/>
              <a:t>The project list</a:t>
            </a:r>
          </a:p>
        </p:txBody>
      </p:sp>
      <p:sp>
        <p:nvSpPr>
          <p:cNvPr id="5" name="Text Placeholder 4">
            <a:extLst>
              <a:ext uri="{FF2B5EF4-FFF2-40B4-BE49-F238E27FC236}">
                <a16:creationId xmlns:a16="http://schemas.microsoft.com/office/drawing/2014/main" id="{E21F3493-1869-4ECE-8952-3EABA9F000C0}"/>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3429811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solidFill>
                  <a:schemeClr val="accent2"/>
                </a:solidFill>
              </a:rPr>
              <a:t>What are ‘ethics’?</a:t>
            </a:r>
          </a:p>
        </p:txBody>
      </p:sp>
      <p:sp>
        <p:nvSpPr>
          <p:cNvPr id="2" name="Text Placeholder 1">
            <a:extLst>
              <a:ext uri="{FF2B5EF4-FFF2-40B4-BE49-F238E27FC236}">
                <a16:creationId xmlns:a16="http://schemas.microsoft.com/office/drawing/2014/main" id="{6F6B79C5-42DD-483E-B45E-D6FE20342511}"/>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876472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Morality, Ethics, &amp; the Law</a:t>
            </a:r>
          </a:p>
        </p:txBody>
      </p:sp>
      <p:sp>
        <p:nvSpPr>
          <p:cNvPr id="3" name="Content Placeholder 2"/>
          <p:cNvSpPr>
            <a:spLocks noGrp="1"/>
          </p:cNvSpPr>
          <p:nvPr>
            <p:ph idx="1"/>
          </p:nvPr>
        </p:nvSpPr>
        <p:spPr>
          <a:xfrm>
            <a:off x="484709" y="1186775"/>
            <a:ext cx="8182635" cy="5984046"/>
          </a:xfrm>
        </p:spPr>
        <p:txBody>
          <a:bodyPr>
            <a:normAutofit/>
          </a:bodyPr>
          <a:lstStyle/>
          <a:p>
            <a:r>
              <a:rPr lang="en-GB" dirty="0"/>
              <a:t>Morality</a:t>
            </a:r>
          </a:p>
          <a:p>
            <a:pPr lvl="1"/>
            <a:r>
              <a:rPr lang="en-GB" dirty="0"/>
              <a:t>A code of behaviour, often based on social or religious ideas.</a:t>
            </a:r>
          </a:p>
          <a:p>
            <a:pPr lvl="1"/>
            <a:r>
              <a:rPr lang="en-GB" dirty="0"/>
              <a:t>What a person believes is right or wrong</a:t>
            </a:r>
          </a:p>
          <a:p>
            <a:r>
              <a:rPr lang="en-GB" dirty="0"/>
              <a:t>Ethics</a:t>
            </a:r>
          </a:p>
          <a:p>
            <a:pPr lvl="1"/>
            <a:r>
              <a:rPr lang="en-GB" dirty="0"/>
              <a:t>The decision-making process for determining whether actions or decisions are right or wrong</a:t>
            </a:r>
          </a:p>
          <a:p>
            <a:pPr lvl="1"/>
            <a:r>
              <a:rPr lang="en-GB" dirty="0"/>
              <a:t>Rules of behaviour set up to support a shared social vision</a:t>
            </a:r>
          </a:p>
          <a:p>
            <a:r>
              <a:rPr lang="en-GB" dirty="0"/>
              <a:t>Law</a:t>
            </a:r>
          </a:p>
          <a:p>
            <a:pPr lvl="1"/>
            <a:r>
              <a:rPr lang="en-GB" dirty="0"/>
              <a:t>Formal system of enforceable rules set up by a society to regulate the action of its members</a:t>
            </a:r>
          </a:p>
        </p:txBody>
      </p:sp>
    </p:spTree>
    <p:extLst>
      <p:ext uri="{BB962C8B-B14F-4D97-AF65-F5344CB8AC3E}">
        <p14:creationId xmlns:p14="http://schemas.microsoft.com/office/powerpoint/2010/main" val="3328694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C3A21D-BB1D-4EB1-9E75-54CF159CD2FE}"/>
              </a:ext>
            </a:extLst>
          </p:cNvPr>
          <p:cNvSpPr>
            <a:spLocks noGrp="1"/>
          </p:cNvSpPr>
          <p:nvPr>
            <p:ph type="title"/>
          </p:nvPr>
        </p:nvSpPr>
        <p:spPr/>
        <p:txBody>
          <a:bodyPr>
            <a:normAutofit fontScale="90000"/>
          </a:bodyPr>
          <a:lstStyle/>
          <a:p>
            <a:r>
              <a:rPr lang="en-GB" dirty="0"/>
              <a:t>UK Professional Codes of ethics</a:t>
            </a:r>
          </a:p>
        </p:txBody>
      </p:sp>
      <p:sp>
        <p:nvSpPr>
          <p:cNvPr id="3" name="Content Placeholder 2">
            <a:extLst>
              <a:ext uri="{FF2B5EF4-FFF2-40B4-BE49-F238E27FC236}">
                <a16:creationId xmlns:a16="http://schemas.microsoft.com/office/drawing/2014/main" id="{C3656CB6-9CC5-454B-81E4-9150A24DAE47}"/>
              </a:ext>
            </a:extLst>
          </p:cNvPr>
          <p:cNvSpPr>
            <a:spLocks noGrp="1"/>
          </p:cNvSpPr>
          <p:nvPr>
            <p:ph idx="1"/>
          </p:nvPr>
        </p:nvSpPr>
        <p:spPr/>
        <p:txBody>
          <a:bodyPr/>
          <a:lstStyle/>
          <a:p>
            <a:r>
              <a:rPr lang="en-GB" dirty="0"/>
              <a:t>BCS (British Computer Society)</a:t>
            </a:r>
          </a:p>
          <a:p>
            <a:pPr lvl="1"/>
            <a:r>
              <a:rPr lang="en-GB" dirty="0">
                <a:hlinkClick r:id="rId2"/>
              </a:rPr>
              <a:t>https://www.bcs.org/membership/become-a-member/bcs-code-of-conduct/</a:t>
            </a:r>
            <a:endParaRPr lang="en-GB" dirty="0"/>
          </a:p>
          <a:p>
            <a:endParaRPr lang="en-GB" dirty="0"/>
          </a:p>
          <a:p>
            <a:r>
              <a:rPr lang="en-GB" dirty="0"/>
              <a:t>Engineering Council /  Royal Academy of Engineering</a:t>
            </a:r>
          </a:p>
          <a:p>
            <a:pPr lvl="1"/>
            <a:r>
              <a:rPr lang="en-GB" dirty="0">
                <a:hlinkClick r:id="rId3"/>
              </a:rPr>
              <a:t>https://www.raeng.org.uk/policy/supporting-the-profession/engineering-ethics-and-philosophy/ethics</a:t>
            </a:r>
          </a:p>
          <a:p>
            <a:pPr lvl="1"/>
            <a:r>
              <a:rPr lang="en-GB" dirty="0">
                <a:hlinkClick r:id="rId3"/>
              </a:rPr>
              <a:t>https://www.engc.org.uk/media/2337/statement-of-ethical-principles-2014.pdf</a:t>
            </a:r>
            <a:endParaRPr lang="en-GB" dirty="0"/>
          </a:p>
          <a:p>
            <a:endParaRPr lang="en-GB" dirty="0"/>
          </a:p>
          <a:p>
            <a:r>
              <a:rPr lang="en-GB" dirty="0"/>
              <a:t>Institute of Engineering &amp; Technology</a:t>
            </a:r>
          </a:p>
          <a:p>
            <a:pPr lvl="1"/>
            <a:r>
              <a:rPr lang="en-GB" dirty="0">
                <a:hlinkClick r:id="rId4"/>
              </a:rPr>
              <a:t>https://www.theiet.org/about/governance/rules-of-conduct/</a:t>
            </a:r>
            <a:endParaRPr lang="en-GB" dirty="0"/>
          </a:p>
          <a:p>
            <a:pPr lvl="1"/>
            <a:endParaRPr lang="en-GB" dirty="0"/>
          </a:p>
          <a:p>
            <a:endParaRPr lang="en-GB" dirty="0"/>
          </a:p>
        </p:txBody>
      </p:sp>
    </p:spTree>
    <p:extLst>
      <p:ext uri="{BB962C8B-B14F-4D97-AF65-F5344CB8AC3E}">
        <p14:creationId xmlns:p14="http://schemas.microsoft.com/office/powerpoint/2010/main" val="15286224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An Ethical Code for Research</a:t>
            </a:r>
          </a:p>
        </p:txBody>
      </p:sp>
      <p:sp>
        <p:nvSpPr>
          <p:cNvPr id="3" name="Content Placeholder 2"/>
          <p:cNvSpPr>
            <a:spLocks noGrp="1"/>
          </p:cNvSpPr>
          <p:nvPr>
            <p:ph idx="1"/>
          </p:nvPr>
        </p:nvSpPr>
        <p:spPr>
          <a:xfrm>
            <a:off x="856059" y="962845"/>
            <a:ext cx="7811285" cy="5490373"/>
          </a:xfrm>
        </p:spPr>
        <p:txBody>
          <a:bodyPr>
            <a:normAutofit fontScale="55000" lnSpcReduction="20000"/>
          </a:bodyPr>
          <a:lstStyle/>
          <a:p>
            <a:pPr marL="109728" lvl="0" indent="0">
              <a:buNone/>
            </a:pPr>
            <a:r>
              <a:rPr lang="en-GB" sz="3800" dirty="0"/>
              <a:t>All research should be undertaken with:</a:t>
            </a:r>
          </a:p>
          <a:p>
            <a:pPr marL="109728" lvl="0" indent="0">
              <a:buNone/>
            </a:pPr>
            <a:endParaRPr lang="en-GB" sz="1900" dirty="0"/>
          </a:p>
          <a:p>
            <a:pPr lvl="0"/>
            <a:r>
              <a:rPr lang="en-GB" sz="3800" dirty="0"/>
              <a:t>Rigour, honesty and integrity;</a:t>
            </a:r>
            <a:endParaRPr lang="en-GB" sz="1900" dirty="0"/>
          </a:p>
          <a:p>
            <a:pPr lvl="0"/>
            <a:r>
              <a:rPr lang="en-GB" sz="3800" dirty="0"/>
              <a:t>A respect for life, the law and the common good;</a:t>
            </a:r>
            <a:endParaRPr lang="en-GB" sz="1900" dirty="0"/>
          </a:p>
          <a:p>
            <a:pPr lvl="0"/>
            <a:r>
              <a:rPr lang="en-GB" sz="3800" dirty="0"/>
              <a:t>Responsible communication, with an intention to both listen and inform;</a:t>
            </a:r>
            <a:endParaRPr lang="en-GB" sz="1900" dirty="0"/>
          </a:p>
          <a:p>
            <a:pPr lvl="0"/>
            <a:r>
              <a:rPr lang="en-GB" sz="3800" dirty="0"/>
              <a:t>Skill and care in all aspects of the work;</a:t>
            </a:r>
            <a:endParaRPr lang="en-GB" sz="1900" dirty="0"/>
          </a:p>
          <a:p>
            <a:pPr lvl="0"/>
            <a:r>
              <a:rPr lang="en-GB" sz="3800" dirty="0"/>
              <a:t>Steps taken to prevent corrupt practices and professional misconduct;</a:t>
            </a:r>
            <a:endParaRPr lang="en-GB" sz="1900" dirty="0"/>
          </a:p>
          <a:p>
            <a:pPr lvl="0"/>
            <a:r>
              <a:rPr lang="en-GB" sz="3800" dirty="0"/>
              <a:t>An intention to declare any conflicts of interest;</a:t>
            </a:r>
            <a:endParaRPr lang="en-GB" sz="1900" dirty="0"/>
          </a:p>
          <a:p>
            <a:pPr lvl="0"/>
            <a:r>
              <a:rPr lang="en-GB" sz="3800" dirty="0"/>
              <a:t>Alertness to the ways in which that research derives from, and affects the work of, other people, and respect the rights and reputations of others;</a:t>
            </a:r>
          </a:p>
        </p:txBody>
      </p:sp>
    </p:spTree>
    <p:extLst>
      <p:ext uri="{BB962C8B-B14F-4D97-AF65-F5344CB8AC3E}">
        <p14:creationId xmlns:p14="http://schemas.microsoft.com/office/powerpoint/2010/main" val="8505660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Interacting with Data</a:t>
            </a:r>
          </a:p>
        </p:txBody>
      </p:sp>
      <p:sp>
        <p:nvSpPr>
          <p:cNvPr id="3" name="Content Placeholder 2"/>
          <p:cNvSpPr>
            <a:spLocks noGrp="1"/>
          </p:cNvSpPr>
          <p:nvPr>
            <p:ph idx="1"/>
          </p:nvPr>
        </p:nvSpPr>
        <p:spPr/>
        <p:txBody>
          <a:bodyPr/>
          <a:lstStyle/>
          <a:p>
            <a:r>
              <a:rPr lang="en-GB" dirty="0"/>
              <a:t>Confidential Data</a:t>
            </a:r>
          </a:p>
          <a:p>
            <a:pPr lvl="1"/>
            <a:r>
              <a:rPr lang="en-GB" dirty="0"/>
              <a:t>If you are dealing with data provided by a partner company you may be asked to sign a Non-Disclosure Agreement, or to delete it at the end of the project</a:t>
            </a:r>
          </a:p>
          <a:p>
            <a:pPr lvl="1"/>
            <a:r>
              <a:rPr lang="en-GB" dirty="0"/>
              <a:t>Password protect any data that you’re given and do not share it with anyone other than your project supervisor</a:t>
            </a:r>
          </a:p>
          <a:p>
            <a:pPr lvl="1"/>
            <a:r>
              <a:rPr lang="en-GB" dirty="0"/>
              <a:t>If you are asked to delete it at the end of the project, email your partner contact to confirm that you’ve done it</a:t>
            </a:r>
          </a:p>
        </p:txBody>
      </p:sp>
    </p:spTree>
    <p:extLst>
      <p:ext uri="{BB962C8B-B14F-4D97-AF65-F5344CB8AC3E}">
        <p14:creationId xmlns:p14="http://schemas.microsoft.com/office/powerpoint/2010/main" val="9345821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Interacting with GDPR</a:t>
            </a:r>
          </a:p>
        </p:txBody>
      </p:sp>
      <p:sp>
        <p:nvSpPr>
          <p:cNvPr id="3" name="Content Placeholder 2"/>
          <p:cNvSpPr>
            <a:spLocks noGrp="1"/>
          </p:cNvSpPr>
          <p:nvPr>
            <p:ph idx="1"/>
          </p:nvPr>
        </p:nvSpPr>
        <p:spPr>
          <a:xfrm>
            <a:off x="484709" y="1186775"/>
            <a:ext cx="8182635" cy="5570160"/>
          </a:xfrm>
        </p:spPr>
        <p:txBody>
          <a:bodyPr>
            <a:normAutofit/>
          </a:bodyPr>
          <a:lstStyle/>
          <a:p>
            <a:r>
              <a:rPr lang="en-GB" dirty="0"/>
              <a:t>The General Data Protection Regulation, as implemented by the Data Protection Act 2018</a:t>
            </a:r>
          </a:p>
          <a:p>
            <a:pPr lvl="1"/>
            <a:r>
              <a:rPr lang="en-GB" dirty="0">
                <a:hlinkClick r:id="rId2"/>
              </a:rPr>
              <a:t>https://ico.org.uk/for-organisations/guide-to-data-protection/guide-to-the-general-data-protection-regulation-gdpr/</a:t>
            </a:r>
            <a:endParaRPr lang="en-GB" dirty="0"/>
          </a:p>
          <a:p>
            <a:r>
              <a:rPr lang="en-GB" dirty="0"/>
              <a:t>Focuses on personal data and sensitive personal data</a:t>
            </a:r>
          </a:p>
          <a:p>
            <a:r>
              <a:rPr lang="en-GB" dirty="0"/>
              <a:t>Short form: </a:t>
            </a:r>
          </a:p>
          <a:p>
            <a:pPr lvl="1"/>
            <a:r>
              <a:rPr lang="en-GB" dirty="0"/>
              <a:t>Collect as little personal data as possible</a:t>
            </a:r>
          </a:p>
          <a:p>
            <a:pPr lvl="1"/>
            <a:r>
              <a:rPr lang="en-GB" dirty="0"/>
              <a:t>Password protect everything</a:t>
            </a:r>
          </a:p>
          <a:p>
            <a:pPr lvl="1"/>
            <a:r>
              <a:rPr lang="en-GB" dirty="0"/>
              <a:t>Store on EU/UK computers</a:t>
            </a:r>
          </a:p>
          <a:p>
            <a:pPr lvl="1"/>
            <a:r>
              <a:rPr lang="en-GB" dirty="0"/>
              <a:t>Delete someone’s data if they ask you to (exceptions apply)</a:t>
            </a:r>
          </a:p>
          <a:p>
            <a:pPr lvl="1"/>
            <a:r>
              <a:rPr lang="en-GB" dirty="0"/>
              <a:t>Delete all data once you’ve finished with it (exceptions apply)</a:t>
            </a:r>
          </a:p>
        </p:txBody>
      </p:sp>
    </p:spTree>
    <p:extLst>
      <p:ext uri="{BB962C8B-B14F-4D97-AF65-F5344CB8AC3E}">
        <p14:creationId xmlns:p14="http://schemas.microsoft.com/office/powerpoint/2010/main" val="38747603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Ethics Form</a:t>
            </a:r>
          </a:p>
        </p:txBody>
      </p:sp>
      <p:sp>
        <p:nvSpPr>
          <p:cNvPr id="3" name="Content Placeholder 2"/>
          <p:cNvSpPr>
            <a:spLocks noGrp="1"/>
          </p:cNvSpPr>
          <p:nvPr>
            <p:ph idx="1"/>
          </p:nvPr>
        </p:nvSpPr>
        <p:spPr>
          <a:xfrm>
            <a:off x="484709" y="1186775"/>
            <a:ext cx="8182635" cy="5671225"/>
          </a:xfrm>
        </p:spPr>
        <p:txBody>
          <a:bodyPr>
            <a:normAutofit/>
          </a:bodyPr>
          <a:lstStyle/>
          <a:p>
            <a:r>
              <a:rPr lang="en-GB" dirty="0"/>
              <a:t>Before you can start your project you will need to complete (and have accepted) a </a:t>
            </a:r>
            <a:r>
              <a:rPr lang="en-GB" dirty="0" err="1"/>
              <a:t>SoAC</a:t>
            </a:r>
            <a:r>
              <a:rPr lang="en-GB" dirty="0"/>
              <a:t> ethics form (on Moodle)</a:t>
            </a:r>
          </a:p>
          <a:p>
            <a:pPr lvl="1"/>
            <a:r>
              <a:rPr lang="en-GB" dirty="0"/>
              <a:t>The aim is to have this accepted at Institute level rather than have it go up to the University Research Ethics Committee</a:t>
            </a:r>
          </a:p>
          <a:p>
            <a:pPr lvl="1"/>
            <a:r>
              <a:rPr lang="en-GB" dirty="0" err="1"/>
              <a:t>SoAC</a:t>
            </a:r>
            <a:r>
              <a:rPr lang="en-GB" dirty="0"/>
              <a:t> staff will help you formulate your project so that this is possible</a:t>
            </a:r>
          </a:p>
          <a:p>
            <a:r>
              <a:rPr lang="en-GB" dirty="0"/>
              <a:t>Think of it as a document that shows how you are minimising risk to yourself and others</a:t>
            </a:r>
          </a:p>
          <a:p>
            <a:endParaRPr lang="en-GB" dirty="0"/>
          </a:p>
        </p:txBody>
      </p:sp>
    </p:spTree>
    <p:extLst>
      <p:ext uri="{BB962C8B-B14F-4D97-AF65-F5344CB8AC3E}">
        <p14:creationId xmlns:p14="http://schemas.microsoft.com/office/powerpoint/2010/main" val="1491092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Do I Do If?</a:t>
            </a:r>
          </a:p>
        </p:txBody>
      </p:sp>
      <p:sp>
        <p:nvSpPr>
          <p:cNvPr id="3" name="Content Placeholder 2"/>
          <p:cNvSpPr>
            <a:spLocks noGrp="1"/>
          </p:cNvSpPr>
          <p:nvPr>
            <p:ph idx="1"/>
          </p:nvPr>
        </p:nvSpPr>
        <p:spPr/>
        <p:txBody>
          <a:bodyPr/>
          <a:lstStyle/>
          <a:p>
            <a:r>
              <a:rPr lang="en-GB" dirty="0" err="1"/>
              <a:t>SoAC</a:t>
            </a:r>
            <a:r>
              <a:rPr lang="en-GB" dirty="0"/>
              <a:t> staff have a lot of experience dealing with ethical issues</a:t>
            </a:r>
          </a:p>
          <a:p>
            <a:r>
              <a:rPr lang="en-GB" dirty="0"/>
              <a:t>If you don’t know what to do in a particular situation, ASK</a:t>
            </a:r>
          </a:p>
          <a:p>
            <a:r>
              <a:rPr lang="en-GB" dirty="0"/>
              <a:t>If it’s something that your supervisor doesn’t know, they’ll know who to ask</a:t>
            </a:r>
          </a:p>
          <a:p>
            <a:pPr lvl="1"/>
            <a:r>
              <a:rPr lang="en-GB" dirty="0"/>
              <a:t>That person might well be me </a:t>
            </a:r>
            <a:r>
              <a:rPr lang="en-GB" dirty="0">
                <a:sym typeface="Wingdings" panose="05000000000000000000" pitchFamily="2" charset="2"/>
              </a:rPr>
              <a:t></a:t>
            </a:r>
          </a:p>
          <a:p>
            <a:pPr lvl="1"/>
            <a:r>
              <a:rPr lang="en-GB" dirty="0">
                <a:sym typeface="Wingdings" panose="05000000000000000000" pitchFamily="2" charset="2"/>
                <a:hlinkClick r:id="rId2"/>
              </a:rPr>
              <a:t>nicola.whitehead@uwtsd.ac.uk</a:t>
            </a:r>
            <a:endParaRPr lang="en-GB" dirty="0">
              <a:sym typeface="Wingdings" panose="05000000000000000000" pitchFamily="2" charset="2"/>
            </a:endParaRPr>
          </a:p>
          <a:p>
            <a:pPr marL="457200" lvl="1" indent="0">
              <a:buNone/>
            </a:pPr>
            <a:endParaRPr lang="en-GB" dirty="0"/>
          </a:p>
        </p:txBody>
      </p:sp>
    </p:spTree>
    <p:extLst>
      <p:ext uri="{BB962C8B-B14F-4D97-AF65-F5344CB8AC3E}">
        <p14:creationId xmlns:p14="http://schemas.microsoft.com/office/powerpoint/2010/main" val="26234235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6195BAB-6F33-4C38-8DFA-C5D6F25BF6E6}"/>
              </a:ext>
            </a:extLst>
          </p:cNvPr>
          <p:cNvSpPr>
            <a:spLocks noGrp="1"/>
          </p:cNvSpPr>
          <p:nvPr>
            <p:ph type="title"/>
          </p:nvPr>
        </p:nvSpPr>
        <p:spPr/>
        <p:txBody>
          <a:bodyPr/>
          <a:lstStyle/>
          <a:p>
            <a:r>
              <a:rPr lang="en-GB" dirty="0"/>
              <a:t>The Project list</a:t>
            </a:r>
          </a:p>
        </p:txBody>
      </p:sp>
      <p:sp>
        <p:nvSpPr>
          <p:cNvPr id="5" name="Text Placeholder 4">
            <a:extLst>
              <a:ext uri="{FF2B5EF4-FFF2-40B4-BE49-F238E27FC236}">
                <a16:creationId xmlns:a16="http://schemas.microsoft.com/office/drawing/2014/main" id="{94637CCB-3E44-4162-B930-C46105118CD6}"/>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9271490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Now…</a:t>
            </a:r>
          </a:p>
        </p:txBody>
      </p:sp>
      <p:sp>
        <p:nvSpPr>
          <p:cNvPr id="3" name="Content Placeholder 2"/>
          <p:cNvSpPr>
            <a:spLocks noGrp="1"/>
          </p:cNvSpPr>
          <p:nvPr>
            <p:ph idx="1"/>
          </p:nvPr>
        </p:nvSpPr>
        <p:spPr/>
        <p:txBody>
          <a:bodyPr/>
          <a:lstStyle/>
          <a:p>
            <a:r>
              <a:rPr lang="en-GB" dirty="0"/>
              <a:t>Read through the project ideas available</a:t>
            </a:r>
          </a:p>
          <a:p>
            <a:r>
              <a:rPr lang="en-GB" dirty="0"/>
              <a:t>Talk to potential supervisors</a:t>
            </a:r>
          </a:p>
          <a:p>
            <a:pPr lvl="1"/>
            <a:r>
              <a:rPr lang="en-GB" dirty="0"/>
              <a:t>You can talk about either one of their projects in the list or, if you have your own project idea, talk it through with them to see if it’s a viable project.</a:t>
            </a:r>
          </a:p>
          <a:p>
            <a:r>
              <a:rPr lang="en-GB" dirty="0"/>
              <a:t>Start your literature review – read around your topic</a:t>
            </a:r>
          </a:p>
          <a:p>
            <a:endParaRPr lang="en-GB" dirty="0"/>
          </a:p>
          <a:p>
            <a:r>
              <a:rPr lang="en-GB" dirty="0"/>
              <a:t>Good luck!</a:t>
            </a:r>
          </a:p>
        </p:txBody>
      </p:sp>
    </p:spTree>
    <p:extLst>
      <p:ext uri="{BB962C8B-B14F-4D97-AF65-F5344CB8AC3E}">
        <p14:creationId xmlns:p14="http://schemas.microsoft.com/office/powerpoint/2010/main" val="287229795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252C36"/>
      </a:dk2>
      <a:lt2>
        <a:srgbClr val="7C96A3"/>
      </a:lt2>
      <a:accent1>
        <a:srgbClr val="4FD093"/>
      </a:accent1>
      <a:accent2>
        <a:srgbClr val="54BCDF"/>
      </a:accent2>
      <a:accent3>
        <a:srgbClr val="A262D0"/>
      </a:accent3>
      <a:accent4>
        <a:srgbClr val="D7537B"/>
      </a:accent4>
      <a:accent5>
        <a:srgbClr val="E78045"/>
      </a:accent5>
      <a:accent6>
        <a:srgbClr val="84C350"/>
      </a:accent6>
      <a:hlink>
        <a:srgbClr val="22FFFF"/>
      </a:hlink>
      <a:folHlink>
        <a:srgbClr val="9BF3FD"/>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40000"/>
              </a:schemeClr>
            </a:gs>
            <a:gs pos="100000">
              <a:schemeClr val="phClr">
                <a:shade val="92000"/>
                <a:hueMod val="104000"/>
                <a:satMod val="140000"/>
                <a:lumMod val="48000"/>
              </a:schemeClr>
            </a:gs>
          </a:gsLst>
          <a:lin ang="5040000" scaled="0"/>
        </a:gradFill>
        <a:blipFill>
          <a:blip xmlns:r="http://schemas.openxmlformats.org/officeDocument/2006/relationships" r:embed="rId1">
            <a:duotone>
              <a:schemeClr val="phClr">
                <a:shade val="48000"/>
                <a:hueMod val="106000"/>
                <a:satMod val="140000"/>
                <a:lumMod val="42000"/>
              </a:schemeClr>
              <a:schemeClr val="phClr">
                <a:tint val="98000"/>
                <a:hueMod val="92000"/>
                <a:satMod val="220000"/>
                <a:lumMod val="9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142578CA-DEC9-49C3-80AF-C113973CC9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Circuit</Template>
  <TotalTime>561</TotalTime>
  <Words>1297</Words>
  <Application>Microsoft Office PowerPoint</Application>
  <PresentationFormat>On-screen Show (4:3)</PresentationFormat>
  <Paragraphs>118</Paragraphs>
  <Slides>22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Tw Cen MT</vt:lpstr>
      <vt:lpstr>Circuit</vt:lpstr>
      <vt:lpstr>Research Methods</vt:lpstr>
      <vt:lpstr>The Project Proposal</vt:lpstr>
      <vt:lpstr>Purpose of Proposal</vt:lpstr>
      <vt:lpstr>Structure</vt:lpstr>
      <vt:lpstr>Introduction</vt:lpstr>
      <vt:lpstr>Background</vt:lpstr>
      <vt:lpstr>Aim &amp; Objectives</vt:lpstr>
      <vt:lpstr>Aim &amp; Objectives</vt:lpstr>
      <vt:lpstr>Project Design</vt:lpstr>
      <vt:lpstr>Resources &amp; Planning</vt:lpstr>
      <vt:lpstr>Recommendations</vt:lpstr>
      <vt:lpstr>The project list</vt:lpstr>
      <vt:lpstr>What are ‘ethics’?</vt:lpstr>
      <vt:lpstr>Morality, Ethics, &amp; the Law</vt:lpstr>
      <vt:lpstr>UK Professional Codes of ethics</vt:lpstr>
      <vt:lpstr>An Ethical Code for Research</vt:lpstr>
      <vt:lpstr>Interacting with Data</vt:lpstr>
      <vt:lpstr>Interacting with GDPR</vt:lpstr>
      <vt:lpstr>The Ethics Form</vt:lpstr>
      <vt:lpstr>What Do I Do If?</vt:lpstr>
      <vt:lpstr>The Project list</vt:lpstr>
      <vt:lpstr>Now…</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Nik Whitehead</dc:creator>
  <cp:lastModifiedBy>Nik Whitehead</cp:lastModifiedBy>
  <cp:revision>39</cp:revision>
  <dcterms:created xsi:type="dcterms:W3CDTF">2019-10-23T08:22:56Z</dcterms:created>
  <dcterms:modified xsi:type="dcterms:W3CDTF">2021-09-24T11:33:26Z</dcterms:modified>
</cp:coreProperties>
</file>