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18"/>
  </p:notesMasterIdLst>
  <p:handoutMasterIdLst>
    <p:handoutMasterId r:id="rId19"/>
  </p:handoutMasterIdLst>
  <p:sldIdLst>
    <p:sldId id="277" r:id="rId5"/>
    <p:sldId id="455" r:id="rId6"/>
    <p:sldId id="456" r:id="rId7"/>
    <p:sldId id="442" r:id="rId8"/>
    <p:sldId id="458" r:id="rId9"/>
    <p:sldId id="457" r:id="rId10"/>
    <p:sldId id="463" r:id="rId11"/>
    <p:sldId id="452" r:id="rId12"/>
    <p:sldId id="459" r:id="rId13"/>
    <p:sldId id="454" r:id="rId14"/>
    <p:sldId id="450" r:id="rId15"/>
    <p:sldId id="461" r:id="rId16"/>
    <p:sldId id="464" r:id="rId17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F5F5F"/>
    <a:srgbClr val="C0C0C0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492" autoAdjust="0"/>
    <p:restoredTop sz="94576" autoAdjust="0"/>
  </p:normalViewPr>
  <p:slideViewPr>
    <p:cSldViewPr showGuides="1">
      <p:cViewPr varScale="1">
        <p:scale>
          <a:sx n="128" d="100"/>
          <a:sy n="128" d="100"/>
        </p:scale>
        <p:origin x="1584" y="1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200" d="100"/>
        <a:sy n="200" d="100"/>
      </p:scale>
      <p:origin x="0" y="0"/>
    </p:cViewPr>
  </p:notesTextViewPr>
  <p:sorterViewPr>
    <p:cViewPr>
      <p:scale>
        <a:sx n="49" d="100"/>
        <a:sy n="49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/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/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/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/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/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/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704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/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/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/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t>16/07/2026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t>16/07/2026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t>16/07/2026</a:t>
            </a:fld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t>16/07/2026</a:t>
            </a:fld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t>16/07/2026</a:t>
            </a:fld>
            <a:endParaRPr lang="en-GB" altLang="en-US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t>16/07/2026</a:t>
            </a:fld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t>16/07/2026</a:t>
            </a:fld>
            <a:endParaRPr lang="en-GB" altLang="en-US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t>16/07/2026</a:t>
            </a:fld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t>16/07/2026</a:t>
            </a:fld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t>16/07/2026</a:t>
            </a:fld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t>16/07/2026</a:t>
            </a:fld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t>16/07/2026</a:t>
            </a:fld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iabetes.org.uk/" TargetMode="External"/><Relationship Id="rId2" Type="http://schemas.openxmlformats.org/officeDocument/2006/relationships/hyperlink" Target="https://www.bhf.org.uk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49275" y="1340768"/>
            <a:ext cx="8050709" cy="3600400"/>
          </a:xfrm>
        </p:spPr>
        <p:txBody>
          <a:bodyPr/>
          <a:lstStyle/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BMHP5032 Introduction to Physiology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Component 2 – Presentation 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 Plan</a:t>
            </a:r>
          </a:p>
          <a:p>
            <a:pPr algn="l" eaLnBrk="1" hangingPunct="1"/>
            <a:endParaRPr lang="en-GB" altLang="en-US" sz="28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ID:2411483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Florence Chijioke Oguledo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 Name: Shaila Hussain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2268286"/>
          </a:xfrm>
        </p:spPr>
        <p:txBody>
          <a:bodyPr/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Management of Type 2 Diabetes Mellitus: A Case Study of Mr. David Miller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Presented by: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Florence Chijioke Oguledo.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Reference: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NICE (2023)</a:t>
            </a:r>
            <a:endParaRPr lang="en-US" alt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t>16/07/2026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t>2</a:t>
            </a:fld>
            <a:endParaRPr lang="en-GB" altLang="en-US"/>
          </a:p>
        </p:txBody>
      </p:sp>
      <p:pic>
        <p:nvPicPr>
          <p:cNvPr id="62" name="Audio 61">
            <a:hlinkClick r:id="" action="ppaction://media"/>
            <a:extLst>
              <a:ext uri="{FF2B5EF4-FFF2-40B4-BE49-F238E27FC236}">
                <a16:creationId xmlns:a16="http://schemas.microsoft.com/office/drawing/2014/main" id="{3DA2FA70-1CD4-42AF-549C-04D2CBBEB64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822"/>
    </mc:Choice>
    <mc:Fallback xmlns="">
      <p:transition spd="slow" advTm="468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1055" y="206660"/>
            <a:ext cx="7501890" cy="702059"/>
          </a:xfrm>
        </p:spPr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Information about the person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t>16/07/2026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t>3</a:t>
            </a:fld>
            <a:endParaRPr lang="en-GB" alt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0AA1C70-58DB-2F2B-817C-7613CAB2EE3E}"/>
              </a:ext>
            </a:extLst>
          </p:cNvPr>
          <p:cNvSpPr txBox="1"/>
          <p:nvPr/>
        </p:nvSpPr>
        <p:spPr>
          <a:xfrm>
            <a:off x="395536" y="1442029"/>
            <a:ext cx="4320480" cy="33239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ts val="1800"/>
              </a:lnSpc>
            </a:pPr>
            <a:r>
              <a:rPr lang="en-GB" b="1" dirty="0">
                <a:solidFill>
                  <a:srgbClr val="000000"/>
                </a:solidFill>
                <a:effectLst/>
              </a:rPr>
              <a:t>Patient Profile - David Miller</a:t>
            </a:r>
            <a:endParaRPr lang="en-GB" b="0" dirty="0">
              <a:solidFill>
                <a:srgbClr val="000000"/>
              </a:solidFill>
              <a:effectLst/>
            </a:endParaRPr>
          </a:p>
          <a:p>
            <a:pPr algn="l">
              <a:lnSpc>
                <a:spcPts val="1800"/>
              </a:lnSpc>
            </a:pPr>
            <a:r>
              <a:rPr lang="en-GB" b="1" dirty="0">
                <a:solidFill>
                  <a:srgbClr val="000000"/>
                </a:solidFill>
                <a:effectLst/>
              </a:rPr>
              <a:t>Age/Gender:</a:t>
            </a:r>
            <a:r>
              <a:rPr lang="en-GB" b="0" dirty="0">
                <a:solidFill>
                  <a:srgbClr val="000000"/>
                </a:solidFill>
                <a:effectLst/>
              </a:rPr>
              <a:t> 58-year-old British Male.</a:t>
            </a:r>
          </a:p>
          <a:p>
            <a:pPr algn="l">
              <a:lnSpc>
                <a:spcPts val="1800"/>
              </a:lnSpc>
            </a:pPr>
            <a:endParaRPr lang="en-GB" b="0" dirty="0">
              <a:solidFill>
                <a:srgbClr val="000000"/>
              </a:solidFill>
              <a:effectLst/>
            </a:endParaRPr>
          </a:p>
          <a:p>
            <a:pPr algn="l">
              <a:lnSpc>
                <a:spcPts val="1800"/>
              </a:lnSpc>
            </a:pPr>
            <a:r>
              <a:rPr lang="en-GB" b="1" dirty="0">
                <a:solidFill>
                  <a:srgbClr val="000000"/>
                </a:solidFill>
                <a:effectLst/>
              </a:rPr>
              <a:t>Occupation:</a:t>
            </a:r>
            <a:r>
              <a:rPr lang="en-GB" b="0" dirty="0">
                <a:solidFill>
                  <a:srgbClr val="000000"/>
                </a:solidFill>
                <a:effectLst/>
              </a:rPr>
              <a:t> Long-distance HGV Driver (Sedentary).</a:t>
            </a:r>
          </a:p>
          <a:p>
            <a:pPr algn="l">
              <a:lnSpc>
                <a:spcPts val="1800"/>
              </a:lnSpc>
            </a:pPr>
            <a:endParaRPr lang="en-GB" b="0" dirty="0">
              <a:solidFill>
                <a:srgbClr val="000000"/>
              </a:solidFill>
              <a:effectLst/>
            </a:endParaRPr>
          </a:p>
          <a:p>
            <a:pPr algn="l">
              <a:lnSpc>
                <a:spcPts val="1800"/>
              </a:lnSpc>
            </a:pPr>
            <a:r>
              <a:rPr lang="en-GB" b="1" dirty="0">
                <a:solidFill>
                  <a:srgbClr val="000000"/>
                </a:solidFill>
                <a:effectLst/>
              </a:rPr>
              <a:t>Clinical Data:</a:t>
            </a:r>
            <a:r>
              <a:rPr lang="en-GB" b="0" dirty="0">
                <a:solidFill>
                  <a:srgbClr val="000000"/>
                </a:solidFill>
                <a:effectLst/>
              </a:rPr>
              <a:t> HbA1c: 62 mmol/mol | BMI: 32.5 (Obese).</a:t>
            </a:r>
          </a:p>
          <a:p>
            <a:pPr algn="l">
              <a:lnSpc>
                <a:spcPts val="1800"/>
              </a:lnSpc>
            </a:pPr>
            <a:endParaRPr lang="en-GB" b="0" dirty="0">
              <a:solidFill>
                <a:srgbClr val="000000"/>
              </a:solidFill>
              <a:effectLst/>
            </a:endParaRPr>
          </a:p>
          <a:p>
            <a:pPr algn="l">
              <a:lnSpc>
                <a:spcPts val="1800"/>
              </a:lnSpc>
            </a:pPr>
            <a:r>
              <a:rPr lang="en-GB" b="1" dirty="0">
                <a:solidFill>
                  <a:srgbClr val="000000"/>
                </a:solidFill>
                <a:effectLst/>
              </a:rPr>
              <a:t>Blood Pressure:</a:t>
            </a:r>
            <a:r>
              <a:rPr lang="en-GB" b="0" dirty="0">
                <a:solidFill>
                  <a:srgbClr val="000000"/>
                </a:solidFill>
                <a:effectLst/>
              </a:rPr>
              <a:t> 145/92 mmHg (Hypertensive).</a:t>
            </a:r>
          </a:p>
          <a:p>
            <a:pPr algn="l">
              <a:lnSpc>
                <a:spcPts val="1800"/>
              </a:lnSpc>
            </a:pPr>
            <a:endParaRPr lang="en-GB" b="0" dirty="0">
              <a:solidFill>
                <a:srgbClr val="000000"/>
              </a:solidFill>
              <a:effectLst/>
            </a:endParaRPr>
          </a:p>
          <a:p>
            <a:pPr algn="l">
              <a:lnSpc>
                <a:spcPts val="1800"/>
              </a:lnSpc>
            </a:pPr>
            <a:r>
              <a:rPr lang="en-GB" b="1" dirty="0">
                <a:solidFill>
                  <a:srgbClr val="000000"/>
                </a:solidFill>
                <a:effectLst/>
              </a:rPr>
              <a:t>Lifestyle:</a:t>
            </a:r>
            <a:r>
              <a:rPr lang="en-GB" b="0" dirty="0">
                <a:solidFill>
                  <a:srgbClr val="000000"/>
                </a:solidFill>
                <a:effectLst/>
              </a:rPr>
              <a:t> Smokes 10/day; relies on service station meals.</a:t>
            </a:r>
          </a:p>
        </p:txBody>
      </p:sp>
      <p:pic>
        <p:nvPicPr>
          <p:cNvPr id="1027" name="Picture 3">
            <a:extLst>
              <a:ext uri="{FF2B5EF4-FFF2-40B4-BE49-F238E27FC236}">
                <a16:creationId xmlns:a16="http://schemas.microsoft.com/office/drawing/2014/main" id="{33B84839-9E06-9155-8647-BBF3BAD20A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1397000" y="6857999"/>
            <a:ext cx="2886968" cy="3117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Audio 27">
            <a:hlinkClick r:id="" action="ppaction://media"/>
            <a:extLst>
              <a:ext uri="{FF2B5EF4-FFF2-40B4-BE49-F238E27FC236}">
                <a16:creationId xmlns:a16="http://schemas.microsoft.com/office/drawing/2014/main" id="{53559DFC-00E8-DAC2-D7F3-E68838E5070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755"/>
    </mc:Choice>
    <mc:Fallback xmlns="">
      <p:transition spd="slow" advTm="517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99592" y="0"/>
            <a:ext cx="7744460" cy="764704"/>
          </a:xfrm>
        </p:spPr>
        <p:txBody>
          <a:bodyPr/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Anatomy and Physiology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6E6AB1C-5A6C-3CBF-07EB-C508990768ED}"/>
              </a:ext>
            </a:extLst>
          </p:cNvPr>
          <p:cNvSpPr txBox="1"/>
          <p:nvPr/>
        </p:nvSpPr>
        <p:spPr>
          <a:xfrm>
            <a:off x="375903" y="908720"/>
            <a:ext cx="3692041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l">
              <a:lnSpc>
                <a:spcPts val="1800"/>
              </a:lnSpc>
              <a:buFont typeface="+mj-lt"/>
              <a:buAutoNum type="arabicPeriod"/>
            </a:pPr>
            <a:r>
              <a:rPr lang="en-GB" b="1" dirty="0">
                <a:solidFill>
                  <a:srgbClr val="000000"/>
                </a:solidFill>
                <a:effectLst/>
              </a:rPr>
              <a:t>Organ:</a:t>
            </a:r>
            <a:r>
              <a:rPr lang="en-GB" b="0" dirty="0">
                <a:solidFill>
                  <a:srgbClr val="000000"/>
                </a:solidFill>
                <a:effectLst/>
              </a:rPr>
              <a:t> The Pancreas (Islets of Langerhans).</a:t>
            </a:r>
          </a:p>
          <a:p>
            <a:pPr marL="342900" indent="-342900" algn="l">
              <a:lnSpc>
                <a:spcPts val="1800"/>
              </a:lnSpc>
              <a:buFont typeface="+mj-lt"/>
              <a:buAutoNum type="arabicPeriod"/>
            </a:pPr>
            <a:endParaRPr lang="en-GB" b="0" dirty="0">
              <a:solidFill>
                <a:srgbClr val="000000"/>
              </a:solidFill>
              <a:effectLst/>
            </a:endParaRPr>
          </a:p>
          <a:p>
            <a:pPr marL="342900" indent="-342900" algn="l">
              <a:lnSpc>
                <a:spcPts val="1800"/>
              </a:lnSpc>
              <a:buFont typeface="+mj-lt"/>
              <a:buAutoNum type="arabicPeriod"/>
            </a:pPr>
            <a:r>
              <a:rPr lang="en-GB" b="1" dirty="0">
                <a:solidFill>
                  <a:srgbClr val="000000"/>
                </a:solidFill>
                <a:effectLst/>
              </a:rPr>
              <a:t>Key Cells:</a:t>
            </a:r>
            <a:r>
              <a:rPr lang="en-GB" b="0" dirty="0">
                <a:solidFill>
                  <a:srgbClr val="000000"/>
                </a:solidFill>
                <a:effectLst/>
              </a:rPr>
              <a:t> Beta cells produce insulin (Tortora and Derrickson, 2017).</a:t>
            </a:r>
          </a:p>
          <a:p>
            <a:pPr marL="342900" indent="-342900" algn="l">
              <a:lnSpc>
                <a:spcPts val="1800"/>
              </a:lnSpc>
              <a:buFont typeface="+mj-lt"/>
              <a:buAutoNum type="arabicPeriod"/>
            </a:pPr>
            <a:endParaRPr lang="en-GB" b="0" dirty="0">
              <a:solidFill>
                <a:srgbClr val="000000"/>
              </a:solidFill>
              <a:effectLst/>
            </a:endParaRPr>
          </a:p>
          <a:p>
            <a:pPr marL="342900" indent="-342900" algn="l">
              <a:lnSpc>
                <a:spcPts val="1800"/>
              </a:lnSpc>
              <a:buFont typeface="+mj-lt"/>
              <a:buAutoNum type="arabicPeriod"/>
            </a:pPr>
            <a:r>
              <a:rPr lang="en-GB" b="1" dirty="0">
                <a:solidFill>
                  <a:srgbClr val="000000"/>
                </a:solidFill>
                <a:effectLst/>
              </a:rPr>
              <a:t>The Issue:</a:t>
            </a:r>
            <a:r>
              <a:rPr lang="en-GB" b="0" dirty="0">
                <a:solidFill>
                  <a:srgbClr val="000000"/>
                </a:solidFill>
                <a:effectLst/>
              </a:rPr>
              <a:t> Insulin resistance. Glucose cannot enter the cells for energy and remains in the bloodstream (Waugh and Grant, 2018).</a:t>
            </a:r>
          </a:p>
        </p:txBody>
      </p:sp>
      <p:pic>
        <p:nvPicPr>
          <p:cNvPr id="8" name="Picture 5">
            <a:extLst>
              <a:ext uri="{FF2B5EF4-FFF2-40B4-BE49-F238E27FC236}">
                <a16:creationId xmlns:a16="http://schemas.microsoft.com/office/drawing/2014/main" id="{43ACFFEF-AAA0-1E76-3FCD-4B540E2524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442029"/>
            <a:ext cx="3744416" cy="3211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EEA59CC-0006-9251-F8AA-5206C8D03B96}"/>
              </a:ext>
            </a:extLst>
          </p:cNvPr>
          <p:cNvSpPr txBox="1"/>
          <p:nvPr/>
        </p:nvSpPr>
        <p:spPr>
          <a:xfrm>
            <a:off x="5141170" y="5157192"/>
            <a:ext cx="398775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"</a:t>
            </a:r>
            <a:r>
              <a:rPr lang="en-GB" sz="1000" i="1" dirty="0"/>
              <a:t>(Tortora and Derrickson, 2017)</a:t>
            </a:r>
            <a:r>
              <a:rPr lang="en-GB" sz="1000" dirty="0"/>
              <a:t>"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8055" y="104949"/>
            <a:ext cx="7247890" cy="743585"/>
          </a:xfrm>
        </p:spPr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Care Plan (1/3)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125" y="1052736"/>
            <a:ext cx="9053830" cy="4625434"/>
          </a:xfrm>
        </p:spPr>
        <p:txBody>
          <a:bodyPr/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Lifestyle and Health Behaviour: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Diet: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High intake of refined sugars and saturated fats due to limited cooking facilities.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Activity: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Highly sedentary (9-10 hours driving).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Barriers: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Stressful shifts and poor engagement with previous health screenings.</a:t>
            </a:r>
          </a:p>
          <a:p>
            <a:pPr marL="400050" lvl="1" indent="0">
              <a:buNone/>
            </a:pPr>
            <a:endParaRPr lang="en-US" altLang="en-GB" sz="1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t>16/07/2026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t>5</a:t>
            </a:fld>
            <a:endParaRPr lang="en-GB" altLang="en-US"/>
          </a:p>
        </p:txBody>
      </p:sp>
      <p:pic>
        <p:nvPicPr>
          <p:cNvPr id="23" name="Audio 22">
            <a:hlinkClick r:id="" action="ppaction://media"/>
            <a:extLst>
              <a:ext uri="{FF2B5EF4-FFF2-40B4-BE49-F238E27FC236}">
                <a16:creationId xmlns:a16="http://schemas.microsoft.com/office/drawing/2014/main" id="{7E5AFCD4-7AE9-6057-9817-390C645B09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825"/>
    </mc:Choice>
    <mc:Fallback xmlns="">
      <p:transition spd="slow" advTm="558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8685" y="247457"/>
            <a:ext cx="7326630" cy="581320"/>
          </a:xfrm>
        </p:spPr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Care Plan (2/3)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" y="1268760"/>
            <a:ext cx="9061450" cy="4448780"/>
          </a:xfrm>
        </p:spPr>
        <p:txBody>
          <a:bodyPr/>
          <a:lstStyle/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Daily Routine Changes: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Action: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Introduce 10-minute "Active Breaks" during driving shifts (Public Health England, 2017).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Monitoring: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Self-monitoring blood glucose (SMBG) to track energy spikes.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Hydration: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Replace energy drinks with water to lower sugar intake.</a:t>
            </a:r>
          </a:p>
          <a:p>
            <a:pPr marL="0" indent="0">
              <a:buNone/>
            </a:pPr>
            <a:endParaRPr lang="en-US" alt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250825" y="6567465"/>
            <a:ext cx="971550" cy="176235"/>
          </a:xfrm>
        </p:spPr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t>16/07/2026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956550" y="6448183"/>
            <a:ext cx="730250" cy="273292"/>
          </a:xfrm>
        </p:spPr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t>6</a:t>
            </a:fld>
            <a:endParaRPr lang="en-GB" alt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7F6798-85EA-1503-ED80-D61B84D329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67EF5-3AD3-BC31-9CF3-DC5CC8D540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4722" y="0"/>
            <a:ext cx="7234555" cy="692696"/>
          </a:xfrm>
        </p:spPr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Care Plan (3/3)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6E8502-04B4-C6CF-4A37-DFE86A7C70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80728"/>
            <a:ext cx="9116695" cy="4764117"/>
          </a:xfrm>
        </p:spPr>
        <p:txBody>
          <a:bodyPr/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Communication and Ethics: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Approach: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Use the PEACE framework and motivational interviewing (NMC, 2018).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Ethical Pillars: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Respecting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Autonomy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(his choices) while promoting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Beneficence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(his health).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Consent: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Ensuring David understands the risks of untreated hyperglycaemia.</a:t>
            </a:r>
          </a:p>
          <a:p>
            <a:pPr marL="0" indent="0">
              <a:buNone/>
            </a:pPr>
            <a:endParaRPr lang="en-US" alt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279D7A-FC24-511F-275B-9929A79EAB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t>16/07/2026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A855408-0FA8-5607-3F14-C9E112C9A6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031473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3466" y="2643"/>
            <a:ext cx="6696744" cy="859949"/>
          </a:xfrm>
        </p:spPr>
        <p:txBody>
          <a:bodyPr/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Risk factors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B2D00EDD-1B69-9AC0-7809-1E75996442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5536" y="573984"/>
            <a:ext cx="5760640" cy="4801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400" b="1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</a:rPr>
              <a:t>Cardiovascular: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</a:rPr>
              <a:t> High risk of stroke/heart attack due to smoking and hypertension (British Heart Foundation, 2023).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</a:rPr>
              <a:t>Microvascular: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</a:rPr>
              <a:t> Potential for Retinopathy (eyes) and Nephropathy (kidneys).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</a:rPr>
              <a:t>Neuropathy: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</a:rPr>
              <a:t> Nerve damage in feet, increased by long periods of sitting (Diabetes UK, 2024).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5A27312-4122-9D9B-F559-F2C5B61610AB}"/>
              </a:ext>
            </a:extLst>
          </p:cNvPr>
          <p:cNvSpPr txBox="1"/>
          <p:nvPr/>
        </p:nvSpPr>
        <p:spPr>
          <a:xfrm>
            <a:off x="6156176" y="4174969"/>
            <a:ext cx="28083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Chaturvedi, </a:t>
            </a:r>
            <a:r>
              <a:rPr lang="en-GB" sz="1200" dirty="0" err="1"/>
              <a:t>YScribd</a:t>
            </a:r>
            <a:r>
              <a:rPr lang="en-GB" sz="1200" dirty="0"/>
              <a:t>. Available at: https://it.scribd.com/presentation/323596357/Ch-24-Slides [Accessed 19 Apr. </a:t>
            </a:r>
            <a:r>
              <a:rPr lang="en-GB" sz="1200"/>
              <a:t>2026].</a:t>
            </a:r>
            <a:endParaRPr lang="en-GB" sz="12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BB4A7B2-8279-0DC1-B704-9DF30B408C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2160" y="476673"/>
            <a:ext cx="3037214" cy="3698296"/>
          </a:xfrm>
          <a:prstGeom prst="rect">
            <a:avLst/>
          </a:prstGeom>
        </p:spPr>
      </p:pic>
      <p:pic>
        <p:nvPicPr>
          <p:cNvPr id="36" name="Audio 35">
            <a:hlinkClick r:id="" action="ppaction://media"/>
            <a:extLst>
              <a:ext uri="{FF2B5EF4-FFF2-40B4-BE49-F238E27FC236}">
                <a16:creationId xmlns:a16="http://schemas.microsoft.com/office/drawing/2014/main" id="{0E9B5159-4317-304D-AE05-7FBAB37FDA2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292"/>
    </mc:Choice>
    <mc:Fallback xmlns="">
      <p:transition spd="slow" advTm="462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489" y="91053"/>
            <a:ext cx="7499985" cy="864236"/>
          </a:xfrm>
        </p:spPr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t>16/07/2026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t>9</a:t>
            </a:fld>
            <a:endParaRPr lang="en-GB" alt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6515F65-8A31-1F1A-23F7-9D51FDC498B6}"/>
              </a:ext>
            </a:extLst>
          </p:cNvPr>
          <p:cNvSpPr txBox="1"/>
          <p:nvPr/>
        </p:nvSpPr>
        <p:spPr>
          <a:xfrm>
            <a:off x="611560" y="1124744"/>
            <a:ext cx="4680520" cy="4196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Clinical Recommendations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Medication: </a:t>
            </a:r>
            <a:r>
              <a:rPr lang="en-GB" dirty="0"/>
              <a:t>Start Metformin 500mg daily (NICE, 2023).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Referral:</a:t>
            </a:r>
            <a:r>
              <a:rPr lang="en-GB" dirty="0"/>
              <a:t> NHS National Diabetes Prevention Programme (NDPP).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Screening:</a:t>
            </a:r>
            <a:r>
              <a:rPr lang="en-GB" dirty="0"/>
              <a:t> Annual retinal and foot checks.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Education:</a:t>
            </a:r>
            <a:r>
              <a:rPr lang="en-GB" dirty="0"/>
              <a:t> Understanding medication side effects (Royal Pharmaceutical Society, 2022).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F56B33A5-69EA-3B27-A506-148DF0A72F2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20072" y="826246"/>
            <a:ext cx="3923928" cy="2674762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94380EBF-BBAD-C73A-F11F-45961F3EAFFF}"/>
              </a:ext>
            </a:extLst>
          </p:cNvPr>
          <p:cNvSpPr txBox="1"/>
          <p:nvPr/>
        </p:nvSpPr>
        <p:spPr>
          <a:xfrm>
            <a:off x="6263680" y="4064216"/>
            <a:ext cx="288032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Available at: https://nutritionsource.hsph.harvard.edu/healthy-eating-plate/.</a:t>
            </a:r>
          </a:p>
          <a:p>
            <a:r>
              <a:rPr lang="en-GB" dirty="0"/>
              <a:t>‌</a:t>
            </a:r>
          </a:p>
          <a:p>
            <a:endParaRPr lang="en-GB" dirty="0"/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DE2EA985-576C-F3C9-F986-6C4081AD1B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689"/>
    </mc:Choice>
    <mc:Fallback xmlns="">
      <p:transition spd="slow" advTm="566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6075"/>
            <a:ext cx="8229600" cy="714375"/>
          </a:xfrm>
        </p:spPr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t>16/07/2026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t>10</a:t>
            </a:fld>
            <a:endParaRPr lang="en-GB" altLang="en-US"/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6D6B76FC-0FCC-6095-8000-9EBF0DDAF42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31539" y="1052736"/>
            <a:ext cx="8880921" cy="39480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David’s condition is manageable with integrated care.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Combining medication with small, realistic lifestyle changes (like active breaks) is key for HGV drivers.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Focusing on smoking cessation will drastically reduce his cardiovascular risk.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48669D98-AAD6-59A7-7E27-4FE7EF78604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005"/>
    </mc:Choice>
    <mc:Fallback xmlns="">
      <p:transition spd="slow" advTm="440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63385"/>
            <a:ext cx="8229600" cy="673327"/>
          </a:xfrm>
        </p:spPr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354484" y="941544"/>
            <a:ext cx="8435032" cy="4503680"/>
          </a:xfrm>
        </p:spPr>
        <p:txBody>
          <a:bodyPr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British Heart Foundation (2023)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Diabetes and your heart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https://www.bhf.org.uk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(Accessed: 18 April 2026).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Diabetes UK (2024)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Diabetes complications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https://www.diabetes.org.uk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(Accessed: 18 April 2026).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(2023)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Type 2 diabetes in adults: management. [NG28]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London: NICE.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t>16/07/2026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t>11</a:t>
            </a:fld>
            <a:endParaRPr lang="en-GB" alt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DEFBD19-0EA2-F140-6870-07DDD66323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30023C4-5528-489E-A726-D14A340FF59E}" type="datetime1">
              <a:rPr lang="en-GB" altLang="en-US" smtClean="0"/>
              <a:t>16/07/2026</a:t>
            </a:fld>
            <a:endParaRPr lang="en-GB" alt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CC2169E-EAA3-7005-C196-686D2425A63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AA1819AB-B9DA-41D7-8C91-5DE9528F5AA4}" type="slidenum">
              <a:rPr lang="en-GB" altLang="en-US" smtClean="0"/>
              <a:t>12</a:t>
            </a:fld>
            <a:endParaRPr lang="en-GB" alt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0DDC27E-B776-FBD1-577B-B1D3B574C4CB}"/>
              </a:ext>
            </a:extLst>
          </p:cNvPr>
          <p:cNvSpPr txBox="1"/>
          <p:nvPr/>
        </p:nvSpPr>
        <p:spPr>
          <a:xfrm>
            <a:off x="611560" y="548681"/>
            <a:ext cx="7776864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Nursing and Midwifery Council (NMC) (2018) </a:t>
            </a:r>
            <a:r>
              <a:rPr lang="en-GB" i="1" dirty="0"/>
              <a:t>The Code: Professional standards of practice and behaviour</a:t>
            </a:r>
            <a:r>
              <a:rPr lang="en-GB" dirty="0"/>
              <a:t>. London: NMC.</a:t>
            </a:r>
          </a:p>
          <a:p>
            <a:endParaRPr lang="en-GB" dirty="0"/>
          </a:p>
          <a:p>
            <a:r>
              <a:rPr lang="en-GB" dirty="0"/>
              <a:t>Public Health England (2017) </a:t>
            </a:r>
            <a:r>
              <a:rPr lang="en-GB" i="1" dirty="0"/>
              <a:t>Health and work: Cardiovascular disease and diabetes</a:t>
            </a:r>
            <a:r>
              <a:rPr lang="en-GB" dirty="0"/>
              <a:t>. London: Public Health England.</a:t>
            </a:r>
          </a:p>
        </p:txBody>
      </p:sp>
    </p:spTree>
    <p:extLst>
      <p:ext uri="{BB962C8B-B14F-4D97-AF65-F5344CB8AC3E}">
        <p14:creationId xmlns:p14="http://schemas.microsoft.com/office/powerpoint/2010/main" val="34759442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2674CC-041A-A1E7-9D18-CD3B5C355B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627954B-B724-113A-7964-A6CEE92621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30023C4-5528-489E-A726-D14A340FF59E}" type="datetime1">
              <a:rPr lang="en-GB" altLang="en-US" smtClean="0"/>
              <a:t>16/07/2026</a:t>
            </a:fld>
            <a:endParaRPr lang="en-GB" alt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DC5317D-9992-B7E3-542B-503060BC312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AA1819AB-B9DA-41D7-8C91-5DE9528F5AA4}" type="slidenum">
              <a:rPr lang="en-GB" altLang="en-US" smtClean="0"/>
              <a:t>13</a:t>
            </a:fld>
            <a:endParaRPr lang="en-GB" alt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FDD6CA9-3A5F-DD25-571C-2CC1315C12CE}"/>
              </a:ext>
            </a:extLst>
          </p:cNvPr>
          <p:cNvSpPr txBox="1"/>
          <p:nvPr/>
        </p:nvSpPr>
        <p:spPr>
          <a:xfrm>
            <a:off x="250825" y="188640"/>
            <a:ext cx="8569647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Royal Pharmaceutical Society (2022) </a:t>
            </a:r>
            <a:r>
              <a:rPr lang="en-GB" i="1" dirty="0"/>
              <a:t>The management of Type 2 Diabetes</a:t>
            </a:r>
            <a:r>
              <a:rPr lang="en-GB" dirty="0"/>
              <a:t>. London: RPS.</a:t>
            </a:r>
          </a:p>
          <a:p>
            <a:endParaRPr lang="en-GB" dirty="0"/>
          </a:p>
          <a:p>
            <a:r>
              <a:rPr lang="en-GB" dirty="0"/>
              <a:t>Tortora, G.J. and Derrickson, B.H. (2017) </a:t>
            </a:r>
            <a:r>
              <a:rPr lang="en-GB" i="1" dirty="0"/>
              <a:t>Principles of Anatomy and Physiology</a:t>
            </a:r>
            <a:r>
              <a:rPr lang="en-GB" dirty="0"/>
              <a:t>. 15th </a:t>
            </a:r>
            <a:r>
              <a:rPr lang="en-GB" dirty="0" err="1"/>
              <a:t>edn</a:t>
            </a:r>
            <a:r>
              <a:rPr lang="en-GB" dirty="0"/>
              <a:t>. Hoboken: Wiley.</a:t>
            </a:r>
          </a:p>
          <a:p>
            <a:endParaRPr lang="en-GB" dirty="0"/>
          </a:p>
          <a:p>
            <a:r>
              <a:rPr lang="en-GB" dirty="0"/>
              <a:t>Waugh, A. and Grant, A. (2018) </a:t>
            </a:r>
            <a:r>
              <a:rPr lang="en-GB" i="1" dirty="0"/>
              <a:t>Ross &amp; Wilson Anatomy and Physiology in Health and Illness</a:t>
            </a:r>
            <a:r>
              <a:rPr lang="en-GB" dirty="0"/>
              <a:t>. 13th </a:t>
            </a:r>
            <a:r>
              <a:rPr lang="en-GB" dirty="0" err="1"/>
              <a:t>edn</a:t>
            </a:r>
            <a:r>
              <a:rPr lang="en-GB" dirty="0"/>
              <a:t>. Edinburgh: Elsevier.</a:t>
            </a:r>
          </a:p>
        </p:txBody>
      </p:sp>
    </p:spTree>
    <p:extLst>
      <p:ext uri="{BB962C8B-B14F-4D97-AF65-F5344CB8AC3E}">
        <p14:creationId xmlns:p14="http://schemas.microsoft.com/office/powerpoint/2010/main" val="356808246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29f22b7a-c618-4079-bd50-06f987a7a4b0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C45D477A444DB48B74AEE6FFC562A1F" ma:contentTypeVersion="10" ma:contentTypeDescription="Create a new document." ma:contentTypeScope="" ma:versionID="b58124d40a48966a0c7e829b2e141e07">
  <xsd:schema xmlns:xsd="http://www.w3.org/2001/XMLSchema" xmlns:xs="http://www.w3.org/2001/XMLSchema" xmlns:p="http://schemas.microsoft.com/office/2006/metadata/properties" xmlns:ns3="29f22b7a-c618-4079-bd50-06f987a7a4b0" targetNamespace="http://schemas.microsoft.com/office/2006/metadata/properties" ma:root="true" ma:fieldsID="147493b7bae670cfa1684ea0bfb54832" ns3:_="">
    <xsd:import namespace="29f22b7a-c618-4079-bd50-06f987a7a4b0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9f22b7a-c618-4079-bd50-06f987a7a4b0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3A90362-3C67-4D47-AA3F-780A6E3F2FB1}">
  <ds:schemaRefs>
    <ds:schemaRef ds:uri="http://purl.org/dc/terms/"/>
    <ds:schemaRef ds:uri="http://purl.org/dc/dcmitype/"/>
    <ds:schemaRef ds:uri="http://www.w3.org/XML/1998/namespace"/>
    <ds:schemaRef ds:uri="http://schemas.microsoft.com/office/2006/documentManagement/types"/>
    <ds:schemaRef ds:uri="http://schemas.microsoft.com/office/2006/metadata/properties"/>
    <ds:schemaRef ds:uri="29f22b7a-c618-4079-bd50-06f987a7a4b0"/>
    <ds:schemaRef ds:uri="http://purl.org/dc/elements/1.1/"/>
    <ds:schemaRef ds:uri="http://schemas.microsoft.com/office/infopath/2007/PartnerControls"/>
    <ds:schemaRef ds:uri="http://schemas.openxmlformats.org/package/2006/metadata/core-properties"/>
  </ds:schemaRefs>
</ds:datastoreItem>
</file>

<file path=customXml/itemProps2.xml><?xml version="1.0" encoding="utf-8"?>
<ds:datastoreItem xmlns:ds="http://schemas.openxmlformats.org/officeDocument/2006/customXml" ds:itemID="{856ABA0D-61EA-4941-9411-06F892DF7B7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F608E47-2778-4A5C-958B-5BD28C63944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9f22b7a-c618-4079-bd50-06f987a7a4b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6941</TotalTime>
  <Words>735</Words>
  <Application>Microsoft Macintosh PowerPoint</Application>
  <PresentationFormat>On-screen Show (4:3)</PresentationFormat>
  <Paragraphs>109</Paragraphs>
  <Slides>13</Slides>
  <Notes>0</Notes>
  <HiddenSlides>0</HiddenSlides>
  <MMClips>6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Myriad Pro</vt:lpstr>
      <vt:lpstr>Verdana</vt:lpstr>
      <vt:lpstr>20140311PresentationUWTSDTemplate</vt:lpstr>
      <vt:lpstr>PowerPoint Presentation</vt:lpstr>
      <vt:lpstr>Introduction</vt:lpstr>
      <vt:lpstr>Information about the person</vt:lpstr>
      <vt:lpstr>Anatomy and Physiology</vt:lpstr>
      <vt:lpstr>Care Plan (1/3)</vt:lpstr>
      <vt:lpstr>Care Plan (2/3)</vt:lpstr>
      <vt:lpstr>Care Plan (3/3) </vt:lpstr>
      <vt:lpstr>Risk factors</vt:lpstr>
      <vt:lpstr>Recommendations</vt:lpstr>
      <vt:lpstr>Conclusion</vt:lpstr>
      <vt:lpstr>References</vt:lpstr>
      <vt:lpstr>PowerPoint Presentation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Bianca Sanfilippo</cp:lastModifiedBy>
  <cp:revision>231</cp:revision>
  <cp:lastPrinted>2018-07-09T15:27:00Z</cp:lastPrinted>
  <dcterms:created xsi:type="dcterms:W3CDTF">2002-10-07T19:43:00Z</dcterms:created>
  <dcterms:modified xsi:type="dcterms:W3CDTF">2026-07-16T12:13:33Z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012E1F14C7EA43A9AAD6DC2CF9406D69_13</vt:lpwstr>
  </property>
  <property fmtid="{D5CDD505-2E9C-101B-9397-08002B2CF9AE}" pid="3" name="KSOProductBuildVer">
    <vt:lpwstr>2057-12.2.0.23196</vt:lpwstr>
  </property>
  <property fmtid="{D5CDD505-2E9C-101B-9397-08002B2CF9AE}" pid="4" name="ContentTypeId">
    <vt:lpwstr>0x0101002C45D477A444DB48B74AEE6FFC562A1F</vt:lpwstr>
  </property>
</Properties>
</file>