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6E5D77-4476-4A38-AB69-673F38FB0E36}" v="7" dt="2025-03-06T16:44:04.0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62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4639C6-A02E-497B-910E-468C75139192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F0A7BB-0033-4A7A-9D4E-15AF92BBD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326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0A7BB-0033-4A7A-9D4E-15AF92BBD99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1752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2D226-CBF4-B32E-A7FD-384900AF1C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5E33BB-7560-82D9-AD4C-9994EE6D9B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3680BE-9264-D3C8-77CC-7EB3B301B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5070-EB39-400E-BAE8-489CF4FD7CE6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9BA57-3047-167E-78C1-F666034A2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B7B1FE-9764-B8F7-F4E7-1F0A0F6A4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01A9-DD73-4318-BC61-CA6020BEE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421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CA5D2-AB37-147A-2EB2-934BFC451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D5DD0-0057-C967-5C70-80E08CF27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41CEF1-215D-3DA0-1B87-4A046247B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5070-EB39-400E-BAE8-489CF4FD7CE6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5EA377-39BF-3CFC-54C2-39BD9B244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DF048-51C8-9533-7101-45EB27F17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01A9-DD73-4318-BC61-CA6020BEE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687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ED8D5-9606-F056-AAA3-FAC1E8592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DC003B-74B6-C895-8E8A-1ACBF3693D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7E834-83F8-A994-CBF0-D7F10772F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5070-EB39-400E-BAE8-489CF4FD7CE6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DDA9A7-1669-7738-4498-AFCA5C44E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548D2-401F-F18F-5C5F-0EA315974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01A9-DD73-4318-BC61-CA6020BEE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836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D539D-2E8D-5300-5C1F-0E8A19A10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57C4B-2C0A-EAED-8268-DEC12BE85B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D340AC-77B4-D03A-776C-09680A9DC3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9C2B20-7AFE-F0A0-ECE5-8CD2FEEA6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5070-EB39-400E-BAE8-489CF4FD7CE6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53FDCC-E17A-A91F-1AED-23456311B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54FC35-68B1-00E5-09CD-78A12538F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01A9-DD73-4318-BC61-CA6020BEE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710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AADDE-83B9-A744-9810-0FF84BC1B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79AF0F-2705-DFF2-3150-B7ED4800E5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EA0026-CB9E-76FE-56E6-09E7E46A35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AE68F0-6318-C39A-D27A-091CD146D8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E9CF1F-B020-1159-8DD1-CBC10A466D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E36692-6B08-7BB8-9DCE-3B36257F1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5070-EB39-400E-BAE8-489CF4FD7CE6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697FB7-A3E3-DB0D-A210-71E91CA73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8D4902-FBB3-C373-9F3D-B65B8E817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01A9-DD73-4318-BC61-CA6020BEE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734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0FE1F-E7CD-2C6F-DF3B-EB33194DF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0BACEF-674C-663F-9DC7-52A593327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5070-EB39-400E-BAE8-489CF4FD7CE6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C8A793-E329-0767-9C96-90A5226F2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C26B91-777E-E9E7-F82B-39522AC77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01A9-DD73-4318-BC61-CA6020BEE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764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1630B3-07CC-F587-3F4F-D81BCBDC6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5070-EB39-400E-BAE8-489CF4FD7CE6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5ED034-BAC4-FDEA-B99F-3B161DFC8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1750DE-D3A7-94B3-2E76-7F656D135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01A9-DD73-4318-BC61-CA6020BEE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74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6760E-F287-AFC6-9CD7-18CFAA463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67E2C-7A31-936A-A8F4-18328FF42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AEDA4A-349B-42EA-62AC-48D9D12908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5ED128-6025-6FEE-E978-F059D3BC8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5070-EB39-400E-BAE8-489CF4FD7CE6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B4D43C-63DF-EBD9-6A19-FA251DAB5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4239F7-A1A2-9C0A-928B-0780A8365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01A9-DD73-4318-BC61-CA6020BEE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626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EE7FD-BC3C-B7FF-F14F-33413CA51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50E21D-1F17-5FFB-7897-651550EC5A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C58D1A-12F3-71EC-8CB5-FDDEC14AA9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6B4777-F0AF-38A8-215D-0172AD744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5070-EB39-400E-BAE8-489CF4FD7CE6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522B0D-5C50-6EC6-9A39-6A2B0A013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39B80D-F218-78D5-5281-92C229F26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01A9-DD73-4318-BC61-CA6020BEE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088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2A940-0FBB-2BE6-08FD-75CA8F1F8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B20A45-C18A-0AE1-0486-069E5AFDD6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C3A79-89A0-78F5-546E-FB88FCA41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5070-EB39-400E-BAE8-489CF4FD7CE6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E5B0F5-50D9-6155-0924-C0172DB4B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43AFD0-C1F2-9B4D-B5EE-942075014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01A9-DD73-4318-BC61-CA6020BEE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557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18D6CD-9F17-CAAA-200A-AB7441FDF1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908988-3CD1-6709-B78C-568C6F5A9E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0109A1-BBF7-2D7A-B9C7-8D4779960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5070-EB39-400E-BAE8-489CF4FD7CE6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891884-30EE-43DA-9EC1-66B61ED6C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D76FDF-1B2F-721C-A3E0-667CCF2BB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01A9-DD73-4318-BC61-CA6020BEE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720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718A3B-BB4C-99AB-EB04-98CF7E2A0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3CB48A-889E-851D-6428-4EF30B756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71540-D80E-7411-0445-6A1BCAA195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6C5070-EB39-400E-BAE8-489CF4FD7CE6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66EF8-FBAA-077D-5D1C-60FFA5DB6F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420CC3-5BA7-3C15-27BD-22BFD58855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A701A9-DD73-4318-BC61-CA6020BEE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36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estaurantmagazine.com/" TargetMode="External"/><Relationship Id="rId3" Type="http://schemas.openxmlformats.org/officeDocument/2006/relationships/hyperlink" Target="http://www.academicjournals.org/" TargetMode="External"/><Relationship Id="rId7" Type="http://schemas.openxmlformats.org/officeDocument/2006/relationships/hyperlink" Target="http://www.bighospitality.co.uk/" TargetMode="External"/><Relationship Id="rId12" Type="http://schemas.openxmlformats.org/officeDocument/2006/relationships/image" Target="../media/image15.jpeg"/><Relationship Id="rId2" Type="http://schemas.openxmlformats.org/officeDocument/2006/relationships/hyperlink" Target="http://www.journals.elsevier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hecaterer.com/" TargetMode="External"/><Relationship Id="rId11" Type="http://schemas.openxmlformats.org/officeDocument/2006/relationships/image" Target="../media/image14.jpeg"/><Relationship Id="rId5" Type="http://schemas.openxmlformats.org/officeDocument/2006/relationships/hyperlink" Target="http://www.managementtoday.co.uk/" TargetMode="External"/><Relationship Id="rId10" Type="http://schemas.openxmlformats.org/officeDocument/2006/relationships/hyperlink" Target="http://www.modernrestaurantmanagement.com/" TargetMode="External"/><Relationship Id="rId4" Type="http://schemas.openxmlformats.org/officeDocument/2006/relationships/hyperlink" Target="http://www.instituteofhospitality.org/" TargetMode="External"/><Relationship Id="rId9" Type="http://schemas.openxmlformats.org/officeDocument/2006/relationships/hyperlink" Target="http://www.flowhospitalitytraining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arge house with a large pink object in front of it&#10;&#10;AI-generated content may be incorrect.">
            <a:extLst>
              <a:ext uri="{FF2B5EF4-FFF2-40B4-BE49-F238E27FC236}">
                <a16:creationId xmlns:a16="http://schemas.microsoft.com/office/drawing/2014/main" id="{EEF86DD2-885C-AAA9-947D-0F6B5A68E4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91BEE1-F983-B8AE-AEB6-3853445A76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20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Developing Restaurant Management at Llwyn Country House</a:t>
            </a:r>
            <a:b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Subtitle</a:t>
            </a: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A Reflection on Management and Leadership Skills</a:t>
            </a:r>
            <a:b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03877C-3952-7497-25CC-D585FD25B5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Autofit/>
          </a:bodyPr>
          <a:lstStyle/>
          <a:p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BMGM 5004 – Developing    Restaurant Management </a:t>
            </a:r>
          </a:p>
          <a:p>
            <a:endParaRPr lang="en-GB" sz="1800" dirty="0">
              <a:solidFill>
                <a:srgbClr val="404040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Dumitru </a:t>
            </a:r>
            <a:r>
              <a:rPr lang="en-GB" sz="1800" dirty="0" err="1">
                <a:solidFill>
                  <a:srgbClr val="40404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Cojocariu</a:t>
            </a: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</a:p>
          <a:p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3/3/2025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56413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house with a patio and a table&#10;&#10;AI-generated content may be incorrect.">
            <a:extLst>
              <a:ext uri="{FF2B5EF4-FFF2-40B4-BE49-F238E27FC236}">
                <a16:creationId xmlns:a16="http://schemas.microsoft.com/office/drawing/2014/main" id="{861D7CF2-5D78-2B48-5714-8962388757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17AA3D-8FD6-7FA7-7C3F-34DDCBB1E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161288"/>
            <a:ext cx="3031998" cy="1124712"/>
          </a:xfrm>
        </p:spPr>
        <p:txBody>
          <a:bodyPr anchor="b">
            <a:normAutofit/>
          </a:bodyPr>
          <a:lstStyle/>
          <a:p>
            <a:r>
              <a:rPr lang="en-GB" sz="32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Introduction</a:t>
            </a:r>
            <a:br>
              <a:rPr lang="en-GB" sz="1100" b="1" i="0" dirty="0">
                <a:solidFill>
                  <a:srgbClr val="404040"/>
                </a:solidFill>
                <a:effectLst/>
                <a:latin typeface="Inter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CD54B6D-46B3-A8B0-63C8-72B09A935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Brief introduction to Llwyn Country House (location, type of restaurant, key services).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Overview of your role and responsibilities during the placement.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Purpose of the presentation: To reflect on your management and leadership skills.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606893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B4D051-5EF8-DFB8-74DB-B1E79C0E3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pPr algn="ctr"/>
            <a:r>
              <a:rPr lang="en-GB" sz="28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 and Teamwork</a:t>
            </a:r>
            <a:br>
              <a:rPr lang="en-GB" sz="2400" b="1" i="0" dirty="0">
                <a:solidFill>
                  <a:srgbClr val="404040"/>
                </a:solidFill>
                <a:effectLst/>
                <a:latin typeface="Inter"/>
              </a:rPr>
            </a:br>
            <a:endParaRPr lang="en-GB" sz="5400" dirty="0"/>
          </a:p>
        </p:txBody>
      </p:sp>
      <p:pic>
        <p:nvPicPr>
          <p:cNvPr id="5" name="Content Placeholder 4" descr="A table full of food&#10;&#10;AI-generated content may be incorrect.">
            <a:extLst>
              <a:ext uri="{FF2B5EF4-FFF2-40B4-BE49-F238E27FC236}">
                <a16:creationId xmlns:a16="http://schemas.microsoft.com/office/drawing/2014/main" id="{DC6FD2C9-3748-0B7B-EC2D-EB56E9ABA7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AB452CB-F99D-2712-E5AF-83A7ADE98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Importance of communication and teamwork in restaurant management.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 1: Coordinating breakfast set-up and service.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 2: Leading team meetings to ensure smooth operations.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Outcomes: Improved team efficiency and customer satisfaction.</a:t>
            </a: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833974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5762E-0E99-196A-8890-17246E8C0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20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Example 1 - Breakfast Set-Up</a:t>
            </a:r>
            <a:br>
              <a:rPr lang="en-GB" sz="2400" b="1" i="0" dirty="0">
                <a:solidFill>
                  <a:srgbClr val="404040"/>
                </a:solidFill>
                <a:effectLst/>
                <a:latin typeface="Inter"/>
              </a:rPr>
            </a:br>
            <a:endParaRPr lang="en-GB" sz="5400" dirty="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77F3F5-950F-8EBD-1B70-B60EA76C1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Detailed example of how you coordinated breakfast set-up.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Challenges faced (e.g., time constraints, staff shortages).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Actions taken to overcome challenges.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Results: Enhanced service quality and positive customer feedback.</a:t>
            </a:r>
          </a:p>
          <a:p>
            <a:endParaRPr lang="en-US" sz="2200" dirty="0"/>
          </a:p>
        </p:txBody>
      </p:sp>
      <p:pic>
        <p:nvPicPr>
          <p:cNvPr id="5" name="Content Placeholder 4" descr="A plate of food on a table&#10;&#10;AI-generated content may be incorrect.">
            <a:extLst>
              <a:ext uri="{FF2B5EF4-FFF2-40B4-BE49-F238E27FC236}">
                <a16:creationId xmlns:a16="http://schemas.microsoft.com/office/drawing/2014/main" id="{401E4D8C-D945-D2A6-2A18-1DF249F7EA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26817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6B47DA-33B1-DB23-31AF-6C8437958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pPr algn="ctr"/>
            <a:r>
              <a:rPr lang="en-GB" sz="28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 2 - Team Meetings</a:t>
            </a:r>
            <a:br>
              <a:rPr lang="en-GB" sz="2400" b="1" i="0" dirty="0">
                <a:solidFill>
                  <a:srgbClr val="404040"/>
                </a:solidFill>
                <a:effectLst/>
                <a:latin typeface="Inter"/>
              </a:rPr>
            </a:br>
            <a:endParaRPr lang="en-GB" sz="5400" dirty="0"/>
          </a:p>
        </p:txBody>
      </p:sp>
      <p:pic>
        <p:nvPicPr>
          <p:cNvPr id="5" name="Content Placeholder 4" descr="A table set for a dinner party&#10;&#10;AI-generated content may be incorrect.">
            <a:extLst>
              <a:ext uri="{FF2B5EF4-FFF2-40B4-BE49-F238E27FC236}">
                <a16:creationId xmlns:a16="http://schemas.microsoft.com/office/drawing/2014/main" id="{E6585D88-6A11-5EA8-25CF-C407C9648F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E328D51-C61F-18DE-C147-94BD23C6E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you organized and led team meetings.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Topics discussed (e.g., daily targets, customer feedback).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these meetings improved team morale and performance.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Outcomes: Better communication and a more cohesive team.</a:t>
            </a: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196508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FB88A-B1D6-0CA3-DB93-14EB25C18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GB" sz="28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Troubleshooting Skills</a:t>
            </a:r>
            <a:br>
              <a:rPr lang="en-GB" sz="2400" b="1" i="0" dirty="0">
                <a:solidFill>
                  <a:srgbClr val="404040"/>
                </a:solidFill>
                <a:effectLst/>
                <a:latin typeface="Inter"/>
              </a:rPr>
            </a:br>
            <a:endParaRPr lang="en-GB" sz="5400" dirty="0"/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Content Placeholder 8">
            <a:extLst>
              <a:ext uri="{FF2B5EF4-FFF2-40B4-BE49-F238E27FC236}">
                <a16:creationId xmlns:a16="http://schemas.microsoft.com/office/drawing/2014/main" id="{BA51AC2B-AB7A-EE00-2843-8C5E17E68F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Importance of troubleshooting in restaurant management.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 1: Resolving a kitchen equipment failure during service.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 2: Handling a customer complaint effectively.</a:t>
            </a:r>
          </a:p>
          <a:p>
            <a:endParaRPr lang="en-US" sz="2200" dirty="0"/>
          </a:p>
        </p:txBody>
      </p:sp>
      <p:pic>
        <p:nvPicPr>
          <p:cNvPr id="5" name="Content Placeholder 4" descr="A room with a round table and chairs&#10;&#10;AI-generated content may be incorrect.">
            <a:extLst>
              <a:ext uri="{FF2B5EF4-FFF2-40B4-BE49-F238E27FC236}">
                <a16:creationId xmlns:a16="http://schemas.microsoft.com/office/drawing/2014/main" id="{0EA03137-4AEF-8D11-618A-AE1FDB697F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65809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B6052F-95B6-4EFA-8971-B680666A6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24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 1 - Kitchen Equipment Failure</a:t>
            </a:r>
            <a:br>
              <a:rPr lang="en-GB" sz="24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Content Placeholder 8">
            <a:extLst>
              <a:ext uri="{FF2B5EF4-FFF2-40B4-BE49-F238E27FC236}">
                <a16:creationId xmlns:a16="http://schemas.microsoft.com/office/drawing/2014/main" id="{F58E97B2-0952-4E19-9E3E-6CB9C9968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Description of the issue (e.g., oven breakdown during dinner service).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Steps taken to resolve the issue (e.g., quick decision-making, alternative cooking methods).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Outcome: Minimal disruption to service and satisfied customers.</a:t>
            </a:r>
          </a:p>
          <a:p>
            <a:endParaRPr lang="en-US" sz="2200" dirty="0"/>
          </a:p>
        </p:txBody>
      </p:sp>
      <p:pic>
        <p:nvPicPr>
          <p:cNvPr id="5" name="Content Placeholder 4" descr="A kitchen with stainless steel appliances&#10;&#10;AI-generated content may be incorrect.">
            <a:extLst>
              <a:ext uri="{FF2B5EF4-FFF2-40B4-BE49-F238E27FC236}">
                <a16:creationId xmlns:a16="http://schemas.microsoft.com/office/drawing/2014/main" id="{C76A4D53-84F9-E089-EBFB-4A68E5E260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131944"/>
            <a:ext cx="6903720" cy="4594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269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1C06C7-A34D-8FA7-630B-B5018CA98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28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Example 2 - Customer Complaint</a:t>
            </a:r>
            <a:br>
              <a:rPr lang="en-GB" sz="28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talking to a person&#10;&#10;AI-generated content may be incorrect.">
            <a:extLst>
              <a:ext uri="{FF2B5EF4-FFF2-40B4-BE49-F238E27FC236}">
                <a16:creationId xmlns:a16="http://schemas.microsoft.com/office/drawing/2014/main" id="{0395E382-D15A-10A2-7562-9E4B8E64B1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864108"/>
            <a:ext cx="6894576" cy="3447288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1FEC306-A26E-1CA3-DFB7-B88F20E7A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0704" y="4745087"/>
            <a:ext cx="6894576" cy="1428487"/>
          </a:xfrm>
        </p:spPr>
        <p:txBody>
          <a:bodyPr anchor="t">
            <a:normAutofit fontScale="92500"/>
          </a:bodyPr>
          <a:lstStyle/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Description of the complaint (e.g., incorrect order, long wait time).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you addressed the issue (e.g., apologizing, offering compensation).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Outcome: Customer left satisfied, and the issue was used as a learning opportunity for the team.</a:t>
            </a: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403882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0DE3A6-B8A7-25C2-29B5-5FF4ABD99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pPr algn="ctr"/>
            <a:r>
              <a:rPr lang="en-GB" sz="28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of Point-of-Sale Systems</a:t>
            </a:r>
            <a:br>
              <a:rPr lang="en-GB" sz="1600" b="1" i="0" dirty="0">
                <a:solidFill>
                  <a:srgbClr val="404040"/>
                </a:solidFill>
                <a:effectLst/>
                <a:latin typeface="Inter"/>
              </a:rPr>
            </a:br>
            <a:endParaRPr lang="en-GB" sz="4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person using a touch screen device&#10;&#10;AI-generated content may be incorrect.">
            <a:extLst>
              <a:ext uri="{FF2B5EF4-FFF2-40B4-BE49-F238E27FC236}">
                <a16:creationId xmlns:a16="http://schemas.microsoft.com/office/drawing/2014/main" id="{EDAF0C98-4587-006B-BA50-C8E41EBE98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08304" y="2478024"/>
            <a:ext cx="6009855" cy="3694176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EEC89F4-048A-84C0-03E6-738DF56BCA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1453" y="2478024"/>
            <a:ext cx="3872243" cy="3694176"/>
          </a:xfrm>
        </p:spPr>
        <p:txBody>
          <a:bodyPr anchor="ctr">
            <a:normAutofit/>
          </a:bodyPr>
          <a:lstStyle/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Overview of the point-of-sale (POS) system used at Llwyn Country House.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you used the POS system for order processing, tracking sales, and managing inventory.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Importance of accurate data entry and real-time reporting.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836997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0C0B3-4052-2168-5C5B-C7B605F6C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pPr algn="ctr"/>
            <a:r>
              <a:rPr lang="en-GB" sz="32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Data Feedback Reports</a:t>
            </a:r>
            <a:br>
              <a:rPr lang="en-GB" sz="1400" b="1" i="0" dirty="0">
                <a:solidFill>
                  <a:srgbClr val="404040"/>
                </a:solidFill>
                <a:effectLst/>
                <a:latin typeface="Inter"/>
              </a:rPr>
            </a:br>
            <a:endParaRPr lang="en-GB" sz="36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Content Placeholder 4" descr="A diagram and a diagram&#10;&#10;AI-generated content may be incorrect.">
            <a:extLst>
              <a:ext uri="{FF2B5EF4-FFF2-40B4-BE49-F238E27FC236}">
                <a16:creationId xmlns:a16="http://schemas.microsoft.com/office/drawing/2014/main" id="{AC0FF329-C5D1-A75B-53EE-99173AD7E1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768" y="2280791"/>
            <a:ext cx="6702552" cy="3393697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8F00E7A-6E81-3FF8-CE65-ADBB2143B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5468" y="1929384"/>
            <a:ext cx="3455097" cy="3959352"/>
          </a:xfrm>
        </p:spPr>
        <p:txBody>
          <a:bodyPr anchor="ctr">
            <a:normAutofit/>
          </a:bodyPr>
          <a:lstStyle/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you analysed data feedback reports to identify trends (e.g., popular dishes, peak hours).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 Using sales data to adjust menu offerings and reduce food waste.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Outcome: Improved profitability and customer satisfaction.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791742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Two men writing on papers&#10;&#10;AI-generated content may be incorrect.">
            <a:extLst>
              <a:ext uri="{FF2B5EF4-FFF2-40B4-BE49-F238E27FC236}">
                <a16:creationId xmlns:a16="http://schemas.microsoft.com/office/drawing/2014/main" id="{E1A698B7-FA29-602D-9DF1-37B1B9242B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44EBCE-5931-1F50-F36F-DAB4F7056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pPr algn="ctr"/>
            <a:r>
              <a:rPr lang="en-GB" sz="18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End-of-Day Reconciliations</a:t>
            </a:r>
            <a:br>
              <a:rPr lang="en-GB" sz="1100" b="1" i="0" dirty="0">
                <a:solidFill>
                  <a:srgbClr val="404040"/>
                </a:solidFill>
                <a:effectLst/>
                <a:latin typeface="Inter"/>
              </a:rPr>
            </a:br>
            <a:endParaRPr lang="en-GB" sz="28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C23A951C-01B0-F6FF-8B54-53344F0DE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Explanation of end-of-day reconciliations (e.g., cash handling, sales reports).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you ensured accuracy and identified discrepancies.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Outcome: Improved financial accountability and reduced errors.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769424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77114C-EE2C-A29D-5A8C-CA2D114AE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GB" sz="2800" b="1" i="0" dirty="0">
                <a:solidFill>
                  <a:srgbClr val="404040"/>
                </a:solidFill>
                <a:effectLst/>
                <a:latin typeface="Inter"/>
              </a:rPr>
              <a:t>Stock </a:t>
            </a:r>
            <a:r>
              <a:rPr lang="en-GB" sz="28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br>
              <a:rPr lang="en-GB" sz="2400" b="1" i="0" dirty="0">
                <a:solidFill>
                  <a:srgbClr val="404040"/>
                </a:solidFill>
                <a:effectLst/>
                <a:latin typeface="Inter"/>
              </a:rPr>
            </a:br>
            <a:endParaRPr lang="en-GB" sz="5400" dirty="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6E8BA78-BBA5-B3BE-270D-4051C53C6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you managed stock levels using the POS system.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 Identifying low stock items and placing timely orders.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Outcome: Reduced stockouts and improved operational efficiency.</a:t>
            </a:r>
          </a:p>
          <a:p>
            <a:endParaRPr lang="en-US" sz="2200" dirty="0"/>
          </a:p>
        </p:txBody>
      </p:sp>
      <p:pic>
        <p:nvPicPr>
          <p:cNvPr id="5" name="Content Placeholder 4" descr="A person using a tablet in a warehouse&#10;&#10;AI-generated content may be incorrect.">
            <a:extLst>
              <a:ext uri="{FF2B5EF4-FFF2-40B4-BE49-F238E27FC236}">
                <a16:creationId xmlns:a16="http://schemas.microsoft.com/office/drawing/2014/main" id="{7FFFD784-F5AD-596D-5D06-C99D435B01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38618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D4B918-0E5A-8173-7057-7E7307AB6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GB" sz="2800" b="1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sz="2400" b="1" i="0" dirty="0">
                <a:solidFill>
                  <a:srgbClr val="404040"/>
                </a:solidFill>
                <a:effectLst/>
                <a:latin typeface="Inter"/>
              </a:rPr>
            </a:br>
            <a:endParaRPr lang="en-GB" sz="5400" dirty="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0376290-7E3C-F5B8-978B-87F07D77E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Summary of key points from the presentation.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Final thoughts on your experience at Llwyn Country House.</a:t>
            </a:r>
          </a:p>
          <a:p>
            <a:pPr algn="l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Thank you slide.</a:t>
            </a:r>
          </a:p>
          <a:p>
            <a:endParaRPr lang="en-US" sz="2200" dirty="0"/>
          </a:p>
        </p:txBody>
      </p:sp>
      <p:pic>
        <p:nvPicPr>
          <p:cNvPr id="5" name="Content Placeholder 4" descr="A room with a table and chairs&#10;&#10;AI-generated content may be incorrect.">
            <a:extLst>
              <a:ext uri="{FF2B5EF4-FFF2-40B4-BE49-F238E27FC236}">
                <a16:creationId xmlns:a16="http://schemas.microsoft.com/office/drawing/2014/main" id="{95C90A29-28B4-ABF0-27C9-9911AF80E7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808332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3BBAFE-9714-F351-B22A-AB9C9EFA0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938076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404040"/>
                </a:solidFill>
                <a:effectLst/>
                <a:latin typeface="Inter"/>
              </a:rPr>
              <a:t>References</a:t>
            </a:r>
            <a:br>
              <a:rPr lang="en-GB" b="1" i="0" dirty="0">
                <a:solidFill>
                  <a:srgbClr val="404040"/>
                </a:solidFill>
                <a:effectLst/>
                <a:latin typeface="Inter"/>
              </a:rPr>
            </a:b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033F3FC-E208-7B33-E85F-BD6733B04E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482589"/>
            <a:ext cx="3816096" cy="3694373"/>
          </a:xfrm>
        </p:spPr>
        <p:txBody>
          <a:bodyPr>
            <a:normAutofit fontScale="62500" lnSpcReduction="20000"/>
          </a:bodyPr>
          <a:lstStyle/>
          <a:p>
            <a:pPr algn="l">
              <a:buFont typeface="+mj-lt"/>
              <a:buAutoNum type="arabicPeriod"/>
            </a:pP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Brown, D.R. (2019) </a:t>
            </a:r>
            <a:r>
              <a:rPr lang="en-GB" sz="1600" b="0" i="1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Restaurant Manager's Handbook</a:t>
            </a: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GB" sz="1600" b="0" i="0" dirty="0" err="1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Florida: Atlantic Publishing Group Inc.</a:t>
            </a:r>
          </a:p>
          <a:p>
            <a:pPr algn="l">
              <a:spcBef>
                <a:spcPts val="300"/>
              </a:spcBef>
              <a:buFont typeface="+mj-lt"/>
              <a:buAutoNum type="arabicPeriod"/>
            </a:pP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Lasch, O. (2021) </a:t>
            </a:r>
            <a:r>
              <a:rPr lang="en-GB" sz="1600" b="0" i="1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Principles of Management: Practising Ethics, Responsibility, Sustainability</a:t>
            </a: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Sage.</a:t>
            </a:r>
          </a:p>
          <a:p>
            <a:pPr algn="l">
              <a:spcBef>
                <a:spcPts val="300"/>
              </a:spcBef>
              <a:buFont typeface="+mj-lt"/>
              <a:buAutoNum type="arabicPeriod"/>
            </a:pPr>
            <a:r>
              <a:rPr lang="en-GB" sz="1600" b="0" i="0" dirty="0" err="1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V. (2014) </a:t>
            </a:r>
            <a:r>
              <a:rPr lang="en-GB" sz="1600" b="0" i="1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Principles of Management for the Hospitality Industry</a:t>
            </a: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Oxford: Butterworth-Heinemann.</a:t>
            </a:r>
          </a:p>
          <a:p>
            <a:pPr algn="l">
              <a:spcBef>
                <a:spcPts val="300"/>
              </a:spcBef>
              <a:buFont typeface="+mj-lt"/>
              <a:buAutoNum type="arabicPeriod"/>
            </a:pPr>
            <a:r>
              <a:rPr lang="en-GB" sz="1600" b="0" i="0" dirty="0" err="1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Heppell</a:t>
            </a: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 (2015) </a:t>
            </a:r>
            <a:r>
              <a:rPr lang="en-GB" sz="1600" b="0" i="1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Five Star Service: How to Deliver Exceptional Customer Service</a:t>
            </a: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Pearson.</a:t>
            </a:r>
          </a:p>
          <a:p>
            <a:pPr algn="l">
              <a:spcBef>
                <a:spcPts val="300"/>
              </a:spcBef>
              <a:buFont typeface="+mj-lt"/>
              <a:buAutoNum type="arabicPeriod"/>
            </a:pP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Johnston, R., Clark, G. and </a:t>
            </a:r>
            <a:r>
              <a:rPr lang="en-GB" sz="1600" b="0" i="0" dirty="0" err="1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Shulver</a:t>
            </a: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 (2012) </a:t>
            </a:r>
            <a:r>
              <a:rPr lang="en-GB" sz="1600" b="0" i="1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Service Operations Management</a:t>
            </a: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Pearson.</a:t>
            </a:r>
          </a:p>
          <a:p>
            <a:pPr algn="l">
              <a:spcBef>
                <a:spcPts val="300"/>
              </a:spcBef>
              <a:buFont typeface="+mj-lt"/>
              <a:buAutoNum type="arabicPeriod"/>
            </a:pP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Hospitality Management. Available at: </a:t>
            </a:r>
            <a:r>
              <a:rPr lang="en-GB" sz="1600" b="0" i="0" u="none" strike="noStrike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www.journals.elsevier.com</a:t>
            </a:r>
            <a:endParaRPr lang="en-GB" sz="16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ts val="300"/>
              </a:spcBef>
              <a:buFont typeface="+mj-lt"/>
              <a:buAutoNum type="arabicPeriod"/>
            </a:pP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Hospitality Management and Tourism. Available at: </a:t>
            </a:r>
            <a:r>
              <a:rPr lang="en-GB" sz="1600" b="0" i="0" u="none" strike="noStrike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www.academicjournals.org</a:t>
            </a:r>
            <a:endParaRPr lang="en-GB" sz="16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ts val="300"/>
              </a:spcBef>
              <a:buFont typeface="+mj-lt"/>
              <a:buAutoNum type="arabicPeriod"/>
            </a:pP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 (Institute of Hospitality). Available at: </a:t>
            </a:r>
            <a:r>
              <a:rPr lang="en-GB" sz="1600" b="0" i="0" u="none" strike="noStrike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www.instituteofhospitality.org</a:t>
            </a:r>
            <a:endParaRPr lang="en-GB" sz="16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ts val="300"/>
              </a:spcBef>
              <a:buFont typeface="+mj-lt"/>
              <a:buAutoNum type="arabicPeriod"/>
            </a:pP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Management Today. Available at: </a:t>
            </a:r>
            <a:r>
              <a:rPr lang="en-GB" sz="1600" b="0" i="0" u="none" strike="noStrike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www.managementtoday.co.uk</a:t>
            </a:r>
            <a:endParaRPr lang="en-GB" sz="16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ts val="300"/>
              </a:spcBef>
              <a:buFont typeface="+mj-lt"/>
              <a:buAutoNum type="arabicPeriod"/>
            </a:pP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Caterer. Available at: </a:t>
            </a:r>
            <a:r>
              <a:rPr lang="en-GB" sz="1600" b="0" i="0" u="none" strike="noStrike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www.thecaterer.com</a:t>
            </a:r>
            <a:endParaRPr lang="en-GB" sz="16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ts val="300"/>
              </a:spcBef>
              <a:buFont typeface="+mj-lt"/>
              <a:buAutoNum type="arabicPeriod"/>
            </a:pP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Big Hospitality. Available at: </a:t>
            </a:r>
            <a:r>
              <a:rPr lang="en-GB" sz="1600" b="0" i="0" u="none" strike="noStrike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www.bighospitality.co.uk</a:t>
            </a:r>
            <a:endParaRPr lang="en-GB" sz="16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ts val="300"/>
              </a:spcBef>
              <a:buFont typeface="+mj-lt"/>
              <a:buAutoNum type="arabicPeriod"/>
            </a:pP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Restaurant Magazine. Available at: </a:t>
            </a:r>
            <a:r>
              <a:rPr lang="en-GB" sz="1600" b="0" i="0" u="none" strike="noStrike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www.restaurantmagazine.com</a:t>
            </a:r>
            <a:endParaRPr lang="en-GB" sz="16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ts val="300"/>
              </a:spcBef>
              <a:buFont typeface="+mj-lt"/>
              <a:buAutoNum type="arabicPeriod"/>
            </a:pP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Flow Hospitality Training. Available at: </a:t>
            </a:r>
            <a:r>
              <a:rPr lang="en-GB" sz="1600" b="0" i="0" u="none" strike="noStrike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www.flowhospitalitytraining.co.uk</a:t>
            </a:r>
            <a:endParaRPr lang="en-GB" sz="16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ts val="300"/>
              </a:spcBef>
              <a:buFont typeface="+mj-lt"/>
              <a:buAutoNum type="arabicPeriod"/>
            </a:pP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Modern Restaurant Management. Available at: </a:t>
            </a:r>
            <a:r>
              <a:rPr lang="en-GB" sz="1600" b="0" i="0" u="none" strike="noStrike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www.modernrestaurantmanagement.com</a:t>
            </a:r>
            <a:endParaRPr lang="en-GB" sz="16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ts val="300"/>
              </a:spcBef>
              <a:buFont typeface="+mj-lt"/>
              <a:buAutoNum type="arabicPeriod"/>
            </a:pPr>
            <a:r>
              <a:rPr lang="en-GB" sz="16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UWTSD Harvard Referencing Guide. Available on Moodle.</a:t>
            </a:r>
          </a:p>
          <a:p>
            <a:endParaRPr lang="en-US" sz="2000" dirty="0"/>
          </a:p>
        </p:txBody>
      </p:sp>
      <p:pic>
        <p:nvPicPr>
          <p:cNvPr id="5" name="Content Placeholder 4" descr="A tray of food on a table&#10;&#10;AI-generated content may be incorrect.">
            <a:extLst>
              <a:ext uri="{FF2B5EF4-FFF2-40B4-BE49-F238E27FC236}">
                <a16:creationId xmlns:a16="http://schemas.microsoft.com/office/drawing/2014/main" id="{43A9B691-3625-1E07-15E2-15BB4CC9F34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7" name="Picture 6" descr="A room with a round table and chairs&#10;&#10;AI-generated content may be incorrect.">
            <a:extLst>
              <a:ext uri="{FF2B5EF4-FFF2-40B4-BE49-F238E27FC236}">
                <a16:creationId xmlns:a16="http://schemas.microsoft.com/office/drawing/2014/main" id="{0D7D3785-1888-9928-F330-093323EB403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486392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768</Words>
  <Application>Microsoft Office PowerPoint</Application>
  <PresentationFormat>Widescreen</PresentationFormat>
  <Paragraphs>73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Inter</vt:lpstr>
      <vt:lpstr>Office Theme</vt:lpstr>
      <vt:lpstr>Title: Developing Restaurant Management at Llwyn Country House Subtitle: A Reflection on Management and Leadership Skills </vt:lpstr>
      <vt:lpstr> Introduction </vt:lpstr>
      <vt:lpstr>Communication and Teamwork </vt:lpstr>
      <vt:lpstr> Example 1 - Breakfast Set-Up </vt:lpstr>
      <vt:lpstr>Example 2 - Team Meetings </vt:lpstr>
      <vt:lpstr>Troubleshooting Skills </vt:lpstr>
      <vt:lpstr>Example 1 - Kitchen Equipment Failure </vt:lpstr>
      <vt:lpstr> Example 2 - Customer Complaint </vt:lpstr>
      <vt:lpstr>Use of Point-of-Sale Systems </vt:lpstr>
      <vt:lpstr>Data Feedback Reports </vt:lpstr>
      <vt:lpstr>End-of-Day Reconciliations </vt:lpstr>
      <vt:lpstr>Stock Management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2025-03-06T16:43:10Z</dcterms:created>
  <dcterms:modified xsi:type="dcterms:W3CDTF">2025-03-06T17:40:19Z</dcterms:modified>
</cp:coreProperties>
</file>