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61"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77" d="100"/>
          <a:sy n="77" d="100"/>
        </p:scale>
        <p:origin x="24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E2E0BB-A1B6-4338-8357-EED2E02FF74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7A145E-B231-403E-BEB1-D29FE8663EAC}">
      <dgm:prSet/>
      <dgm:spPr/>
      <dgm:t>
        <a:bodyPr/>
        <a:lstStyle/>
        <a:p>
          <a:r>
            <a:rPr lang="en-GB"/>
            <a:t>Policy and legislation help shape the delivery and accessibility of care services for older people in the UK.</a:t>
          </a:r>
          <a:endParaRPr lang="en-US"/>
        </a:p>
      </dgm:t>
    </dgm:pt>
    <dgm:pt modelId="{DA9A7E50-BD2D-4B79-BF83-E268A4FF0EC2}" type="parTrans" cxnId="{8CB87741-253C-4186-84D8-8FDDE68392CB}">
      <dgm:prSet/>
      <dgm:spPr/>
      <dgm:t>
        <a:bodyPr/>
        <a:lstStyle/>
        <a:p>
          <a:endParaRPr lang="en-US"/>
        </a:p>
      </dgm:t>
    </dgm:pt>
    <dgm:pt modelId="{660A4280-B04B-4240-8A78-6A11D63A2935}" type="sibTrans" cxnId="{8CB87741-253C-4186-84D8-8FDDE68392CB}">
      <dgm:prSet/>
      <dgm:spPr/>
      <dgm:t>
        <a:bodyPr/>
        <a:lstStyle/>
        <a:p>
          <a:endParaRPr lang="en-US"/>
        </a:p>
      </dgm:t>
    </dgm:pt>
    <dgm:pt modelId="{62301D3D-889B-48AC-B2A9-FEAE291EDBAC}">
      <dgm:prSet/>
      <dgm:spPr/>
      <dgm:t>
        <a:bodyPr/>
        <a:lstStyle/>
        <a:p>
          <a:r>
            <a:rPr lang="en-GB"/>
            <a:t>The Care Act 2014 puts safeguarding of adults from neglect/abuse, providing care standards, and personalisation at the heart of care. It requires services to offer choice and promote the independence of service users (Great Britain 2014).</a:t>
          </a:r>
          <a:endParaRPr lang="en-US"/>
        </a:p>
      </dgm:t>
    </dgm:pt>
    <dgm:pt modelId="{0A85ABDA-A172-4E6B-94A0-BBEDEDD8C96A}" type="parTrans" cxnId="{B618F014-1062-4FEF-80AC-0F326FD02D52}">
      <dgm:prSet/>
      <dgm:spPr/>
      <dgm:t>
        <a:bodyPr/>
        <a:lstStyle/>
        <a:p>
          <a:endParaRPr lang="en-US"/>
        </a:p>
      </dgm:t>
    </dgm:pt>
    <dgm:pt modelId="{84FD50A0-D3A3-4675-B25A-D99CC9341087}" type="sibTrans" cxnId="{B618F014-1062-4FEF-80AC-0F326FD02D52}">
      <dgm:prSet/>
      <dgm:spPr/>
      <dgm:t>
        <a:bodyPr/>
        <a:lstStyle/>
        <a:p>
          <a:endParaRPr lang="en-US"/>
        </a:p>
      </dgm:t>
    </dgm:pt>
    <dgm:pt modelId="{CEE9BF3F-9C7D-45D7-9967-4AF732413481}">
      <dgm:prSet/>
      <dgm:spPr/>
      <dgm:t>
        <a:bodyPr/>
        <a:lstStyle/>
        <a:p>
          <a:r>
            <a:rPr lang="en-GB"/>
            <a:t>The Equality Act 2010 protects older persons from age-based discrimination in accessing care services (Great Britain 2010).</a:t>
          </a:r>
          <a:endParaRPr lang="en-US"/>
        </a:p>
      </dgm:t>
    </dgm:pt>
    <dgm:pt modelId="{4C0CA437-D6B3-4677-B22E-2868C86D4477}" type="parTrans" cxnId="{DEF11BB2-6656-4FA9-AC0E-373E2F08A0CD}">
      <dgm:prSet/>
      <dgm:spPr/>
      <dgm:t>
        <a:bodyPr/>
        <a:lstStyle/>
        <a:p>
          <a:endParaRPr lang="en-US"/>
        </a:p>
      </dgm:t>
    </dgm:pt>
    <dgm:pt modelId="{960EFA35-9336-46D3-B71C-2481F1C25BAD}" type="sibTrans" cxnId="{DEF11BB2-6656-4FA9-AC0E-373E2F08A0CD}">
      <dgm:prSet/>
      <dgm:spPr/>
      <dgm:t>
        <a:bodyPr/>
        <a:lstStyle/>
        <a:p>
          <a:endParaRPr lang="en-US"/>
        </a:p>
      </dgm:t>
    </dgm:pt>
    <dgm:pt modelId="{19F529A1-8AD9-4606-A511-1DFA134E0796}">
      <dgm:prSet/>
      <dgm:spPr/>
      <dgm:t>
        <a:bodyPr/>
        <a:lstStyle/>
        <a:p>
          <a:r>
            <a:rPr lang="en-GB"/>
            <a:t>Human Rights Act 1998 sets out the fundamental freedoms and rights that everyone in the UK is entitled to.</a:t>
          </a:r>
          <a:endParaRPr lang="en-US"/>
        </a:p>
      </dgm:t>
    </dgm:pt>
    <dgm:pt modelId="{24617821-37EC-459F-9238-D84A012FDF30}" type="parTrans" cxnId="{04D714F1-1AD2-455B-82F9-406D73BE07BE}">
      <dgm:prSet/>
      <dgm:spPr/>
      <dgm:t>
        <a:bodyPr/>
        <a:lstStyle/>
        <a:p>
          <a:endParaRPr lang="en-US"/>
        </a:p>
      </dgm:t>
    </dgm:pt>
    <dgm:pt modelId="{CB71B21C-92F0-440E-90EE-0F6FE3DAEB40}" type="sibTrans" cxnId="{04D714F1-1AD2-455B-82F9-406D73BE07BE}">
      <dgm:prSet/>
      <dgm:spPr/>
      <dgm:t>
        <a:bodyPr/>
        <a:lstStyle/>
        <a:p>
          <a:endParaRPr lang="en-US"/>
        </a:p>
      </dgm:t>
    </dgm:pt>
    <dgm:pt modelId="{FF0374C9-907C-4FBA-BE88-8EE959C8AD4F}">
      <dgm:prSet/>
      <dgm:spPr/>
      <dgm:t>
        <a:bodyPr/>
        <a:lstStyle/>
        <a:p>
          <a:r>
            <a:rPr lang="en-GB"/>
            <a:t>The NHS 10-Year Health Plan 2019 highlights the growing need to adapt services to meet the needs of ageing populations, such as integrated care within their communities </a:t>
          </a:r>
          <a:r>
            <a:rPr lang="en-US"/>
            <a:t>(Department of Health and Social Care 2025)</a:t>
          </a:r>
          <a:r>
            <a:rPr lang="en-GB"/>
            <a:t>.</a:t>
          </a:r>
          <a:endParaRPr lang="en-US"/>
        </a:p>
      </dgm:t>
    </dgm:pt>
    <dgm:pt modelId="{DC51FF7C-0E23-49C6-A8DC-D71948A4234D}" type="parTrans" cxnId="{51262D45-CDBD-4BD1-BBCE-910C27AA953B}">
      <dgm:prSet/>
      <dgm:spPr/>
      <dgm:t>
        <a:bodyPr/>
        <a:lstStyle/>
        <a:p>
          <a:endParaRPr lang="en-US"/>
        </a:p>
      </dgm:t>
    </dgm:pt>
    <dgm:pt modelId="{E80A7288-9653-4021-AF5A-30C3B7DDFE79}" type="sibTrans" cxnId="{51262D45-CDBD-4BD1-BBCE-910C27AA953B}">
      <dgm:prSet/>
      <dgm:spPr/>
      <dgm:t>
        <a:bodyPr/>
        <a:lstStyle/>
        <a:p>
          <a:endParaRPr lang="en-US"/>
        </a:p>
      </dgm:t>
    </dgm:pt>
    <dgm:pt modelId="{40CD3B64-EC28-4CA5-AFCD-1F4A83A1DFE0}">
      <dgm:prSet/>
      <dgm:spPr/>
      <dgm:t>
        <a:bodyPr/>
        <a:lstStyle/>
        <a:p>
          <a:r>
            <a:rPr lang="en-GB"/>
            <a:t>Altogether, these frameworks outline and establish the rights, responsibilities, and fiscal priorities that influence how care is practised.</a:t>
          </a:r>
          <a:endParaRPr lang="en-US"/>
        </a:p>
      </dgm:t>
    </dgm:pt>
    <dgm:pt modelId="{7F3C8FA6-85C3-4B5C-8AA9-63C2613F908B}" type="parTrans" cxnId="{8F57910C-112E-46AA-88BE-875CC64090E5}">
      <dgm:prSet/>
      <dgm:spPr/>
      <dgm:t>
        <a:bodyPr/>
        <a:lstStyle/>
        <a:p>
          <a:endParaRPr lang="en-US"/>
        </a:p>
      </dgm:t>
    </dgm:pt>
    <dgm:pt modelId="{8FDBCEE3-81B5-407E-B25D-5FF242AA68E7}" type="sibTrans" cxnId="{8F57910C-112E-46AA-88BE-875CC64090E5}">
      <dgm:prSet/>
      <dgm:spPr/>
      <dgm:t>
        <a:bodyPr/>
        <a:lstStyle/>
        <a:p>
          <a:endParaRPr lang="en-US"/>
        </a:p>
      </dgm:t>
    </dgm:pt>
    <dgm:pt modelId="{970DA226-6A18-4758-ACE5-5C5F2FCD838B}" type="pres">
      <dgm:prSet presAssocID="{6CE2E0BB-A1B6-4338-8357-EED2E02FF748}" presName="linear" presStyleCnt="0">
        <dgm:presLayoutVars>
          <dgm:animLvl val="lvl"/>
          <dgm:resizeHandles val="exact"/>
        </dgm:presLayoutVars>
      </dgm:prSet>
      <dgm:spPr/>
    </dgm:pt>
    <dgm:pt modelId="{93522EE3-A478-4096-A66D-6F4BFF727750}" type="pres">
      <dgm:prSet presAssocID="{EA7A145E-B231-403E-BEB1-D29FE8663EAC}" presName="parentText" presStyleLbl="node1" presStyleIdx="0" presStyleCnt="2">
        <dgm:presLayoutVars>
          <dgm:chMax val="0"/>
          <dgm:bulletEnabled val="1"/>
        </dgm:presLayoutVars>
      </dgm:prSet>
      <dgm:spPr/>
    </dgm:pt>
    <dgm:pt modelId="{2EFB7BDC-7B1A-47E2-B4BC-23E6CB60D2D3}" type="pres">
      <dgm:prSet presAssocID="{EA7A145E-B231-403E-BEB1-D29FE8663EAC}" presName="childText" presStyleLbl="revTx" presStyleIdx="0" presStyleCnt="1">
        <dgm:presLayoutVars>
          <dgm:bulletEnabled val="1"/>
        </dgm:presLayoutVars>
      </dgm:prSet>
      <dgm:spPr/>
    </dgm:pt>
    <dgm:pt modelId="{043B95E9-4324-469F-93A8-0269429EF1C6}" type="pres">
      <dgm:prSet presAssocID="{40CD3B64-EC28-4CA5-AFCD-1F4A83A1DFE0}" presName="parentText" presStyleLbl="node1" presStyleIdx="1" presStyleCnt="2">
        <dgm:presLayoutVars>
          <dgm:chMax val="0"/>
          <dgm:bulletEnabled val="1"/>
        </dgm:presLayoutVars>
      </dgm:prSet>
      <dgm:spPr/>
    </dgm:pt>
  </dgm:ptLst>
  <dgm:cxnLst>
    <dgm:cxn modelId="{FC983407-CAEA-47FB-BDBD-3589B55A96D5}" type="presOf" srcId="{62301D3D-889B-48AC-B2A9-FEAE291EDBAC}" destId="{2EFB7BDC-7B1A-47E2-B4BC-23E6CB60D2D3}" srcOrd="0" destOrd="0" presId="urn:microsoft.com/office/officeart/2005/8/layout/vList2"/>
    <dgm:cxn modelId="{8F57910C-112E-46AA-88BE-875CC64090E5}" srcId="{6CE2E0BB-A1B6-4338-8357-EED2E02FF748}" destId="{40CD3B64-EC28-4CA5-AFCD-1F4A83A1DFE0}" srcOrd="1" destOrd="0" parTransId="{7F3C8FA6-85C3-4B5C-8AA9-63C2613F908B}" sibTransId="{8FDBCEE3-81B5-407E-B25D-5FF242AA68E7}"/>
    <dgm:cxn modelId="{DA008F0D-2DCE-4E50-BEFB-739C9ADE97C9}" type="presOf" srcId="{40CD3B64-EC28-4CA5-AFCD-1F4A83A1DFE0}" destId="{043B95E9-4324-469F-93A8-0269429EF1C6}" srcOrd="0" destOrd="0" presId="urn:microsoft.com/office/officeart/2005/8/layout/vList2"/>
    <dgm:cxn modelId="{B618F014-1062-4FEF-80AC-0F326FD02D52}" srcId="{EA7A145E-B231-403E-BEB1-D29FE8663EAC}" destId="{62301D3D-889B-48AC-B2A9-FEAE291EDBAC}" srcOrd="0" destOrd="0" parTransId="{0A85ABDA-A172-4E6B-94A0-BBEDEDD8C96A}" sibTransId="{84FD50A0-D3A3-4675-B25A-D99CC9341087}"/>
    <dgm:cxn modelId="{25B43760-C3F1-4E09-8438-1F65C5BC991B}" type="presOf" srcId="{EA7A145E-B231-403E-BEB1-D29FE8663EAC}" destId="{93522EE3-A478-4096-A66D-6F4BFF727750}" srcOrd="0" destOrd="0" presId="urn:microsoft.com/office/officeart/2005/8/layout/vList2"/>
    <dgm:cxn modelId="{8CB87741-253C-4186-84D8-8FDDE68392CB}" srcId="{6CE2E0BB-A1B6-4338-8357-EED2E02FF748}" destId="{EA7A145E-B231-403E-BEB1-D29FE8663EAC}" srcOrd="0" destOrd="0" parTransId="{DA9A7E50-BD2D-4B79-BF83-E268A4FF0EC2}" sibTransId="{660A4280-B04B-4240-8A78-6A11D63A2935}"/>
    <dgm:cxn modelId="{51262D45-CDBD-4BD1-BBCE-910C27AA953B}" srcId="{EA7A145E-B231-403E-BEB1-D29FE8663EAC}" destId="{FF0374C9-907C-4FBA-BE88-8EE959C8AD4F}" srcOrd="3" destOrd="0" parTransId="{DC51FF7C-0E23-49C6-A8DC-D71948A4234D}" sibTransId="{E80A7288-9653-4021-AF5A-30C3B7DDFE79}"/>
    <dgm:cxn modelId="{C2FE4B4B-F27E-408D-8546-B1C0E1D01E45}" type="presOf" srcId="{CEE9BF3F-9C7D-45D7-9967-4AF732413481}" destId="{2EFB7BDC-7B1A-47E2-B4BC-23E6CB60D2D3}" srcOrd="0" destOrd="1" presId="urn:microsoft.com/office/officeart/2005/8/layout/vList2"/>
    <dgm:cxn modelId="{0B8A089C-9B24-4B83-B1E8-578088955A61}" type="presOf" srcId="{19F529A1-8AD9-4606-A511-1DFA134E0796}" destId="{2EFB7BDC-7B1A-47E2-B4BC-23E6CB60D2D3}" srcOrd="0" destOrd="2" presId="urn:microsoft.com/office/officeart/2005/8/layout/vList2"/>
    <dgm:cxn modelId="{DEF11BB2-6656-4FA9-AC0E-373E2F08A0CD}" srcId="{EA7A145E-B231-403E-BEB1-D29FE8663EAC}" destId="{CEE9BF3F-9C7D-45D7-9967-4AF732413481}" srcOrd="1" destOrd="0" parTransId="{4C0CA437-D6B3-4677-B22E-2868C86D4477}" sibTransId="{960EFA35-9336-46D3-B71C-2481F1C25BAD}"/>
    <dgm:cxn modelId="{A07203C4-3230-4713-923C-B2990EC243AF}" type="presOf" srcId="{6CE2E0BB-A1B6-4338-8357-EED2E02FF748}" destId="{970DA226-6A18-4758-ACE5-5C5F2FCD838B}" srcOrd="0" destOrd="0" presId="urn:microsoft.com/office/officeart/2005/8/layout/vList2"/>
    <dgm:cxn modelId="{99B684EC-0BC7-4590-AF11-6660F75D5150}" type="presOf" srcId="{FF0374C9-907C-4FBA-BE88-8EE959C8AD4F}" destId="{2EFB7BDC-7B1A-47E2-B4BC-23E6CB60D2D3}" srcOrd="0" destOrd="3" presId="urn:microsoft.com/office/officeart/2005/8/layout/vList2"/>
    <dgm:cxn modelId="{04D714F1-1AD2-455B-82F9-406D73BE07BE}" srcId="{EA7A145E-B231-403E-BEB1-D29FE8663EAC}" destId="{19F529A1-8AD9-4606-A511-1DFA134E0796}" srcOrd="2" destOrd="0" parTransId="{24617821-37EC-459F-9238-D84A012FDF30}" sibTransId="{CB71B21C-92F0-440E-90EE-0F6FE3DAEB40}"/>
    <dgm:cxn modelId="{AED8CBB0-7B69-45C3-9241-7244804C691B}" type="presParOf" srcId="{970DA226-6A18-4758-ACE5-5C5F2FCD838B}" destId="{93522EE3-A478-4096-A66D-6F4BFF727750}" srcOrd="0" destOrd="0" presId="urn:microsoft.com/office/officeart/2005/8/layout/vList2"/>
    <dgm:cxn modelId="{EB5AE91D-10E2-4671-B6EC-7592C39CE352}" type="presParOf" srcId="{970DA226-6A18-4758-ACE5-5C5F2FCD838B}" destId="{2EFB7BDC-7B1A-47E2-B4BC-23E6CB60D2D3}" srcOrd="1" destOrd="0" presId="urn:microsoft.com/office/officeart/2005/8/layout/vList2"/>
    <dgm:cxn modelId="{DE7D35DC-68B3-48D0-B55A-1E8548A3703E}" type="presParOf" srcId="{970DA226-6A18-4758-ACE5-5C5F2FCD838B}" destId="{043B95E9-4324-469F-93A8-0269429EF1C6}"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10E4E2-CB4D-4004-8231-16FBADC93553}"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F0846FF-C67E-45E3-88D1-0F1B03D06163}">
      <dgm:prSet/>
      <dgm:spPr/>
      <dgm:t>
        <a:bodyPr/>
        <a:lstStyle/>
        <a:p>
          <a:pPr>
            <a:defRPr b="1"/>
          </a:pPr>
          <a:r>
            <a:rPr lang="en-GB"/>
            <a:t>Key challenges:</a:t>
          </a:r>
          <a:endParaRPr lang="en-US"/>
        </a:p>
      </dgm:t>
    </dgm:pt>
    <dgm:pt modelId="{6BA2EECD-ED6E-43B3-A747-0E894519C463}" type="parTrans" cxnId="{099550AF-8ECC-4E7A-870B-004A99177DAF}">
      <dgm:prSet/>
      <dgm:spPr/>
      <dgm:t>
        <a:bodyPr/>
        <a:lstStyle/>
        <a:p>
          <a:endParaRPr lang="en-US"/>
        </a:p>
      </dgm:t>
    </dgm:pt>
    <dgm:pt modelId="{EE9D9B35-B664-4805-934F-E51C58BE5704}" type="sibTrans" cxnId="{099550AF-8ECC-4E7A-870B-004A99177DAF}">
      <dgm:prSet/>
      <dgm:spPr/>
      <dgm:t>
        <a:bodyPr/>
        <a:lstStyle/>
        <a:p>
          <a:endParaRPr lang="en-US"/>
        </a:p>
      </dgm:t>
    </dgm:pt>
    <dgm:pt modelId="{296089CB-40D8-4E55-B931-8D65FCCC42DA}">
      <dgm:prSet/>
      <dgm:spPr/>
      <dgm:t>
        <a:bodyPr/>
        <a:lstStyle/>
        <a:p>
          <a:r>
            <a:rPr lang="en-GB" b="1"/>
            <a:t>Rising demand</a:t>
          </a:r>
          <a:r>
            <a:rPr lang="en-GB"/>
            <a:t> – a growing population of 85-year-olds and above is increasing the need for complex care, unpaid carers, and long-term placements </a:t>
          </a:r>
          <a:r>
            <a:rPr lang="en-US"/>
            <a:t>(Powell, Baker and Foster 2024)</a:t>
          </a:r>
          <a:r>
            <a:rPr lang="en-GB"/>
            <a:t>.</a:t>
          </a:r>
          <a:endParaRPr lang="en-US"/>
        </a:p>
      </dgm:t>
    </dgm:pt>
    <dgm:pt modelId="{B2DF367E-995F-454B-ADE4-7BBCDFD856AC}" type="parTrans" cxnId="{D472683D-DBAF-4870-B42E-EC729CAC41BD}">
      <dgm:prSet/>
      <dgm:spPr/>
      <dgm:t>
        <a:bodyPr/>
        <a:lstStyle/>
        <a:p>
          <a:endParaRPr lang="en-US"/>
        </a:p>
      </dgm:t>
    </dgm:pt>
    <dgm:pt modelId="{FF9EB0D2-8AEC-427A-9A36-B2C507231D4B}" type="sibTrans" cxnId="{D472683D-DBAF-4870-B42E-EC729CAC41BD}">
      <dgm:prSet/>
      <dgm:spPr/>
      <dgm:t>
        <a:bodyPr/>
        <a:lstStyle/>
        <a:p>
          <a:endParaRPr lang="en-US"/>
        </a:p>
      </dgm:t>
    </dgm:pt>
    <dgm:pt modelId="{F0E3DE4F-93ED-434A-8A39-295BBF7E2F62}">
      <dgm:prSet/>
      <dgm:spPr/>
      <dgm:t>
        <a:bodyPr/>
        <a:lstStyle/>
        <a:p>
          <a:r>
            <a:rPr lang="en-GB" b="1"/>
            <a:t>Systematic strain</a:t>
          </a:r>
          <a:r>
            <a:rPr lang="en-GB"/>
            <a:t> – this is overwhelming the workforce capacity and funding, resulting in longer waits for assessments and care packages (</a:t>
          </a:r>
          <a:r>
            <a:rPr lang="en-US"/>
            <a:t>Department of Health and Social Care 2025)</a:t>
          </a:r>
          <a:r>
            <a:rPr lang="en-GB"/>
            <a:t>.</a:t>
          </a:r>
          <a:endParaRPr lang="en-US"/>
        </a:p>
      </dgm:t>
    </dgm:pt>
    <dgm:pt modelId="{0742AA1D-2075-4A79-97F2-95E0D777FB1F}" type="parTrans" cxnId="{2B639591-DD57-46CA-A60E-307FC80869DF}">
      <dgm:prSet/>
      <dgm:spPr/>
      <dgm:t>
        <a:bodyPr/>
        <a:lstStyle/>
        <a:p>
          <a:endParaRPr lang="en-US"/>
        </a:p>
      </dgm:t>
    </dgm:pt>
    <dgm:pt modelId="{2B482EBD-BBED-4FCE-9046-6BCDAAB3F2D5}" type="sibTrans" cxnId="{2B639591-DD57-46CA-A60E-307FC80869DF}">
      <dgm:prSet/>
      <dgm:spPr/>
      <dgm:t>
        <a:bodyPr/>
        <a:lstStyle/>
        <a:p>
          <a:endParaRPr lang="en-US"/>
        </a:p>
      </dgm:t>
    </dgm:pt>
    <dgm:pt modelId="{B3AA3A64-3499-4910-AB05-6E0D2B91B453}">
      <dgm:prSet/>
      <dgm:spPr/>
      <dgm:t>
        <a:bodyPr/>
        <a:lstStyle/>
        <a:p>
          <a:r>
            <a:rPr lang="en-GB" b="1"/>
            <a:t>Downstream pressure</a:t>
          </a:r>
          <a:r>
            <a:rPr lang="en-GB"/>
            <a:t> – these delays increase the burden on hospitals and acute services.</a:t>
          </a:r>
          <a:endParaRPr lang="en-US"/>
        </a:p>
      </dgm:t>
    </dgm:pt>
    <dgm:pt modelId="{519D8859-4DE9-4A4F-A048-4E02F7866396}" type="parTrans" cxnId="{59D9E479-34A1-41C9-93CB-0D46F3D879FE}">
      <dgm:prSet/>
      <dgm:spPr/>
      <dgm:t>
        <a:bodyPr/>
        <a:lstStyle/>
        <a:p>
          <a:endParaRPr lang="en-US"/>
        </a:p>
      </dgm:t>
    </dgm:pt>
    <dgm:pt modelId="{CE623F94-9BA3-4B8A-B1AC-8957843ED57C}" type="sibTrans" cxnId="{59D9E479-34A1-41C9-93CB-0D46F3D879FE}">
      <dgm:prSet/>
      <dgm:spPr/>
      <dgm:t>
        <a:bodyPr/>
        <a:lstStyle/>
        <a:p>
          <a:endParaRPr lang="en-US"/>
        </a:p>
      </dgm:t>
    </dgm:pt>
    <dgm:pt modelId="{183152AE-7A44-4E91-ABDD-47ADF7F591AA}">
      <dgm:prSet/>
      <dgm:spPr/>
      <dgm:t>
        <a:bodyPr/>
        <a:lstStyle/>
        <a:p>
          <a:pPr>
            <a:defRPr b="1"/>
          </a:pPr>
          <a:r>
            <a:rPr lang="en-GB"/>
            <a:t>Strategic response and barriers:</a:t>
          </a:r>
          <a:endParaRPr lang="en-US"/>
        </a:p>
      </dgm:t>
    </dgm:pt>
    <dgm:pt modelId="{0E6E81DD-45A0-4870-B193-AC909E407E08}" type="parTrans" cxnId="{C26ACF13-60A4-41AF-887A-D36921033559}">
      <dgm:prSet/>
      <dgm:spPr/>
      <dgm:t>
        <a:bodyPr/>
        <a:lstStyle/>
        <a:p>
          <a:endParaRPr lang="en-US"/>
        </a:p>
      </dgm:t>
    </dgm:pt>
    <dgm:pt modelId="{54284504-817D-428C-AB1B-D9735ABD4081}" type="sibTrans" cxnId="{C26ACF13-60A4-41AF-887A-D36921033559}">
      <dgm:prSet/>
      <dgm:spPr/>
      <dgm:t>
        <a:bodyPr/>
        <a:lstStyle/>
        <a:p>
          <a:endParaRPr lang="en-US"/>
        </a:p>
      </dgm:t>
    </dgm:pt>
    <dgm:pt modelId="{84439F6A-2B52-4892-BDEB-850D30BFA83B}">
      <dgm:prSet/>
      <dgm:spPr/>
      <dgm:t>
        <a:bodyPr/>
        <a:lstStyle/>
        <a:p>
          <a:r>
            <a:rPr lang="en-GB"/>
            <a:t>The NHS 10-Year Health Plan aims to shift care to the community focusing on improving available prevention and digital tools (</a:t>
          </a:r>
          <a:r>
            <a:rPr lang="en-US"/>
            <a:t>Department of Health and Social Care 2025)</a:t>
          </a:r>
          <a:r>
            <a:rPr lang="en-GB"/>
            <a:t>.</a:t>
          </a:r>
          <a:endParaRPr lang="en-US"/>
        </a:p>
      </dgm:t>
    </dgm:pt>
    <dgm:pt modelId="{AA36B678-11A4-4CB6-81ED-71DF798D46D1}" type="parTrans" cxnId="{9D2DDD77-B8A9-4BD4-82A8-7675672A1736}">
      <dgm:prSet/>
      <dgm:spPr/>
      <dgm:t>
        <a:bodyPr/>
        <a:lstStyle/>
        <a:p>
          <a:endParaRPr lang="en-US"/>
        </a:p>
      </dgm:t>
    </dgm:pt>
    <dgm:pt modelId="{1423254E-13EF-410F-80E7-C0D22D1ABBC4}" type="sibTrans" cxnId="{9D2DDD77-B8A9-4BD4-82A8-7675672A1736}">
      <dgm:prSet/>
      <dgm:spPr/>
      <dgm:t>
        <a:bodyPr/>
        <a:lstStyle/>
        <a:p>
          <a:endParaRPr lang="en-US"/>
        </a:p>
      </dgm:t>
    </dgm:pt>
    <dgm:pt modelId="{86B27BE0-F9BE-4903-8C89-3F948B9EFEE4}">
      <dgm:prSet/>
      <dgm:spPr/>
      <dgm:t>
        <a:bodyPr/>
        <a:lstStyle/>
        <a:p>
          <a:r>
            <a:rPr lang="en-GB" dirty="0"/>
            <a:t>Success however needs a major workforce investment, reformed local commissioning, and addressing known issues of digital exclusion to avoid worsening the inequalities.</a:t>
          </a:r>
          <a:endParaRPr lang="en-US" dirty="0"/>
        </a:p>
      </dgm:t>
    </dgm:pt>
    <dgm:pt modelId="{04151E8A-0B39-4FBB-AB93-D4A584A5CC7B}" type="parTrans" cxnId="{8D42EC0E-ECC0-45B8-BD50-86BBD5DC4957}">
      <dgm:prSet/>
      <dgm:spPr/>
      <dgm:t>
        <a:bodyPr/>
        <a:lstStyle/>
        <a:p>
          <a:endParaRPr lang="en-US"/>
        </a:p>
      </dgm:t>
    </dgm:pt>
    <dgm:pt modelId="{7FBEE5A9-0A26-4E7C-9B32-69D04B82C22D}" type="sibTrans" cxnId="{8D42EC0E-ECC0-45B8-BD50-86BBD5DC4957}">
      <dgm:prSet/>
      <dgm:spPr/>
      <dgm:t>
        <a:bodyPr/>
        <a:lstStyle/>
        <a:p>
          <a:endParaRPr lang="en-US"/>
        </a:p>
      </dgm:t>
    </dgm:pt>
    <dgm:pt modelId="{9B661D2A-09ED-4186-A276-0318C9C25925}">
      <dgm:prSet/>
      <dgm:spPr/>
      <dgm:t>
        <a:bodyPr/>
        <a:lstStyle/>
        <a:p>
          <a:r>
            <a:rPr lang="en-GB"/>
            <a:t>Therefore, planning must directly link demographic data with strategies for increasing the capacity and the workforce. </a:t>
          </a:r>
          <a:endParaRPr lang="en-US"/>
        </a:p>
      </dgm:t>
    </dgm:pt>
    <dgm:pt modelId="{FE8E11F4-C0C9-4230-A2A5-02D3667F3E5F}" type="parTrans" cxnId="{57305786-97B0-4AE9-A2B5-D92EA1451171}">
      <dgm:prSet/>
      <dgm:spPr/>
      <dgm:t>
        <a:bodyPr/>
        <a:lstStyle/>
        <a:p>
          <a:endParaRPr lang="en-US"/>
        </a:p>
      </dgm:t>
    </dgm:pt>
    <dgm:pt modelId="{767F2FBA-8DD9-4DBA-8060-4924023769FD}" type="sibTrans" cxnId="{57305786-97B0-4AE9-A2B5-D92EA1451171}">
      <dgm:prSet/>
      <dgm:spPr/>
      <dgm:t>
        <a:bodyPr/>
        <a:lstStyle/>
        <a:p>
          <a:endParaRPr lang="en-US"/>
        </a:p>
      </dgm:t>
    </dgm:pt>
    <dgm:pt modelId="{7D647102-4F40-4F72-B295-D17AF5D282D3}" type="pres">
      <dgm:prSet presAssocID="{ED10E4E2-CB4D-4004-8231-16FBADC93553}" presName="root" presStyleCnt="0">
        <dgm:presLayoutVars>
          <dgm:dir/>
          <dgm:resizeHandles val="exact"/>
        </dgm:presLayoutVars>
      </dgm:prSet>
      <dgm:spPr/>
    </dgm:pt>
    <dgm:pt modelId="{F0878C40-F1DF-4453-AA13-7C136B7F68B0}" type="pres">
      <dgm:prSet presAssocID="{2F0846FF-C67E-45E3-88D1-0F1B03D06163}" presName="compNode" presStyleCnt="0"/>
      <dgm:spPr/>
    </dgm:pt>
    <dgm:pt modelId="{F218181E-FDB2-4356-8DC3-819600EAAF04}" type="pres">
      <dgm:prSet presAssocID="{2F0846FF-C67E-45E3-88D1-0F1B03D061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8CB3C0E-1B24-459C-8370-675136B856E3}" type="pres">
      <dgm:prSet presAssocID="{2F0846FF-C67E-45E3-88D1-0F1B03D06163}" presName="iconSpace" presStyleCnt="0"/>
      <dgm:spPr/>
    </dgm:pt>
    <dgm:pt modelId="{FFB154B8-F1A0-46A7-B1AC-F33EB8B77B57}" type="pres">
      <dgm:prSet presAssocID="{2F0846FF-C67E-45E3-88D1-0F1B03D06163}" presName="parTx" presStyleLbl="revTx" presStyleIdx="0" presStyleCnt="4">
        <dgm:presLayoutVars>
          <dgm:chMax val="0"/>
          <dgm:chPref val="0"/>
        </dgm:presLayoutVars>
      </dgm:prSet>
      <dgm:spPr/>
    </dgm:pt>
    <dgm:pt modelId="{C3AD7A0C-5860-4922-A8E6-DECBC3DC8873}" type="pres">
      <dgm:prSet presAssocID="{2F0846FF-C67E-45E3-88D1-0F1B03D06163}" presName="txSpace" presStyleCnt="0"/>
      <dgm:spPr/>
    </dgm:pt>
    <dgm:pt modelId="{C36A438A-3D3C-43E4-9BE0-8ECD20FBC0AB}" type="pres">
      <dgm:prSet presAssocID="{2F0846FF-C67E-45E3-88D1-0F1B03D06163}" presName="desTx" presStyleLbl="revTx" presStyleIdx="1" presStyleCnt="4">
        <dgm:presLayoutVars/>
      </dgm:prSet>
      <dgm:spPr/>
    </dgm:pt>
    <dgm:pt modelId="{4ED6CFD7-7E53-4409-B18B-407FEFA6172B}" type="pres">
      <dgm:prSet presAssocID="{EE9D9B35-B664-4805-934F-E51C58BE5704}" presName="sibTrans" presStyleCnt="0"/>
      <dgm:spPr/>
    </dgm:pt>
    <dgm:pt modelId="{63645DD4-A0A7-45AC-B6AE-1131ABF4B9B2}" type="pres">
      <dgm:prSet presAssocID="{183152AE-7A44-4E91-ABDD-47ADF7F591AA}" presName="compNode" presStyleCnt="0"/>
      <dgm:spPr/>
    </dgm:pt>
    <dgm:pt modelId="{B704F315-E22F-4D0A-922C-6A560E99C80C}" type="pres">
      <dgm:prSet presAssocID="{183152AE-7A44-4E91-ABDD-47ADF7F591A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F714E2F5-6BFD-4E69-ADD1-7BB6B447DC92}" type="pres">
      <dgm:prSet presAssocID="{183152AE-7A44-4E91-ABDD-47ADF7F591AA}" presName="iconSpace" presStyleCnt="0"/>
      <dgm:spPr/>
    </dgm:pt>
    <dgm:pt modelId="{8F0C1337-A707-4E6F-ACAE-73861DBBEC63}" type="pres">
      <dgm:prSet presAssocID="{183152AE-7A44-4E91-ABDD-47ADF7F591AA}" presName="parTx" presStyleLbl="revTx" presStyleIdx="2" presStyleCnt="4">
        <dgm:presLayoutVars>
          <dgm:chMax val="0"/>
          <dgm:chPref val="0"/>
        </dgm:presLayoutVars>
      </dgm:prSet>
      <dgm:spPr/>
    </dgm:pt>
    <dgm:pt modelId="{85735BCB-CC70-45F9-9E76-A76B62DB425D}" type="pres">
      <dgm:prSet presAssocID="{183152AE-7A44-4E91-ABDD-47ADF7F591AA}" presName="txSpace" presStyleCnt="0"/>
      <dgm:spPr/>
    </dgm:pt>
    <dgm:pt modelId="{9091744F-CE0C-48C6-BE1C-474085CDFDD0}" type="pres">
      <dgm:prSet presAssocID="{183152AE-7A44-4E91-ABDD-47ADF7F591AA}" presName="desTx" presStyleLbl="revTx" presStyleIdx="3" presStyleCnt="4">
        <dgm:presLayoutVars/>
      </dgm:prSet>
      <dgm:spPr/>
    </dgm:pt>
  </dgm:ptLst>
  <dgm:cxnLst>
    <dgm:cxn modelId="{B708D801-8B3F-40CB-BB57-2B87E994685F}" type="presOf" srcId="{9B661D2A-09ED-4186-A276-0318C9C25925}" destId="{9091744F-CE0C-48C6-BE1C-474085CDFDD0}" srcOrd="0" destOrd="2" presId="urn:microsoft.com/office/officeart/2018/2/layout/IconLabelDescriptionList"/>
    <dgm:cxn modelId="{8D42EC0E-ECC0-45B8-BD50-86BBD5DC4957}" srcId="{183152AE-7A44-4E91-ABDD-47ADF7F591AA}" destId="{86B27BE0-F9BE-4903-8C89-3F948B9EFEE4}" srcOrd="1" destOrd="0" parTransId="{04151E8A-0B39-4FBB-AB93-D4A584A5CC7B}" sibTransId="{7FBEE5A9-0A26-4E7C-9B32-69D04B82C22D}"/>
    <dgm:cxn modelId="{C26ACF13-60A4-41AF-887A-D36921033559}" srcId="{ED10E4E2-CB4D-4004-8231-16FBADC93553}" destId="{183152AE-7A44-4E91-ABDD-47ADF7F591AA}" srcOrd="1" destOrd="0" parTransId="{0E6E81DD-45A0-4870-B193-AC909E407E08}" sibTransId="{54284504-817D-428C-AB1B-D9735ABD4081}"/>
    <dgm:cxn modelId="{19985922-B78D-4339-860E-B532A13A0EB6}" type="presOf" srcId="{183152AE-7A44-4E91-ABDD-47ADF7F591AA}" destId="{8F0C1337-A707-4E6F-ACAE-73861DBBEC63}" srcOrd="0" destOrd="0" presId="urn:microsoft.com/office/officeart/2018/2/layout/IconLabelDescriptionList"/>
    <dgm:cxn modelId="{D472683D-DBAF-4870-B42E-EC729CAC41BD}" srcId="{2F0846FF-C67E-45E3-88D1-0F1B03D06163}" destId="{296089CB-40D8-4E55-B931-8D65FCCC42DA}" srcOrd="0" destOrd="0" parTransId="{B2DF367E-995F-454B-ADE4-7BBCDFD856AC}" sibTransId="{FF9EB0D2-8AEC-427A-9A36-B2C507231D4B}"/>
    <dgm:cxn modelId="{52627263-CE28-4C16-B9C2-90C7A1DF2D4E}" type="presOf" srcId="{86B27BE0-F9BE-4903-8C89-3F948B9EFEE4}" destId="{9091744F-CE0C-48C6-BE1C-474085CDFDD0}" srcOrd="0" destOrd="1" presId="urn:microsoft.com/office/officeart/2018/2/layout/IconLabelDescriptionList"/>
    <dgm:cxn modelId="{3A70F553-8D0A-471B-B66A-9CCFA799124C}" type="presOf" srcId="{B3AA3A64-3499-4910-AB05-6E0D2B91B453}" destId="{C36A438A-3D3C-43E4-9BE0-8ECD20FBC0AB}" srcOrd="0" destOrd="2" presId="urn:microsoft.com/office/officeart/2018/2/layout/IconLabelDescriptionList"/>
    <dgm:cxn modelId="{AAB80454-35FF-42AE-B620-568000426A8A}" type="presOf" srcId="{296089CB-40D8-4E55-B931-8D65FCCC42DA}" destId="{C36A438A-3D3C-43E4-9BE0-8ECD20FBC0AB}" srcOrd="0" destOrd="0" presId="urn:microsoft.com/office/officeart/2018/2/layout/IconLabelDescriptionList"/>
    <dgm:cxn modelId="{9D2DDD77-B8A9-4BD4-82A8-7675672A1736}" srcId="{183152AE-7A44-4E91-ABDD-47ADF7F591AA}" destId="{84439F6A-2B52-4892-BDEB-850D30BFA83B}" srcOrd="0" destOrd="0" parTransId="{AA36B678-11A4-4CB6-81ED-71DF798D46D1}" sibTransId="{1423254E-13EF-410F-80E7-C0D22D1ABBC4}"/>
    <dgm:cxn modelId="{59D9E479-34A1-41C9-93CB-0D46F3D879FE}" srcId="{2F0846FF-C67E-45E3-88D1-0F1B03D06163}" destId="{B3AA3A64-3499-4910-AB05-6E0D2B91B453}" srcOrd="2" destOrd="0" parTransId="{519D8859-4DE9-4A4F-A048-4E02F7866396}" sibTransId="{CE623F94-9BA3-4B8A-B1AC-8957843ED57C}"/>
    <dgm:cxn modelId="{57305786-97B0-4AE9-A2B5-D92EA1451171}" srcId="{183152AE-7A44-4E91-ABDD-47ADF7F591AA}" destId="{9B661D2A-09ED-4186-A276-0318C9C25925}" srcOrd="2" destOrd="0" parTransId="{FE8E11F4-C0C9-4230-A2A5-02D3667F3E5F}" sibTransId="{767F2FBA-8DD9-4DBA-8060-4924023769FD}"/>
    <dgm:cxn modelId="{278FD88B-7D63-4578-82EB-3948A9C9B8EB}" type="presOf" srcId="{2F0846FF-C67E-45E3-88D1-0F1B03D06163}" destId="{FFB154B8-F1A0-46A7-B1AC-F33EB8B77B57}" srcOrd="0" destOrd="0" presId="urn:microsoft.com/office/officeart/2018/2/layout/IconLabelDescriptionList"/>
    <dgm:cxn modelId="{2B639591-DD57-46CA-A60E-307FC80869DF}" srcId="{2F0846FF-C67E-45E3-88D1-0F1B03D06163}" destId="{F0E3DE4F-93ED-434A-8A39-295BBF7E2F62}" srcOrd="1" destOrd="0" parTransId="{0742AA1D-2075-4A79-97F2-95E0D777FB1F}" sibTransId="{2B482EBD-BBED-4FCE-9046-6BCDAAB3F2D5}"/>
    <dgm:cxn modelId="{13BE1994-A6DC-4FFD-8D8A-86D3E5EBDBF2}" type="presOf" srcId="{ED10E4E2-CB4D-4004-8231-16FBADC93553}" destId="{7D647102-4F40-4F72-B295-D17AF5D282D3}" srcOrd="0" destOrd="0" presId="urn:microsoft.com/office/officeart/2018/2/layout/IconLabelDescriptionList"/>
    <dgm:cxn modelId="{5A3F53A6-886A-4398-8871-5602B9DE6B01}" type="presOf" srcId="{84439F6A-2B52-4892-BDEB-850D30BFA83B}" destId="{9091744F-CE0C-48C6-BE1C-474085CDFDD0}" srcOrd="0" destOrd="0" presId="urn:microsoft.com/office/officeart/2018/2/layout/IconLabelDescriptionList"/>
    <dgm:cxn modelId="{099550AF-8ECC-4E7A-870B-004A99177DAF}" srcId="{ED10E4E2-CB4D-4004-8231-16FBADC93553}" destId="{2F0846FF-C67E-45E3-88D1-0F1B03D06163}" srcOrd="0" destOrd="0" parTransId="{6BA2EECD-ED6E-43B3-A747-0E894519C463}" sibTransId="{EE9D9B35-B664-4805-934F-E51C58BE5704}"/>
    <dgm:cxn modelId="{E92E0FB6-B1FF-46C5-B72E-B804BA736823}" type="presOf" srcId="{F0E3DE4F-93ED-434A-8A39-295BBF7E2F62}" destId="{C36A438A-3D3C-43E4-9BE0-8ECD20FBC0AB}" srcOrd="0" destOrd="1" presId="urn:microsoft.com/office/officeart/2018/2/layout/IconLabelDescriptionList"/>
    <dgm:cxn modelId="{E3788704-D4E0-458A-9EF5-779377AC9F3B}" type="presParOf" srcId="{7D647102-4F40-4F72-B295-D17AF5D282D3}" destId="{F0878C40-F1DF-4453-AA13-7C136B7F68B0}" srcOrd="0" destOrd="0" presId="urn:microsoft.com/office/officeart/2018/2/layout/IconLabelDescriptionList"/>
    <dgm:cxn modelId="{004DA691-1B4D-4792-A7D2-A9E956965C30}" type="presParOf" srcId="{F0878C40-F1DF-4453-AA13-7C136B7F68B0}" destId="{F218181E-FDB2-4356-8DC3-819600EAAF04}" srcOrd="0" destOrd="0" presId="urn:microsoft.com/office/officeart/2018/2/layout/IconLabelDescriptionList"/>
    <dgm:cxn modelId="{A2937915-BC38-4500-B3F5-DDD74EA8C9D7}" type="presParOf" srcId="{F0878C40-F1DF-4453-AA13-7C136B7F68B0}" destId="{C8CB3C0E-1B24-459C-8370-675136B856E3}" srcOrd="1" destOrd="0" presId="urn:microsoft.com/office/officeart/2018/2/layout/IconLabelDescriptionList"/>
    <dgm:cxn modelId="{BEE049F1-613C-470E-81E0-B270F7E06964}" type="presParOf" srcId="{F0878C40-F1DF-4453-AA13-7C136B7F68B0}" destId="{FFB154B8-F1A0-46A7-B1AC-F33EB8B77B57}" srcOrd="2" destOrd="0" presId="urn:microsoft.com/office/officeart/2018/2/layout/IconLabelDescriptionList"/>
    <dgm:cxn modelId="{855BBAC5-E5BD-4B2D-82F9-2BC43CB3AAE9}" type="presParOf" srcId="{F0878C40-F1DF-4453-AA13-7C136B7F68B0}" destId="{C3AD7A0C-5860-4922-A8E6-DECBC3DC8873}" srcOrd="3" destOrd="0" presId="urn:microsoft.com/office/officeart/2018/2/layout/IconLabelDescriptionList"/>
    <dgm:cxn modelId="{DE0636D3-E0A7-427B-A6F4-EFB7148AEA3C}" type="presParOf" srcId="{F0878C40-F1DF-4453-AA13-7C136B7F68B0}" destId="{C36A438A-3D3C-43E4-9BE0-8ECD20FBC0AB}" srcOrd="4" destOrd="0" presId="urn:microsoft.com/office/officeart/2018/2/layout/IconLabelDescriptionList"/>
    <dgm:cxn modelId="{779AB295-70EC-4A9D-AEA5-E96AC9A9BF20}" type="presParOf" srcId="{7D647102-4F40-4F72-B295-D17AF5D282D3}" destId="{4ED6CFD7-7E53-4409-B18B-407FEFA6172B}" srcOrd="1" destOrd="0" presId="urn:microsoft.com/office/officeart/2018/2/layout/IconLabelDescriptionList"/>
    <dgm:cxn modelId="{1E03E74D-CB8E-4B33-91AD-22B316D22D40}" type="presParOf" srcId="{7D647102-4F40-4F72-B295-D17AF5D282D3}" destId="{63645DD4-A0A7-45AC-B6AE-1131ABF4B9B2}" srcOrd="2" destOrd="0" presId="urn:microsoft.com/office/officeart/2018/2/layout/IconLabelDescriptionList"/>
    <dgm:cxn modelId="{AC459E09-3EB2-42ED-9EDF-628DFBC63A87}" type="presParOf" srcId="{63645DD4-A0A7-45AC-B6AE-1131ABF4B9B2}" destId="{B704F315-E22F-4D0A-922C-6A560E99C80C}" srcOrd="0" destOrd="0" presId="urn:microsoft.com/office/officeart/2018/2/layout/IconLabelDescriptionList"/>
    <dgm:cxn modelId="{8C3AD124-AF6C-4147-BA27-B516A46E40CB}" type="presParOf" srcId="{63645DD4-A0A7-45AC-B6AE-1131ABF4B9B2}" destId="{F714E2F5-6BFD-4E69-ADD1-7BB6B447DC92}" srcOrd="1" destOrd="0" presId="urn:microsoft.com/office/officeart/2018/2/layout/IconLabelDescriptionList"/>
    <dgm:cxn modelId="{1E32C169-41CE-4B76-89AD-16ABE974C230}" type="presParOf" srcId="{63645DD4-A0A7-45AC-B6AE-1131ABF4B9B2}" destId="{8F0C1337-A707-4E6F-ACAE-73861DBBEC63}" srcOrd="2" destOrd="0" presId="urn:microsoft.com/office/officeart/2018/2/layout/IconLabelDescriptionList"/>
    <dgm:cxn modelId="{300D6630-98BC-416F-AD04-171E9245CE5B}" type="presParOf" srcId="{63645DD4-A0A7-45AC-B6AE-1131ABF4B9B2}" destId="{85735BCB-CC70-45F9-9E76-A76B62DB425D}" srcOrd="3" destOrd="0" presId="urn:microsoft.com/office/officeart/2018/2/layout/IconLabelDescriptionList"/>
    <dgm:cxn modelId="{BB35A76E-DA50-4423-8EF7-EEDD7A05306C}" type="presParOf" srcId="{63645DD4-A0A7-45AC-B6AE-1131ABF4B9B2}" destId="{9091744F-CE0C-48C6-BE1C-474085CDFDD0}"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9F0A1F-E250-4A4C-8CED-A3DD1783E704}"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45E92D0F-192B-44FD-B4CE-E0F1698542F4}">
      <dgm:prSet/>
      <dgm:spPr/>
      <dgm:t>
        <a:bodyPr/>
        <a:lstStyle/>
        <a:p>
          <a:pPr>
            <a:defRPr b="1"/>
          </a:pPr>
          <a:r>
            <a:rPr lang="en-GB"/>
            <a:t>Strategic investment and service delivery</a:t>
          </a:r>
          <a:endParaRPr lang="en-US"/>
        </a:p>
      </dgm:t>
    </dgm:pt>
    <dgm:pt modelId="{624AF76E-5713-49A6-A75B-FE9DA689D8A9}" type="parTrans" cxnId="{B1899A51-92C7-47A3-A28F-6F319D2E05E1}">
      <dgm:prSet/>
      <dgm:spPr/>
      <dgm:t>
        <a:bodyPr/>
        <a:lstStyle/>
        <a:p>
          <a:endParaRPr lang="en-US"/>
        </a:p>
      </dgm:t>
    </dgm:pt>
    <dgm:pt modelId="{516C0476-BB10-4E5F-B2AB-D824C7AD29A6}" type="sibTrans" cxnId="{B1899A51-92C7-47A3-A28F-6F319D2E05E1}">
      <dgm:prSet/>
      <dgm:spPr/>
      <dgm:t>
        <a:bodyPr/>
        <a:lstStyle/>
        <a:p>
          <a:endParaRPr lang="en-US"/>
        </a:p>
      </dgm:t>
    </dgm:pt>
    <dgm:pt modelId="{8E90E8D5-D965-46E9-9B0B-AFC3935EC8AC}">
      <dgm:prSet/>
      <dgm:spPr/>
      <dgm:t>
        <a:bodyPr/>
        <a:lstStyle/>
        <a:p>
          <a:r>
            <a:rPr lang="en-US"/>
            <a:t>Invest in </a:t>
          </a:r>
          <a:r>
            <a:rPr lang="en-US" b="1"/>
            <a:t>community-based services</a:t>
          </a:r>
          <a:r>
            <a:rPr lang="en-US"/>
            <a:t> and </a:t>
          </a:r>
          <a:r>
            <a:rPr lang="en-US" b="1"/>
            <a:t>workforce training</a:t>
          </a:r>
          <a:r>
            <a:rPr lang="en-US"/>
            <a:t> to reduce hospital pressure and enable personalised care (Department of Health and Social Care 2025).</a:t>
          </a:r>
        </a:p>
      </dgm:t>
    </dgm:pt>
    <dgm:pt modelId="{94EC15FF-2DAE-4A1A-BD58-F49E5DFD0E01}" type="parTrans" cxnId="{F9B4FF85-7B5A-426E-BB80-B1CCD1D6C96C}">
      <dgm:prSet/>
      <dgm:spPr/>
      <dgm:t>
        <a:bodyPr/>
        <a:lstStyle/>
        <a:p>
          <a:endParaRPr lang="en-US"/>
        </a:p>
      </dgm:t>
    </dgm:pt>
    <dgm:pt modelId="{C7B3CD00-EF4F-48E2-BC8A-E6EA1B236FBF}" type="sibTrans" cxnId="{F9B4FF85-7B5A-426E-BB80-B1CCD1D6C96C}">
      <dgm:prSet/>
      <dgm:spPr/>
      <dgm:t>
        <a:bodyPr/>
        <a:lstStyle/>
        <a:p>
          <a:endParaRPr lang="en-US"/>
        </a:p>
      </dgm:t>
    </dgm:pt>
    <dgm:pt modelId="{A346E3BB-31DE-4901-9EB7-0750D9106B52}">
      <dgm:prSet/>
      <dgm:spPr/>
      <dgm:t>
        <a:bodyPr/>
        <a:lstStyle/>
        <a:p>
          <a:r>
            <a:rPr lang="en-US"/>
            <a:t>Expand the use of </a:t>
          </a:r>
          <a:r>
            <a:rPr lang="en-US" b="1"/>
            <a:t>telecare and smart home technologies. </a:t>
          </a:r>
          <a:r>
            <a:rPr lang="en-US"/>
            <a:t>This can be paired with digital literacy programmes to prevent exclusion (Department of Health and Social Care 2025).</a:t>
          </a:r>
        </a:p>
      </dgm:t>
    </dgm:pt>
    <dgm:pt modelId="{CC669F19-49DB-4061-9FF8-994F642019AC}" type="parTrans" cxnId="{8B2BC283-0ACB-4D2A-89A3-9F1108EB5A5A}">
      <dgm:prSet/>
      <dgm:spPr/>
      <dgm:t>
        <a:bodyPr/>
        <a:lstStyle/>
        <a:p>
          <a:endParaRPr lang="en-US"/>
        </a:p>
      </dgm:t>
    </dgm:pt>
    <dgm:pt modelId="{59F41317-F1EF-42E4-BBD1-84EC19A7043D}" type="sibTrans" cxnId="{8B2BC283-0ACB-4D2A-89A3-9F1108EB5A5A}">
      <dgm:prSet/>
      <dgm:spPr/>
      <dgm:t>
        <a:bodyPr/>
        <a:lstStyle/>
        <a:p>
          <a:endParaRPr lang="en-US"/>
        </a:p>
      </dgm:t>
    </dgm:pt>
    <dgm:pt modelId="{FA8F12B6-852E-47F9-9394-967D29997BF8}">
      <dgm:prSet/>
      <dgm:spPr/>
      <dgm:t>
        <a:bodyPr/>
        <a:lstStyle/>
        <a:p>
          <a:pPr>
            <a:defRPr b="1"/>
          </a:pPr>
          <a:r>
            <a:rPr lang="en-GB"/>
            <a:t>Theoretical frameworks for wellbeing</a:t>
          </a:r>
          <a:endParaRPr lang="en-US"/>
        </a:p>
      </dgm:t>
    </dgm:pt>
    <dgm:pt modelId="{5309DB0C-6A86-4BE9-A1C8-BC88EDD43218}" type="parTrans" cxnId="{3C661687-5BCE-49AC-9F62-0F180493B53F}">
      <dgm:prSet/>
      <dgm:spPr/>
      <dgm:t>
        <a:bodyPr/>
        <a:lstStyle/>
        <a:p>
          <a:endParaRPr lang="en-US"/>
        </a:p>
      </dgm:t>
    </dgm:pt>
    <dgm:pt modelId="{FE17F51B-8383-4006-A04D-04C44E8E0DE7}" type="sibTrans" cxnId="{3C661687-5BCE-49AC-9F62-0F180493B53F}">
      <dgm:prSet/>
      <dgm:spPr/>
      <dgm:t>
        <a:bodyPr/>
        <a:lstStyle/>
        <a:p>
          <a:endParaRPr lang="en-US"/>
        </a:p>
      </dgm:t>
    </dgm:pt>
    <dgm:pt modelId="{695B42A9-E5D0-4DB7-A593-5E7EFA1BCC07}">
      <dgm:prSet/>
      <dgm:spPr/>
      <dgm:t>
        <a:bodyPr/>
        <a:lstStyle/>
        <a:p>
          <a:r>
            <a:rPr lang="en-US"/>
            <a:t>Apply </a:t>
          </a:r>
          <a:r>
            <a:rPr lang="en-US" b="1"/>
            <a:t>Activity Theory</a:t>
          </a:r>
          <a:r>
            <a:rPr lang="en-US"/>
            <a:t> by creating opportunities for meaningful engagement, for instance day centres and community programmes, to help battle isolation</a:t>
          </a:r>
        </a:p>
      </dgm:t>
    </dgm:pt>
    <dgm:pt modelId="{81B6A914-6402-4A6A-8664-6CFB38ADB36A}" type="parTrans" cxnId="{8C86B74C-961D-412B-AEEE-5F02D1549268}">
      <dgm:prSet/>
      <dgm:spPr/>
      <dgm:t>
        <a:bodyPr/>
        <a:lstStyle/>
        <a:p>
          <a:endParaRPr lang="en-US"/>
        </a:p>
      </dgm:t>
    </dgm:pt>
    <dgm:pt modelId="{AAF4535A-39B6-42D2-A062-557B7FDBEF33}" type="sibTrans" cxnId="{8C86B74C-961D-412B-AEEE-5F02D1549268}">
      <dgm:prSet/>
      <dgm:spPr/>
      <dgm:t>
        <a:bodyPr/>
        <a:lstStyle/>
        <a:p>
          <a:endParaRPr lang="en-US"/>
        </a:p>
      </dgm:t>
    </dgm:pt>
    <dgm:pt modelId="{72DB6605-146C-4E27-B1E4-DB203105D70C}">
      <dgm:prSet/>
      <dgm:spPr/>
      <dgm:t>
        <a:bodyPr/>
        <a:lstStyle/>
        <a:p>
          <a:r>
            <a:rPr lang="en-US"/>
            <a:t>Apply </a:t>
          </a:r>
          <a:r>
            <a:rPr lang="en-US" b="1"/>
            <a:t>Continuity Theory</a:t>
          </a:r>
          <a:r>
            <a:rPr lang="en-US"/>
            <a:t> by providing consistent, reliable domiciliary care to help maintain familiar routines and a sense of self.</a:t>
          </a:r>
        </a:p>
      </dgm:t>
    </dgm:pt>
    <dgm:pt modelId="{FD0ECD50-2DC8-4383-8706-64DBF5EC1672}" type="parTrans" cxnId="{2A447424-D8A5-432A-934F-362EC76C4BA1}">
      <dgm:prSet/>
      <dgm:spPr/>
      <dgm:t>
        <a:bodyPr/>
        <a:lstStyle/>
        <a:p>
          <a:endParaRPr lang="en-US"/>
        </a:p>
      </dgm:t>
    </dgm:pt>
    <dgm:pt modelId="{92845F9D-8739-45B0-BDAC-06B3EC673621}" type="sibTrans" cxnId="{2A447424-D8A5-432A-934F-362EC76C4BA1}">
      <dgm:prSet/>
      <dgm:spPr/>
      <dgm:t>
        <a:bodyPr/>
        <a:lstStyle/>
        <a:p>
          <a:endParaRPr lang="en-US"/>
        </a:p>
      </dgm:t>
    </dgm:pt>
    <dgm:pt modelId="{F47D9E89-9B72-4829-BDC8-83D8CBFBB76F}">
      <dgm:prSet/>
      <dgm:spPr/>
      <dgm:t>
        <a:bodyPr/>
        <a:lstStyle/>
        <a:p>
          <a:pPr>
            <a:defRPr b="1"/>
          </a:pPr>
          <a:r>
            <a:rPr lang="en-GB"/>
            <a:t>Policy and system reform</a:t>
          </a:r>
          <a:endParaRPr lang="en-US"/>
        </a:p>
      </dgm:t>
    </dgm:pt>
    <dgm:pt modelId="{73BAA1A7-BCED-48CF-8B03-3E25EC9B0064}" type="parTrans" cxnId="{87D961C9-D515-48A6-B1EE-8A7CD6779BF8}">
      <dgm:prSet/>
      <dgm:spPr/>
      <dgm:t>
        <a:bodyPr/>
        <a:lstStyle/>
        <a:p>
          <a:endParaRPr lang="en-US"/>
        </a:p>
      </dgm:t>
    </dgm:pt>
    <dgm:pt modelId="{5B8E03A3-FA7C-40BD-A5A2-B443E46F206E}" type="sibTrans" cxnId="{87D961C9-D515-48A6-B1EE-8A7CD6779BF8}">
      <dgm:prSet/>
      <dgm:spPr/>
      <dgm:t>
        <a:bodyPr/>
        <a:lstStyle/>
        <a:p>
          <a:endParaRPr lang="en-US"/>
        </a:p>
      </dgm:t>
    </dgm:pt>
    <dgm:pt modelId="{8C3858BF-7AD5-4AFA-B543-BC83F53E024F}">
      <dgm:prSet/>
      <dgm:spPr/>
      <dgm:t>
        <a:bodyPr/>
        <a:lstStyle/>
        <a:p>
          <a:r>
            <a:rPr lang="en-US"/>
            <a:t>Review </a:t>
          </a:r>
          <a:r>
            <a:rPr lang="en-US" b="1"/>
            <a:t>funding allocations</a:t>
          </a:r>
          <a:r>
            <a:rPr lang="en-US"/>
            <a:t> under the Care Act 2014 to ensure adequacy and fairness (Powell, Baker and Foster 2024).</a:t>
          </a:r>
        </a:p>
      </dgm:t>
    </dgm:pt>
    <dgm:pt modelId="{A4727AAF-38DF-409E-8809-6FF3E8B7AD4E}" type="parTrans" cxnId="{8345E8DC-98F4-4E6B-9033-5951E7288C7E}">
      <dgm:prSet/>
      <dgm:spPr/>
      <dgm:t>
        <a:bodyPr/>
        <a:lstStyle/>
        <a:p>
          <a:endParaRPr lang="en-US"/>
        </a:p>
      </dgm:t>
    </dgm:pt>
    <dgm:pt modelId="{33BA90C9-9C65-474D-A5F8-74B7A1FF3E32}" type="sibTrans" cxnId="{8345E8DC-98F4-4E6B-9033-5951E7288C7E}">
      <dgm:prSet/>
      <dgm:spPr/>
      <dgm:t>
        <a:bodyPr/>
        <a:lstStyle/>
        <a:p>
          <a:endParaRPr lang="en-US"/>
        </a:p>
      </dgm:t>
    </dgm:pt>
    <dgm:pt modelId="{4C71630F-2AB1-4C65-94D9-9E594579DFE8}">
      <dgm:prSet/>
      <dgm:spPr/>
      <dgm:t>
        <a:bodyPr/>
        <a:lstStyle/>
        <a:p>
          <a:r>
            <a:rPr lang="en-US"/>
            <a:t>Ensure </a:t>
          </a:r>
          <a:r>
            <a:rPr lang="en-US" b="1"/>
            <a:t>national strategies</a:t>
          </a:r>
          <a:r>
            <a:rPr lang="en-US"/>
            <a:t> explicitly target and reduce inequalities in access to care.</a:t>
          </a:r>
        </a:p>
      </dgm:t>
    </dgm:pt>
    <dgm:pt modelId="{D1500F85-A5A1-44BD-B3CF-BE3A6C341F39}" type="parTrans" cxnId="{CD0A1ED6-EE20-4C8E-AA91-1D3B25F5BBD4}">
      <dgm:prSet/>
      <dgm:spPr/>
      <dgm:t>
        <a:bodyPr/>
        <a:lstStyle/>
        <a:p>
          <a:endParaRPr lang="en-US"/>
        </a:p>
      </dgm:t>
    </dgm:pt>
    <dgm:pt modelId="{DD06ED90-7DF2-477B-B1BC-A9982779D1B9}" type="sibTrans" cxnId="{CD0A1ED6-EE20-4C8E-AA91-1D3B25F5BBD4}">
      <dgm:prSet/>
      <dgm:spPr/>
      <dgm:t>
        <a:bodyPr/>
        <a:lstStyle/>
        <a:p>
          <a:endParaRPr lang="en-US"/>
        </a:p>
      </dgm:t>
    </dgm:pt>
    <dgm:pt modelId="{D0EAA671-BE9E-432B-8AC0-E3C02D086797}">
      <dgm:prSet/>
      <dgm:spPr/>
      <dgm:t>
        <a:bodyPr/>
        <a:lstStyle/>
        <a:p>
          <a:pPr>
            <a:defRPr b="1"/>
          </a:pPr>
          <a:r>
            <a:rPr lang="en-GB"/>
            <a:t>Overcoming key barriers</a:t>
          </a:r>
          <a:endParaRPr lang="en-US"/>
        </a:p>
      </dgm:t>
    </dgm:pt>
    <dgm:pt modelId="{42679313-DF94-42BE-841B-9D49E104DD98}" type="parTrans" cxnId="{639FA73E-7F84-4200-8D93-BBCE8A2B0152}">
      <dgm:prSet/>
      <dgm:spPr/>
      <dgm:t>
        <a:bodyPr/>
        <a:lstStyle/>
        <a:p>
          <a:endParaRPr lang="en-US"/>
        </a:p>
      </dgm:t>
    </dgm:pt>
    <dgm:pt modelId="{3F8A5986-A75B-4A40-B0AA-32723F27E313}" type="sibTrans" cxnId="{639FA73E-7F84-4200-8D93-BBCE8A2B0152}">
      <dgm:prSet/>
      <dgm:spPr/>
      <dgm:t>
        <a:bodyPr/>
        <a:lstStyle/>
        <a:p>
          <a:endParaRPr lang="en-US"/>
        </a:p>
      </dgm:t>
    </dgm:pt>
    <dgm:pt modelId="{93F2F89A-3DA0-41E8-B676-89EEC11F293B}">
      <dgm:prSet/>
      <dgm:spPr/>
      <dgm:t>
        <a:bodyPr/>
        <a:lstStyle/>
        <a:p>
          <a:r>
            <a:rPr lang="en-US"/>
            <a:t>Address critical barriers including </a:t>
          </a:r>
          <a:r>
            <a:rPr lang="en-US" b="1"/>
            <a:t>limited budgets, regional disparities, and workforce shortages.</a:t>
          </a:r>
          <a:r>
            <a:rPr lang="en-US"/>
            <a:t> </a:t>
          </a:r>
        </a:p>
      </dgm:t>
    </dgm:pt>
    <dgm:pt modelId="{044DB849-30AD-419E-A2F0-89F5D4E41D03}" type="parTrans" cxnId="{7F1ABAB4-9228-4358-81D4-4E6D4E98C15E}">
      <dgm:prSet/>
      <dgm:spPr/>
      <dgm:t>
        <a:bodyPr/>
        <a:lstStyle/>
        <a:p>
          <a:endParaRPr lang="en-US"/>
        </a:p>
      </dgm:t>
    </dgm:pt>
    <dgm:pt modelId="{DB65B1CA-13B3-41B3-9DF2-0D24A521354D}" type="sibTrans" cxnId="{7F1ABAB4-9228-4358-81D4-4E6D4E98C15E}">
      <dgm:prSet/>
      <dgm:spPr/>
      <dgm:t>
        <a:bodyPr/>
        <a:lstStyle/>
        <a:p>
          <a:endParaRPr lang="en-US"/>
        </a:p>
      </dgm:t>
    </dgm:pt>
    <dgm:pt modelId="{02FEE61F-C07D-4B3E-8C72-40750345E1C7}">
      <dgm:prSet/>
      <dgm:spPr/>
      <dgm:t>
        <a:bodyPr/>
        <a:lstStyle/>
        <a:p>
          <a:r>
            <a:rPr lang="en-US"/>
            <a:t>This can be done through integrated planning between health and social care, sustainable funding models, and collaborative commissioning between local authorities and the NHS (Department of Health and Social Care 2025).</a:t>
          </a:r>
        </a:p>
      </dgm:t>
    </dgm:pt>
    <dgm:pt modelId="{47842446-315B-4155-A2F7-6BE8CCA87458}" type="parTrans" cxnId="{19C5CA59-899E-46E9-9E95-EE42DD7EC1D8}">
      <dgm:prSet/>
      <dgm:spPr/>
      <dgm:t>
        <a:bodyPr/>
        <a:lstStyle/>
        <a:p>
          <a:endParaRPr lang="en-US"/>
        </a:p>
      </dgm:t>
    </dgm:pt>
    <dgm:pt modelId="{92C18E9E-944F-4348-9ACB-1F68068850C6}" type="sibTrans" cxnId="{19C5CA59-899E-46E9-9E95-EE42DD7EC1D8}">
      <dgm:prSet/>
      <dgm:spPr/>
      <dgm:t>
        <a:bodyPr/>
        <a:lstStyle/>
        <a:p>
          <a:endParaRPr lang="en-US"/>
        </a:p>
      </dgm:t>
    </dgm:pt>
    <dgm:pt modelId="{23945DCE-3F14-44B1-AEEB-1D68EBFA176D}" type="pres">
      <dgm:prSet presAssocID="{A99F0A1F-E250-4A4C-8CED-A3DD1783E704}" presName="root" presStyleCnt="0">
        <dgm:presLayoutVars>
          <dgm:dir/>
          <dgm:resizeHandles val="exact"/>
        </dgm:presLayoutVars>
      </dgm:prSet>
      <dgm:spPr/>
    </dgm:pt>
    <dgm:pt modelId="{72C816CA-3471-4C9D-BB1A-31C0B273E536}" type="pres">
      <dgm:prSet presAssocID="{45E92D0F-192B-44FD-B4CE-E0F1698542F4}" presName="compNode" presStyleCnt="0"/>
      <dgm:spPr/>
    </dgm:pt>
    <dgm:pt modelId="{18A43D89-38D5-4E43-9363-0760CBD4ADBC}" type="pres">
      <dgm:prSet presAssocID="{45E92D0F-192B-44FD-B4CE-E0F1698542F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DB5DB617-F115-4541-BA8E-23D23FC3D96F}" type="pres">
      <dgm:prSet presAssocID="{45E92D0F-192B-44FD-B4CE-E0F1698542F4}" presName="iconSpace" presStyleCnt="0"/>
      <dgm:spPr/>
    </dgm:pt>
    <dgm:pt modelId="{B8132310-E550-4A7D-9AA2-AAADA1FF199E}" type="pres">
      <dgm:prSet presAssocID="{45E92D0F-192B-44FD-B4CE-E0F1698542F4}" presName="parTx" presStyleLbl="revTx" presStyleIdx="0" presStyleCnt="8">
        <dgm:presLayoutVars>
          <dgm:chMax val="0"/>
          <dgm:chPref val="0"/>
        </dgm:presLayoutVars>
      </dgm:prSet>
      <dgm:spPr/>
    </dgm:pt>
    <dgm:pt modelId="{8AC8FB98-1C5C-4D9E-A0F5-55B7695D77FA}" type="pres">
      <dgm:prSet presAssocID="{45E92D0F-192B-44FD-B4CE-E0F1698542F4}" presName="txSpace" presStyleCnt="0"/>
      <dgm:spPr/>
    </dgm:pt>
    <dgm:pt modelId="{A9104CAD-7FD6-4596-ABAC-AFAC34D0438F}" type="pres">
      <dgm:prSet presAssocID="{45E92D0F-192B-44FD-B4CE-E0F1698542F4}" presName="desTx" presStyleLbl="revTx" presStyleIdx="1" presStyleCnt="8">
        <dgm:presLayoutVars/>
      </dgm:prSet>
      <dgm:spPr/>
    </dgm:pt>
    <dgm:pt modelId="{CAA2AE0A-4A65-4A67-8225-7CA2FD7226F3}" type="pres">
      <dgm:prSet presAssocID="{516C0476-BB10-4E5F-B2AB-D824C7AD29A6}" presName="sibTrans" presStyleCnt="0"/>
      <dgm:spPr/>
    </dgm:pt>
    <dgm:pt modelId="{17B3A2A1-7FD2-4534-AF79-BC8AADE3D01E}" type="pres">
      <dgm:prSet presAssocID="{FA8F12B6-852E-47F9-9394-967D29997BF8}" presName="compNode" presStyleCnt="0"/>
      <dgm:spPr/>
    </dgm:pt>
    <dgm:pt modelId="{38D396E7-9AD0-4929-884C-DA5681234C6D}" type="pres">
      <dgm:prSet presAssocID="{FA8F12B6-852E-47F9-9394-967D29997BF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526431A8-40A1-41F5-9710-97F1551A13D9}" type="pres">
      <dgm:prSet presAssocID="{FA8F12B6-852E-47F9-9394-967D29997BF8}" presName="iconSpace" presStyleCnt="0"/>
      <dgm:spPr/>
    </dgm:pt>
    <dgm:pt modelId="{9D9E111B-B2F0-48A4-A994-86592A464A1E}" type="pres">
      <dgm:prSet presAssocID="{FA8F12B6-852E-47F9-9394-967D29997BF8}" presName="parTx" presStyleLbl="revTx" presStyleIdx="2" presStyleCnt="8">
        <dgm:presLayoutVars>
          <dgm:chMax val="0"/>
          <dgm:chPref val="0"/>
        </dgm:presLayoutVars>
      </dgm:prSet>
      <dgm:spPr/>
    </dgm:pt>
    <dgm:pt modelId="{8F0F759F-9661-44F6-BC5A-3FBD5BF943E5}" type="pres">
      <dgm:prSet presAssocID="{FA8F12B6-852E-47F9-9394-967D29997BF8}" presName="txSpace" presStyleCnt="0"/>
      <dgm:spPr/>
    </dgm:pt>
    <dgm:pt modelId="{717788CD-EEBC-4864-97AD-461572A5FB73}" type="pres">
      <dgm:prSet presAssocID="{FA8F12B6-852E-47F9-9394-967D29997BF8}" presName="desTx" presStyleLbl="revTx" presStyleIdx="3" presStyleCnt="8">
        <dgm:presLayoutVars/>
      </dgm:prSet>
      <dgm:spPr/>
    </dgm:pt>
    <dgm:pt modelId="{E8DE9E9C-3FBA-4DEE-89CB-98E1FD46C8F3}" type="pres">
      <dgm:prSet presAssocID="{FE17F51B-8383-4006-A04D-04C44E8E0DE7}" presName="sibTrans" presStyleCnt="0"/>
      <dgm:spPr/>
    </dgm:pt>
    <dgm:pt modelId="{59FA03E7-8893-40C8-9DC7-5E7B32ABD828}" type="pres">
      <dgm:prSet presAssocID="{F47D9E89-9B72-4829-BDC8-83D8CBFBB76F}" presName="compNode" presStyleCnt="0"/>
      <dgm:spPr/>
    </dgm:pt>
    <dgm:pt modelId="{C9B98893-F9B4-44EE-8FCF-70950393887A}" type="pres">
      <dgm:prSet presAssocID="{F47D9E89-9B72-4829-BDC8-83D8CBFBB7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5326C75-75A8-4C97-9D66-248A661DE5E4}" type="pres">
      <dgm:prSet presAssocID="{F47D9E89-9B72-4829-BDC8-83D8CBFBB76F}" presName="iconSpace" presStyleCnt="0"/>
      <dgm:spPr/>
    </dgm:pt>
    <dgm:pt modelId="{1013E8F9-610C-4418-9908-DFF44A24C16A}" type="pres">
      <dgm:prSet presAssocID="{F47D9E89-9B72-4829-BDC8-83D8CBFBB76F}" presName="parTx" presStyleLbl="revTx" presStyleIdx="4" presStyleCnt="8">
        <dgm:presLayoutVars>
          <dgm:chMax val="0"/>
          <dgm:chPref val="0"/>
        </dgm:presLayoutVars>
      </dgm:prSet>
      <dgm:spPr/>
    </dgm:pt>
    <dgm:pt modelId="{B6C355A3-2425-4CBD-82A3-B371CB5D51B8}" type="pres">
      <dgm:prSet presAssocID="{F47D9E89-9B72-4829-BDC8-83D8CBFBB76F}" presName="txSpace" presStyleCnt="0"/>
      <dgm:spPr/>
    </dgm:pt>
    <dgm:pt modelId="{2CDC3A18-BB0F-47FA-B50E-E54A7852A9AA}" type="pres">
      <dgm:prSet presAssocID="{F47D9E89-9B72-4829-BDC8-83D8CBFBB76F}" presName="desTx" presStyleLbl="revTx" presStyleIdx="5" presStyleCnt="8">
        <dgm:presLayoutVars/>
      </dgm:prSet>
      <dgm:spPr/>
    </dgm:pt>
    <dgm:pt modelId="{8E33C95D-CE2E-4CAC-A0D6-1B7398AEC9E1}" type="pres">
      <dgm:prSet presAssocID="{5B8E03A3-FA7C-40BD-A5A2-B443E46F206E}" presName="sibTrans" presStyleCnt="0"/>
      <dgm:spPr/>
    </dgm:pt>
    <dgm:pt modelId="{12C75311-1D91-438C-9921-D3E6E4803A33}" type="pres">
      <dgm:prSet presAssocID="{D0EAA671-BE9E-432B-8AC0-E3C02D086797}" presName="compNode" presStyleCnt="0"/>
      <dgm:spPr/>
    </dgm:pt>
    <dgm:pt modelId="{9DB28875-196F-4339-847A-C8BE396E8A84}" type="pres">
      <dgm:prSet presAssocID="{D0EAA671-BE9E-432B-8AC0-E3C02D0867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0F5C7D95-E2A4-4453-9F84-C93F4D412595}" type="pres">
      <dgm:prSet presAssocID="{D0EAA671-BE9E-432B-8AC0-E3C02D086797}" presName="iconSpace" presStyleCnt="0"/>
      <dgm:spPr/>
    </dgm:pt>
    <dgm:pt modelId="{6DC4F933-059A-466F-A568-00B55F885C20}" type="pres">
      <dgm:prSet presAssocID="{D0EAA671-BE9E-432B-8AC0-E3C02D086797}" presName="parTx" presStyleLbl="revTx" presStyleIdx="6" presStyleCnt="8">
        <dgm:presLayoutVars>
          <dgm:chMax val="0"/>
          <dgm:chPref val="0"/>
        </dgm:presLayoutVars>
      </dgm:prSet>
      <dgm:spPr/>
    </dgm:pt>
    <dgm:pt modelId="{2F520004-0793-45F1-B851-7E8E8F4DE5F1}" type="pres">
      <dgm:prSet presAssocID="{D0EAA671-BE9E-432B-8AC0-E3C02D086797}" presName="txSpace" presStyleCnt="0"/>
      <dgm:spPr/>
    </dgm:pt>
    <dgm:pt modelId="{A9BF4F47-C0BA-47F2-840A-50252C354E69}" type="pres">
      <dgm:prSet presAssocID="{D0EAA671-BE9E-432B-8AC0-E3C02D086797}" presName="desTx" presStyleLbl="revTx" presStyleIdx="7" presStyleCnt="8">
        <dgm:presLayoutVars/>
      </dgm:prSet>
      <dgm:spPr/>
    </dgm:pt>
  </dgm:ptLst>
  <dgm:cxnLst>
    <dgm:cxn modelId="{A4BA1D14-F629-401B-A116-FE85AB2D272B}" type="presOf" srcId="{93F2F89A-3DA0-41E8-B676-89EEC11F293B}" destId="{A9BF4F47-C0BA-47F2-840A-50252C354E69}" srcOrd="0" destOrd="0" presId="urn:microsoft.com/office/officeart/2018/2/layout/IconLabelDescriptionList"/>
    <dgm:cxn modelId="{DF3CCD18-DAFA-4126-8663-40540D269680}" type="presOf" srcId="{45E92D0F-192B-44FD-B4CE-E0F1698542F4}" destId="{B8132310-E550-4A7D-9AA2-AAADA1FF199E}" srcOrd="0" destOrd="0" presId="urn:microsoft.com/office/officeart/2018/2/layout/IconLabelDescriptionList"/>
    <dgm:cxn modelId="{2A447424-D8A5-432A-934F-362EC76C4BA1}" srcId="{FA8F12B6-852E-47F9-9394-967D29997BF8}" destId="{72DB6605-146C-4E27-B1E4-DB203105D70C}" srcOrd="1" destOrd="0" parTransId="{FD0ECD50-2DC8-4383-8706-64DBF5EC1672}" sibTransId="{92845F9D-8739-45B0-BDAC-06B3EC673621}"/>
    <dgm:cxn modelId="{51683C28-156B-45A0-B527-B5EF49409F87}" type="presOf" srcId="{D0EAA671-BE9E-432B-8AC0-E3C02D086797}" destId="{6DC4F933-059A-466F-A568-00B55F885C20}" srcOrd="0" destOrd="0" presId="urn:microsoft.com/office/officeart/2018/2/layout/IconLabelDescriptionList"/>
    <dgm:cxn modelId="{EBEF0E36-9B86-4FC7-9101-1629EC18EB2D}" type="presOf" srcId="{FA8F12B6-852E-47F9-9394-967D29997BF8}" destId="{9D9E111B-B2F0-48A4-A994-86592A464A1E}" srcOrd="0" destOrd="0" presId="urn:microsoft.com/office/officeart/2018/2/layout/IconLabelDescriptionList"/>
    <dgm:cxn modelId="{7CBBA43C-8E27-48F2-BADF-9B22A544C879}" type="presOf" srcId="{72DB6605-146C-4E27-B1E4-DB203105D70C}" destId="{717788CD-EEBC-4864-97AD-461572A5FB73}" srcOrd="0" destOrd="1" presId="urn:microsoft.com/office/officeart/2018/2/layout/IconLabelDescriptionList"/>
    <dgm:cxn modelId="{C112523D-9FB3-43E3-B702-E993FAF4F784}" type="presOf" srcId="{F47D9E89-9B72-4829-BDC8-83D8CBFBB76F}" destId="{1013E8F9-610C-4418-9908-DFF44A24C16A}" srcOrd="0" destOrd="0" presId="urn:microsoft.com/office/officeart/2018/2/layout/IconLabelDescriptionList"/>
    <dgm:cxn modelId="{639FA73E-7F84-4200-8D93-BBCE8A2B0152}" srcId="{A99F0A1F-E250-4A4C-8CED-A3DD1783E704}" destId="{D0EAA671-BE9E-432B-8AC0-E3C02D086797}" srcOrd="3" destOrd="0" parTransId="{42679313-DF94-42BE-841B-9D49E104DD98}" sibTransId="{3F8A5986-A75B-4A40-B0AA-32723F27E313}"/>
    <dgm:cxn modelId="{8C86B74C-961D-412B-AEEE-5F02D1549268}" srcId="{FA8F12B6-852E-47F9-9394-967D29997BF8}" destId="{695B42A9-E5D0-4DB7-A593-5E7EFA1BCC07}" srcOrd="0" destOrd="0" parTransId="{81B6A914-6402-4A6A-8664-6CFB38ADB36A}" sibTransId="{AAF4535A-39B6-42D2-A062-557B7FDBEF33}"/>
    <dgm:cxn modelId="{B179654E-BDD5-4F32-8FAF-7838D083EE1D}" type="presOf" srcId="{8E90E8D5-D965-46E9-9B0B-AFC3935EC8AC}" destId="{A9104CAD-7FD6-4596-ABAC-AFAC34D0438F}" srcOrd="0" destOrd="0" presId="urn:microsoft.com/office/officeart/2018/2/layout/IconLabelDescriptionList"/>
    <dgm:cxn modelId="{B1899A51-92C7-47A3-A28F-6F319D2E05E1}" srcId="{A99F0A1F-E250-4A4C-8CED-A3DD1783E704}" destId="{45E92D0F-192B-44FD-B4CE-E0F1698542F4}" srcOrd="0" destOrd="0" parTransId="{624AF76E-5713-49A6-A75B-FE9DA689D8A9}" sibTransId="{516C0476-BB10-4E5F-B2AB-D824C7AD29A6}"/>
    <dgm:cxn modelId="{4848F574-B6A6-4E85-B19B-A8E0DF4173B1}" type="presOf" srcId="{A346E3BB-31DE-4901-9EB7-0750D9106B52}" destId="{A9104CAD-7FD6-4596-ABAC-AFAC34D0438F}" srcOrd="0" destOrd="1" presId="urn:microsoft.com/office/officeart/2018/2/layout/IconLabelDescriptionList"/>
    <dgm:cxn modelId="{19C5CA59-899E-46E9-9E95-EE42DD7EC1D8}" srcId="{D0EAA671-BE9E-432B-8AC0-E3C02D086797}" destId="{02FEE61F-C07D-4B3E-8C72-40750345E1C7}" srcOrd="1" destOrd="0" parTransId="{47842446-315B-4155-A2F7-6BE8CCA87458}" sibTransId="{92C18E9E-944F-4348-9ACB-1F68068850C6}"/>
    <dgm:cxn modelId="{8B2BC283-0ACB-4D2A-89A3-9F1108EB5A5A}" srcId="{45E92D0F-192B-44FD-B4CE-E0F1698542F4}" destId="{A346E3BB-31DE-4901-9EB7-0750D9106B52}" srcOrd="1" destOrd="0" parTransId="{CC669F19-49DB-4061-9FF8-994F642019AC}" sibTransId="{59F41317-F1EF-42E4-BBD1-84EC19A7043D}"/>
    <dgm:cxn modelId="{F9B4FF85-7B5A-426E-BB80-B1CCD1D6C96C}" srcId="{45E92D0F-192B-44FD-B4CE-E0F1698542F4}" destId="{8E90E8D5-D965-46E9-9B0B-AFC3935EC8AC}" srcOrd="0" destOrd="0" parTransId="{94EC15FF-2DAE-4A1A-BD58-F49E5DFD0E01}" sibTransId="{C7B3CD00-EF4F-48E2-BC8A-E6EA1B236FBF}"/>
    <dgm:cxn modelId="{3C661687-5BCE-49AC-9F62-0F180493B53F}" srcId="{A99F0A1F-E250-4A4C-8CED-A3DD1783E704}" destId="{FA8F12B6-852E-47F9-9394-967D29997BF8}" srcOrd="1" destOrd="0" parTransId="{5309DB0C-6A86-4BE9-A1C8-BC88EDD43218}" sibTransId="{FE17F51B-8383-4006-A04D-04C44E8E0DE7}"/>
    <dgm:cxn modelId="{4C9B0E96-40B7-4D47-A5EC-51A6014478E9}" type="presOf" srcId="{8C3858BF-7AD5-4AFA-B543-BC83F53E024F}" destId="{2CDC3A18-BB0F-47FA-B50E-E54A7852A9AA}" srcOrd="0" destOrd="0" presId="urn:microsoft.com/office/officeart/2018/2/layout/IconLabelDescriptionList"/>
    <dgm:cxn modelId="{68B0CC99-AE15-45E6-82DD-0509872570F4}" type="presOf" srcId="{A99F0A1F-E250-4A4C-8CED-A3DD1783E704}" destId="{23945DCE-3F14-44B1-AEEB-1D68EBFA176D}" srcOrd="0" destOrd="0" presId="urn:microsoft.com/office/officeart/2018/2/layout/IconLabelDescriptionList"/>
    <dgm:cxn modelId="{7F1ABAB4-9228-4358-81D4-4E6D4E98C15E}" srcId="{D0EAA671-BE9E-432B-8AC0-E3C02D086797}" destId="{93F2F89A-3DA0-41E8-B676-89EEC11F293B}" srcOrd="0" destOrd="0" parTransId="{044DB849-30AD-419E-A2F0-89F5D4E41D03}" sibTransId="{DB65B1CA-13B3-41B3-9DF2-0D24A521354D}"/>
    <dgm:cxn modelId="{8E5523C5-EEDF-4973-953B-0F04891ABDEF}" type="presOf" srcId="{4C71630F-2AB1-4C65-94D9-9E594579DFE8}" destId="{2CDC3A18-BB0F-47FA-B50E-E54A7852A9AA}" srcOrd="0" destOrd="1" presId="urn:microsoft.com/office/officeart/2018/2/layout/IconLabelDescriptionList"/>
    <dgm:cxn modelId="{87D961C9-D515-48A6-B1EE-8A7CD6779BF8}" srcId="{A99F0A1F-E250-4A4C-8CED-A3DD1783E704}" destId="{F47D9E89-9B72-4829-BDC8-83D8CBFBB76F}" srcOrd="2" destOrd="0" parTransId="{73BAA1A7-BCED-48CF-8B03-3E25EC9B0064}" sibTransId="{5B8E03A3-FA7C-40BD-A5A2-B443E46F206E}"/>
    <dgm:cxn modelId="{CD0A1ED6-EE20-4C8E-AA91-1D3B25F5BBD4}" srcId="{F47D9E89-9B72-4829-BDC8-83D8CBFBB76F}" destId="{4C71630F-2AB1-4C65-94D9-9E594579DFE8}" srcOrd="1" destOrd="0" parTransId="{D1500F85-A5A1-44BD-B3CF-BE3A6C341F39}" sibTransId="{DD06ED90-7DF2-477B-B1BC-A9982779D1B9}"/>
    <dgm:cxn modelId="{8345E8DC-98F4-4E6B-9033-5951E7288C7E}" srcId="{F47D9E89-9B72-4829-BDC8-83D8CBFBB76F}" destId="{8C3858BF-7AD5-4AFA-B543-BC83F53E024F}" srcOrd="0" destOrd="0" parTransId="{A4727AAF-38DF-409E-8809-6FF3E8B7AD4E}" sibTransId="{33BA90C9-9C65-474D-A5F8-74B7A1FF3E32}"/>
    <dgm:cxn modelId="{E9AD9DF1-C562-4125-BB7D-74CF5A21F05E}" type="presOf" srcId="{695B42A9-E5D0-4DB7-A593-5E7EFA1BCC07}" destId="{717788CD-EEBC-4864-97AD-461572A5FB73}" srcOrd="0" destOrd="0" presId="urn:microsoft.com/office/officeart/2018/2/layout/IconLabelDescriptionList"/>
    <dgm:cxn modelId="{CBFBD2FF-97CA-47E7-BE93-6B93B3A63C4B}" type="presOf" srcId="{02FEE61F-C07D-4B3E-8C72-40750345E1C7}" destId="{A9BF4F47-C0BA-47F2-840A-50252C354E69}" srcOrd="0" destOrd="1" presId="urn:microsoft.com/office/officeart/2018/2/layout/IconLabelDescriptionList"/>
    <dgm:cxn modelId="{9E2950C9-F4C0-4E83-97B0-578985B81B9D}" type="presParOf" srcId="{23945DCE-3F14-44B1-AEEB-1D68EBFA176D}" destId="{72C816CA-3471-4C9D-BB1A-31C0B273E536}" srcOrd="0" destOrd="0" presId="urn:microsoft.com/office/officeart/2018/2/layout/IconLabelDescriptionList"/>
    <dgm:cxn modelId="{549A0941-2056-404A-805A-6B05CC1B6AE4}" type="presParOf" srcId="{72C816CA-3471-4C9D-BB1A-31C0B273E536}" destId="{18A43D89-38D5-4E43-9363-0760CBD4ADBC}" srcOrd="0" destOrd="0" presId="urn:microsoft.com/office/officeart/2018/2/layout/IconLabelDescriptionList"/>
    <dgm:cxn modelId="{F4525987-34B9-4272-B59B-2494F8375267}" type="presParOf" srcId="{72C816CA-3471-4C9D-BB1A-31C0B273E536}" destId="{DB5DB617-F115-4541-BA8E-23D23FC3D96F}" srcOrd="1" destOrd="0" presId="urn:microsoft.com/office/officeart/2018/2/layout/IconLabelDescriptionList"/>
    <dgm:cxn modelId="{73724CB3-3051-414A-B30B-A7A69E428D9D}" type="presParOf" srcId="{72C816CA-3471-4C9D-BB1A-31C0B273E536}" destId="{B8132310-E550-4A7D-9AA2-AAADA1FF199E}" srcOrd="2" destOrd="0" presId="urn:microsoft.com/office/officeart/2018/2/layout/IconLabelDescriptionList"/>
    <dgm:cxn modelId="{2890DCD6-746B-4A91-9906-BE26B013EBF8}" type="presParOf" srcId="{72C816CA-3471-4C9D-BB1A-31C0B273E536}" destId="{8AC8FB98-1C5C-4D9E-A0F5-55B7695D77FA}" srcOrd="3" destOrd="0" presId="urn:microsoft.com/office/officeart/2018/2/layout/IconLabelDescriptionList"/>
    <dgm:cxn modelId="{756A2FB6-BD6D-4DDD-BBD1-A896193BAA39}" type="presParOf" srcId="{72C816CA-3471-4C9D-BB1A-31C0B273E536}" destId="{A9104CAD-7FD6-4596-ABAC-AFAC34D0438F}" srcOrd="4" destOrd="0" presId="urn:microsoft.com/office/officeart/2018/2/layout/IconLabelDescriptionList"/>
    <dgm:cxn modelId="{C77A7ECB-D316-4D5D-8149-D20E02D72B2E}" type="presParOf" srcId="{23945DCE-3F14-44B1-AEEB-1D68EBFA176D}" destId="{CAA2AE0A-4A65-4A67-8225-7CA2FD7226F3}" srcOrd="1" destOrd="0" presId="urn:microsoft.com/office/officeart/2018/2/layout/IconLabelDescriptionList"/>
    <dgm:cxn modelId="{52F45E5D-A79F-4DE9-A688-71E28B87EE22}" type="presParOf" srcId="{23945DCE-3F14-44B1-AEEB-1D68EBFA176D}" destId="{17B3A2A1-7FD2-4534-AF79-BC8AADE3D01E}" srcOrd="2" destOrd="0" presId="urn:microsoft.com/office/officeart/2018/2/layout/IconLabelDescriptionList"/>
    <dgm:cxn modelId="{FCF747E0-8701-42A0-AC0E-20AAEF3330F3}" type="presParOf" srcId="{17B3A2A1-7FD2-4534-AF79-BC8AADE3D01E}" destId="{38D396E7-9AD0-4929-884C-DA5681234C6D}" srcOrd="0" destOrd="0" presId="urn:microsoft.com/office/officeart/2018/2/layout/IconLabelDescriptionList"/>
    <dgm:cxn modelId="{7F70A29E-E653-4BD4-881C-22806328DD5E}" type="presParOf" srcId="{17B3A2A1-7FD2-4534-AF79-BC8AADE3D01E}" destId="{526431A8-40A1-41F5-9710-97F1551A13D9}" srcOrd="1" destOrd="0" presId="urn:microsoft.com/office/officeart/2018/2/layout/IconLabelDescriptionList"/>
    <dgm:cxn modelId="{66DD5417-9D62-48AA-A422-E26E6115512E}" type="presParOf" srcId="{17B3A2A1-7FD2-4534-AF79-BC8AADE3D01E}" destId="{9D9E111B-B2F0-48A4-A994-86592A464A1E}" srcOrd="2" destOrd="0" presId="urn:microsoft.com/office/officeart/2018/2/layout/IconLabelDescriptionList"/>
    <dgm:cxn modelId="{C436C3E6-6B95-481E-9A6B-C8033A9EB7D3}" type="presParOf" srcId="{17B3A2A1-7FD2-4534-AF79-BC8AADE3D01E}" destId="{8F0F759F-9661-44F6-BC5A-3FBD5BF943E5}" srcOrd="3" destOrd="0" presId="urn:microsoft.com/office/officeart/2018/2/layout/IconLabelDescriptionList"/>
    <dgm:cxn modelId="{0959AAE9-09E2-43A7-8322-2A4185D3AD90}" type="presParOf" srcId="{17B3A2A1-7FD2-4534-AF79-BC8AADE3D01E}" destId="{717788CD-EEBC-4864-97AD-461572A5FB73}" srcOrd="4" destOrd="0" presId="urn:microsoft.com/office/officeart/2018/2/layout/IconLabelDescriptionList"/>
    <dgm:cxn modelId="{B8D8951B-FF6F-4604-A96E-1BA989FC2FA0}" type="presParOf" srcId="{23945DCE-3F14-44B1-AEEB-1D68EBFA176D}" destId="{E8DE9E9C-3FBA-4DEE-89CB-98E1FD46C8F3}" srcOrd="3" destOrd="0" presId="urn:microsoft.com/office/officeart/2018/2/layout/IconLabelDescriptionList"/>
    <dgm:cxn modelId="{BCCA834A-67F2-4709-9604-FAAAEA48FE46}" type="presParOf" srcId="{23945DCE-3F14-44B1-AEEB-1D68EBFA176D}" destId="{59FA03E7-8893-40C8-9DC7-5E7B32ABD828}" srcOrd="4" destOrd="0" presId="urn:microsoft.com/office/officeart/2018/2/layout/IconLabelDescriptionList"/>
    <dgm:cxn modelId="{A00AEC8F-B6A4-49A6-9879-409470107E9B}" type="presParOf" srcId="{59FA03E7-8893-40C8-9DC7-5E7B32ABD828}" destId="{C9B98893-F9B4-44EE-8FCF-70950393887A}" srcOrd="0" destOrd="0" presId="urn:microsoft.com/office/officeart/2018/2/layout/IconLabelDescriptionList"/>
    <dgm:cxn modelId="{CE64BD59-A565-4A98-92BA-4CA2615F642F}" type="presParOf" srcId="{59FA03E7-8893-40C8-9DC7-5E7B32ABD828}" destId="{55326C75-75A8-4C97-9D66-248A661DE5E4}" srcOrd="1" destOrd="0" presId="urn:microsoft.com/office/officeart/2018/2/layout/IconLabelDescriptionList"/>
    <dgm:cxn modelId="{72F6A489-3874-41D0-BD23-23AF3B53D3E6}" type="presParOf" srcId="{59FA03E7-8893-40C8-9DC7-5E7B32ABD828}" destId="{1013E8F9-610C-4418-9908-DFF44A24C16A}" srcOrd="2" destOrd="0" presId="urn:microsoft.com/office/officeart/2018/2/layout/IconLabelDescriptionList"/>
    <dgm:cxn modelId="{2D8AA40D-6784-4403-BEA6-A74C6E80BCDE}" type="presParOf" srcId="{59FA03E7-8893-40C8-9DC7-5E7B32ABD828}" destId="{B6C355A3-2425-4CBD-82A3-B371CB5D51B8}" srcOrd="3" destOrd="0" presId="urn:microsoft.com/office/officeart/2018/2/layout/IconLabelDescriptionList"/>
    <dgm:cxn modelId="{2B562116-CBE2-4519-B94A-2CAA9E30A5FB}" type="presParOf" srcId="{59FA03E7-8893-40C8-9DC7-5E7B32ABD828}" destId="{2CDC3A18-BB0F-47FA-B50E-E54A7852A9AA}" srcOrd="4" destOrd="0" presId="urn:microsoft.com/office/officeart/2018/2/layout/IconLabelDescriptionList"/>
    <dgm:cxn modelId="{1FB4577B-9E66-4DBB-A16F-EDC663165FBC}" type="presParOf" srcId="{23945DCE-3F14-44B1-AEEB-1D68EBFA176D}" destId="{8E33C95D-CE2E-4CAC-A0D6-1B7398AEC9E1}" srcOrd="5" destOrd="0" presId="urn:microsoft.com/office/officeart/2018/2/layout/IconLabelDescriptionList"/>
    <dgm:cxn modelId="{F3FCCC72-C15D-4DF4-A485-EEE1110C9E81}" type="presParOf" srcId="{23945DCE-3F14-44B1-AEEB-1D68EBFA176D}" destId="{12C75311-1D91-438C-9921-D3E6E4803A33}" srcOrd="6" destOrd="0" presId="urn:microsoft.com/office/officeart/2018/2/layout/IconLabelDescriptionList"/>
    <dgm:cxn modelId="{F4A0C87E-99DE-4084-8CF6-AD31AF733FE5}" type="presParOf" srcId="{12C75311-1D91-438C-9921-D3E6E4803A33}" destId="{9DB28875-196F-4339-847A-C8BE396E8A84}" srcOrd="0" destOrd="0" presId="urn:microsoft.com/office/officeart/2018/2/layout/IconLabelDescriptionList"/>
    <dgm:cxn modelId="{92117BC3-3315-41F3-BC4A-C077F820C6D6}" type="presParOf" srcId="{12C75311-1D91-438C-9921-D3E6E4803A33}" destId="{0F5C7D95-E2A4-4453-9F84-C93F4D412595}" srcOrd="1" destOrd="0" presId="urn:microsoft.com/office/officeart/2018/2/layout/IconLabelDescriptionList"/>
    <dgm:cxn modelId="{72DEB6D1-3392-48B0-9325-D8A8BD8DE38C}" type="presParOf" srcId="{12C75311-1D91-438C-9921-D3E6E4803A33}" destId="{6DC4F933-059A-466F-A568-00B55F885C20}" srcOrd="2" destOrd="0" presId="urn:microsoft.com/office/officeart/2018/2/layout/IconLabelDescriptionList"/>
    <dgm:cxn modelId="{0CF3756A-7EB9-42EF-825D-36C199E0AD0C}" type="presParOf" srcId="{12C75311-1D91-438C-9921-D3E6E4803A33}" destId="{2F520004-0793-45F1-B851-7E8E8F4DE5F1}" srcOrd="3" destOrd="0" presId="urn:microsoft.com/office/officeart/2018/2/layout/IconLabelDescriptionList"/>
    <dgm:cxn modelId="{CE9DC948-3FE9-418D-B961-BB4F2C67FECE}" type="presParOf" srcId="{12C75311-1D91-438C-9921-D3E6E4803A33}" destId="{A9BF4F47-C0BA-47F2-840A-50252C354E69}"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22EE3-A478-4096-A66D-6F4BFF727750}">
      <dsp:nvSpPr>
        <dsp:cNvPr id="0" name=""/>
        <dsp:cNvSpPr/>
      </dsp:nvSpPr>
      <dsp:spPr>
        <a:xfrm>
          <a:off x="0" y="8986"/>
          <a:ext cx="8596668"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Policy and legislation help shape the delivery and accessibility of care services for older people in the UK.</a:t>
          </a:r>
          <a:endParaRPr lang="en-US" sz="2000" kern="1200"/>
        </a:p>
      </dsp:txBody>
      <dsp:txXfrm>
        <a:off x="37696" y="46682"/>
        <a:ext cx="8521276" cy="696808"/>
      </dsp:txXfrm>
    </dsp:sp>
    <dsp:sp modelId="{2EFB7BDC-7B1A-47E2-B4BC-23E6CB60D2D3}">
      <dsp:nvSpPr>
        <dsp:cNvPr id="0" name=""/>
        <dsp:cNvSpPr/>
      </dsp:nvSpPr>
      <dsp:spPr>
        <a:xfrm>
          <a:off x="0" y="781186"/>
          <a:ext cx="8596668" cy="231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2944"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The Care Act 2014 puts safeguarding of adults from neglect/abuse, providing care standards, and personalisation at the heart of care. It requires services to offer choice and promote the independence of service users (Great Britain 2014).</a:t>
          </a:r>
          <a:endParaRPr lang="en-US" sz="1600" kern="1200"/>
        </a:p>
        <a:p>
          <a:pPr marL="171450" lvl="1" indent="-171450" algn="l" defTabSz="711200">
            <a:lnSpc>
              <a:spcPct val="90000"/>
            </a:lnSpc>
            <a:spcBef>
              <a:spcPct val="0"/>
            </a:spcBef>
            <a:spcAft>
              <a:spcPct val="20000"/>
            </a:spcAft>
            <a:buChar char="•"/>
          </a:pPr>
          <a:r>
            <a:rPr lang="en-GB" sz="1600" kern="1200"/>
            <a:t>The Equality Act 2010 protects older persons from age-based discrimination in accessing care services (Great Britain 2010).</a:t>
          </a:r>
          <a:endParaRPr lang="en-US" sz="1600" kern="1200"/>
        </a:p>
        <a:p>
          <a:pPr marL="171450" lvl="1" indent="-171450" algn="l" defTabSz="711200">
            <a:lnSpc>
              <a:spcPct val="90000"/>
            </a:lnSpc>
            <a:spcBef>
              <a:spcPct val="0"/>
            </a:spcBef>
            <a:spcAft>
              <a:spcPct val="20000"/>
            </a:spcAft>
            <a:buChar char="•"/>
          </a:pPr>
          <a:r>
            <a:rPr lang="en-GB" sz="1600" kern="1200"/>
            <a:t>Human Rights Act 1998 sets out the fundamental freedoms and rights that everyone in the UK is entitled to.</a:t>
          </a:r>
          <a:endParaRPr lang="en-US" sz="1600" kern="1200"/>
        </a:p>
        <a:p>
          <a:pPr marL="171450" lvl="1" indent="-171450" algn="l" defTabSz="711200">
            <a:lnSpc>
              <a:spcPct val="90000"/>
            </a:lnSpc>
            <a:spcBef>
              <a:spcPct val="0"/>
            </a:spcBef>
            <a:spcAft>
              <a:spcPct val="20000"/>
            </a:spcAft>
            <a:buChar char="•"/>
          </a:pPr>
          <a:r>
            <a:rPr lang="en-GB" sz="1600" kern="1200"/>
            <a:t>The NHS 10-Year Health Plan 2019 highlights the growing need to adapt services to meet the needs of ageing populations, such as integrated care within their communities </a:t>
          </a:r>
          <a:r>
            <a:rPr lang="en-US" sz="1600" kern="1200"/>
            <a:t>(Department of Health and Social Care 2025)</a:t>
          </a:r>
          <a:r>
            <a:rPr lang="en-GB" sz="1600" kern="1200"/>
            <a:t>.</a:t>
          </a:r>
          <a:endParaRPr lang="en-US" sz="1600" kern="1200"/>
        </a:p>
      </dsp:txBody>
      <dsp:txXfrm>
        <a:off x="0" y="781186"/>
        <a:ext cx="8596668" cy="2318400"/>
      </dsp:txXfrm>
    </dsp:sp>
    <dsp:sp modelId="{043B95E9-4324-469F-93A8-0269429EF1C6}">
      <dsp:nvSpPr>
        <dsp:cNvPr id="0" name=""/>
        <dsp:cNvSpPr/>
      </dsp:nvSpPr>
      <dsp:spPr>
        <a:xfrm>
          <a:off x="0" y="3099586"/>
          <a:ext cx="8596668" cy="7722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Altogether, these frameworks outline and establish the rights, responsibilities, and fiscal priorities that influence how care is practised.</a:t>
          </a:r>
          <a:endParaRPr lang="en-US" sz="2000" kern="1200"/>
        </a:p>
      </dsp:txBody>
      <dsp:txXfrm>
        <a:off x="37696" y="3137282"/>
        <a:ext cx="8521276" cy="696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8181E-FDB2-4356-8DC3-819600EAAF04}">
      <dsp:nvSpPr>
        <dsp:cNvPr id="0" name=""/>
        <dsp:cNvSpPr/>
      </dsp:nvSpPr>
      <dsp:spPr>
        <a:xfrm>
          <a:off x="120237" y="0"/>
          <a:ext cx="1509048" cy="1111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FB154B8-F1A0-46A7-B1AC-F33EB8B77B57}">
      <dsp:nvSpPr>
        <dsp:cNvPr id="0" name=""/>
        <dsp:cNvSpPr/>
      </dsp:nvSpPr>
      <dsp:spPr>
        <a:xfrm>
          <a:off x="120237" y="1241368"/>
          <a:ext cx="4311566" cy="47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90000"/>
            </a:lnSpc>
            <a:spcBef>
              <a:spcPct val="0"/>
            </a:spcBef>
            <a:spcAft>
              <a:spcPct val="35000"/>
            </a:spcAft>
            <a:buNone/>
            <a:defRPr b="1"/>
          </a:pPr>
          <a:r>
            <a:rPr lang="en-GB" sz="2200" kern="1200"/>
            <a:t>Key challenges:</a:t>
          </a:r>
          <a:endParaRPr lang="en-US" sz="2200" kern="1200"/>
        </a:p>
      </dsp:txBody>
      <dsp:txXfrm>
        <a:off x="120237" y="1241368"/>
        <a:ext cx="4311566" cy="476490"/>
      </dsp:txXfrm>
    </dsp:sp>
    <dsp:sp modelId="{C36A438A-3D3C-43E4-9BE0-8ECD20FBC0AB}">
      <dsp:nvSpPr>
        <dsp:cNvPr id="0" name=""/>
        <dsp:cNvSpPr/>
      </dsp:nvSpPr>
      <dsp:spPr>
        <a:xfrm>
          <a:off x="120237" y="1778117"/>
          <a:ext cx="4311566" cy="2315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b="1" kern="1200"/>
            <a:t>Rising demand</a:t>
          </a:r>
          <a:r>
            <a:rPr lang="en-GB" sz="1700" kern="1200"/>
            <a:t> – a growing population of 85-year-olds and above is increasing the need for complex care, unpaid carers, and long-term placements </a:t>
          </a:r>
          <a:r>
            <a:rPr lang="en-US" sz="1700" kern="1200"/>
            <a:t>(Powell, Baker and Foster 2024)</a:t>
          </a:r>
          <a:r>
            <a:rPr lang="en-GB" sz="1700" kern="1200"/>
            <a:t>.</a:t>
          </a:r>
          <a:endParaRPr lang="en-US" sz="1700" kern="1200"/>
        </a:p>
        <a:p>
          <a:pPr marL="0" lvl="0" indent="0" algn="l" defTabSz="755650">
            <a:lnSpc>
              <a:spcPct val="90000"/>
            </a:lnSpc>
            <a:spcBef>
              <a:spcPct val="0"/>
            </a:spcBef>
            <a:spcAft>
              <a:spcPct val="35000"/>
            </a:spcAft>
            <a:buNone/>
          </a:pPr>
          <a:r>
            <a:rPr lang="en-GB" sz="1700" b="1" kern="1200"/>
            <a:t>Systematic strain</a:t>
          </a:r>
          <a:r>
            <a:rPr lang="en-GB" sz="1700" kern="1200"/>
            <a:t> – this is overwhelming the workforce capacity and funding, resulting in longer waits for assessments and care packages (</a:t>
          </a:r>
          <a:r>
            <a:rPr lang="en-US" sz="1700" kern="1200"/>
            <a:t>Department of Health and Social Care 2025)</a:t>
          </a:r>
          <a:r>
            <a:rPr lang="en-GB" sz="1700" kern="1200"/>
            <a:t>.</a:t>
          </a:r>
          <a:endParaRPr lang="en-US" sz="1700" kern="1200"/>
        </a:p>
        <a:p>
          <a:pPr marL="0" lvl="0" indent="0" algn="l" defTabSz="755650">
            <a:lnSpc>
              <a:spcPct val="90000"/>
            </a:lnSpc>
            <a:spcBef>
              <a:spcPct val="0"/>
            </a:spcBef>
            <a:spcAft>
              <a:spcPct val="35000"/>
            </a:spcAft>
            <a:buNone/>
          </a:pPr>
          <a:r>
            <a:rPr lang="en-GB" sz="1700" b="1" kern="1200"/>
            <a:t>Downstream pressure</a:t>
          </a:r>
          <a:r>
            <a:rPr lang="en-GB" sz="1700" kern="1200"/>
            <a:t> – these delays increase the burden on hospitals and acute services.</a:t>
          </a:r>
          <a:endParaRPr lang="en-US" sz="1700" kern="1200"/>
        </a:p>
      </dsp:txBody>
      <dsp:txXfrm>
        <a:off x="120237" y="1778117"/>
        <a:ext cx="4311566" cy="2315364"/>
      </dsp:txXfrm>
    </dsp:sp>
    <dsp:sp modelId="{B704F315-E22F-4D0A-922C-6A560E99C80C}">
      <dsp:nvSpPr>
        <dsp:cNvPr id="0" name=""/>
        <dsp:cNvSpPr/>
      </dsp:nvSpPr>
      <dsp:spPr>
        <a:xfrm>
          <a:off x="5186328" y="0"/>
          <a:ext cx="1509048" cy="1111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0C1337-A707-4E6F-ACAE-73861DBBEC63}">
      <dsp:nvSpPr>
        <dsp:cNvPr id="0" name=""/>
        <dsp:cNvSpPr/>
      </dsp:nvSpPr>
      <dsp:spPr>
        <a:xfrm>
          <a:off x="5186328" y="1241368"/>
          <a:ext cx="4311566" cy="47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90000"/>
            </a:lnSpc>
            <a:spcBef>
              <a:spcPct val="0"/>
            </a:spcBef>
            <a:spcAft>
              <a:spcPct val="35000"/>
            </a:spcAft>
            <a:buNone/>
            <a:defRPr b="1"/>
          </a:pPr>
          <a:r>
            <a:rPr lang="en-GB" sz="2200" kern="1200"/>
            <a:t>Strategic response and barriers:</a:t>
          </a:r>
          <a:endParaRPr lang="en-US" sz="2200" kern="1200"/>
        </a:p>
      </dsp:txBody>
      <dsp:txXfrm>
        <a:off x="5186328" y="1241368"/>
        <a:ext cx="4311566" cy="476490"/>
      </dsp:txXfrm>
    </dsp:sp>
    <dsp:sp modelId="{9091744F-CE0C-48C6-BE1C-474085CDFDD0}">
      <dsp:nvSpPr>
        <dsp:cNvPr id="0" name=""/>
        <dsp:cNvSpPr/>
      </dsp:nvSpPr>
      <dsp:spPr>
        <a:xfrm>
          <a:off x="5186328" y="1778117"/>
          <a:ext cx="4311566" cy="2315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The NHS 10-Year Health Plan aims to shift care to the community focusing on improving available prevention and digital tools (</a:t>
          </a:r>
          <a:r>
            <a:rPr lang="en-US" sz="1700" kern="1200"/>
            <a:t>Department of Health and Social Care 2025)</a:t>
          </a:r>
          <a:r>
            <a:rPr lang="en-GB" sz="1700" kern="1200"/>
            <a:t>.</a:t>
          </a:r>
          <a:endParaRPr lang="en-US" sz="1700" kern="1200"/>
        </a:p>
        <a:p>
          <a:pPr marL="0" lvl="0" indent="0" algn="l" defTabSz="755650">
            <a:lnSpc>
              <a:spcPct val="90000"/>
            </a:lnSpc>
            <a:spcBef>
              <a:spcPct val="0"/>
            </a:spcBef>
            <a:spcAft>
              <a:spcPct val="35000"/>
            </a:spcAft>
            <a:buNone/>
          </a:pPr>
          <a:r>
            <a:rPr lang="en-GB" sz="1700" kern="1200" dirty="0"/>
            <a:t>Success however needs a major workforce investment, reformed local commissioning, and addressing known issues of digital exclusion to avoid worsening the inequalities.</a:t>
          </a:r>
          <a:endParaRPr lang="en-US" sz="1700" kern="1200" dirty="0"/>
        </a:p>
        <a:p>
          <a:pPr marL="0" lvl="0" indent="0" algn="l" defTabSz="755650">
            <a:lnSpc>
              <a:spcPct val="90000"/>
            </a:lnSpc>
            <a:spcBef>
              <a:spcPct val="0"/>
            </a:spcBef>
            <a:spcAft>
              <a:spcPct val="35000"/>
            </a:spcAft>
            <a:buNone/>
          </a:pPr>
          <a:r>
            <a:rPr lang="en-GB" sz="1700" kern="1200"/>
            <a:t>Therefore, planning must directly link demographic data with strategies for increasing the capacity and the workforce. </a:t>
          </a:r>
          <a:endParaRPr lang="en-US" sz="1700" kern="1200"/>
        </a:p>
      </dsp:txBody>
      <dsp:txXfrm>
        <a:off x="5186328" y="1778117"/>
        <a:ext cx="4311566" cy="23153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43D89-38D5-4E43-9363-0760CBD4ADBC}">
      <dsp:nvSpPr>
        <dsp:cNvPr id="0" name=""/>
        <dsp:cNvSpPr/>
      </dsp:nvSpPr>
      <dsp:spPr>
        <a:xfrm>
          <a:off x="7891" y="479005"/>
          <a:ext cx="742723" cy="7427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132310-E550-4A7D-9AA2-AAADA1FF199E}">
      <dsp:nvSpPr>
        <dsp:cNvPr id="0" name=""/>
        <dsp:cNvSpPr/>
      </dsp:nvSpPr>
      <dsp:spPr>
        <a:xfrm>
          <a:off x="7891" y="1356553"/>
          <a:ext cx="2122066" cy="377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Strategic investment and service delivery</a:t>
          </a:r>
          <a:endParaRPr lang="en-US" sz="1400" kern="1200"/>
        </a:p>
      </dsp:txBody>
      <dsp:txXfrm>
        <a:off x="7891" y="1356553"/>
        <a:ext cx="2122066" cy="377993"/>
      </dsp:txXfrm>
    </dsp:sp>
    <dsp:sp modelId="{A9104CAD-7FD6-4596-ABAC-AFAC34D0438F}">
      <dsp:nvSpPr>
        <dsp:cNvPr id="0" name=""/>
        <dsp:cNvSpPr/>
      </dsp:nvSpPr>
      <dsp:spPr>
        <a:xfrm>
          <a:off x="7891" y="1797256"/>
          <a:ext cx="2122066" cy="1817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Invest in </a:t>
          </a:r>
          <a:r>
            <a:rPr lang="en-US" sz="1100" b="1" kern="1200"/>
            <a:t>community-based services</a:t>
          </a:r>
          <a:r>
            <a:rPr lang="en-US" sz="1100" kern="1200"/>
            <a:t> and </a:t>
          </a:r>
          <a:r>
            <a:rPr lang="en-US" sz="1100" b="1" kern="1200"/>
            <a:t>workforce training</a:t>
          </a:r>
          <a:r>
            <a:rPr lang="en-US" sz="1100" kern="1200"/>
            <a:t> to reduce hospital pressure and enable personalised care (Department of Health and Social Care 2025).</a:t>
          </a:r>
        </a:p>
        <a:p>
          <a:pPr marL="0" lvl="0" indent="0" algn="l" defTabSz="488950">
            <a:lnSpc>
              <a:spcPct val="90000"/>
            </a:lnSpc>
            <a:spcBef>
              <a:spcPct val="0"/>
            </a:spcBef>
            <a:spcAft>
              <a:spcPct val="35000"/>
            </a:spcAft>
            <a:buNone/>
          </a:pPr>
          <a:r>
            <a:rPr lang="en-US" sz="1100" kern="1200"/>
            <a:t>Expand the use of </a:t>
          </a:r>
          <a:r>
            <a:rPr lang="en-US" sz="1100" b="1" kern="1200"/>
            <a:t>telecare and smart home technologies. </a:t>
          </a:r>
          <a:r>
            <a:rPr lang="en-US" sz="1100" kern="1200"/>
            <a:t>This can be paired with digital literacy programmes to prevent exclusion (Department of Health and Social Care 2025).</a:t>
          </a:r>
        </a:p>
      </dsp:txBody>
      <dsp:txXfrm>
        <a:off x="7891" y="1797256"/>
        <a:ext cx="2122066" cy="1817220"/>
      </dsp:txXfrm>
    </dsp:sp>
    <dsp:sp modelId="{38D396E7-9AD0-4929-884C-DA5681234C6D}">
      <dsp:nvSpPr>
        <dsp:cNvPr id="0" name=""/>
        <dsp:cNvSpPr/>
      </dsp:nvSpPr>
      <dsp:spPr>
        <a:xfrm>
          <a:off x="2501319" y="479005"/>
          <a:ext cx="742723" cy="7427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9E111B-B2F0-48A4-A994-86592A464A1E}">
      <dsp:nvSpPr>
        <dsp:cNvPr id="0" name=""/>
        <dsp:cNvSpPr/>
      </dsp:nvSpPr>
      <dsp:spPr>
        <a:xfrm>
          <a:off x="2501319" y="1356553"/>
          <a:ext cx="2122066" cy="377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Theoretical frameworks for wellbeing</a:t>
          </a:r>
          <a:endParaRPr lang="en-US" sz="1400" kern="1200"/>
        </a:p>
      </dsp:txBody>
      <dsp:txXfrm>
        <a:off x="2501319" y="1356553"/>
        <a:ext cx="2122066" cy="377993"/>
      </dsp:txXfrm>
    </dsp:sp>
    <dsp:sp modelId="{717788CD-EEBC-4864-97AD-461572A5FB73}">
      <dsp:nvSpPr>
        <dsp:cNvPr id="0" name=""/>
        <dsp:cNvSpPr/>
      </dsp:nvSpPr>
      <dsp:spPr>
        <a:xfrm>
          <a:off x="2501319" y="1797256"/>
          <a:ext cx="2122066" cy="1817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Apply </a:t>
          </a:r>
          <a:r>
            <a:rPr lang="en-US" sz="1100" b="1" kern="1200"/>
            <a:t>Activity Theory</a:t>
          </a:r>
          <a:r>
            <a:rPr lang="en-US" sz="1100" kern="1200"/>
            <a:t> by creating opportunities for meaningful engagement, for instance day centres and community programmes, to help battle isolation</a:t>
          </a:r>
        </a:p>
        <a:p>
          <a:pPr marL="0" lvl="0" indent="0" algn="l" defTabSz="488950">
            <a:lnSpc>
              <a:spcPct val="90000"/>
            </a:lnSpc>
            <a:spcBef>
              <a:spcPct val="0"/>
            </a:spcBef>
            <a:spcAft>
              <a:spcPct val="35000"/>
            </a:spcAft>
            <a:buNone/>
          </a:pPr>
          <a:r>
            <a:rPr lang="en-US" sz="1100" kern="1200"/>
            <a:t>Apply </a:t>
          </a:r>
          <a:r>
            <a:rPr lang="en-US" sz="1100" b="1" kern="1200"/>
            <a:t>Continuity Theory</a:t>
          </a:r>
          <a:r>
            <a:rPr lang="en-US" sz="1100" kern="1200"/>
            <a:t> by providing consistent, reliable domiciliary care to help maintain familiar routines and a sense of self.</a:t>
          </a:r>
        </a:p>
      </dsp:txBody>
      <dsp:txXfrm>
        <a:off x="2501319" y="1797256"/>
        <a:ext cx="2122066" cy="1817220"/>
      </dsp:txXfrm>
    </dsp:sp>
    <dsp:sp modelId="{C9B98893-F9B4-44EE-8FCF-70950393887A}">
      <dsp:nvSpPr>
        <dsp:cNvPr id="0" name=""/>
        <dsp:cNvSpPr/>
      </dsp:nvSpPr>
      <dsp:spPr>
        <a:xfrm>
          <a:off x="4994747" y="479005"/>
          <a:ext cx="742723" cy="7427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13E8F9-610C-4418-9908-DFF44A24C16A}">
      <dsp:nvSpPr>
        <dsp:cNvPr id="0" name=""/>
        <dsp:cNvSpPr/>
      </dsp:nvSpPr>
      <dsp:spPr>
        <a:xfrm>
          <a:off x="4994747" y="1356553"/>
          <a:ext cx="2122066" cy="377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Policy and system reform</a:t>
          </a:r>
          <a:endParaRPr lang="en-US" sz="1400" kern="1200"/>
        </a:p>
      </dsp:txBody>
      <dsp:txXfrm>
        <a:off x="4994747" y="1356553"/>
        <a:ext cx="2122066" cy="377993"/>
      </dsp:txXfrm>
    </dsp:sp>
    <dsp:sp modelId="{2CDC3A18-BB0F-47FA-B50E-E54A7852A9AA}">
      <dsp:nvSpPr>
        <dsp:cNvPr id="0" name=""/>
        <dsp:cNvSpPr/>
      </dsp:nvSpPr>
      <dsp:spPr>
        <a:xfrm>
          <a:off x="4994747" y="1797256"/>
          <a:ext cx="2122066" cy="1817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Review </a:t>
          </a:r>
          <a:r>
            <a:rPr lang="en-US" sz="1100" b="1" kern="1200"/>
            <a:t>funding allocations</a:t>
          </a:r>
          <a:r>
            <a:rPr lang="en-US" sz="1100" kern="1200"/>
            <a:t> under the Care Act 2014 to ensure adequacy and fairness (Powell, Baker and Foster 2024).</a:t>
          </a:r>
        </a:p>
        <a:p>
          <a:pPr marL="0" lvl="0" indent="0" algn="l" defTabSz="488950">
            <a:lnSpc>
              <a:spcPct val="90000"/>
            </a:lnSpc>
            <a:spcBef>
              <a:spcPct val="0"/>
            </a:spcBef>
            <a:spcAft>
              <a:spcPct val="35000"/>
            </a:spcAft>
            <a:buNone/>
          </a:pPr>
          <a:r>
            <a:rPr lang="en-US" sz="1100" kern="1200"/>
            <a:t>Ensure </a:t>
          </a:r>
          <a:r>
            <a:rPr lang="en-US" sz="1100" b="1" kern="1200"/>
            <a:t>national strategies</a:t>
          </a:r>
          <a:r>
            <a:rPr lang="en-US" sz="1100" kern="1200"/>
            <a:t> explicitly target and reduce inequalities in access to care.</a:t>
          </a:r>
        </a:p>
      </dsp:txBody>
      <dsp:txXfrm>
        <a:off x="4994747" y="1797256"/>
        <a:ext cx="2122066" cy="1817220"/>
      </dsp:txXfrm>
    </dsp:sp>
    <dsp:sp modelId="{9DB28875-196F-4339-847A-C8BE396E8A84}">
      <dsp:nvSpPr>
        <dsp:cNvPr id="0" name=""/>
        <dsp:cNvSpPr/>
      </dsp:nvSpPr>
      <dsp:spPr>
        <a:xfrm>
          <a:off x="7488175" y="479005"/>
          <a:ext cx="742723" cy="7427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C4F933-059A-466F-A568-00B55F885C20}">
      <dsp:nvSpPr>
        <dsp:cNvPr id="0" name=""/>
        <dsp:cNvSpPr/>
      </dsp:nvSpPr>
      <dsp:spPr>
        <a:xfrm>
          <a:off x="7488175" y="1356553"/>
          <a:ext cx="2122066" cy="377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Overcoming key barriers</a:t>
          </a:r>
          <a:endParaRPr lang="en-US" sz="1400" kern="1200"/>
        </a:p>
      </dsp:txBody>
      <dsp:txXfrm>
        <a:off x="7488175" y="1356553"/>
        <a:ext cx="2122066" cy="377993"/>
      </dsp:txXfrm>
    </dsp:sp>
    <dsp:sp modelId="{A9BF4F47-C0BA-47F2-840A-50252C354E69}">
      <dsp:nvSpPr>
        <dsp:cNvPr id="0" name=""/>
        <dsp:cNvSpPr/>
      </dsp:nvSpPr>
      <dsp:spPr>
        <a:xfrm>
          <a:off x="7488175" y="1797256"/>
          <a:ext cx="2122066" cy="1817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kern="1200"/>
            <a:t>Address critical barriers including </a:t>
          </a:r>
          <a:r>
            <a:rPr lang="en-US" sz="1100" b="1" kern="1200"/>
            <a:t>limited budgets, regional disparities, and workforce shortages.</a:t>
          </a:r>
          <a:r>
            <a:rPr lang="en-US" sz="1100" kern="1200"/>
            <a:t> </a:t>
          </a:r>
        </a:p>
        <a:p>
          <a:pPr marL="0" lvl="0" indent="0" algn="l" defTabSz="488950">
            <a:lnSpc>
              <a:spcPct val="90000"/>
            </a:lnSpc>
            <a:spcBef>
              <a:spcPct val="0"/>
            </a:spcBef>
            <a:spcAft>
              <a:spcPct val="35000"/>
            </a:spcAft>
            <a:buNone/>
          </a:pPr>
          <a:r>
            <a:rPr lang="en-US" sz="1100" kern="1200"/>
            <a:t>This can be done through integrated planning between health and social care, sustainable funding models, and collaborative commissioning between local authorities and the NHS (Department of Health and Social Care 2025).</a:t>
          </a:r>
        </a:p>
      </dsp:txBody>
      <dsp:txXfrm>
        <a:off x="7488175" y="1797256"/>
        <a:ext cx="2122066" cy="18172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3704630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48122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460825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DD83AB-C9C9-4DB5-ADAC-A93D317D6E60}"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1586831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DD83AB-C9C9-4DB5-ADAC-A93D317D6E60}" type="datetimeFigureOut">
              <a:rPr lang="en-GB" smtClean="0"/>
              <a:t>23/10/2025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473323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DD83AB-C9C9-4DB5-ADAC-A93D317D6E60}" type="datetimeFigureOut">
              <a:rPr lang="en-GB" smtClean="0"/>
              <a:t>23/10/2025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3649607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DD83AB-C9C9-4DB5-ADAC-A93D317D6E60}" type="datetimeFigureOut">
              <a:rPr lang="en-GB" smtClean="0"/>
              <a:t>23/10/2025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3056553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DD83AB-C9C9-4DB5-ADAC-A93D317D6E60}"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2690095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DD83AB-C9C9-4DB5-ADAC-A93D317D6E60}"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1056774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2914928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45829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2248802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1696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2928082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2303264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DD83AB-C9C9-4DB5-ADAC-A93D317D6E60}" type="datetimeFigureOut">
              <a:rPr lang="en-GB" smtClean="0"/>
              <a:t>23/10/2025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07771C-F7D8-4FD3-9AE0-014CDD0234C3}" type="slidenum">
              <a:rPr lang="en-GB" smtClean="0"/>
              <a:t>‹#›</a:t>
            </a:fld>
            <a:endParaRPr lang="en-GB"/>
          </a:p>
        </p:txBody>
      </p:sp>
    </p:spTree>
    <p:extLst>
      <p:ext uri="{BB962C8B-B14F-4D97-AF65-F5344CB8AC3E}">
        <p14:creationId xmlns:p14="http://schemas.microsoft.com/office/powerpoint/2010/main" val="3005861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DDD83AB-C9C9-4DB5-ADAC-A93D317D6E60}" type="datetimeFigureOut">
              <a:rPr lang="en-GB" smtClean="0"/>
              <a:t>23/10/2025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107771C-F7D8-4FD3-9AE0-014CDD0234C3}" type="slidenum">
              <a:rPr lang="en-GB" smtClean="0"/>
              <a:t>‹#›</a:t>
            </a:fld>
            <a:endParaRPr lang="en-GB"/>
          </a:p>
        </p:txBody>
      </p:sp>
    </p:spTree>
    <p:extLst>
      <p:ext uri="{BB962C8B-B14F-4D97-AF65-F5344CB8AC3E}">
        <p14:creationId xmlns:p14="http://schemas.microsoft.com/office/powerpoint/2010/main" val="17109987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2014/23/introduction" TargetMode="External"/><Relationship Id="rId3" Type="http://schemas.openxmlformats.org/officeDocument/2006/relationships/hyperlink" Target="https://www.dementiauk.org/information-and-support/living-with-dementia/living-aids-and-assistive-technology/" TargetMode="External"/><Relationship Id="rId7" Type="http://schemas.openxmlformats.org/officeDocument/2006/relationships/hyperlink" Target="https://www.legislation.gov.uk/ukpga/2010/15" TargetMode="External"/><Relationship Id="rId2" Type="http://schemas.openxmlformats.org/officeDocument/2006/relationships/hyperlink" Target="https://commonslibrary.parliament.uk/the-uks-changing-population/" TargetMode="External"/><Relationship Id="rId1" Type="http://schemas.openxmlformats.org/officeDocument/2006/relationships/slideLayout" Target="../slideLayouts/slideLayout2.xml"/><Relationship Id="rId6" Type="http://schemas.openxmlformats.org/officeDocument/2006/relationships/hyperlink" Target="https://www.legislation.gov.uk/ukpga/1998/42/contents" TargetMode="External"/><Relationship Id="rId5" Type="http://schemas.openxmlformats.org/officeDocument/2006/relationships/hyperlink" Target="https://med.libretexts.org/@go/page/83971" TargetMode="External"/><Relationship Id="rId4" Type="http://schemas.openxmlformats.org/officeDocument/2006/relationships/hyperlink" Target="https://www.gov.uk/government/publications/10-year-health-plan-for-england-fit-for-the-future/fit-for-the-future-10-year-health-plan-for-england-accessible-version" TargetMode="External"/><Relationship Id="rId9" Type="http://schemas.openxmlformats.org/officeDocument/2006/relationships/hyperlink" Target="https://www.bgs.org.uk/moreNAHP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nsuworks.nova.edu/cps_facbooks/732" TargetMode="External"/><Relationship Id="rId3" Type="http://schemas.openxmlformats.org/officeDocument/2006/relationships/hyperlink" Target="https://socialsci.libretexts.org/@go/page/8527" TargetMode="External"/><Relationship Id="rId7" Type="http://schemas.openxmlformats.org/officeDocument/2006/relationships/hyperlink" Target="https://commonslibrary.parliament.uk/capacity-pressures-in-health-and-social-care-in-england/" TargetMode="External"/><Relationship Id="rId2" Type="http://schemas.openxmlformats.org/officeDocument/2006/relationships/hyperlink" Target="https://socialsci.libretexts.org/@go/page/8526" TargetMode="External"/><Relationship Id="rId1" Type="http://schemas.openxmlformats.org/officeDocument/2006/relationships/slideLayout" Target="../slideLayouts/slideLayout2.xml"/><Relationship Id="rId6" Type="http://schemas.openxmlformats.org/officeDocument/2006/relationships/hyperlink" Target="https://www.nytimes.com/2023/07/03/realestate/dementia-villages-senior-living.html" TargetMode="External"/><Relationship Id="rId5" Type="http://schemas.openxmlformats.org/officeDocument/2006/relationships/hyperlink" Target="https://www.england.nhs.uk/long-read/technology-enabled-care-referral-guidance/" TargetMode="External"/><Relationship Id="rId4" Type="http://schemas.openxmlformats.org/officeDocument/2006/relationships/hyperlink" Target="https://www.nhs.uk/social-care-and-support/care-services-equipment-and-care-homes/care-homes/" TargetMode="External"/><Relationship Id="rId9" Type="http://schemas.openxmlformats.org/officeDocument/2006/relationships/hyperlink" Target="https://www.skillsforcare.org.uk/Adult-Social-Care-Workforce-Data/Workforce-intelligence/documents/State-of-the-adult-social-care-sector/The-State-of-the-Adult-Social-Care-Sector-and-Workforce-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2E6A5-453E-8703-4D31-C81A29B06995}"/>
              </a:ext>
            </a:extLst>
          </p:cNvPr>
          <p:cNvSpPr>
            <a:spLocks noGrp="1"/>
          </p:cNvSpPr>
          <p:nvPr>
            <p:ph type="ctrTitle"/>
          </p:nvPr>
        </p:nvSpPr>
        <p:spPr>
          <a:xfrm>
            <a:off x="1333502" y="609600"/>
            <a:ext cx="8596668" cy="1320800"/>
          </a:xfrm>
        </p:spPr>
        <p:txBody>
          <a:bodyPr vert="horz" lIns="91440" tIns="45720" rIns="91440" bIns="45720" rtlCol="0" anchor="t">
            <a:normAutofit/>
          </a:bodyPr>
          <a:lstStyle/>
          <a:p>
            <a:pPr algn="l"/>
            <a:r>
              <a:rPr lang="en-US" sz="3300"/>
              <a:t>Presentation Title: Evaluating the Care and Support Needs of Older People in the UK</a:t>
            </a:r>
          </a:p>
        </p:txBody>
      </p:sp>
      <p:sp>
        <p:nvSpPr>
          <p:cNvPr id="22" name="Isosceles Triangle 21">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6F947633-C634-52B4-D8A5-D3B5DC2484F1}"/>
              </a:ext>
            </a:extLst>
          </p:cNvPr>
          <p:cNvSpPr>
            <a:spLocks noGrp="1"/>
          </p:cNvSpPr>
          <p:nvPr>
            <p:ph type="subTitle" idx="1"/>
          </p:nvPr>
        </p:nvSpPr>
        <p:spPr>
          <a:xfrm>
            <a:off x="1333502" y="2160590"/>
            <a:ext cx="8470898" cy="3429260"/>
          </a:xfrm>
        </p:spPr>
        <p:txBody>
          <a:bodyPr vert="horz" lIns="91440" tIns="45720" rIns="91440" bIns="45720" rtlCol="0">
            <a:normAutofit/>
          </a:bodyPr>
          <a:lstStyle/>
          <a:p>
            <a:pPr algn="l">
              <a:buFont typeface="Wingdings 3" charset="2"/>
              <a:buChar char=""/>
            </a:pPr>
            <a:r>
              <a:rPr lang="en-US" dirty="0">
                <a:solidFill>
                  <a:schemeClr val="tx1">
                    <a:lumMod val="75000"/>
                    <a:lumOff val="25000"/>
                  </a:schemeClr>
                </a:solidFill>
              </a:rPr>
              <a:t>Student Name:  Michael Ajuyah</a:t>
            </a:r>
          </a:p>
          <a:p>
            <a:pPr algn="l">
              <a:buFont typeface="Wingdings 3" charset="2"/>
              <a:buChar char=""/>
            </a:pPr>
            <a:r>
              <a:rPr lang="en-US" dirty="0">
                <a:solidFill>
                  <a:schemeClr val="tx1">
                    <a:lumMod val="75000"/>
                    <a:lumOff val="25000"/>
                  </a:schemeClr>
                </a:solidFill>
              </a:rPr>
              <a:t>Student ID:   2245019</a:t>
            </a:r>
          </a:p>
          <a:p>
            <a:pPr algn="l">
              <a:buFont typeface="Wingdings 3" charset="2"/>
              <a:buChar char=""/>
            </a:pPr>
            <a:r>
              <a:rPr lang="en-US" dirty="0">
                <a:solidFill>
                  <a:schemeClr val="tx1">
                    <a:lumMod val="75000"/>
                    <a:lumOff val="25000"/>
                  </a:schemeClr>
                </a:solidFill>
              </a:rPr>
              <a:t>Module:  BMHP6027-EMPOWERING THE OLDER PERSON </a:t>
            </a:r>
          </a:p>
          <a:p>
            <a:pPr algn="l">
              <a:buFont typeface="Wingdings 3" charset="2"/>
              <a:buChar char=""/>
            </a:pPr>
            <a:r>
              <a:rPr lang="en-US" dirty="0">
                <a:solidFill>
                  <a:schemeClr val="tx1">
                    <a:lumMod val="75000"/>
                    <a:lumOff val="25000"/>
                  </a:schemeClr>
                </a:solidFill>
              </a:rPr>
              <a:t>Lecturer</a:t>
            </a:r>
            <a:r>
              <a:rPr lang="en-US">
                <a:solidFill>
                  <a:schemeClr val="tx1">
                    <a:lumMod val="75000"/>
                    <a:lumOff val="25000"/>
                  </a:schemeClr>
                </a:solidFill>
              </a:rPr>
              <a:t>: Zakiyyah Ahmed. </a:t>
            </a:r>
            <a:endParaRPr lang="en-US" dirty="0">
              <a:solidFill>
                <a:schemeClr val="tx1">
                  <a:lumMod val="75000"/>
                  <a:lumOff val="25000"/>
                </a:schemeClr>
              </a:solidFill>
            </a:endParaRPr>
          </a:p>
          <a:p>
            <a:pPr algn="l">
              <a:buFont typeface="Wingdings 3" charset="2"/>
              <a:buChar char=""/>
            </a:pPr>
            <a:r>
              <a:rPr lang="en-US" dirty="0">
                <a:solidFill>
                  <a:schemeClr val="tx1">
                    <a:lumMod val="75000"/>
                    <a:lumOff val="25000"/>
                  </a:schemeClr>
                </a:solidFill>
              </a:rPr>
              <a:t>Date of Presentation:  26</a:t>
            </a:r>
            <a:r>
              <a:rPr lang="en-US" baseline="30000" dirty="0">
                <a:solidFill>
                  <a:schemeClr val="tx1">
                    <a:lumMod val="75000"/>
                    <a:lumOff val="25000"/>
                  </a:schemeClr>
                </a:solidFill>
              </a:rPr>
              <a:t>TH</a:t>
            </a:r>
            <a:r>
              <a:rPr lang="en-US" dirty="0">
                <a:solidFill>
                  <a:schemeClr val="tx1">
                    <a:lumMod val="75000"/>
                    <a:lumOff val="25000"/>
                  </a:schemeClr>
                </a:solidFill>
              </a:rPr>
              <a:t> October 2025.</a:t>
            </a:r>
          </a:p>
        </p:txBody>
      </p:sp>
      <p:sp>
        <p:nvSpPr>
          <p:cNvPr id="30"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4" name="Audio 33">
            <a:hlinkClick r:id="" action="ppaction://media"/>
            <a:extLst>
              <a:ext uri="{FF2B5EF4-FFF2-40B4-BE49-F238E27FC236}">
                <a16:creationId xmlns:a16="http://schemas.microsoft.com/office/drawing/2014/main" id="{A861932C-5FC9-AE43-350D-22A0B3F57A2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60878421"/>
      </p:ext>
    </p:extLst>
  </p:cSld>
  <p:clrMapOvr>
    <a:masterClrMapping/>
  </p:clrMapOvr>
  <mc:AlternateContent xmlns:mc="http://schemas.openxmlformats.org/markup-compatibility/2006">
    <mc:Choice xmlns:p14="http://schemas.microsoft.com/office/powerpoint/2010/main" Requires="p14">
      <p:transition spd="slow" p14:dur="2000" advTm="18154"/>
    </mc:Choice>
    <mc:Fallback>
      <p:transition spd="slow" advTm="18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7B09E-0438-8946-208D-737DD4B115C6}"/>
              </a:ext>
            </a:extLst>
          </p:cNvPr>
          <p:cNvSpPr>
            <a:spLocks noGrp="1"/>
          </p:cNvSpPr>
          <p:nvPr>
            <p:ph type="title"/>
          </p:nvPr>
        </p:nvSpPr>
        <p:spPr>
          <a:xfrm>
            <a:off x="1333502" y="609600"/>
            <a:ext cx="8596668" cy="1320800"/>
          </a:xfrm>
        </p:spPr>
        <p:txBody>
          <a:bodyPr>
            <a:normAutofit/>
          </a:bodyPr>
          <a:lstStyle/>
          <a:p>
            <a:r>
              <a:rPr lang="en-GB" dirty="0"/>
              <a:t>Introduction</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9E31785-258C-919D-6D1A-B3B542F3FED8}"/>
              </a:ext>
            </a:extLst>
          </p:cNvPr>
          <p:cNvSpPr>
            <a:spLocks noGrp="1"/>
          </p:cNvSpPr>
          <p:nvPr>
            <p:ph idx="1"/>
          </p:nvPr>
        </p:nvSpPr>
        <p:spPr>
          <a:xfrm>
            <a:off x="1333502" y="2160589"/>
            <a:ext cx="8596668" cy="3880773"/>
          </a:xfrm>
        </p:spPr>
        <p:txBody>
          <a:bodyPr>
            <a:normAutofit/>
          </a:bodyPr>
          <a:lstStyle/>
          <a:p>
            <a:pPr>
              <a:lnSpc>
                <a:spcPct val="90000"/>
              </a:lnSpc>
            </a:pPr>
            <a:r>
              <a:rPr lang="en-GB" sz="1500" dirty="0"/>
              <a:t>The </a:t>
            </a:r>
            <a:r>
              <a:rPr lang="en-GB" sz="1500" b="1" dirty="0"/>
              <a:t>purpose </a:t>
            </a:r>
            <a:r>
              <a:rPr lang="en-GB" sz="1500" dirty="0"/>
              <a:t>of this presentation is to:</a:t>
            </a:r>
          </a:p>
          <a:p>
            <a:pPr marL="914400" lvl="1" indent="-457200">
              <a:lnSpc>
                <a:spcPct val="90000"/>
              </a:lnSpc>
              <a:buFont typeface="+mj-lt"/>
              <a:buAutoNum type="arabicPeriod"/>
            </a:pPr>
            <a:r>
              <a:rPr lang="en-GB" sz="1500" dirty="0"/>
              <a:t>Critically evaluate the care and support needs of older people in the United Kingdom, paying extra attention to areas of their empowerment, independence, and well-being.</a:t>
            </a:r>
          </a:p>
          <a:p>
            <a:pPr marL="914400" lvl="1" indent="-457200">
              <a:lnSpc>
                <a:spcPct val="90000"/>
              </a:lnSpc>
              <a:buFont typeface="+mj-lt"/>
              <a:buAutoNum type="arabicPeriod"/>
            </a:pPr>
            <a:r>
              <a:rPr lang="en-GB" sz="1500" dirty="0"/>
              <a:t>It explores the effectiveness of current health and social care services.</a:t>
            </a:r>
          </a:p>
          <a:p>
            <a:pPr marL="914400" lvl="1" indent="-457200">
              <a:lnSpc>
                <a:spcPct val="90000"/>
              </a:lnSpc>
              <a:buFont typeface="+mj-lt"/>
              <a:buAutoNum type="arabicPeriod"/>
            </a:pPr>
            <a:r>
              <a:rPr lang="en-GB" sz="1500" dirty="0"/>
              <a:t>It looks at the key role that polices and legislation play, and link these to relevant ageing theories.</a:t>
            </a:r>
          </a:p>
          <a:p>
            <a:pPr>
              <a:lnSpc>
                <a:spcPct val="90000"/>
              </a:lnSpc>
            </a:pPr>
            <a:r>
              <a:rPr lang="da-DK" sz="1500" b="1" dirty="0"/>
              <a:t>Human ageing</a:t>
            </a:r>
            <a:r>
              <a:rPr lang="da-DK" sz="1500" dirty="0"/>
              <a:t>, along with that of conventional model organisms, is defined as a progressive and continuous decline of biological capabilities alongside and exponentially rising mortality risk (Zane et al. 2024).</a:t>
            </a:r>
          </a:p>
          <a:p>
            <a:pPr>
              <a:lnSpc>
                <a:spcPct val="90000"/>
              </a:lnSpc>
            </a:pPr>
            <a:r>
              <a:rPr lang="da-DK" sz="1500" dirty="0"/>
              <a:t>It has been explained in part by theories like genetic theory (ageing is influenced or caused by genes) and wear-and-tear theory (ageing is due to deterioration of the body’s tissues and cells via wear and tear) </a:t>
            </a:r>
            <a:r>
              <a:rPr lang="en-GB" sz="1500" dirty="0"/>
              <a:t>(DiGiovanna 2023; </a:t>
            </a:r>
            <a:r>
              <a:rPr lang="en-US" sz="1500" dirty="0"/>
              <a:t>Sattaur, Lashley and Golden 2020)</a:t>
            </a:r>
            <a:r>
              <a:rPr lang="da-DK" sz="1500" dirty="0"/>
              <a:t>.</a:t>
            </a:r>
          </a:p>
          <a:p>
            <a:pPr>
              <a:lnSpc>
                <a:spcPct val="90000"/>
              </a:lnSpc>
            </a:pPr>
            <a:r>
              <a:rPr lang="en-US" sz="1500" dirty="0"/>
              <a:t>The presentation will also look at emergent technological innovations, real-world case studies, and round off with recommendations for improving outcomes.</a:t>
            </a:r>
            <a:endParaRPr lang="en-GB" sz="15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3" name="Audio 12">
            <a:hlinkClick r:id="" action="ppaction://media"/>
            <a:extLst>
              <a:ext uri="{FF2B5EF4-FFF2-40B4-BE49-F238E27FC236}">
                <a16:creationId xmlns:a16="http://schemas.microsoft.com/office/drawing/2014/main" id="{B05A603C-E5AA-AB99-DC3A-7DC273369E4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7441078"/>
      </p:ext>
    </p:extLst>
  </p:cSld>
  <p:clrMapOvr>
    <a:masterClrMapping/>
  </p:clrMapOvr>
  <mc:AlternateContent xmlns:mc="http://schemas.openxmlformats.org/markup-compatibility/2006">
    <mc:Choice xmlns:p14="http://schemas.microsoft.com/office/powerpoint/2010/main" Requires="p14">
      <p:transition spd="slow" p14:dur="2000" advTm="77942"/>
    </mc:Choice>
    <mc:Fallback>
      <p:transition spd="slow" advTm="77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3CE0D-0A78-5E0A-A985-0E055C8D7839}"/>
              </a:ext>
            </a:extLst>
          </p:cNvPr>
          <p:cNvSpPr>
            <a:spLocks noGrp="1"/>
          </p:cNvSpPr>
          <p:nvPr>
            <p:ph type="title"/>
          </p:nvPr>
        </p:nvSpPr>
        <p:spPr/>
        <p:txBody>
          <a:bodyPr/>
          <a:lstStyle/>
          <a:p>
            <a:r>
              <a:rPr lang="en-US" dirty="0"/>
              <a:t>The Ageing Population: Setting the Scene</a:t>
            </a:r>
            <a:endParaRPr lang="en-GB" dirty="0"/>
          </a:p>
        </p:txBody>
      </p:sp>
      <p:sp>
        <p:nvSpPr>
          <p:cNvPr id="3" name="Content Placeholder 2">
            <a:extLst>
              <a:ext uri="{FF2B5EF4-FFF2-40B4-BE49-F238E27FC236}">
                <a16:creationId xmlns:a16="http://schemas.microsoft.com/office/drawing/2014/main" id="{9F62553F-277F-4486-6BBA-272A328966F2}"/>
              </a:ext>
            </a:extLst>
          </p:cNvPr>
          <p:cNvSpPr>
            <a:spLocks noGrp="1"/>
          </p:cNvSpPr>
          <p:nvPr>
            <p:ph sz="half" idx="1"/>
          </p:nvPr>
        </p:nvSpPr>
        <p:spPr/>
        <p:txBody>
          <a:bodyPr>
            <a:normAutofit fontScale="47500" lnSpcReduction="20000"/>
          </a:bodyPr>
          <a:lstStyle/>
          <a:p>
            <a:r>
              <a:rPr lang="en-GB" sz="1900" dirty="0"/>
              <a:t>In 2022, the number of people aged 65 or above in the UK, was an estimated 12.7 million (19% of the population) </a:t>
            </a:r>
            <a:r>
              <a:rPr lang="en-US" sz="1900" dirty="0"/>
              <a:t>(Barton, Sturge and Harker 2024).</a:t>
            </a:r>
          </a:p>
          <a:p>
            <a:r>
              <a:rPr lang="en-US" sz="1900" dirty="0"/>
              <a:t>By 2072, this figure to grow to represent 27% of the population (about 22.1 million people).</a:t>
            </a:r>
          </a:p>
          <a:p>
            <a:r>
              <a:rPr lang="en-US" sz="1900" dirty="0"/>
              <a:t>This growing demographic increases the pressure placed on existing health and social care systems (Powell, Baker and Foster 2024).</a:t>
            </a:r>
          </a:p>
          <a:p>
            <a:r>
              <a:rPr lang="en-US" sz="1900" dirty="0"/>
              <a:t>It calls for sustainable strategies to support older adults.</a:t>
            </a:r>
          </a:p>
          <a:p>
            <a:r>
              <a:rPr lang="en-US" sz="1900" dirty="0"/>
              <a:t>Older adults often present with complex needs such as:</a:t>
            </a:r>
          </a:p>
          <a:p>
            <a:pPr lvl="1">
              <a:buFont typeface="Courier New" panose="02070309020205020404" pitchFamily="49" charset="0"/>
              <a:buChar char="o"/>
            </a:pPr>
            <a:r>
              <a:rPr lang="en-US" sz="1900" dirty="0"/>
              <a:t>Physical health conditions and mobility limitations </a:t>
            </a:r>
            <a:r>
              <a:rPr lang="en-GB" sz="1900" dirty="0"/>
              <a:t>(Wittlinger et al. 2022)</a:t>
            </a:r>
            <a:endParaRPr lang="en-US" sz="1900" dirty="0"/>
          </a:p>
          <a:p>
            <a:pPr lvl="1">
              <a:buFont typeface="Courier New" panose="02070309020205020404" pitchFamily="49" charset="0"/>
              <a:buChar char="o"/>
            </a:pPr>
            <a:r>
              <a:rPr lang="en-US" sz="1900" dirty="0"/>
              <a:t>Cognitive decline</a:t>
            </a:r>
          </a:p>
          <a:p>
            <a:pPr lvl="1">
              <a:buFont typeface="Courier New" panose="02070309020205020404" pitchFamily="49" charset="0"/>
              <a:buChar char="o"/>
            </a:pPr>
            <a:r>
              <a:rPr lang="en-US" sz="1900" dirty="0"/>
              <a:t>Socio-emotional difficulties, like loneliness </a:t>
            </a:r>
          </a:p>
          <a:p>
            <a:pPr lvl="1">
              <a:buFont typeface="Courier New" panose="02070309020205020404" pitchFamily="49" charset="0"/>
              <a:buChar char="o"/>
            </a:pPr>
            <a:r>
              <a:rPr lang="en-US" sz="1900" dirty="0"/>
              <a:t>Psychological challenges, such as anxiety and depression </a:t>
            </a:r>
            <a:r>
              <a:rPr lang="en-GB" sz="1900" dirty="0"/>
              <a:t>(Wittlinger et al. 2022)</a:t>
            </a:r>
            <a:endParaRPr lang="en-US" sz="1900" dirty="0"/>
          </a:p>
          <a:p>
            <a:r>
              <a:rPr lang="en-US" sz="1900" dirty="0"/>
              <a:t>To provide comprehensive care, it is understood that social, emotional, and psychological wellbeing are as important as physiological medical care.</a:t>
            </a:r>
          </a:p>
          <a:p>
            <a:r>
              <a:rPr lang="en-US" sz="1900" dirty="0"/>
              <a:t>These needs require strong policy frameworks, innovative thinking, and empowerment of the individual to ensure these older adults continue leading independent and dignified lives. </a:t>
            </a:r>
          </a:p>
        </p:txBody>
      </p:sp>
      <p:pic>
        <p:nvPicPr>
          <p:cNvPr id="1026" name="Picture 2" descr="Population pyramids showing the percentage of the UK's population by age band and sex in 1972 (estimate), 2022 (estimate) and 2072 (projection). In 1972 there are larger proportions of the population in the youngest age groups. In 2022, the proportion of people in older age groups has grown and the proportion in younger age groups has fallen. In 2072, this trend continues.">
            <a:extLst>
              <a:ext uri="{FF2B5EF4-FFF2-40B4-BE49-F238E27FC236}">
                <a16:creationId xmlns:a16="http://schemas.microsoft.com/office/drawing/2014/main" id="{89CEA69D-CAA1-9C12-6CD1-C94AC97B00AD}"/>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238308" y="2160589"/>
            <a:ext cx="4184650" cy="19552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6E48D44-6F6D-3BB9-CBAB-89B29D9CF523}"/>
              </a:ext>
            </a:extLst>
          </p:cNvPr>
          <p:cNvSpPr txBox="1"/>
          <p:nvPr/>
        </p:nvSpPr>
        <p:spPr>
          <a:xfrm>
            <a:off x="5308600" y="4233333"/>
            <a:ext cx="3293533" cy="307777"/>
          </a:xfrm>
          <a:prstGeom prst="rect">
            <a:avLst/>
          </a:prstGeom>
          <a:noFill/>
        </p:spPr>
        <p:txBody>
          <a:bodyPr wrap="square" rtlCol="0">
            <a:spAutoFit/>
          </a:bodyPr>
          <a:lstStyle/>
          <a:p>
            <a:r>
              <a:rPr lang="en-US" sz="1400" dirty="0"/>
              <a:t>(Barton, Sturge and Harker 2024)</a:t>
            </a:r>
            <a:endParaRPr lang="en-GB" sz="1400" dirty="0"/>
          </a:p>
        </p:txBody>
      </p:sp>
      <p:pic>
        <p:nvPicPr>
          <p:cNvPr id="7" name="Audio 6">
            <a:hlinkClick r:id="" action="ppaction://media"/>
            <a:extLst>
              <a:ext uri="{FF2B5EF4-FFF2-40B4-BE49-F238E27FC236}">
                <a16:creationId xmlns:a16="http://schemas.microsoft.com/office/drawing/2014/main" id="{3A8DFBE3-85E4-D8FF-D1A3-724183B4970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6509188"/>
      </p:ext>
    </p:extLst>
  </p:cSld>
  <p:clrMapOvr>
    <a:masterClrMapping/>
  </p:clrMapOvr>
  <mc:AlternateContent xmlns:mc="http://schemas.openxmlformats.org/markup-compatibility/2006">
    <mc:Choice xmlns:p14="http://schemas.microsoft.com/office/powerpoint/2010/main" Requires="p14">
      <p:transition spd="slow" p14:dur="2000" advTm="80382"/>
    </mc:Choice>
    <mc:Fallback>
      <p:transition spd="slow" advTm="80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2D1CBBC-6E9F-4212-9806-7A638C828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 name="Group 9">
            <a:extLst>
              <a:ext uri="{FF2B5EF4-FFF2-40B4-BE49-F238E27FC236}">
                <a16:creationId xmlns:a16="http://schemas.microsoft.com/office/drawing/2014/main" id="{8EC26330-6D02-4C84-B89F-C5A8CF2B56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11" name="Straight Connector 10">
              <a:extLst>
                <a:ext uri="{FF2B5EF4-FFF2-40B4-BE49-F238E27FC236}">
                  <a16:creationId xmlns:a16="http://schemas.microsoft.com/office/drawing/2014/main" id="{5A5297F0-74D7-4E56-8C85-DD608539D4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E424313-B840-4A19-A378-B1D1774B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72B411D-D18B-488A-B22A-9F139EED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519FBF2-9C9F-49B5-AE1A-AB5049D503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DE6B7-51C9-49A9-9B80-91E1A8D60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DFE8946-BACE-4C56-9B6E-85E11C099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90A658F-D524-467C-BDFC-D37A227BF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4F01FE87-3030-45CD-B330-DBA287297D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A89C2E5F-7F20-475D-88BE-29D4128DD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28EC6EDD-78EB-4A50-85CB-7C3CE363A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178338-D9A2-804D-711A-D1E342B0598C}"/>
              </a:ext>
            </a:extLst>
          </p:cNvPr>
          <p:cNvSpPr>
            <a:spLocks noGrp="1"/>
          </p:cNvSpPr>
          <p:nvPr>
            <p:ph idx="1"/>
          </p:nvPr>
        </p:nvSpPr>
        <p:spPr>
          <a:xfrm>
            <a:off x="677334" y="425470"/>
            <a:ext cx="8596668" cy="3880773"/>
          </a:xfrm>
        </p:spPr>
        <p:txBody>
          <a:bodyPr anchor="ctr">
            <a:normAutofit lnSpcReduction="10000"/>
          </a:bodyPr>
          <a:lstStyle/>
          <a:p>
            <a:pPr>
              <a:lnSpc>
                <a:spcPct val="90000"/>
              </a:lnSpc>
            </a:pPr>
            <a:r>
              <a:rPr lang="en-GB" sz="1500"/>
              <a:t>Using theoretical frameworks, important insights into how older people experience later life and how care services respond can be gleaned. </a:t>
            </a:r>
          </a:p>
          <a:p>
            <a:pPr marL="914400" lvl="1" indent="-457200">
              <a:lnSpc>
                <a:spcPct val="90000"/>
              </a:lnSpc>
              <a:buFont typeface="+mj-lt"/>
              <a:buAutoNum type="arabicPeriod"/>
            </a:pPr>
            <a:r>
              <a:rPr lang="en-GB" sz="1500"/>
              <a:t>The </a:t>
            </a:r>
            <a:r>
              <a:rPr lang="en-GB" sz="1500" b="1"/>
              <a:t>activity theory</a:t>
            </a:r>
            <a:r>
              <a:rPr lang="en-GB" sz="1500"/>
              <a:t> of ageing posits that older individuals are happiest when they maintain social interactions and remain active (developed as an answer to disengagement theory) (</a:t>
            </a:r>
            <a:r>
              <a:rPr lang="en-GB" sz="1500" err="1"/>
              <a:t>Libretexts</a:t>
            </a:r>
            <a:r>
              <a:rPr lang="en-GB" sz="1500"/>
              <a:t> 2020).</a:t>
            </a:r>
          </a:p>
          <a:p>
            <a:pPr marL="914400" lvl="1" indent="-457200">
              <a:lnSpc>
                <a:spcPct val="90000"/>
              </a:lnSpc>
              <a:buFont typeface="+mj-lt"/>
              <a:buAutoNum type="arabicPeriod"/>
            </a:pPr>
            <a:r>
              <a:rPr lang="en-GB" sz="1500"/>
              <a:t>The </a:t>
            </a:r>
            <a:r>
              <a:rPr lang="en-GB" sz="1500" b="1"/>
              <a:t>disengagement theory</a:t>
            </a:r>
            <a:r>
              <a:rPr lang="en-GB" sz="1500"/>
              <a:t> of ageing proposes that it is natural for older adults to disengage from society, due to their increased awareness of life’s finite nature (</a:t>
            </a:r>
            <a:r>
              <a:rPr lang="en-GB" sz="1500" err="1"/>
              <a:t>Libretexts</a:t>
            </a:r>
            <a:r>
              <a:rPr lang="en-GB" sz="1500"/>
              <a:t> 2020).</a:t>
            </a:r>
          </a:p>
          <a:p>
            <a:pPr marL="914400" lvl="1" indent="-457200">
              <a:lnSpc>
                <a:spcPct val="90000"/>
              </a:lnSpc>
              <a:buFont typeface="+mj-lt"/>
              <a:buAutoNum type="arabicPeriod"/>
            </a:pPr>
            <a:r>
              <a:rPr lang="en-GB" sz="1500"/>
              <a:t>In contrast, the </a:t>
            </a:r>
            <a:r>
              <a:rPr lang="en-GB" sz="1500" b="1"/>
              <a:t>continuity theory</a:t>
            </a:r>
            <a:r>
              <a:rPr lang="en-GB" sz="1500"/>
              <a:t> proposes these older individuals maintain the same relationships, activities, personalities, and behaviours of the past for stability (</a:t>
            </a:r>
            <a:r>
              <a:rPr lang="en-GB" sz="1500" err="1"/>
              <a:t>Libretexts</a:t>
            </a:r>
            <a:r>
              <a:rPr lang="en-GB" sz="1500"/>
              <a:t> 2021)</a:t>
            </a:r>
          </a:p>
          <a:p>
            <a:pPr marL="914400" lvl="1" indent="-457200">
              <a:lnSpc>
                <a:spcPct val="90000"/>
              </a:lnSpc>
              <a:buFont typeface="+mj-lt"/>
              <a:buAutoNum type="arabicPeriod"/>
            </a:pPr>
            <a:r>
              <a:rPr lang="en-GB" sz="1500"/>
              <a:t>Lastly, the </a:t>
            </a:r>
            <a:r>
              <a:rPr lang="en-GB" sz="1500" b="1"/>
              <a:t>life course perspective </a:t>
            </a:r>
            <a:r>
              <a:rPr lang="en-GB" sz="1500"/>
              <a:t>puts ageing into context as biologically and socially constructed, whereby earlier experiences can shape outcomes in old age </a:t>
            </a:r>
            <a:r>
              <a:rPr lang="en-US" sz="1500"/>
              <a:t>(Foster and Walker 2021)</a:t>
            </a:r>
            <a:r>
              <a:rPr lang="en-GB" sz="1500"/>
              <a:t>.</a:t>
            </a:r>
          </a:p>
          <a:p>
            <a:pPr>
              <a:lnSpc>
                <a:spcPct val="90000"/>
              </a:lnSpc>
            </a:pPr>
            <a:r>
              <a:rPr lang="en-GB" sz="1500"/>
              <a:t>These theories are by no means absolute, rather, they guide practice and help professionals evaluate care models to ensure they empower and involve the individuals.</a:t>
            </a:r>
          </a:p>
        </p:txBody>
      </p:sp>
      <p:sp>
        <p:nvSpPr>
          <p:cNvPr id="2" name="Title 1">
            <a:extLst>
              <a:ext uri="{FF2B5EF4-FFF2-40B4-BE49-F238E27FC236}">
                <a16:creationId xmlns:a16="http://schemas.microsoft.com/office/drawing/2014/main" id="{CB9ECDBA-704B-4432-D3B3-201299937897}"/>
              </a:ext>
            </a:extLst>
          </p:cNvPr>
          <p:cNvSpPr>
            <a:spLocks noGrp="1"/>
          </p:cNvSpPr>
          <p:nvPr>
            <p:ph type="title"/>
          </p:nvPr>
        </p:nvSpPr>
        <p:spPr>
          <a:xfrm>
            <a:off x="677334" y="4765972"/>
            <a:ext cx="8596668" cy="1320800"/>
          </a:xfrm>
        </p:spPr>
        <p:txBody>
          <a:bodyPr anchor="ctr">
            <a:normAutofit/>
          </a:bodyPr>
          <a:lstStyle/>
          <a:p>
            <a:r>
              <a:rPr lang="en-GB" sz="4400">
                <a:solidFill>
                  <a:schemeClr val="bg1"/>
                </a:solidFill>
              </a:rPr>
              <a:t>Theoretical Frameworks</a:t>
            </a:r>
          </a:p>
        </p:txBody>
      </p:sp>
      <p:pic>
        <p:nvPicPr>
          <p:cNvPr id="6" name="Audio 5">
            <a:hlinkClick r:id="" action="ppaction://media"/>
            <a:extLst>
              <a:ext uri="{FF2B5EF4-FFF2-40B4-BE49-F238E27FC236}">
                <a16:creationId xmlns:a16="http://schemas.microsoft.com/office/drawing/2014/main" id="{7DB4973B-37C3-74D4-DD30-BDCE923B79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3008801"/>
      </p:ext>
    </p:extLst>
  </p:cSld>
  <p:clrMapOvr>
    <a:masterClrMapping/>
  </p:clrMapOvr>
  <mc:AlternateContent xmlns:mc="http://schemas.openxmlformats.org/markup-compatibility/2006">
    <mc:Choice xmlns:p14="http://schemas.microsoft.com/office/powerpoint/2010/main" Requires="p14">
      <p:transition spd="slow" p14:dur="2000" advTm="79919"/>
    </mc:Choice>
    <mc:Fallback>
      <p:transition spd="slow" advTm="79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11DBF-BAEF-2D03-2898-29E329579B42}"/>
              </a:ext>
            </a:extLst>
          </p:cNvPr>
          <p:cNvSpPr>
            <a:spLocks noGrp="1"/>
          </p:cNvSpPr>
          <p:nvPr>
            <p:ph type="title"/>
          </p:nvPr>
        </p:nvSpPr>
        <p:spPr/>
        <p:txBody>
          <a:bodyPr/>
          <a:lstStyle/>
          <a:p>
            <a:r>
              <a:rPr lang="en-GB" dirty="0"/>
              <a:t>Policy and Legislation</a:t>
            </a:r>
          </a:p>
        </p:txBody>
      </p:sp>
      <p:graphicFrame>
        <p:nvGraphicFramePr>
          <p:cNvPr id="5" name="Content Placeholder 2">
            <a:extLst>
              <a:ext uri="{FF2B5EF4-FFF2-40B4-BE49-F238E27FC236}">
                <a16:creationId xmlns:a16="http://schemas.microsoft.com/office/drawing/2014/main" id="{99F26EBC-2204-0FCA-4504-6CAEDAA39C53}"/>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6420BEAE-5B64-C4AB-DC4B-A554E9B68F4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4425651"/>
      </p:ext>
    </p:extLst>
  </p:cSld>
  <p:clrMapOvr>
    <a:masterClrMapping/>
  </p:clrMapOvr>
  <mc:AlternateContent xmlns:mc="http://schemas.openxmlformats.org/markup-compatibility/2006">
    <mc:Choice xmlns:p14="http://schemas.microsoft.com/office/powerpoint/2010/main" Requires="p14">
      <p:transition spd="slow" p14:dur="2000" advTm="72541"/>
    </mc:Choice>
    <mc:Fallback>
      <p:transition spd="slow" advTm="72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0F97-8086-1D7E-9F35-ECB69DA58B37}"/>
              </a:ext>
            </a:extLst>
          </p:cNvPr>
          <p:cNvSpPr>
            <a:spLocks noGrp="1"/>
          </p:cNvSpPr>
          <p:nvPr>
            <p:ph type="title"/>
          </p:nvPr>
        </p:nvSpPr>
        <p:spPr>
          <a:xfrm>
            <a:off x="2849562" y="609600"/>
            <a:ext cx="6424440" cy="1320800"/>
          </a:xfrm>
        </p:spPr>
        <p:txBody>
          <a:bodyPr>
            <a:normAutofit/>
          </a:bodyPr>
          <a:lstStyle/>
          <a:p>
            <a:r>
              <a:rPr lang="en-GB" dirty="0"/>
              <a:t>Overview of Current Services</a:t>
            </a:r>
          </a:p>
        </p:txBody>
      </p:sp>
      <p:pic>
        <p:nvPicPr>
          <p:cNvPr id="5" name="Picture 4" descr="Houses in a subdivision">
            <a:extLst>
              <a:ext uri="{FF2B5EF4-FFF2-40B4-BE49-F238E27FC236}">
                <a16:creationId xmlns:a16="http://schemas.microsoft.com/office/drawing/2014/main" id="{1A201E24-EF8F-F00D-2FB7-112B4F6FE125}"/>
              </a:ext>
            </a:extLst>
          </p:cNvPr>
          <p:cNvPicPr>
            <a:picLocks noChangeAspect="1"/>
          </p:cNvPicPr>
          <p:nvPr/>
        </p:nvPicPr>
        <p:blipFill>
          <a:blip r:embed="rId4"/>
          <a:srcRect l="45967" r="27461"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162F305-1EEA-44F7-40C3-86DD051360BA}"/>
              </a:ext>
            </a:extLst>
          </p:cNvPr>
          <p:cNvSpPr>
            <a:spLocks noGrp="1"/>
          </p:cNvSpPr>
          <p:nvPr>
            <p:ph idx="1"/>
          </p:nvPr>
        </p:nvSpPr>
        <p:spPr>
          <a:xfrm>
            <a:off x="2849562" y="2160589"/>
            <a:ext cx="6424440" cy="3880773"/>
          </a:xfrm>
        </p:spPr>
        <p:txBody>
          <a:bodyPr>
            <a:normAutofit/>
          </a:bodyPr>
          <a:lstStyle/>
          <a:p>
            <a:pPr>
              <a:lnSpc>
                <a:spcPct val="90000"/>
              </a:lnSpc>
            </a:pPr>
            <a:r>
              <a:rPr lang="en-GB" sz="1100"/>
              <a:t>The UK care landscape for older adults includes:</a:t>
            </a:r>
          </a:p>
          <a:p>
            <a:pPr lvl="1">
              <a:lnSpc>
                <a:spcPct val="90000"/>
              </a:lnSpc>
              <a:buFont typeface="Wingdings" panose="05000000000000000000" pitchFamily="2" charset="2"/>
              <a:buChar char="ü"/>
            </a:pPr>
            <a:r>
              <a:rPr lang="en-GB" sz="1100"/>
              <a:t>Home (domiciliary) care </a:t>
            </a:r>
            <a:r>
              <a:rPr lang="en-US" sz="1100"/>
              <a:t>(National Health Service (NHS) 2022)</a:t>
            </a:r>
            <a:endParaRPr lang="en-GB" sz="1100"/>
          </a:p>
          <a:p>
            <a:pPr lvl="1">
              <a:lnSpc>
                <a:spcPct val="90000"/>
              </a:lnSpc>
              <a:buFont typeface="Wingdings" panose="05000000000000000000" pitchFamily="2" charset="2"/>
              <a:buChar char="ü"/>
            </a:pPr>
            <a:r>
              <a:rPr lang="en-GB" sz="1100"/>
              <a:t>Residential homes</a:t>
            </a:r>
          </a:p>
          <a:p>
            <a:pPr lvl="1">
              <a:lnSpc>
                <a:spcPct val="90000"/>
              </a:lnSpc>
              <a:buFont typeface="Wingdings" panose="05000000000000000000" pitchFamily="2" charset="2"/>
              <a:buChar char="ü"/>
            </a:pPr>
            <a:r>
              <a:rPr lang="en-GB" sz="1100"/>
              <a:t>Nursing homes</a:t>
            </a:r>
          </a:p>
          <a:p>
            <a:pPr lvl="1">
              <a:lnSpc>
                <a:spcPct val="90000"/>
              </a:lnSpc>
              <a:buFont typeface="Wingdings" panose="05000000000000000000" pitchFamily="2" charset="2"/>
              <a:buChar char="ü"/>
            </a:pPr>
            <a:r>
              <a:rPr lang="en-GB" sz="1100"/>
              <a:t>Intermediate/community services, like reablement</a:t>
            </a:r>
          </a:p>
          <a:p>
            <a:pPr lvl="1">
              <a:lnSpc>
                <a:spcPct val="90000"/>
              </a:lnSpc>
              <a:buFont typeface="Wingdings" panose="05000000000000000000" pitchFamily="2" charset="2"/>
              <a:buChar char="ü"/>
            </a:pPr>
            <a:r>
              <a:rPr lang="en-GB" sz="1100"/>
              <a:t>Third-sector support, for example voluntary groups and organisations like Age UK.</a:t>
            </a:r>
          </a:p>
          <a:p>
            <a:pPr>
              <a:lnSpc>
                <a:spcPct val="90000"/>
              </a:lnSpc>
            </a:pPr>
            <a:r>
              <a:rPr lang="en-GB" sz="1100"/>
              <a:t>Services tend to vary by local authority commissioning. </a:t>
            </a:r>
          </a:p>
          <a:p>
            <a:pPr>
              <a:lnSpc>
                <a:spcPct val="90000"/>
              </a:lnSpc>
            </a:pPr>
            <a:r>
              <a:rPr lang="en-GB" sz="1100"/>
              <a:t>While, many older adults are supported at home to preserve their independence, others might require residential care for complex care needs.</a:t>
            </a:r>
          </a:p>
          <a:p>
            <a:pPr>
              <a:lnSpc>
                <a:spcPct val="90000"/>
              </a:lnSpc>
            </a:pPr>
            <a:r>
              <a:rPr lang="en-GB" sz="1100"/>
              <a:t>Access to state-supported care is conditional on a needs assessment and meeting nationally defined eligibility criteria, as mandated by the Care Act 2014 (NHS 2022).</a:t>
            </a:r>
          </a:p>
          <a:p>
            <a:pPr>
              <a:lnSpc>
                <a:spcPct val="90000"/>
              </a:lnSpc>
            </a:pPr>
            <a:r>
              <a:rPr lang="en-US" sz="1100"/>
              <a:t>The application of these criteria is subject to local interpretation and funding, factors that may create a postcode lottery.</a:t>
            </a:r>
          </a:p>
          <a:p>
            <a:pPr>
              <a:lnSpc>
                <a:spcPct val="90000"/>
              </a:lnSpc>
            </a:pPr>
            <a:r>
              <a:rPr lang="en-GB" sz="1100"/>
              <a:t>While the goal of community-based support is to reduce hospital admissions and sustain patient autonomy, in practice, its success is inconsistent due to regional differences in capacity and disjointed coordination across services </a:t>
            </a:r>
            <a:r>
              <a:rPr lang="fr-FR" sz="1100"/>
              <a:t>(Parkinson et al. 2024)</a:t>
            </a:r>
            <a:r>
              <a:rPr lang="en-GB" sz="1100"/>
              <a:t>. </a:t>
            </a:r>
          </a:p>
          <a:p>
            <a:pPr>
              <a:lnSpc>
                <a:spcPct val="90000"/>
              </a:lnSpc>
            </a:pPr>
            <a:endParaRPr lang="en-GB" sz="1100"/>
          </a:p>
        </p:txBody>
      </p:sp>
      <p:pic>
        <p:nvPicPr>
          <p:cNvPr id="7" name="Audio 6">
            <a:hlinkClick r:id="" action="ppaction://media"/>
            <a:extLst>
              <a:ext uri="{FF2B5EF4-FFF2-40B4-BE49-F238E27FC236}">
                <a16:creationId xmlns:a16="http://schemas.microsoft.com/office/drawing/2014/main" id="{25E3F36B-6C99-D37D-80C3-58237635BA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6538959"/>
      </p:ext>
    </p:extLst>
  </p:cSld>
  <p:clrMapOvr>
    <a:masterClrMapping/>
  </p:clrMapOvr>
  <mc:AlternateContent xmlns:mc="http://schemas.openxmlformats.org/markup-compatibility/2006">
    <mc:Choice xmlns:p14="http://schemas.microsoft.com/office/powerpoint/2010/main" Requires="p14">
      <p:transition spd="slow" p14:dur="2000" advTm="82372"/>
    </mc:Choice>
    <mc:Fallback>
      <p:transition spd="slow" advTm="82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5A8F0-73FD-24A5-CDE2-724125B54791}"/>
              </a:ext>
            </a:extLst>
          </p:cNvPr>
          <p:cNvSpPr>
            <a:spLocks noGrp="1"/>
          </p:cNvSpPr>
          <p:nvPr>
            <p:ph type="title"/>
          </p:nvPr>
        </p:nvSpPr>
        <p:spPr/>
        <p:txBody>
          <a:bodyPr/>
          <a:lstStyle/>
          <a:p>
            <a:r>
              <a:rPr lang="en-GB" dirty="0"/>
              <a:t>Critical Analysis: Strengths, Gaps, and 2 Focus Settings</a:t>
            </a:r>
          </a:p>
        </p:txBody>
      </p:sp>
      <p:sp>
        <p:nvSpPr>
          <p:cNvPr id="3" name="Content Placeholder 2">
            <a:extLst>
              <a:ext uri="{FF2B5EF4-FFF2-40B4-BE49-F238E27FC236}">
                <a16:creationId xmlns:a16="http://schemas.microsoft.com/office/drawing/2014/main" id="{F35B9F36-2FA5-6BE9-D139-C55C6C21294C}"/>
              </a:ext>
            </a:extLst>
          </p:cNvPr>
          <p:cNvSpPr>
            <a:spLocks noGrp="1"/>
          </p:cNvSpPr>
          <p:nvPr>
            <p:ph sz="half" idx="1"/>
          </p:nvPr>
        </p:nvSpPr>
        <p:spPr/>
        <p:txBody>
          <a:bodyPr>
            <a:normAutofit fontScale="70000" lnSpcReduction="20000"/>
          </a:bodyPr>
          <a:lstStyle/>
          <a:p>
            <a:r>
              <a:rPr lang="en-GB" sz="1900" b="1" dirty="0"/>
              <a:t>Strengths:</a:t>
            </a:r>
            <a:r>
              <a:rPr lang="en-GB" sz="1900" dirty="0"/>
              <a:t> Homecare and reablement can maintain patient independence while being more cost-effective when compared with long-term residential care.</a:t>
            </a:r>
          </a:p>
          <a:p>
            <a:r>
              <a:rPr lang="en-GB" sz="1900" b="1" dirty="0"/>
              <a:t>Gaps:</a:t>
            </a:r>
            <a:r>
              <a:rPr lang="en-GB" sz="1900" dirty="0"/>
              <a:t> Chronic workforce shortages (for example, 1 nurse specialised in older people’s healthcare per 120 people aged 85+), inconsistent quality, and constrained capacity limit responsiveness (Greenbrook 2025; </a:t>
            </a:r>
            <a:r>
              <a:rPr lang="en-US" sz="1900" dirty="0"/>
              <a:t>Department of Health and Social Care 2025)</a:t>
            </a:r>
            <a:r>
              <a:rPr lang="en-GB" sz="1900" dirty="0"/>
              <a:t>.</a:t>
            </a:r>
          </a:p>
          <a:p>
            <a:r>
              <a:rPr lang="en-GB" sz="1900" b="1" dirty="0"/>
              <a:t>Focus for domiciliary care:</a:t>
            </a:r>
            <a:r>
              <a:rPr lang="en-GB" sz="1900" dirty="0"/>
              <a:t> It improves the independence of the service user but relies on adequate staffing, as well as consistent visits for social support and integration with health services (Wittlinger et al. 2022).</a:t>
            </a:r>
          </a:p>
          <a:p>
            <a:r>
              <a:rPr lang="en-GB" sz="1900" b="1" dirty="0"/>
              <a:t>Focus for residential care:</a:t>
            </a:r>
            <a:r>
              <a:rPr lang="en-GB" sz="1900" dirty="0"/>
              <a:t> It provides complex care and 24/7 support but it is expensive and faces challenges like inconsistent quality across providers (Skills for Care 2023).</a:t>
            </a:r>
          </a:p>
        </p:txBody>
      </p:sp>
      <p:pic>
        <p:nvPicPr>
          <p:cNvPr id="2050" name="Picture 2" descr="Line chart showing the waiting list for hospital treatment in England. The list fell between 2008 and 2010, before remaining at a similar level of around 2.5 million until 2012. Between 2012 and 2019 the waiting list grew steadily to 4.6 million. After the start of the covid-19 pandemic, it grew faster, and peaked at 7.8 million in September 2023, before falling slightly.">
            <a:extLst>
              <a:ext uri="{FF2B5EF4-FFF2-40B4-BE49-F238E27FC236}">
                <a16:creationId xmlns:a16="http://schemas.microsoft.com/office/drawing/2014/main" id="{DC6BFFA0-D8CE-9CAC-0890-08C051A2DFB1}"/>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089352" y="2160589"/>
            <a:ext cx="4184650" cy="15295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8C31E6-0F82-F83E-9160-582E5EE26EDE}"/>
              </a:ext>
            </a:extLst>
          </p:cNvPr>
          <p:cNvSpPr txBox="1"/>
          <p:nvPr/>
        </p:nvSpPr>
        <p:spPr>
          <a:xfrm>
            <a:off x="5089352" y="3810000"/>
            <a:ext cx="3089448" cy="292388"/>
          </a:xfrm>
          <a:prstGeom prst="rect">
            <a:avLst/>
          </a:prstGeom>
          <a:noFill/>
        </p:spPr>
        <p:txBody>
          <a:bodyPr wrap="square" rtlCol="0">
            <a:spAutoFit/>
          </a:bodyPr>
          <a:lstStyle/>
          <a:p>
            <a:r>
              <a:rPr lang="en-US" sz="1300" dirty="0"/>
              <a:t>(Powell, Baker and Foster 2024)</a:t>
            </a:r>
            <a:endParaRPr lang="en-GB" sz="1300" dirty="0"/>
          </a:p>
        </p:txBody>
      </p:sp>
      <p:pic>
        <p:nvPicPr>
          <p:cNvPr id="7" name="Audio 6">
            <a:hlinkClick r:id="" action="ppaction://media"/>
            <a:extLst>
              <a:ext uri="{FF2B5EF4-FFF2-40B4-BE49-F238E27FC236}">
                <a16:creationId xmlns:a16="http://schemas.microsoft.com/office/drawing/2014/main" id="{6BAE6204-8DA5-A47A-0226-BC6DEF24C8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7521830"/>
      </p:ext>
    </p:extLst>
  </p:cSld>
  <p:clrMapOvr>
    <a:masterClrMapping/>
  </p:clrMapOvr>
  <mc:AlternateContent xmlns:mc="http://schemas.openxmlformats.org/markup-compatibility/2006">
    <mc:Choice xmlns:p14="http://schemas.microsoft.com/office/powerpoint/2010/main" Requires="p14">
      <p:transition spd="slow" p14:dur="2000" advTm="60008"/>
    </mc:Choice>
    <mc:Fallback>
      <p:transition spd="slow" advTm="60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09D3A-C1F1-A712-F58E-FDB424C66790}"/>
              </a:ext>
            </a:extLst>
          </p:cNvPr>
          <p:cNvSpPr>
            <a:spLocks noGrp="1"/>
          </p:cNvSpPr>
          <p:nvPr>
            <p:ph type="title"/>
          </p:nvPr>
        </p:nvSpPr>
        <p:spPr>
          <a:xfrm>
            <a:off x="1286933" y="609600"/>
            <a:ext cx="10197494" cy="1099457"/>
          </a:xfrm>
        </p:spPr>
        <p:txBody>
          <a:bodyPr>
            <a:normAutofit/>
          </a:bodyPr>
          <a:lstStyle/>
          <a:p>
            <a:pPr>
              <a:lnSpc>
                <a:spcPct val="90000"/>
              </a:lnSpc>
            </a:pPr>
            <a:r>
              <a:rPr lang="en-US" dirty="0"/>
              <a:t>Impact of Population Trends and Demand on Service Delivery</a:t>
            </a:r>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2D8DC3B-FCF5-731B-F7D6-82CAE8BC5D0E}"/>
              </a:ext>
            </a:extLst>
          </p:cNvPr>
          <p:cNvGraphicFramePr>
            <a:graphicFrameLocks noGrp="1"/>
          </p:cNvGraphicFramePr>
          <p:nvPr>
            <p:ph idx="1"/>
            <p:extLst>
              <p:ext uri="{D42A27DB-BD31-4B8C-83A1-F6EECF244321}">
                <p14:modId xmlns:p14="http://schemas.microsoft.com/office/powerpoint/2010/main" val="4069904000"/>
              </p:ext>
            </p:extLst>
          </p:nvPr>
        </p:nvGraphicFramePr>
        <p:xfrm>
          <a:off x="1267683" y="1650160"/>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940480C1-43CE-B3CB-F2B9-33F9C070AA1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6027827"/>
      </p:ext>
    </p:extLst>
  </p:cSld>
  <p:clrMapOvr>
    <a:masterClrMapping/>
  </p:clrMapOvr>
  <mc:AlternateContent xmlns:mc="http://schemas.openxmlformats.org/markup-compatibility/2006">
    <mc:Choice xmlns:p14="http://schemas.microsoft.com/office/powerpoint/2010/main" Requires="p14">
      <p:transition spd="slow" p14:dur="2000" advTm="68334"/>
    </mc:Choice>
    <mc:Fallback>
      <p:transition spd="slow" advTm="68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A045-1947-7598-848D-08941B395948}"/>
              </a:ext>
            </a:extLst>
          </p:cNvPr>
          <p:cNvSpPr>
            <a:spLocks noGrp="1"/>
          </p:cNvSpPr>
          <p:nvPr>
            <p:ph type="title"/>
          </p:nvPr>
        </p:nvSpPr>
        <p:spPr/>
        <p:txBody>
          <a:bodyPr/>
          <a:lstStyle/>
          <a:p>
            <a:r>
              <a:rPr lang="en-US" dirty="0"/>
              <a:t>Technological Innovations in Elderly Care: Overview</a:t>
            </a:r>
            <a:endParaRPr lang="en-GB" dirty="0"/>
          </a:p>
        </p:txBody>
      </p:sp>
      <p:sp>
        <p:nvSpPr>
          <p:cNvPr id="3" name="Content Placeholder 2">
            <a:extLst>
              <a:ext uri="{FF2B5EF4-FFF2-40B4-BE49-F238E27FC236}">
                <a16:creationId xmlns:a16="http://schemas.microsoft.com/office/drawing/2014/main" id="{EB221E34-9027-5EBD-67F4-642225DC42E9}"/>
              </a:ext>
            </a:extLst>
          </p:cNvPr>
          <p:cNvSpPr>
            <a:spLocks noGrp="1"/>
          </p:cNvSpPr>
          <p:nvPr>
            <p:ph sz="half" idx="1"/>
          </p:nvPr>
        </p:nvSpPr>
        <p:spPr/>
        <p:txBody>
          <a:bodyPr>
            <a:normAutofit fontScale="62500" lnSpcReduction="20000"/>
          </a:bodyPr>
          <a:lstStyle/>
          <a:p>
            <a:pPr marL="514350" indent="-514350">
              <a:buFont typeface="+mj-lt"/>
              <a:buAutoNum type="arabicPeriod"/>
            </a:pPr>
            <a:r>
              <a:rPr lang="en-GB" dirty="0"/>
              <a:t>Telehealth and telecare services allow for the remote monitoring of vital signs – this has the twofold impact of reducing unnecessary hospital visits and aiding early intervention </a:t>
            </a:r>
            <a:r>
              <a:rPr lang="da-DK" dirty="0"/>
              <a:t>(Gokalp et al. 2018)</a:t>
            </a:r>
            <a:r>
              <a:rPr lang="en-GB" dirty="0"/>
              <a:t>.</a:t>
            </a:r>
          </a:p>
          <a:p>
            <a:pPr marL="514350" indent="-514350">
              <a:buFont typeface="+mj-lt"/>
              <a:buAutoNum type="arabicPeriod"/>
            </a:pPr>
            <a:r>
              <a:rPr lang="en-GB" dirty="0"/>
              <a:t>Smart home devices like fall detectors, medication reminders, and voice-activated assistants promote safety and self-autonomy at home </a:t>
            </a:r>
            <a:r>
              <a:rPr lang="da-DK" dirty="0"/>
              <a:t>(Aggar et al. 2022)</a:t>
            </a:r>
            <a:r>
              <a:rPr lang="en-GB" dirty="0"/>
              <a:t>. </a:t>
            </a:r>
          </a:p>
          <a:p>
            <a:pPr marL="514350" indent="-514350">
              <a:buFont typeface="+mj-lt"/>
              <a:buAutoNum type="arabicPeriod"/>
            </a:pPr>
            <a:r>
              <a:rPr lang="en-GB" dirty="0"/>
              <a:t>Meanwhile, dementia-focused technologies, including interactive memory aids and GPS trackers, support carers and help minimise the risk of patient wandering (Dementia UK 2023). </a:t>
            </a:r>
          </a:p>
          <a:p>
            <a:pPr marL="514350" indent="-514350">
              <a:buFont typeface="+mj-lt"/>
              <a:buAutoNum type="arabicPeriod"/>
            </a:pPr>
            <a:r>
              <a:rPr lang="en-GB" dirty="0"/>
              <a:t>Mobile apps for health management and social connection inform these individuals increasing their capacity for self-care and also help them combat isolation.</a:t>
            </a:r>
          </a:p>
          <a:p>
            <a:r>
              <a:rPr lang="en-GB" dirty="0"/>
              <a:t>All these individuals align with the policy goals outlined in the NHS 10-Year Health Plan to support service users in maintaining their independence while shifting care closer to home. </a:t>
            </a:r>
          </a:p>
        </p:txBody>
      </p:sp>
      <p:pic>
        <p:nvPicPr>
          <p:cNvPr id="3074" name="Picture 2" descr="Telehealth service architecture platform ">
            <a:extLst>
              <a:ext uri="{FF2B5EF4-FFF2-40B4-BE49-F238E27FC236}">
                <a16:creationId xmlns:a16="http://schemas.microsoft.com/office/drawing/2014/main" id="{13C6806D-DA3F-8A3B-2ACD-6ABD226E5C03}"/>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238308" y="2160589"/>
            <a:ext cx="4184650" cy="23237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FDD6BFC-8C91-E095-CBC0-FEBEBD247605}"/>
              </a:ext>
            </a:extLst>
          </p:cNvPr>
          <p:cNvSpPr txBox="1"/>
          <p:nvPr/>
        </p:nvSpPr>
        <p:spPr>
          <a:xfrm>
            <a:off x="5280917" y="4643919"/>
            <a:ext cx="3287730" cy="292388"/>
          </a:xfrm>
          <a:prstGeom prst="rect">
            <a:avLst/>
          </a:prstGeom>
          <a:noFill/>
        </p:spPr>
        <p:txBody>
          <a:bodyPr wrap="square" rtlCol="0">
            <a:spAutoFit/>
          </a:bodyPr>
          <a:lstStyle/>
          <a:p>
            <a:r>
              <a:rPr lang="en-GB" sz="1300" dirty="0"/>
              <a:t>(Monteagudo et al. 2014)</a:t>
            </a:r>
          </a:p>
        </p:txBody>
      </p:sp>
      <p:pic>
        <p:nvPicPr>
          <p:cNvPr id="6" name="Audio 5">
            <a:hlinkClick r:id="" action="ppaction://media"/>
            <a:extLst>
              <a:ext uri="{FF2B5EF4-FFF2-40B4-BE49-F238E27FC236}">
                <a16:creationId xmlns:a16="http://schemas.microsoft.com/office/drawing/2014/main" id="{D73A0710-75C9-174A-C5F0-A4B7D36C18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0300251"/>
      </p:ext>
    </p:extLst>
  </p:cSld>
  <p:clrMapOvr>
    <a:masterClrMapping/>
  </p:clrMapOvr>
  <mc:AlternateContent xmlns:mc="http://schemas.openxmlformats.org/markup-compatibility/2006">
    <mc:Choice xmlns:p14="http://schemas.microsoft.com/office/powerpoint/2010/main" Requires="p14">
      <p:transition spd="slow" p14:dur="2000" advTm="71150"/>
    </mc:Choice>
    <mc:Fallback>
      <p:transition spd="slow" advTm="71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45967-C251-23CF-2127-05F293BFCCA8}"/>
              </a:ext>
            </a:extLst>
          </p:cNvPr>
          <p:cNvSpPr>
            <a:spLocks noGrp="1"/>
          </p:cNvSpPr>
          <p:nvPr>
            <p:ph type="title"/>
          </p:nvPr>
        </p:nvSpPr>
        <p:spPr>
          <a:xfrm>
            <a:off x="1333502" y="609600"/>
            <a:ext cx="8596668" cy="1320800"/>
          </a:xfrm>
        </p:spPr>
        <p:txBody>
          <a:bodyPr>
            <a:normAutofit/>
          </a:bodyPr>
          <a:lstStyle/>
          <a:p>
            <a:r>
              <a:rPr lang="en-US" dirty="0"/>
              <a:t>Technological Innovations in Elderly Care: Critical Assessment</a:t>
            </a:r>
            <a:endParaRPr lang="en-GB" dirty="0"/>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54BC212-9106-D1DD-B91C-1CCCEE2E5345}"/>
              </a:ext>
            </a:extLst>
          </p:cNvPr>
          <p:cNvSpPr>
            <a:spLocks noGrp="1"/>
          </p:cNvSpPr>
          <p:nvPr>
            <p:ph idx="1"/>
          </p:nvPr>
        </p:nvSpPr>
        <p:spPr>
          <a:xfrm>
            <a:off x="1333502" y="2160590"/>
            <a:ext cx="8470898" cy="3429260"/>
          </a:xfrm>
        </p:spPr>
        <p:txBody>
          <a:bodyPr>
            <a:normAutofit lnSpcReduction="10000"/>
          </a:bodyPr>
          <a:lstStyle/>
          <a:p>
            <a:pPr>
              <a:lnSpc>
                <a:spcPct val="90000"/>
              </a:lnSpc>
            </a:pPr>
            <a:r>
              <a:rPr lang="en-GB" sz="1100"/>
              <a:t>Advantages:</a:t>
            </a:r>
          </a:p>
          <a:p>
            <a:pPr lvl="1">
              <a:lnSpc>
                <a:spcPct val="90000"/>
              </a:lnSpc>
            </a:pPr>
            <a:r>
              <a:rPr lang="en-GB" sz="1100"/>
              <a:t>Enhanced independence (Dementia UK 2023)</a:t>
            </a:r>
          </a:p>
          <a:p>
            <a:pPr lvl="1">
              <a:lnSpc>
                <a:spcPct val="90000"/>
              </a:lnSpc>
            </a:pPr>
            <a:r>
              <a:rPr lang="en-GB" sz="1100"/>
              <a:t>Reduced strain on health systems</a:t>
            </a:r>
          </a:p>
          <a:p>
            <a:pPr lvl="1">
              <a:lnSpc>
                <a:spcPct val="90000"/>
              </a:lnSpc>
            </a:pPr>
            <a:r>
              <a:rPr lang="en-GB" sz="1100"/>
              <a:t>Improved communication between professionals, carers, and service users </a:t>
            </a:r>
            <a:r>
              <a:rPr lang="da-DK" sz="1100"/>
              <a:t>(Aggar et al. 2022)</a:t>
            </a:r>
            <a:r>
              <a:rPr lang="en-GB" sz="1100"/>
              <a:t>.</a:t>
            </a:r>
          </a:p>
          <a:p>
            <a:pPr>
              <a:lnSpc>
                <a:spcPct val="90000"/>
              </a:lnSpc>
            </a:pPr>
            <a:r>
              <a:rPr lang="en-GB" sz="1100"/>
              <a:t>Barriers which restrict uptake include:</a:t>
            </a:r>
          </a:p>
          <a:p>
            <a:pPr lvl="1">
              <a:lnSpc>
                <a:spcPct val="90000"/>
              </a:lnSpc>
            </a:pPr>
            <a:r>
              <a:rPr lang="en-GB" sz="1100"/>
              <a:t>Cost of equipment </a:t>
            </a:r>
            <a:r>
              <a:rPr lang="da-DK" sz="1100"/>
              <a:t>(Gokalp et al. 2018)</a:t>
            </a:r>
            <a:endParaRPr lang="en-GB" sz="1100"/>
          </a:p>
          <a:p>
            <a:pPr lvl="1">
              <a:lnSpc>
                <a:spcPct val="90000"/>
              </a:lnSpc>
            </a:pPr>
            <a:r>
              <a:rPr lang="en-GB" sz="1100"/>
              <a:t>Uneven access across regions</a:t>
            </a:r>
          </a:p>
          <a:p>
            <a:pPr lvl="1">
              <a:lnSpc>
                <a:spcPct val="90000"/>
              </a:lnSpc>
            </a:pPr>
            <a:r>
              <a:rPr lang="en-GB" sz="1100"/>
              <a:t>Digital exclusion (especially among those with limited digital literacy)</a:t>
            </a:r>
          </a:p>
          <a:p>
            <a:pPr>
              <a:lnSpc>
                <a:spcPct val="90000"/>
              </a:lnSpc>
            </a:pPr>
            <a:r>
              <a:rPr lang="en-GB" sz="1100"/>
              <a:t>Concerns around ethics and data privacy, especially where monitoring devices are worn/used in personal spaces and in use of telehealth services </a:t>
            </a:r>
            <a:r>
              <a:rPr lang="da-DK" sz="1100"/>
              <a:t>(Gokalp et al. 2018)</a:t>
            </a:r>
            <a:r>
              <a:rPr lang="en-GB" sz="1100"/>
              <a:t>.</a:t>
            </a:r>
          </a:p>
          <a:p>
            <a:pPr>
              <a:lnSpc>
                <a:spcPct val="90000"/>
              </a:lnSpc>
            </a:pPr>
            <a:r>
              <a:rPr lang="en-GB" sz="1100"/>
              <a:t>Another rising concern is an overreliance on technology over human interaction, which remains essential for psychological wellbeing of patients </a:t>
            </a:r>
            <a:r>
              <a:rPr lang="nb-NO" sz="1100"/>
              <a:t>(Akingbola et al. 2024)</a:t>
            </a:r>
            <a:r>
              <a:rPr lang="en-GB" sz="1100"/>
              <a:t>. </a:t>
            </a:r>
          </a:p>
          <a:p>
            <a:pPr>
              <a:lnSpc>
                <a:spcPct val="90000"/>
              </a:lnSpc>
            </a:pPr>
            <a:r>
              <a:rPr lang="en-GB" sz="1100"/>
              <a:t>Successful implementation requires training to be invested in, making access to services equitable, and ensuring the policy safeguards ensure technology complement, not replaces, personalised care.</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Audio 5">
            <a:hlinkClick r:id="" action="ppaction://media"/>
            <a:extLst>
              <a:ext uri="{FF2B5EF4-FFF2-40B4-BE49-F238E27FC236}">
                <a16:creationId xmlns:a16="http://schemas.microsoft.com/office/drawing/2014/main" id="{63544DF6-2D5E-FF1E-B00F-3C98046FA85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5190867"/>
      </p:ext>
    </p:extLst>
  </p:cSld>
  <p:clrMapOvr>
    <a:masterClrMapping/>
  </p:clrMapOvr>
  <mc:AlternateContent xmlns:mc="http://schemas.openxmlformats.org/markup-compatibility/2006">
    <mc:Choice xmlns:p14="http://schemas.microsoft.com/office/powerpoint/2010/main" Requires="p14">
      <p:transition spd="slow" p14:dur="2000" advTm="68081"/>
    </mc:Choice>
    <mc:Fallback>
      <p:transition spd="slow" advTm="68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113A5-2850-973D-1935-055B1D4BC950}"/>
              </a:ext>
            </a:extLst>
          </p:cNvPr>
          <p:cNvSpPr>
            <a:spLocks noGrp="1"/>
          </p:cNvSpPr>
          <p:nvPr>
            <p:ph type="title"/>
          </p:nvPr>
        </p:nvSpPr>
        <p:spPr/>
        <p:txBody>
          <a:bodyPr/>
          <a:lstStyle/>
          <a:p>
            <a:r>
              <a:rPr lang="en-US" dirty="0"/>
              <a:t>Case Study 1: Dementia Village, Netherlands</a:t>
            </a:r>
            <a:endParaRPr lang="en-GB" dirty="0"/>
          </a:p>
        </p:txBody>
      </p:sp>
      <p:sp>
        <p:nvSpPr>
          <p:cNvPr id="3" name="Content Placeholder 2">
            <a:extLst>
              <a:ext uri="{FF2B5EF4-FFF2-40B4-BE49-F238E27FC236}">
                <a16:creationId xmlns:a16="http://schemas.microsoft.com/office/drawing/2014/main" id="{6D63523E-D870-A64B-E53C-9C92F2385229}"/>
              </a:ext>
            </a:extLst>
          </p:cNvPr>
          <p:cNvSpPr>
            <a:spLocks noGrp="1"/>
          </p:cNvSpPr>
          <p:nvPr>
            <p:ph sz="half" idx="1"/>
          </p:nvPr>
        </p:nvSpPr>
        <p:spPr/>
        <p:txBody>
          <a:bodyPr>
            <a:normAutofit fontScale="70000" lnSpcReduction="20000"/>
          </a:bodyPr>
          <a:lstStyle/>
          <a:p>
            <a:r>
              <a:rPr lang="en-US" dirty="0"/>
              <a:t>The Dementia Village in </a:t>
            </a:r>
            <a:r>
              <a:rPr lang="en-US" dirty="0" err="1"/>
              <a:t>Weesp</a:t>
            </a:r>
            <a:r>
              <a:rPr lang="en-US" dirty="0"/>
              <a:t>, Netherlands, provides an innovative model of residential care where older people with dementia live in a safe, community-style environment </a:t>
            </a:r>
            <a:r>
              <a:rPr lang="en-GB" dirty="0"/>
              <a:t>(</a:t>
            </a:r>
            <a:r>
              <a:rPr lang="en-GB" dirty="0" err="1"/>
              <a:t>Plockova</a:t>
            </a:r>
            <a:r>
              <a:rPr lang="en-GB" dirty="0"/>
              <a:t> 2023).</a:t>
            </a:r>
          </a:p>
          <a:p>
            <a:r>
              <a:rPr lang="en-US" dirty="0"/>
              <a:t>Residents enjoy autonomy through everyday activities such as shopping, dining, and leisure.</a:t>
            </a:r>
          </a:p>
          <a:p>
            <a:r>
              <a:rPr lang="en-US" dirty="0"/>
              <a:t>This is supported by trained staff.</a:t>
            </a:r>
          </a:p>
          <a:p>
            <a:r>
              <a:rPr lang="en-US" dirty="0"/>
              <a:t>This model reflects the Continuity Theory, since it allows individuals to maintain familiar routines, and the Activity Theory, which places value in engagement in purposeful activities. </a:t>
            </a:r>
          </a:p>
          <a:p>
            <a:r>
              <a:rPr lang="en-US" dirty="0"/>
              <a:t>It also showcases an alignment with the principles of the Care Act 2014, such as promotion of wellbeing and dignity of the individuals.</a:t>
            </a:r>
          </a:p>
          <a:p>
            <a:r>
              <a:rPr lang="en-US" dirty="0"/>
              <a:t>The Dementia Village thus challenges traditional institutional models and spurs on the UK debate on developing more empowering, person-centered care structures.</a:t>
            </a:r>
            <a:endParaRPr lang="en-GB" dirty="0"/>
          </a:p>
        </p:txBody>
      </p:sp>
      <p:pic>
        <p:nvPicPr>
          <p:cNvPr id="4098" name="Picture 2" descr="A day in the life of the De Hogeweyk Dementia Village in Weesp, The Netherlands. Reprinted with permission from the Hogeweyk® Care Concept.">
            <a:extLst>
              <a:ext uri="{FF2B5EF4-FFF2-40B4-BE49-F238E27FC236}">
                <a16:creationId xmlns:a16="http://schemas.microsoft.com/office/drawing/2014/main" id="{326F85DF-D96A-4D5A-76E9-2B885E86A3E8}"/>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167543" y="2160589"/>
            <a:ext cx="3202037" cy="28667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1C7A38F-7F86-BCB1-F8CC-5EC14A6E0CC3}"/>
              </a:ext>
            </a:extLst>
          </p:cNvPr>
          <p:cNvSpPr txBox="1"/>
          <p:nvPr/>
        </p:nvSpPr>
        <p:spPr>
          <a:xfrm>
            <a:off x="6167543" y="5291667"/>
            <a:ext cx="2332990" cy="307777"/>
          </a:xfrm>
          <a:prstGeom prst="rect">
            <a:avLst/>
          </a:prstGeom>
          <a:noFill/>
        </p:spPr>
        <p:txBody>
          <a:bodyPr wrap="square" rtlCol="0">
            <a:spAutoFit/>
          </a:bodyPr>
          <a:lstStyle/>
          <a:p>
            <a:r>
              <a:rPr lang="en-US" sz="1400" dirty="0"/>
              <a:t>(Olson and </a:t>
            </a:r>
            <a:r>
              <a:rPr lang="en-US" sz="1400" dirty="0" err="1"/>
              <a:t>Albensi</a:t>
            </a:r>
            <a:r>
              <a:rPr lang="en-US" sz="1400" dirty="0"/>
              <a:t> 2021)</a:t>
            </a:r>
            <a:endParaRPr lang="en-GB" sz="1400" dirty="0"/>
          </a:p>
        </p:txBody>
      </p:sp>
      <p:pic>
        <p:nvPicPr>
          <p:cNvPr id="7" name="Audio 6">
            <a:hlinkClick r:id="" action="ppaction://media"/>
            <a:extLst>
              <a:ext uri="{FF2B5EF4-FFF2-40B4-BE49-F238E27FC236}">
                <a16:creationId xmlns:a16="http://schemas.microsoft.com/office/drawing/2014/main" id="{72195374-9558-FA85-469B-2C86D56D48D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8105040"/>
      </p:ext>
    </p:extLst>
  </p:cSld>
  <p:clrMapOvr>
    <a:masterClrMapping/>
  </p:clrMapOvr>
  <mc:AlternateContent xmlns:mc="http://schemas.openxmlformats.org/markup-compatibility/2006">
    <mc:Choice xmlns:p14="http://schemas.microsoft.com/office/powerpoint/2010/main" Requires="p14">
      <p:transition spd="slow" p14:dur="2000" advTm="56555"/>
    </mc:Choice>
    <mc:Fallback>
      <p:transition spd="slow" advTm="56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7D4C9-E8B6-9841-9842-0813A68A046B}"/>
              </a:ext>
            </a:extLst>
          </p:cNvPr>
          <p:cNvSpPr>
            <a:spLocks noGrp="1"/>
          </p:cNvSpPr>
          <p:nvPr>
            <p:ph type="title"/>
          </p:nvPr>
        </p:nvSpPr>
        <p:spPr>
          <a:xfrm>
            <a:off x="1043950" y="1179151"/>
            <a:ext cx="3300646" cy="4463889"/>
          </a:xfrm>
        </p:spPr>
        <p:txBody>
          <a:bodyPr anchor="ctr">
            <a:normAutofit/>
          </a:bodyPr>
          <a:lstStyle/>
          <a:p>
            <a:r>
              <a:rPr lang="en-US" dirty="0"/>
              <a:t>Case Study 2: Telecare in UK Community Services</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E038D9-9D01-DCDC-2FD3-4B7622F1A113}"/>
              </a:ext>
            </a:extLst>
          </p:cNvPr>
          <p:cNvSpPr>
            <a:spLocks noGrp="1"/>
          </p:cNvSpPr>
          <p:nvPr>
            <p:ph idx="1"/>
          </p:nvPr>
        </p:nvSpPr>
        <p:spPr>
          <a:xfrm>
            <a:off x="4978918" y="1109145"/>
            <a:ext cx="6341016" cy="4603900"/>
          </a:xfrm>
        </p:spPr>
        <p:txBody>
          <a:bodyPr anchor="ctr">
            <a:normAutofit/>
          </a:bodyPr>
          <a:lstStyle/>
          <a:p>
            <a:pPr>
              <a:lnSpc>
                <a:spcPct val="90000"/>
              </a:lnSpc>
            </a:pPr>
            <a:r>
              <a:rPr lang="en-GB" dirty="0"/>
              <a:t>In the UK, telecare systems such as pendant alarms, fall detectors, motion sensors, and other monitoring devices are increasingly being embedded within community care packages (NHS England 2024). </a:t>
            </a:r>
            <a:endParaRPr lang="en-GB"/>
          </a:p>
          <a:p>
            <a:pPr>
              <a:lnSpc>
                <a:spcPct val="90000"/>
              </a:lnSpc>
            </a:pPr>
            <a:r>
              <a:rPr lang="en-GB" dirty="0"/>
              <a:t>Through technology enabled care (TEC) coordinating with urgent community response (UCR) services older adults can receive the immediate responses they need, at home, and reducing the pressure on ambulance services (NHS England 2024).</a:t>
            </a:r>
            <a:endParaRPr lang="en-GB"/>
          </a:p>
          <a:p>
            <a:pPr>
              <a:lnSpc>
                <a:spcPct val="90000"/>
              </a:lnSpc>
            </a:pPr>
            <a:r>
              <a:rPr lang="en-GB" dirty="0"/>
              <a:t> They illustrate the Activity Theory, within the spirit of the  NHS 10-Year Health Plan’s emphasis on integrated and preventive care, as technology supports continued autonomy and engagement. </a:t>
            </a:r>
            <a:endParaRPr lang="en-GB"/>
          </a:p>
          <a:p>
            <a:pPr>
              <a:lnSpc>
                <a:spcPct val="90000"/>
              </a:lnSpc>
            </a:pPr>
            <a:r>
              <a:rPr lang="en-GB" dirty="0"/>
              <a:t>Uptake may have to be monitored to check for digital literacy barriers and bottlenecks in implementation due to regional funding variations. </a:t>
            </a:r>
            <a:endParaRPr lang="en-GB"/>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Audio 5">
            <a:hlinkClick r:id="" action="ppaction://media"/>
            <a:extLst>
              <a:ext uri="{FF2B5EF4-FFF2-40B4-BE49-F238E27FC236}">
                <a16:creationId xmlns:a16="http://schemas.microsoft.com/office/drawing/2014/main" id="{A9431CC5-81E8-7B81-1019-B11B491540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6238206"/>
      </p:ext>
    </p:extLst>
  </p:cSld>
  <p:clrMapOvr>
    <a:masterClrMapping/>
  </p:clrMapOvr>
  <mc:AlternateContent xmlns:mc="http://schemas.openxmlformats.org/markup-compatibility/2006">
    <mc:Choice xmlns:p14="http://schemas.microsoft.com/office/powerpoint/2010/main" Requires="p14">
      <p:transition spd="slow" p14:dur="2000" advTm="62055"/>
    </mc:Choice>
    <mc:Fallback>
      <p:transition spd="slow" advTm="62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4FF483-E2EA-12B6-531A-4F25E8E2FC3A}"/>
              </a:ext>
            </a:extLst>
          </p:cNvPr>
          <p:cNvSpPr>
            <a:spLocks noGrp="1"/>
          </p:cNvSpPr>
          <p:nvPr>
            <p:ph type="title"/>
          </p:nvPr>
        </p:nvSpPr>
        <p:spPr>
          <a:xfrm>
            <a:off x="1286933" y="609600"/>
            <a:ext cx="10197494" cy="1099457"/>
          </a:xfrm>
        </p:spPr>
        <p:txBody>
          <a:bodyPr>
            <a:normAutofit/>
          </a:bodyPr>
          <a:lstStyle/>
          <a:p>
            <a:r>
              <a:rPr lang="en-GB" dirty="0"/>
              <a:t>Recommendations for Improvement</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216587C-8ADD-D995-9E6E-2E66889390DE}"/>
              </a:ext>
            </a:extLst>
          </p:cNvPr>
          <p:cNvGraphicFramePr>
            <a:graphicFrameLocks noGrp="1"/>
          </p:cNvGraphicFramePr>
          <p:nvPr>
            <p:ph idx="1"/>
            <p:extLst>
              <p:ext uri="{D42A27DB-BD31-4B8C-83A1-F6EECF244321}">
                <p14:modId xmlns:p14="http://schemas.microsoft.com/office/powerpoint/2010/main" val="148541726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00D4BC04-B569-62F1-0E31-B559C329BFA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4399125"/>
      </p:ext>
    </p:extLst>
  </p:cSld>
  <p:clrMapOvr>
    <a:masterClrMapping/>
  </p:clrMapOvr>
  <mc:AlternateContent xmlns:mc="http://schemas.openxmlformats.org/markup-compatibility/2006">
    <mc:Choice xmlns:p14="http://schemas.microsoft.com/office/powerpoint/2010/main" Requires="p14">
      <p:transition spd="slow" p14:dur="2000" advTm="63273"/>
    </mc:Choice>
    <mc:Fallback>
      <p:transition spd="slow" advTm="63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019375-0F4B-C4D8-B8AE-E09AB06C1664}"/>
              </a:ext>
            </a:extLst>
          </p:cNvPr>
          <p:cNvSpPr>
            <a:spLocks noGrp="1"/>
          </p:cNvSpPr>
          <p:nvPr>
            <p:ph type="title"/>
          </p:nvPr>
        </p:nvSpPr>
        <p:spPr>
          <a:xfrm>
            <a:off x="1333502" y="609600"/>
            <a:ext cx="8596668" cy="1320800"/>
          </a:xfrm>
        </p:spPr>
        <p:txBody>
          <a:bodyPr>
            <a:normAutofit/>
          </a:bodyPr>
          <a:lstStyle/>
          <a:p>
            <a:r>
              <a:rPr lang="en-GB" dirty="0"/>
              <a:t>Conclusion</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39C5A04-8C28-19E5-3B2A-7E76F0AD5B8B}"/>
              </a:ext>
            </a:extLst>
          </p:cNvPr>
          <p:cNvSpPr>
            <a:spLocks noGrp="1"/>
          </p:cNvSpPr>
          <p:nvPr>
            <p:ph idx="1"/>
          </p:nvPr>
        </p:nvSpPr>
        <p:spPr>
          <a:xfrm>
            <a:off x="1333502" y="2160589"/>
            <a:ext cx="8596668" cy="3880773"/>
          </a:xfrm>
        </p:spPr>
        <p:txBody>
          <a:bodyPr>
            <a:normAutofit/>
          </a:bodyPr>
          <a:lstStyle/>
          <a:p>
            <a:pPr>
              <a:lnSpc>
                <a:spcPct val="90000"/>
              </a:lnSpc>
            </a:pPr>
            <a:r>
              <a:rPr lang="en-US" dirty="0"/>
              <a:t>This presentation has critically examined the care and support needs of older people in the UK.</a:t>
            </a:r>
            <a:endParaRPr lang="en-US"/>
          </a:p>
          <a:p>
            <a:pPr>
              <a:lnSpc>
                <a:spcPct val="90000"/>
              </a:lnSpc>
            </a:pPr>
            <a:r>
              <a:rPr lang="en-US" dirty="0"/>
              <a:t>It has highlighted the complexity of physical, psychological, and social challenges.</a:t>
            </a:r>
            <a:endParaRPr lang="en-US"/>
          </a:p>
          <a:p>
            <a:pPr>
              <a:lnSpc>
                <a:spcPct val="90000"/>
              </a:lnSpc>
            </a:pPr>
            <a:r>
              <a:rPr lang="en-US" dirty="0"/>
              <a:t>Furthermore, it has It has evaluated current services and explored how the theories of ageing, policy and regulation, and technological innovation can shape care practices.</a:t>
            </a:r>
            <a:endParaRPr lang="en-US"/>
          </a:p>
          <a:p>
            <a:pPr>
              <a:lnSpc>
                <a:spcPct val="90000"/>
              </a:lnSpc>
            </a:pPr>
            <a:r>
              <a:rPr lang="en-US" dirty="0"/>
              <a:t>Case studies demonstrated real-world successes and limitations.</a:t>
            </a:r>
            <a:endParaRPr lang="en-US"/>
          </a:p>
          <a:p>
            <a:pPr>
              <a:lnSpc>
                <a:spcPct val="90000"/>
              </a:lnSpc>
            </a:pPr>
            <a:r>
              <a:rPr lang="en-US" dirty="0"/>
              <a:t>Integrated community-based services, equitable access to technology, and policy frameworks that are robust and sustainable are what is required moving forward to meet the rising demand for older adult health and social care services. </a:t>
            </a:r>
            <a:endParaRPr lang="en-GB"/>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Audio 5">
            <a:hlinkClick r:id="" action="ppaction://media"/>
            <a:extLst>
              <a:ext uri="{FF2B5EF4-FFF2-40B4-BE49-F238E27FC236}">
                <a16:creationId xmlns:a16="http://schemas.microsoft.com/office/drawing/2014/main" id="{ADD0753D-7004-0CB3-CDF6-9303BD4A50A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3957797"/>
      </p:ext>
    </p:extLst>
  </p:cSld>
  <p:clrMapOvr>
    <a:masterClrMapping/>
  </p:clrMapOvr>
  <mc:AlternateContent xmlns:mc="http://schemas.openxmlformats.org/markup-compatibility/2006">
    <mc:Choice xmlns:p14="http://schemas.microsoft.com/office/powerpoint/2010/main" Requires="p14">
      <p:transition spd="slow" p14:dur="2000" advTm="55533"/>
    </mc:Choice>
    <mc:Fallback>
      <p:transition spd="slow" advTm="55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9FDC-D500-1DFF-814D-E643E9D0BFE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C2D84F3-7D46-5170-0768-AD20F1059BA6}"/>
              </a:ext>
            </a:extLst>
          </p:cNvPr>
          <p:cNvSpPr>
            <a:spLocks noGrp="1"/>
          </p:cNvSpPr>
          <p:nvPr>
            <p:ph idx="1"/>
          </p:nvPr>
        </p:nvSpPr>
        <p:spPr>
          <a:xfrm>
            <a:off x="809625" y="1338943"/>
            <a:ext cx="10515600" cy="4838020"/>
          </a:xfrm>
        </p:spPr>
        <p:txBody>
          <a:bodyPr>
            <a:normAutofit fontScale="92500"/>
          </a:bodyPr>
          <a:lstStyle/>
          <a:p>
            <a:pPr marL="342900" marR="0" lvl="0" indent="-342900">
              <a:lnSpc>
                <a:spcPct val="90000"/>
              </a:lnSpc>
              <a:spcAft>
                <a:spcPts val="800"/>
              </a:spcAft>
              <a:buFont typeface="Arial" panose="020B0604020202020204" pitchFamily="34" charset="0"/>
              <a:buChar char="•"/>
              <a:tabLst>
                <a:tab pos="457200" algn="l"/>
              </a:tabLst>
            </a:pPr>
            <a:r>
              <a:rPr lang="en-US" sz="900" kern="1200" dirty="0" err="1">
                <a:solidFill>
                  <a:srgbClr val="000000"/>
                </a:solidFill>
                <a:effectLst/>
                <a:latin typeface="Calibri" panose="020F0502020204030204" pitchFamily="34" charset="0"/>
                <a:ea typeface="+mn-ea"/>
                <a:cs typeface="+mn-cs"/>
              </a:rPr>
              <a:t>Aggar</a:t>
            </a:r>
            <a:r>
              <a:rPr lang="en-US" sz="900" kern="1200" dirty="0">
                <a:solidFill>
                  <a:srgbClr val="000000"/>
                </a:solidFill>
                <a:effectLst/>
                <a:latin typeface="Calibri" panose="020F0502020204030204" pitchFamily="34" charset="0"/>
                <a:ea typeface="+mn-ea"/>
                <a:cs typeface="+mn-cs"/>
              </a:rPr>
              <a:t>, C., </a:t>
            </a:r>
            <a:r>
              <a:rPr lang="en-US" sz="900" kern="1200" dirty="0" err="1">
                <a:solidFill>
                  <a:srgbClr val="000000"/>
                </a:solidFill>
                <a:effectLst/>
                <a:latin typeface="Calibri" panose="020F0502020204030204" pitchFamily="34" charset="0"/>
                <a:ea typeface="+mn-ea"/>
                <a:cs typeface="+mn-cs"/>
              </a:rPr>
              <a:t>Sorwar</a:t>
            </a:r>
            <a:r>
              <a:rPr lang="en-US" sz="900" kern="1200" dirty="0">
                <a:solidFill>
                  <a:srgbClr val="000000"/>
                </a:solidFill>
                <a:effectLst/>
                <a:latin typeface="Calibri" panose="020F0502020204030204" pitchFamily="34" charset="0"/>
                <a:ea typeface="+mn-ea"/>
                <a:cs typeface="+mn-cs"/>
              </a:rPr>
              <a:t>, G., Seton, C., Penman, O. and Ward, A., (2022). Smart home technology to support older people's quality of life: A longitudinal pilot study. </a:t>
            </a:r>
            <a:r>
              <a:rPr lang="en-US" sz="900" i="1" kern="1200" dirty="0">
                <a:solidFill>
                  <a:srgbClr val="000000"/>
                </a:solidFill>
                <a:effectLst/>
                <a:latin typeface="Calibri" panose="020F0502020204030204" pitchFamily="34" charset="0"/>
                <a:ea typeface="+mn-ea"/>
                <a:cs typeface="+mn-cs"/>
              </a:rPr>
              <a:t>International Journal of Older People Nursing</a:t>
            </a:r>
            <a:r>
              <a:rPr lang="en-US" sz="900" kern="1200" dirty="0">
                <a:solidFill>
                  <a:srgbClr val="000000"/>
                </a:solidFill>
                <a:effectLst/>
                <a:latin typeface="Calibri" panose="020F0502020204030204" pitchFamily="34" charset="0"/>
                <a:ea typeface="+mn-ea"/>
                <a:cs typeface="+mn-cs"/>
              </a:rPr>
              <a:t> [online]. [Viewed 30 September 2025]. Available from: </a:t>
            </a:r>
            <a:r>
              <a:rPr lang="en-US" sz="900" kern="1200" dirty="0" err="1">
                <a:solidFill>
                  <a:srgbClr val="000000"/>
                </a:solidFill>
                <a:effectLst/>
                <a:latin typeface="Calibri" panose="020F0502020204030204" pitchFamily="34" charset="0"/>
                <a:ea typeface="+mn-ea"/>
                <a:cs typeface="+mn-cs"/>
              </a:rPr>
              <a:t>doi</a:t>
            </a:r>
            <a:r>
              <a:rPr lang="en-US" sz="900" kern="1200" dirty="0">
                <a:solidFill>
                  <a:srgbClr val="000000"/>
                </a:solidFill>
                <a:effectLst/>
                <a:latin typeface="Calibri" panose="020F0502020204030204" pitchFamily="34" charset="0"/>
                <a:ea typeface="+mn-ea"/>
                <a:cs typeface="+mn-cs"/>
              </a:rPr>
              <a:t>: 10.1111/opn.12489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Akingbola, A., Oluwatimilehin, A., Idris, A., Adewole, O. and </a:t>
            </a:r>
            <a:r>
              <a:rPr lang="en-US" sz="900" kern="1200" dirty="0" err="1">
                <a:solidFill>
                  <a:srgbClr val="000000"/>
                </a:solidFill>
                <a:effectLst/>
                <a:latin typeface="Calibri" panose="020F0502020204030204" pitchFamily="34" charset="0"/>
                <a:ea typeface="+mn-ea"/>
                <a:cs typeface="+mn-cs"/>
              </a:rPr>
              <a:t>Adegbesan</a:t>
            </a:r>
            <a:r>
              <a:rPr lang="en-US" sz="900" kern="1200" dirty="0">
                <a:solidFill>
                  <a:srgbClr val="000000"/>
                </a:solidFill>
                <a:effectLst/>
                <a:latin typeface="Calibri" panose="020F0502020204030204" pitchFamily="34" charset="0"/>
                <a:ea typeface="+mn-ea"/>
                <a:cs typeface="+mn-cs"/>
              </a:rPr>
              <a:t>, A., (2024). Artificial Intelligence and the Dehumanization of Patient Care. </a:t>
            </a:r>
            <a:r>
              <a:rPr lang="en-US" sz="900" i="1" kern="1200" dirty="0">
                <a:solidFill>
                  <a:srgbClr val="000000"/>
                </a:solidFill>
                <a:effectLst/>
                <a:latin typeface="Calibri" panose="020F0502020204030204" pitchFamily="34" charset="0"/>
                <a:ea typeface="+mn-ea"/>
                <a:cs typeface="+mn-cs"/>
              </a:rPr>
              <a:t>Journal of Medicine, Surgery, and Public Health</a:t>
            </a:r>
            <a:r>
              <a:rPr lang="en-US" sz="900" kern="1200" dirty="0">
                <a:solidFill>
                  <a:srgbClr val="000000"/>
                </a:solidFill>
                <a:effectLst/>
                <a:latin typeface="Calibri" panose="020F0502020204030204" pitchFamily="34" charset="0"/>
                <a:ea typeface="+mn-ea"/>
                <a:cs typeface="+mn-cs"/>
              </a:rPr>
              <a:t> [online]. 100138. [Viewed 30 September 2025]. Available from: </a:t>
            </a:r>
            <a:r>
              <a:rPr lang="en-US" sz="900" kern="1200" dirty="0" err="1">
                <a:solidFill>
                  <a:srgbClr val="000000"/>
                </a:solidFill>
                <a:effectLst/>
                <a:latin typeface="Calibri" panose="020F0502020204030204" pitchFamily="34" charset="0"/>
                <a:ea typeface="+mn-ea"/>
                <a:cs typeface="+mn-cs"/>
              </a:rPr>
              <a:t>doi</a:t>
            </a:r>
            <a:r>
              <a:rPr lang="en-US" sz="900" kern="1200" dirty="0">
                <a:solidFill>
                  <a:srgbClr val="000000"/>
                </a:solidFill>
                <a:effectLst/>
                <a:latin typeface="Calibri" panose="020F0502020204030204" pitchFamily="34" charset="0"/>
                <a:ea typeface="+mn-ea"/>
                <a:cs typeface="+mn-cs"/>
              </a:rPr>
              <a:t>: 10.1016/j.glmedi.2024.100138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Barton, C., Sturge, G. and Harker, R., (2024). The UK’s changing population [online]. </a:t>
            </a:r>
            <a:r>
              <a:rPr lang="en-US" sz="900" i="1" kern="1200" dirty="0">
                <a:solidFill>
                  <a:srgbClr val="000000"/>
                </a:solidFill>
                <a:effectLst/>
                <a:latin typeface="Calibri" panose="020F0502020204030204" pitchFamily="34" charset="0"/>
                <a:ea typeface="+mn-ea"/>
                <a:cs typeface="+mn-cs"/>
              </a:rPr>
              <a:t>House of Commons Library</a:t>
            </a:r>
            <a:r>
              <a:rPr lang="en-US" sz="900" kern="1200" dirty="0">
                <a:solidFill>
                  <a:srgbClr val="000000"/>
                </a:solidFill>
                <a:effectLst/>
                <a:latin typeface="Calibri" panose="020F0502020204030204" pitchFamily="34" charset="0"/>
                <a:ea typeface="+mn-ea"/>
                <a:cs typeface="+mn-cs"/>
              </a:rPr>
              <a:t>. [Viewed 30 September 2025]. Available from: </a:t>
            </a:r>
            <a:r>
              <a:rPr lang="en-US" sz="900" u="sng" kern="1200" dirty="0">
                <a:solidFill>
                  <a:srgbClr val="000000"/>
                </a:solidFill>
                <a:effectLst/>
                <a:latin typeface="Calibri" panose="020F0502020204030204" pitchFamily="34" charset="0"/>
                <a:ea typeface="+mn-ea"/>
                <a:cs typeface="+mn-cs"/>
                <a:hlinkClick r:id="rId2"/>
              </a:rPr>
              <a:t>https://commonslibrary.parliament.uk/the-uks-changing-population/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Dementia UK, (2023). Living aids and assistive technology for a person with dementia [online]. [Viewed 30 September 2025]. Available from: </a:t>
            </a:r>
            <a:r>
              <a:rPr lang="en-US" sz="900" u="sng" kern="1200" dirty="0">
                <a:solidFill>
                  <a:srgbClr val="000000"/>
                </a:solidFill>
                <a:effectLst/>
                <a:latin typeface="Calibri" panose="020F0502020204030204" pitchFamily="34" charset="0"/>
                <a:ea typeface="+mn-ea"/>
                <a:cs typeface="+mn-cs"/>
                <a:hlinkClick r:id="rId3"/>
              </a:rPr>
              <a:t>https://www.dementiauk.org/information-and-support/living-with-dementia/living-aids-and-assistive-technology/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Department of Health and Social Care, (2025). Fit for the future: 10 Year Health Plan for England (accessible version) [online]. </a:t>
            </a:r>
            <a:r>
              <a:rPr lang="en-US" sz="900" i="1" kern="1200" dirty="0">
                <a:solidFill>
                  <a:srgbClr val="000000"/>
                </a:solidFill>
                <a:effectLst/>
                <a:latin typeface="Calibri" panose="020F0502020204030204" pitchFamily="34" charset="0"/>
                <a:ea typeface="+mn-ea"/>
                <a:cs typeface="+mn-cs"/>
              </a:rPr>
              <a:t>GOV.UK</a:t>
            </a:r>
            <a:r>
              <a:rPr lang="en-US" sz="900" kern="1200" dirty="0">
                <a:solidFill>
                  <a:srgbClr val="000000"/>
                </a:solidFill>
                <a:effectLst/>
                <a:latin typeface="Calibri" panose="020F0502020204030204" pitchFamily="34" charset="0"/>
                <a:ea typeface="+mn-ea"/>
                <a:cs typeface="+mn-cs"/>
              </a:rPr>
              <a:t>. [Viewed 30 September 2025]. Available from: </a:t>
            </a:r>
            <a:r>
              <a:rPr lang="en-US" sz="900" u="sng" kern="1200" dirty="0">
                <a:solidFill>
                  <a:srgbClr val="000000"/>
                </a:solidFill>
                <a:effectLst/>
                <a:latin typeface="Calibri" panose="020F0502020204030204" pitchFamily="34" charset="0"/>
                <a:ea typeface="+mn-ea"/>
                <a:cs typeface="+mn-cs"/>
                <a:hlinkClick r:id="rId4"/>
              </a:rPr>
              <a:t>https://www.gov.uk/government/publications/10-year-health-plan-for-england-fit-for-the-future/fit-for-the-future-10-year-health-plan-for-england-accessible-version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DiGiovanna, A. G., (2023). Biological Aging Theories [online]. </a:t>
            </a:r>
            <a:r>
              <a:rPr lang="en-US" sz="900" i="1" kern="1200" dirty="0" err="1">
                <a:solidFill>
                  <a:srgbClr val="000000"/>
                </a:solidFill>
                <a:effectLst/>
                <a:latin typeface="Calibri" panose="020F0502020204030204" pitchFamily="34" charset="0"/>
                <a:ea typeface="+mn-ea"/>
                <a:cs typeface="+mn-cs"/>
              </a:rPr>
              <a:t>LibreTexts</a:t>
            </a:r>
            <a:r>
              <a:rPr lang="en-US" sz="900" kern="1200" dirty="0">
                <a:solidFill>
                  <a:srgbClr val="000000"/>
                </a:solidFill>
                <a:effectLst/>
                <a:latin typeface="Calibri" panose="020F0502020204030204" pitchFamily="34" charset="0"/>
                <a:ea typeface="+mn-ea"/>
                <a:cs typeface="+mn-cs"/>
              </a:rPr>
              <a:t>. [Viewed 30 September 2025]. Available from: </a:t>
            </a:r>
            <a:r>
              <a:rPr lang="en-US" sz="900" u="sng" kern="1200" dirty="0">
                <a:solidFill>
                  <a:srgbClr val="000000"/>
                </a:solidFill>
                <a:effectLst/>
                <a:latin typeface="Calibri" panose="020F0502020204030204" pitchFamily="34" charset="0"/>
                <a:ea typeface="+mn-ea"/>
                <a:cs typeface="+mn-cs"/>
                <a:hlinkClick r:id="rId5"/>
              </a:rPr>
              <a:t>https://med.libretexts.org/@go/page/83971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Foster, L. and Walker, A., (2021). Active Ageing across the Life Course: Towards a Comprehensive Approach to Prevention. </a:t>
            </a:r>
            <a:r>
              <a:rPr lang="en-US" sz="900" i="1" kern="1200" dirty="0">
                <a:solidFill>
                  <a:srgbClr val="000000"/>
                </a:solidFill>
                <a:effectLst/>
                <a:latin typeface="Calibri" panose="020F0502020204030204" pitchFamily="34" charset="0"/>
                <a:ea typeface="+mn-ea"/>
                <a:cs typeface="+mn-cs"/>
              </a:rPr>
              <a:t>BioMed Research International</a:t>
            </a:r>
            <a:r>
              <a:rPr lang="en-US" sz="900" kern="1200" dirty="0">
                <a:solidFill>
                  <a:srgbClr val="000000"/>
                </a:solidFill>
                <a:effectLst/>
                <a:latin typeface="Calibri" panose="020F0502020204030204" pitchFamily="34" charset="0"/>
                <a:ea typeface="+mn-ea"/>
                <a:cs typeface="+mn-cs"/>
              </a:rPr>
              <a:t> [online]. </a:t>
            </a:r>
            <a:r>
              <a:rPr lang="en-US" sz="900" b="1" kern="1200" dirty="0">
                <a:solidFill>
                  <a:srgbClr val="000000"/>
                </a:solidFill>
                <a:effectLst/>
                <a:latin typeface="Calibri" panose="020F0502020204030204" pitchFamily="34" charset="0"/>
                <a:ea typeface="+mn-ea"/>
                <a:cs typeface="+mn-cs"/>
              </a:rPr>
              <a:t>2021</a:t>
            </a:r>
            <a:r>
              <a:rPr lang="en-US" sz="900" kern="1200" dirty="0">
                <a:solidFill>
                  <a:srgbClr val="000000"/>
                </a:solidFill>
                <a:effectLst/>
                <a:latin typeface="Calibri" panose="020F0502020204030204" pitchFamily="34" charset="0"/>
                <a:ea typeface="+mn-ea"/>
                <a:cs typeface="+mn-cs"/>
              </a:rPr>
              <a:t>, 1–11. [Viewed 30 September 2025]. Available from: </a:t>
            </a:r>
            <a:r>
              <a:rPr lang="en-US" sz="900" kern="1200" dirty="0" err="1">
                <a:solidFill>
                  <a:srgbClr val="000000"/>
                </a:solidFill>
                <a:effectLst/>
                <a:latin typeface="Calibri" panose="020F0502020204030204" pitchFamily="34" charset="0"/>
                <a:ea typeface="+mn-ea"/>
                <a:cs typeface="+mn-cs"/>
              </a:rPr>
              <a:t>doi</a:t>
            </a:r>
            <a:r>
              <a:rPr lang="en-US" sz="900" kern="1200" dirty="0">
                <a:solidFill>
                  <a:srgbClr val="000000"/>
                </a:solidFill>
                <a:effectLst/>
                <a:latin typeface="Calibri" panose="020F0502020204030204" pitchFamily="34" charset="0"/>
                <a:ea typeface="+mn-ea"/>
                <a:cs typeface="+mn-cs"/>
              </a:rPr>
              <a:t>: 10.1155/2021/6650414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err="1">
                <a:solidFill>
                  <a:srgbClr val="000000"/>
                </a:solidFill>
                <a:effectLst/>
                <a:latin typeface="Calibri" panose="020F0502020204030204" pitchFamily="34" charset="0"/>
                <a:ea typeface="+mn-ea"/>
                <a:cs typeface="+mn-cs"/>
              </a:rPr>
              <a:t>Gokalp</a:t>
            </a:r>
            <a:r>
              <a:rPr lang="en-US" sz="900" kern="1200" dirty="0">
                <a:solidFill>
                  <a:srgbClr val="000000"/>
                </a:solidFill>
                <a:effectLst/>
                <a:latin typeface="Calibri" panose="020F0502020204030204" pitchFamily="34" charset="0"/>
                <a:ea typeface="+mn-ea"/>
                <a:cs typeface="+mn-cs"/>
              </a:rPr>
              <a:t>, H., de </a:t>
            </a:r>
            <a:r>
              <a:rPr lang="en-US" sz="900" kern="1200" dirty="0" err="1">
                <a:solidFill>
                  <a:srgbClr val="000000"/>
                </a:solidFill>
                <a:effectLst/>
                <a:latin typeface="Calibri" panose="020F0502020204030204" pitchFamily="34" charset="0"/>
                <a:ea typeface="+mn-ea"/>
                <a:cs typeface="+mn-cs"/>
              </a:rPr>
              <a:t>Folter</a:t>
            </a:r>
            <a:r>
              <a:rPr lang="en-US" sz="900" kern="1200" dirty="0">
                <a:solidFill>
                  <a:srgbClr val="000000"/>
                </a:solidFill>
                <a:effectLst/>
                <a:latin typeface="Calibri" panose="020F0502020204030204" pitchFamily="34" charset="0"/>
                <a:ea typeface="+mn-ea"/>
                <a:cs typeface="+mn-cs"/>
              </a:rPr>
              <a:t>, J., Verma, V., </a:t>
            </a:r>
            <a:r>
              <a:rPr lang="en-US" sz="900" kern="1200" dirty="0" err="1">
                <a:solidFill>
                  <a:srgbClr val="000000"/>
                </a:solidFill>
                <a:effectLst/>
                <a:latin typeface="Calibri" panose="020F0502020204030204" pitchFamily="34" charset="0"/>
                <a:ea typeface="+mn-ea"/>
                <a:cs typeface="+mn-cs"/>
              </a:rPr>
              <a:t>Fursse</a:t>
            </a:r>
            <a:r>
              <a:rPr lang="en-US" sz="900" kern="1200" dirty="0">
                <a:solidFill>
                  <a:srgbClr val="000000"/>
                </a:solidFill>
                <a:effectLst/>
                <a:latin typeface="Calibri" panose="020F0502020204030204" pitchFamily="34" charset="0"/>
                <a:ea typeface="+mn-ea"/>
                <a:cs typeface="+mn-cs"/>
              </a:rPr>
              <a:t>, J., Jones, R. and Clarke, M., (2018). Integrated Telehealth and Telecare for Monitoring Frail Elderly with Chronic Disease. </a:t>
            </a:r>
            <a:r>
              <a:rPr lang="en-US" sz="900" i="1" kern="1200" dirty="0">
                <a:solidFill>
                  <a:srgbClr val="000000"/>
                </a:solidFill>
                <a:effectLst/>
                <a:latin typeface="Calibri" panose="020F0502020204030204" pitchFamily="34" charset="0"/>
                <a:ea typeface="+mn-ea"/>
                <a:cs typeface="+mn-cs"/>
              </a:rPr>
              <a:t>Telemedicine and e-Health</a:t>
            </a:r>
            <a:r>
              <a:rPr lang="en-US" sz="900" kern="1200" dirty="0">
                <a:solidFill>
                  <a:srgbClr val="000000"/>
                </a:solidFill>
                <a:effectLst/>
                <a:latin typeface="Calibri" panose="020F0502020204030204" pitchFamily="34" charset="0"/>
                <a:ea typeface="+mn-ea"/>
                <a:cs typeface="+mn-cs"/>
              </a:rPr>
              <a:t> [online]. </a:t>
            </a:r>
            <a:r>
              <a:rPr lang="en-US" sz="900" b="1" kern="1200" dirty="0">
                <a:solidFill>
                  <a:srgbClr val="000000"/>
                </a:solidFill>
                <a:effectLst/>
                <a:latin typeface="Calibri" panose="020F0502020204030204" pitchFamily="34" charset="0"/>
                <a:ea typeface="+mn-ea"/>
                <a:cs typeface="+mn-cs"/>
              </a:rPr>
              <a:t>24</a:t>
            </a:r>
            <a:r>
              <a:rPr lang="en-US" sz="900" kern="1200" dirty="0">
                <a:solidFill>
                  <a:srgbClr val="000000"/>
                </a:solidFill>
                <a:effectLst/>
                <a:latin typeface="Calibri" panose="020F0502020204030204" pitchFamily="34" charset="0"/>
                <a:ea typeface="+mn-ea"/>
                <a:cs typeface="+mn-cs"/>
              </a:rPr>
              <a:t>(12), 940–957. [Viewed 30 September 2025]. Available from: </a:t>
            </a:r>
            <a:r>
              <a:rPr lang="en-US" sz="900" kern="1200" dirty="0" err="1">
                <a:solidFill>
                  <a:srgbClr val="000000"/>
                </a:solidFill>
                <a:effectLst/>
                <a:latin typeface="Calibri" panose="020F0502020204030204" pitchFamily="34" charset="0"/>
                <a:ea typeface="+mn-ea"/>
                <a:cs typeface="+mn-cs"/>
              </a:rPr>
              <a:t>doi</a:t>
            </a:r>
            <a:r>
              <a:rPr lang="en-US" sz="900" kern="1200" dirty="0">
                <a:solidFill>
                  <a:srgbClr val="000000"/>
                </a:solidFill>
                <a:effectLst/>
                <a:latin typeface="Calibri" panose="020F0502020204030204" pitchFamily="34" charset="0"/>
                <a:ea typeface="+mn-ea"/>
                <a:cs typeface="+mn-cs"/>
              </a:rPr>
              <a:t>: 10.1089/tmj.2017.0322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Great Britain, (1998). Human Rights Act 1998, c. 42 [online]. [Viewed 30 September 2025]. Available from: </a:t>
            </a:r>
            <a:r>
              <a:rPr lang="en-US" sz="900" u="sng" kern="1200" dirty="0">
                <a:solidFill>
                  <a:srgbClr val="000000"/>
                </a:solidFill>
                <a:effectLst/>
                <a:latin typeface="Calibri" panose="020F0502020204030204" pitchFamily="34" charset="0"/>
                <a:ea typeface="+mn-ea"/>
                <a:cs typeface="+mn-cs"/>
                <a:hlinkClick r:id="rId6"/>
              </a:rPr>
              <a:t>https://www.legislation.gov.uk/ukpga/1998/42/contents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90000"/>
              </a:lnSpc>
              <a:spcAft>
                <a:spcPts val="800"/>
              </a:spcAft>
              <a:buFont typeface="Arial" panose="020B0604020202020204" pitchFamily="34" charset="0"/>
              <a:buChar char="•"/>
              <a:tabLst>
                <a:tab pos="457200" algn="l"/>
              </a:tabLst>
            </a:pPr>
            <a:r>
              <a:rPr lang="en-US" sz="900" kern="1200" dirty="0">
                <a:solidFill>
                  <a:srgbClr val="000000"/>
                </a:solidFill>
                <a:effectLst/>
                <a:latin typeface="Calibri" panose="020F0502020204030204" pitchFamily="34" charset="0"/>
                <a:ea typeface="+mn-ea"/>
                <a:cs typeface="+mn-cs"/>
              </a:rPr>
              <a:t>Great Britain, (2010). Equality Act 2010, c. 15 [online]. </a:t>
            </a:r>
            <a:r>
              <a:rPr lang="en-US" sz="900" i="1" kern="1200" dirty="0">
                <a:solidFill>
                  <a:srgbClr val="000000"/>
                </a:solidFill>
                <a:effectLst/>
                <a:latin typeface="Calibri" panose="020F0502020204030204" pitchFamily="34" charset="0"/>
                <a:ea typeface="+mn-ea"/>
                <a:cs typeface="+mn-cs"/>
              </a:rPr>
              <a:t>Legislation.gov.uk</a:t>
            </a:r>
            <a:r>
              <a:rPr lang="en-US" sz="900" kern="1200" dirty="0">
                <a:solidFill>
                  <a:srgbClr val="000000"/>
                </a:solidFill>
                <a:effectLst/>
                <a:latin typeface="Calibri" panose="020F0502020204030204" pitchFamily="34" charset="0"/>
                <a:ea typeface="+mn-ea"/>
                <a:cs typeface="+mn-cs"/>
              </a:rPr>
              <a:t>. [Viewed 30 September 2025]. Available from: </a:t>
            </a:r>
            <a:r>
              <a:rPr lang="en-US" sz="900" u="sng" kern="1200" dirty="0">
                <a:solidFill>
                  <a:srgbClr val="000000"/>
                </a:solidFill>
                <a:effectLst/>
                <a:latin typeface="Calibri" panose="020F0502020204030204" pitchFamily="34" charset="0"/>
                <a:ea typeface="+mn-ea"/>
                <a:cs typeface="+mn-cs"/>
                <a:hlinkClick r:id="rId7"/>
              </a:rPr>
              <a:t>https://www.legislation.gov.uk/ukpga/2010/15</a:t>
            </a:r>
            <a:endParaRPr lang="en-GB" sz="900" u="sng" dirty="0">
              <a:solidFill>
                <a:srgbClr val="000000"/>
              </a:solidFill>
              <a:latin typeface="Calibri" panose="020F0502020204030204" pitchFamily="34" charset="0"/>
            </a:endParaRPr>
          </a:p>
          <a:p>
            <a:pPr marL="342900" marR="0" lvl="0" indent="-342900">
              <a:lnSpc>
                <a:spcPct val="90000"/>
              </a:lnSpc>
              <a:spcAft>
                <a:spcPts val="800"/>
              </a:spcAft>
              <a:buFont typeface="Arial" panose="020B0604020202020204" pitchFamily="34" charset="0"/>
              <a:buChar char="•"/>
              <a:tabLst>
                <a:tab pos="457200" algn="l"/>
              </a:tabLst>
            </a:pPr>
            <a:r>
              <a:rPr lang="en-US" sz="1100" dirty="0">
                <a:solidFill>
                  <a:srgbClr val="000000"/>
                </a:solidFill>
                <a:latin typeface="Calibri" panose="020F0502020204030204" pitchFamily="34" charset="0"/>
                <a:ea typeface="Calibri" panose="020F0502020204030204" pitchFamily="34" charset="0"/>
                <a:cs typeface="Calibri" panose="020F0502020204030204" pitchFamily="34" charset="0"/>
              </a:rPr>
              <a:t>Great Britain, (2014). Care Act 2014, c. 23 [online]. </a:t>
            </a:r>
            <a:r>
              <a:rPr lang="en-US" sz="1100" i="1" dirty="0">
                <a:solidFill>
                  <a:srgbClr val="000000"/>
                </a:solidFill>
                <a:latin typeface="Calibri" panose="020F0502020204030204" pitchFamily="34" charset="0"/>
                <a:ea typeface="Calibri" panose="020F0502020204030204" pitchFamily="34" charset="0"/>
                <a:cs typeface="Calibri" panose="020F0502020204030204" pitchFamily="34" charset="0"/>
              </a:rPr>
              <a:t>Legislation.gov.uk</a:t>
            </a:r>
            <a:r>
              <a:rPr lang="en-US" sz="11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11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8"/>
              </a:rPr>
              <a:t>https://www.legislation.gov.uk/ukpga/2014/23/introduction</a:t>
            </a:r>
            <a:endParaRPr lang="en-US" sz="1100" u="sng"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342900" marR="0" lvl="0" indent="-342900">
              <a:lnSpc>
                <a:spcPct val="90000"/>
              </a:lnSpc>
              <a:spcAft>
                <a:spcPts val="800"/>
              </a:spcAft>
              <a:buFont typeface="Arial" panose="020B0604020202020204" pitchFamily="34" charset="0"/>
              <a:buChar char="•"/>
              <a:tabLst>
                <a:tab pos="457200" algn="l"/>
              </a:tabLst>
            </a:pPr>
            <a:r>
              <a:rPr lang="en-US" sz="1100" dirty="0">
                <a:solidFill>
                  <a:srgbClr val="000000"/>
                </a:solidFill>
                <a:latin typeface="Calibri" panose="020F0502020204030204" pitchFamily="34" charset="0"/>
                <a:ea typeface="Calibri" panose="020F0502020204030204" pitchFamily="34" charset="0"/>
                <a:cs typeface="Calibri" panose="020F0502020204030204" pitchFamily="34" charset="0"/>
              </a:rPr>
              <a:t>Greenbrook, S., (2025). The case for more nurses and allied health professionals (AHPs) working in older people’s healthcare [online]. </a:t>
            </a:r>
            <a:r>
              <a:rPr lang="en-US" sz="1100" i="1" dirty="0">
                <a:solidFill>
                  <a:srgbClr val="000000"/>
                </a:solidFill>
                <a:latin typeface="Calibri" panose="020F0502020204030204" pitchFamily="34" charset="0"/>
                <a:ea typeface="Calibri" panose="020F0502020204030204" pitchFamily="34" charset="0"/>
                <a:cs typeface="Calibri" panose="020F0502020204030204" pitchFamily="34" charset="0"/>
              </a:rPr>
              <a:t>British Geriatrics Society</a:t>
            </a:r>
            <a:r>
              <a:rPr lang="en-US" sz="11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11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9"/>
              </a:rPr>
              <a:t>https://www.bgs.org.uk/moreNAHPs</a:t>
            </a:r>
            <a:endParaRPr lang="en-GB" sz="11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2451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89E2-AE7D-369A-E679-7E1FAFF558A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F0F289-9C95-99E3-B7C8-7CB60819843F}"/>
              </a:ext>
            </a:extLst>
          </p:cNvPr>
          <p:cNvSpPr>
            <a:spLocks noGrp="1"/>
          </p:cNvSpPr>
          <p:nvPr>
            <p:ph idx="1"/>
          </p:nvPr>
        </p:nvSpPr>
        <p:spPr>
          <a:xfrm>
            <a:off x="677334" y="1257301"/>
            <a:ext cx="8596668" cy="5248274"/>
          </a:xfrm>
        </p:spPr>
        <p:txBody>
          <a:bodyPr>
            <a:noAutofit/>
          </a:bodyPr>
          <a:lstStyle/>
          <a:p>
            <a:pPr marL="342900" lvl="0" indent="-342900">
              <a:lnSpc>
                <a:spcPct val="120000"/>
              </a:lnSpc>
              <a:spcBef>
                <a:spcPts val="0"/>
              </a:spcBef>
              <a:spcAft>
                <a:spcPts val="600"/>
              </a:spcAft>
              <a:tabLst>
                <a:tab pos="457200" algn="l"/>
              </a:tabLst>
            </a:pP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Libretexts</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(2020). 18.3B: Activity Theory [online].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Social Sci </a:t>
            </a:r>
            <a:r>
              <a:rPr lang="en-US" sz="800" i="1" dirty="0" err="1">
                <a:solidFill>
                  <a:srgbClr val="000000"/>
                </a:solidFill>
                <a:latin typeface="Calibri" panose="020F0502020204030204" pitchFamily="34" charset="0"/>
                <a:ea typeface="Calibri" panose="020F0502020204030204" pitchFamily="34" charset="0"/>
                <a:cs typeface="Calibri" panose="020F0502020204030204" pitchFamily="34" charset="0"/>
              </a:rPr>
              <a:t>LibreTexts</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2"/>
              </a:rPr>
              <a:t>https://socialsci.libretexts.org/@go/page/8526</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Libretexts</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(2021). Continuity Theory [online].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Social Sci </a:t>
            </a:r>
            <a:r>
              <a:rPr lang="en-US" sz="800" i="1" dirty="0" err="1">
                <a:solidFill>
                  <a:srgbClr val="000000"/>
                </a:solidFill>
                <a:latin typeface="Calibri" panose="020F0502020204030204" pitchFamily="34" charset="0"/>
                <a:ea typeface="Calibri" panose="020F0502020204030204" pitchFamily="34" charset="0"/>
                <a:cs typeface="Calibri" panose="020F0502020204030204" pitchFamily="34" charset="0"/>
              </a:rPr>
              <a:t>LibreTexts</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3"/>
              </a:rPr>
              <a:t>https://socialsci.libretexts.org/@go/page/8527</a:t>
            </a:r>
            <a:endPar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lvl="0">
              <a:lnSpc>
                <a:spcPct val="120000"/>
              </a:lnSpc>
              <a:spcBef>
                <a:spcPts val="0"/>
              </a:spcBef>
              <a:spcAft>
                <a:spcPts val="600"/>
              </a:spcAft>
              <a:tabLst>
                <a:tab pos="457200" algn="l"/>
              </a:tabLst>
            </a:pPr>
            <a:r>
              <a:rPr lang="en-GB" sz="800" dirty="0">
                <a:latin typeface="Calibri" panose="020F0502020204030204" pitchFamily="34" charset="0"/>
                <a:ea typeface="Calibri" panose="020F0502020204030204" pitchFamily="34" charset="0"/>
                <a:cs typeface="Calibri" panose="020F0502020204030204" pitchFamily="34" charset="0"/>
              </a:rPr>
              <a:t>Monteagudo, J., Salvador, C., Muñoz, A., Pascual Carrasco, M., García-Sagredo, P., Álvarez Sánchez, R., Tello, J., García Pérez, J., García Pacheco, J. L., López-Rodríguez, F., Moreno Gil, O., del Pozo Peralta, J., Pérez de la Cámara, S., Madariaga, R. and Tena, M., (2014). PITES: TELEMEDICINE AND E-HEALTH INNOVATION PLATFORM. pp. 9–38.</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National Health Service (NHS), (2022). Care homes [online].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nhs.uk</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4"/>
              </a:rPr>
              <a:t>https://www.nhs.uk/social-care-and-support/care-services-equipment-and-care-homes/care-homes/</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NHS England, (2024). Technology enabled care referral guidance [online].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5"/>
              </a:rPr>
              <a:t>https://www.england.nhs.uk/long-read/technology-enabled-care-referral-guidance/</a:t>
            </a:r>
            <a:endPar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lvl="0">
              <a:lnSpc>
                <a:spcPct val="120000"/>
              </a:lnSpc>
              <a:spcBef>
                <a:spcPts val="0"/>
              </a:spcBef>
              <a:spcAft>
                <a:spcPts val="600"/>
              </a:spcAft>
              <a:tabLst>
                <a:tab pos="457200" algn="l"/>
              </a:tabLst>
            </a:pPr>
            <a:r>
              <a:rPr lang="en-US" sz="800" dirty="0"/>
              <a:t>Olson, N. L. and </a:t>
            </a:r>
            <a:r>
              <a:rPr lang="en-US" sz="800" dirty="0" err="1"/>
              <a:t>Albensi</a:t>
            </a:r>
            <a:r>
              <a:rPr lang="en-US" sz="800" dirty="0"/>
              <a:t>, B. C., (2021). Dementia-Friendly “Design”: Impact on COVID-19 Death Rates in Long-Term Care Facilities Around the World. </a:t>
            </a:r>
            <a:r>
              <a:rPr lang="en-US" sz="800" i="1" dirty="0"/>
              <a:t>Journal of Alzheimer's Disease</a:t>
            </a:r>
            <a:r>
              <a:rPr lang="en-US" sz="800" dirty="0"/>
              <a:t> [online]. </a:t>
            </a:r>
            <a:r>
              <a:rPr lang="en-US" sz="800" b="1" dirty="0"/>
              <a:t>81</a:t>
            </a:r>
            <a:r>
              <a:rPr lang="en-US" sz="800" dirty="0"/>
              <a:t>(2), 427–450. [Viewed 30 September 2025]. Available from: </a:t>
            </a:r>
            <a:r>
              <a:rPr lang="en-US" sz="800" dirty="0" err="1"/>
              <a:t>doi</a:t>
            </a:r>
            <a:r>
              <a:rPr lang="en-US" sz="800" dirty="0"/>
              <a:t>: 10.3233/jad-210017</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Parkinson, B., Cullum, N., Sutton, M.,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Checkland</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K., Bower, P., Bramwell, D. and Meacock, R., (2024). Regional Variation in the Community Nursing and Support Workforce in England: A Longitudinal Analysis 2010–2021.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Journal of Nursing Management</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t>
            </a:r>
            <a:r>
              <a:rPr lang="en-US" sz="800" b="1" dirty="0">
                <a:solidFill>
                  <a:srgbClr val="000000"/>
                </a:solidFill>
                <a:latin typeface="Calibri" panose="020F0502020204030204" pitchFamily="34" charset="0"/>
                <a:ea typeface="Calibri" panose="020F0502020204030204" pitchFamily="34" charset="0"/>
                <a:cs typeface="Calibri" panose="020F0502020204030204" pitchFamily="34" charset="0"/>
              </a:rPr>
              <a:t>2024</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(1). [Viewed 30 September 2025]. Available from: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doi</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10.1155/2024/7513374</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Plockova</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J., (2023). As Cases Soar, ‘Dementia Villages’ Look Like the Future of Home Care [online].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The New York Times</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6"/>
              </a:rPr>
              <a:t>https://www.nytimes.com/2023/07/03/realestate/dementia-villages-senior-living.html</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Powell, T., Baker, C. and Foster, D., (2024). Capacity pressures in health and social care in England [online].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House of Commons Library</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7"/>
              </a:rPr>
              <a:t>https://commonslibrary.parliament.uk/capacity-pressures-in-health-and-social-care-in-england/</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Sattaur, Z., Lashley, L. K. and Golden, C. J., (2020). Wear and Tear Theory of Aging. In: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Essays in Developmental Psychology</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[online]. Nova Southeastern University.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8"/>
              </a:rPr>
              <a:t>https://nsuworks.nova.edu/cps_facbooks/732</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Skills for Care, (2023). The state of the adult social care sector and workforce in England [online]. [Viewed 30 September 2025]. Available from: </a:t>
            </a:r>
            <a:r>
              <a:rPr lang="en-US" sz="800" u="sng" dirty="0">
                <a:solidFill>
                  <a:srgbClr val="000000"/>
                </a:solidFill>
                <a:latin typeface="Calibri" panose="020F0502020204030204" pitchFamily="34" charset="0"/>
                <a:ea typeface="Calibri" panose="020F0502020204030204" pitchFamily="34" charset="0"/>
                <a:cs typeface="Calibri" panose="020F0502020204030204" pitchFamily="34" charset="0"/>
                <a:hlinkClick r:id="rId9"/>
              </a:rPr>
              <a:t>https://www.skillsforcare.org.uk/Adult-Social-Care-Workforce-Data/Workforce-intelligence/documents/State-of-the-adult-social-care-sector/The-State-of-the-Adult-Social-Care-Sector-and-Workforce-2023.pdf</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Wittlinger, T., Bekić, S.,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Guljaš</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S., Periša, V., Volarić, M. and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Trtica</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Majnarić</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L., (2022). Patterns of the physical, cognitive, and mental health status of older individuals in a real-life primary care setting and differences in coping styles.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Frontiers in Medicine</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t>
            </a:r>
            <a:r>
              <a:rPr lang="en-US" sz="800" b="1" dirty="0">
                <a:solidFill>
                  <a:srgbClr val="000000"/>
                </a:solidFill>
                <a:latin typeface="Calibri" panose="020F0502020204030204" pitchFamily="34" charset="0"/>
                <a:ea typeface="Calibri" panose="020F0502020204030204" pitchFamily="34" charset="0"/>
                <a:cs typeface="Calibri" panose="020F0502020204030204" pitchFamily="34" charset="0"/>
              </a:rPr>
              <a:t>9</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doi</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10.3389/fmed.2022.989814</a:t>
            </a:r>
            <a:endParaRPr lang="en-GB" sz="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20000"/>
              </a:lnSpc>
              <a:spcBef>
                <a:spcPts val="0"/>
              </a:spcBef>
              <a:spcAft>
                <a:spcPts val="600"/>
              </a:spcAft>
              <a:tabLst>
                <a:tab pos="457200" algn="l"/>
              </a:tabLst>
            </a:pP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Zane, F., MacMurray, C.,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Guillermain</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C.,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Cansell</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C., Todd, N. and Rera, M., (2024). Ageing as a two-phase process: theoretical framework. </a:t>
            </a:r>
            <a:r>
              <a:rPr lang="en-US" sz="800" i="1" dirty="0">
                <a:solidFill>
                  <a:srgbClr val="000000"/>
                </a:solidFill>
                <a:latin typeface="Calibri" panose="020F0502020204030204" pitchFamily="34" charset="0"/>
                <a:ea typeface="Calibri" panose="020F0502020204030204" pitchFamily="34" charset="0"/>
                <a:cs typeface="Calibri" panose="020F0502020204030204" pitchFamily="34" charset="0"/>
              </a:rPr>
              <a:t>Frontiers in Aging</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[online]. </a:t>
            </a:r>
            <a:r>
              <a:rPr lang="en-US" sz="800" b="1" dirty="0">
                <a:solidFill>
                  <a:srgbClr val="000000"/>
                </a:solidFill>
                <a:latin typeface="Calibri" panose="020F0502020204030204" pitchFamily="34" charset="0"/>
                <a:ea typeface="Calibri" panose="020F0502020204030204" pitchFamily="34" charset="0"/>
                <a:cs typeface="Calibri" panose="020F0502020204030204" pitchFamily="34" charset="0"/>
              </a:rPr>
              <a:t>5</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[Viewed 30 September 2025]. Available from: </a:t>
            </a:r>
            <a:r>
              <a:rPr lang="en-US" sz="800" dirty="0" err="1">
                <a:solidFill>
                  <a:srgbClr val="000000"/>
                </a:solidFill>
                <a:latin typeface="Calibri" panose="020F0502020204030204" pitchFamily="34" charset="0"/>
                <a:ea typeface="Calibri" panose="020F0502020204030204" pitchFamily="34" charset="0"/>
                <a:cs typeface="Calibri" panose="020F0502020204030204" pitchFamily="34" charset="0"/>
              </a:rPr>
              <a:t>doi</a:t>
            </a:r>
            <a:r>
              <a:rPr lang="en-US" sz="800" dirty="0">
                <a:solidFill>
                  <a:srgbClr val="000000"/>
                </a:solidFill>
                <a:latin typeface="Calibri" panose="020F0502020204030204" pitchFamily="34" charset="0"/>
                <a:ea typeface="Calibri" panose="020F0502020204030204" pitchFamily="34" charset="0"/>
                <a:cs typeface="Calibri" panose="020F0502020204030204" pitchFamily="34" charset="0"/>
              </a:rPr>
              <a:t>: 10.3389/fragi.2024.1378351</a:t>
            </a:r>
            <a:endParaRPr lang="en-GB" sz="8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538994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684</TotalTime>
  <Words>3502</Words>
  <Application>Microsoft Office PowerPoint</Application>
  <PresentationFormat>Widescreen</PresentationFormat>
  <Paragraphs>146</Paragraphs>
  <Slides>16</Slides>
  <Notes>0</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Courier New</vt:lpstr>
      <vt:lpstr>Trebuchet MS</vt:lpstr>
      <vt:lpstr>Wingdings</vt:lpstr>
      <vt:lpstr>Wingdings 3</vt:lpstr>
      <vt:lpstr>Facet</vt:lpstr>
      <vt:lpstr>Presentation Title: Evaluating the Care and Support Needs of Older People in the UK</vt:lpstr>
      <vt:lpstr>Introduction</vt:lpstr>
      <vt:lpstr>The Ageing Population: Setting the Scene</vt:lpstr>
      <vt:lpstr>Theoretical Frameworks</vt:lpstr>
      <vt:lpstr>Policy and Legislation</vt:lpstr>
      <vt:lpstr>Overview of Current Services</vt:lpstr>
      <vt:lpstr>Critical Analysis: Strengths, Gaps, and 2 Focus Settings</vt:lpstr>
      <vt:lpstr>Impact of Population Trends and Demand on Service Delivery</vt:lpstr>
      <vt:lpstr>Technological Innovations in Elderly Care: Overview</vt:lpstr>
      <vt:lpstr>Technological Innovations in Elderly Care: Critical Assessment</vt:lpstr>
      <vt:lpstr>Case Study 1: Dementia Village, Netherlands</vt:lpstr>
      <vt:lpstr>Case Study 2: Telecare in UK Community Services</vt:lpstr>
      <vt:lpstr>Recommendations for Improvement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Michael Ajuyah (2245019)</cp:lastModifiedBy>
  <cp:revision>9</cp:revision>
  <dcterms:created xsi:type="dcterms:W3CDTF">2025-09-30T08:56:42Z</dcterms:created>
  <dcterms:modified xsi:type="dcterms:W3CDTF">2025-10-23T21:04:20Z</dcterms:modified>
</cp:coreProperties>
</file>