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5" r:id="rId3"/>
    <p:sldId id="286" r:id="rId4"/>
    <p:sldId id="276" r:id="rId5"/>
    <p:sldId id="257" r:id="rId6"/>
    <p:sldId id="258" r:id="rId7"/>
    <p:sldId id="259" r:id="rId8"/>
    <p:sldId id="260" r:id="rId9"/>
    <p:sldId id="261" r:id="rId10"/>
    <p:sldId id="262" r:id="rId11"/>
    <p:sldId id="263" r:id="rId12"/>
    <p:sldId id="264" r:id="rId13"/>
    <p:sldId id="265" r:id="rId14"/>
    <p:sldId id="266" r:id="rId15"/>
    <p:sldId id="272" r:id="rId16"/>
    <p:sldId id="280" r:id="rId17"/>
    <p:sldId id="281" r:id="rId18"/>
    <p:sldId id="273" r:id="rId19"/>
    <p:sldId id="267" r:id="rId20"/>
    <p:sldId id="268" r:id="rId21"/>
    <p:sldId id="269" r:id="rId22"/>
    <p:sldId id="270" r:id="rId23"/>
    <p:sldId id="271" r:id="rId24"/>
    <p:sldId id="274" r:id="rId25"/>
    <p:sldId id="275" r:id="rId26"/>
    <p:sldId id="278" r:id="rId27"/>
    <p:sldId id="279" r:id="rId28"/>
    <p:sldId id="282" r:id="rId29"/>
    <p:sldId id="283" r:id="rId30"/>
    <p:sldId id="284" r:id="rId31"/>
    <p:sldId id="287" r:id="rId32"/>
    <p:sldId id="288" r:id="rId3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3024" userDrawn="1">
          <p15:clr>
            <a:srgbClr val="A4A3A4"/>
          </p15:clr>
        </p15:guide>
        <p15:guide id="2" pos="403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9489F4-042A-DFB7-E1E9-1134C94348D6}" v="258" dt="2026-07-01T14:54:26.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4" d="100"/>
          <a:sy n="84" d="100"/>
        </p:scale>
        <p:origin x="-1392" y="-12"/>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DD4944-AA9B-4D2A-84F3-50B9E0CB2951}" type="doc">
      <dgm:prSet loTypeId="urn:microsoft.com/office/officeart/2009/layout/CirclePictureHierarchy" loCatId="hierarchy" qsTypeId="urn:microsoft.com/office/officeart/2005/8/quickstyle/simple1" qsCatId="simple" csTypeId="urn:microsoft.com/office/officeart/2005/8/colors/accent1_2" csCatId="accent1" phldr="1"/>
      <dgm:spPr/>
      <dgm:t>
        <a:bodyPr/>
        <a:lstStyle/>
        <a:p>
          <a:endParaRPr lang="en-GB"/>
        </a:p>
      </dgm:t>
    </dgm:pt>
    <dgm:pt modelId="{65B120B9-46ED-4ECC-9898-5EB94D3FD21A}">
      <dgm:prSet phldrT="[Text]"/>
      <dgm:spPr/>
      <dgm:t>
        <a:bodyPr/>
        <a:lstStyle/>
        <a:p>
          <a:r>
            <a:rPr lang="en-GB"/>
            <a:t>Communication</a:t>
          </a:r>
        </a:p>
      </dgm:t>
    </dgm:pt>
    <dgm:pt modelId="{45FFFEE1-61F3-4EDA-9508-77B578E333C6}" type="parTrans" cxnId="{4C8F03BD-BB9C-4672-8534-DC02CFD9F796}">
      <dgm:prSet/>
      <dgm:spPr/>
      <dgm:t>
        <a:bodyPr/>
        <a:lstStyle/>
        <a:p>
          <a:endParaRPr lang="en-GB"/>
        </a:p>
      </dgm:t>
    </dgm:pt>
    <dgm:pt modelId="{DADCC059-EB5B-4C41-99B8-94072F1F8FA7}" type="sibTrans" cxnId="{4C8F03BD-BB9C-4672-8534-DC02CFD9F796}">
      <dgm:prSet/>
      <dgm:spPr/>
      <dgm:t>
        <a:bodyPr/>
        <a:lstStyle/>
        <a:p>
          <a:endParaRPr lang="en-GB"/>
        </a:p>
      </dgm:t>
    </dgm:pt>
    <dgm:pt modelId="{3DDE010A-17EE-4DE0-8496-AD3F048C443C}">
      <dgm:prSet phldrT="[Text]"/>
      <dgm:spPr/>
      <dgm:t>
        <a:bodyPr/>
        <a:lstStyle/>
        <a:p>
          <a:r>
            <a:rPr lang="en-GB"/>
            <a:t>Teamwork</a:t>
          </a:r>
        </a:p>
      </dgm:t>
    </dgm:pt>
    <dgm:pt modelId="{2A5962B5-A69E-420F-96B4-7FF2736424F1}" type="parTrans" cxnId="{67E359AB-AAF1-46F5-8808-D42F9ED789C3}">
      <dgm:prSet/>
      <dgm:spPr/>
      <dgm:t>
        <a:bodyPr/>
        <a:lstStyle/>
        <a:p>
          <a:endParaRPr lang="en-GB"/>
        </a:p>
      </dgm:t>
    </dgm:pt>
    <dgm:pt modelId="{48113F4E-EDA5-41F1-B2E8-B68D12DAFC3C}" type="sibTrans" cxnId="{67E359AB-AAF1-46F5-8808-D42F9ED789C3}">
      <dgm:prSet/>
      <dgm:spPr/>
      <dgm:t>
        <a:bodyPr/>
        <a:lstStyle/>
        <a:p>
          <a:endParaRPr lang="en-GB"/>
        </a:p>
      </dgm:t>
    </dgm:pt>
    <dgm:pt modelId="{A535BA0D-7482-4BAD-8881-AA3B58CC851E}">
      <dgm:prSet phldrT="[Text]"/>
      <dgm:spPr/>
      <dgm:t>
        <a:bodyPr/>
        <a:lstStyle/>
        <a:p>
          <a:r>
            <a:rPr lang="en-GB"/>
            <a:t>conflict resolution </a:t>
          </a:r>
        </a:p>
      </dgm:t>
    </dgm:pt>
    <dgm:pt modelId="{BDFB551A-2DA1-422B-BACA-4F051FDDA401}" type="parTrans" cxnId="{3BE7C32D-1F1A-4858-BE5A-A147E9FEB217}">
      <dgm:prSet/>
      <dgm:spPr/>
      <dgm:t>
        <a:bodyPr/>
        <a:lstStyle/>
        <a:p>
          <a:endParaRPr lang="en-GB"/>
        </a:p>
      </dgm:t>
    </dgm:pt>
    <dgm:pt modelId="{4A3B8D32-C3B3-46EF-93AD-C0DAADCFF17D}" type="sibTrans" cxnId="{3BE7C32D-1F1A-4858-BE5A-A147E9FEB217}">
      <dgm:prSet/>
      <dgm:spPr/>
      <dgm:t>
        <a:bodyPr/>
        <a:lstStyle/>
        <a:p>
          <a:endParaRPr lang="en-GB"/>
        </a:p>
      </dgm:t>
    </dgm:pt>
    <dgm:pt modelId="{0AB4AC65-6440-4434-B54A-A60C6A1BAD5E}">
      <dgm:prSet phldrT="[Text]"/>
      <dgm:spPr/>
      <dgm:t>
        <a:bodyPr/>
        <a:lstStyle/>
        <a:p>
          <a:r>
            <a:rPr lang="en-GB"/>
            <a:t>Leadership</a:t>
          </a:r>
        </a:p>
      </dgm:t>
    </dgm:pt>
    <dgm:pt modelId="{45027EE0-8892-4060-A6EC-C7F4AF03285C}" type="parTrans" cxnId="{E794F658-DAE3-4960-824A-F98D650914AE}">
      <dgm:prSet/>
      <dgm:spPr/>
      <dgm:t>
        <a:bodyPr/>
        <a:lstStyle/>
        <a:p>
          <a:endParaRPr lang="en-GB"/>
        </a:p>
      </dgm:t>
    </dgm:pt>
    <dgm:pt modelId="{B5E1B54B-AA40-4698-8E26-DE2E8CAE411E}" type="sibTrans" cxnId="{E794F658-DAE3-4960-824A-F98D650914AE}">
      <dgm:prSet/>
      <dgm:spPr/>
      <dgm:t>
        <a:bodyPr/>
        <a:lstStyle/>
        <a:p>
          <a:endParaRPr lang="en-GB"/>
        </a:p>
      </dgm:t>
    </dgm:pt>
    <dgm:pt modelId="{5BC09DFA-48EB-4E3B-A68D-1FE8DDB71180}">
      <dgm:prSet phldrT="[Text]"/>
      <dgm:spPr/>
      <dgm:t>
        <a:bodyPr/>
        <a:lstStyle/>
        <a:p>
          <a:r>
            <a:rPr lang="en-GB"/>
            <a:t>Respect</a:t>
          </a:r>
        </a:p>
      </dgm:t>
    </dgm:pt>
    <dgm:pt modelId="{94F5CFE9-155B-454E-AA47-2C7CD8FAD21D}" type="parTrans" cxnId="{609C3E34-2428-4421-89B8-C487F7426508}">
      <dgm:prSet/>
      <dgm:spPr/>
      <dgm:t>
        <a:bodyPr/>
        <a:lstStyle/>
        <a:p>
          <a:endParaRPr lang="en-GB"/>
        </a:p>
      </dgm:t>
    </dgm:pt>
    <dgm:pt modelId="{5FF017DB-D797-4A50-B9E0-708274E0E02F}" type="sibTrans" cxnId="{609C3E34-2428-4421-89B8-C487F7426508}">
      <dgm:prSet/>
      <dgm:spPr/>
      <dgm:t>
        <a:bodyPr/>
        <a:lstStyle/>
        <a:p>
          <a:endParaRPr lang="en-GB"/>
        </a:p>
      </dgm:t>
    </dgm:pt>
    <dgm:pt modelId="{EE59512A-C40B-4BD4-94FE-629ECA88F3B8}">
      <dgm:prSet phldrT="[Text]"/>
      <dgm:spPr/>
      <dgm:t>
        <a:bodyPr/>
        <a:lstStyle/>
        <a:p>
          <a:r>
            <a:rPr lang="en-GB"/>
            <a:t>Public safety</a:t>
          </a:r>
        </a:p>
      </dgm:t>
    </dgm:pt>
    <dgm:pt modelId="{A2284172-F2B7-4CA4-9AB1-AC3CF5D9398D}" type="parTrans" cxnId="{096DA6E5-1E21-4F27-A71A-04596C2B4D3F}">
      <dgm:prSet/>
      <dgm:spPr/>
      <dgm:t>
        <a:bodyPr/>
        <a:lstStyle/>
        <a:p>
          <a:endParaRPr lang="en-GB"/>
        </a:p>
      </dgm:t>
    </dgm:pt>
    <dgm:pt modelId="{C8BB1938-2AFE-4D73-9F64-3E39CCD7E2BC}" type="sibTrans" cxnId="{096DA6E5-1E21-4F27-A71A-04596C2B4D3F}">
      <dgm:prSet/>
      <dgm:spPr/>
      <dgm:t>
        <a:bodyPr/>
        <a:lstStyle/>
        <a:p>
          <a:endParaRPr lang="en-GB"/>
        </a:p>
      </dgm:t>
    </dgm:pt>
    <dgm:pt modelId="{0412F0E9-378F-42D1-A404-3AA30DFD6C55}" type="pres">
      <dgm:prSet presAssocID="{01DD4944-AA9B-4D2A-84F3-50B9E0CB2951}" presName="hierChild1" presStyleCnt="0">
        <dgm:presLayoutVars>
          <dgm:chPref val="1"/>
          <dgm:dir/>
          <dgm:animOne val="branch"/>
          <dgm:animLvl val="lvl"/>
          <dgm:resizeHandles/>
        </dgm:presLayoutVars>
      </dgm:prSet>
      <dgm:spPr/>
      <dgm:t>
        <a:bodyPr/>
        <a:lstStyle/>
        <a:p>
          <a:endParaRPr lang="en-GB"/>
        </a:p>
      </dgm:t>
    </dgm:pt>
    <dgm:pt modelId="{21C855B3-AB99-48C3-9869-44F897E8DBF6}" type="pres">
      <dgm:prSet presAssocID="{65B120B9-46ED-4ECC-9898-5EB94D3FD21A}" presName="hierRoot1" presStyleCnt="0"/>
      <dgm:spPr/>
    </dgm:pt>
    <dgm:pt modelId="{1B54D6B6-4C9A-48CD-B2AB-8A0BB9E1E411}" type="pres">
      <dgm:prSet presAssocID="{65B120B9-46ED-4ECC-9898-5EB94D3FD21A}" presName="composite" presStyleCnt="0"/>
      <dgm:spPr/>
    </dgm:pt>
    <dgm:pt modelId="{18B52953-69F4-4BC1-9F67-7A01F53A919E}" type="pres">
      <dgm:prSet presAssocID="{65B120B9-46ED-4ECC-9898-5EB94D3FD21A}" presName="image" presStyleLbl="node0" presStyleIdx="0" presStyleCnt="1"/>
      <dgm:spPr/>
    </dgm:pt>
    <dgm:pt modelId="{125094C7-C5E3-4423-872A-280A18E1EB50}" type="pres">
      <dgm:prSet presAssocID="{65B120B9-46ED-4ECC-9898-5EB94D3FD21A}" presName="text" presStyleLbl="revTx" presStyleIdx="0" presStyleCnt="6">
        <dgm:presLayoutVars>
          <dgm:chPref val="3"/>
        </dgm:presLayoutVars>
      </dgm:prSet>
      <dgm:spPr/>
      <dgm:t>
        <a:bodyPr/>
        <a:lstStyle/>
        <a:p>
          <a:endParaRPr lang="en-GB"/>
        </a:p>
      </dgm:t>
    </dgm:pt>
    <dgm:pt modelId="{45D755CB-595F-456C-943D-0B6E715C7382}" type="pres">
      <dgm:prSet presAssocID="{65B120B9-46ED-4ECC-9898-5EB94D3FD21A}" presName="hierChild2" presStyleCnt="0"/>
      <dgm:spPr/>
    </dgm:pt>
    <dgm:pt modelId="{93F9A878-C3D8-4FBD-84AB-6722FDF5BC1A}" type="pres">
      <dgm:prSet presAssocID="{2A5962B5-A69E-420F-96B4-7FF2736424F1}" presName="Name10" presStyleLbl="parChTrans1D2" presStyleIdx="0" presStyleCnt="2"/>
      <dgm:spPr/>
      <dgm:t>
        <a:bodyPr/>
        <a:lstStyle/>
        <a:p>
          <a:endParaRPr lang="en-GB"/>
        </a:p>
      </dgm:t>
    </dgm:pt>
    <dgm:pt modelId="{5CDC3156-D247-4619-B50D-3D97E29D2655}" type="pres">
      <dgm:prSet presAssocID="{3DDE010A-17EE-4DE0-8496-AD3F048C443C}" presName="hierRoot2" presStyleCnt="0"/>
      <dgm:spPr/>
    </dgm:pt>
    <dgm:pt modelId="{0FD3AC19-E701-4BBB-A328-D88B34FA69AD}" type="pres">
      <dgm:prSet presAssocID="{3DDE010A-17EE-4DE0-8496-AD3F048C443C}" presName="composite2" presStyleCnt="0"/>
      <dgm:spPr/>
    </dgm:pt>
    <dgm:pt modelId="{9BA9E0FC-D5D0-4E68-AED1-D4B0483EACD5}" type="pres">
      <dgm:prSet presAssocID="{3DDE010A-17EE-4DE0-8496-AD3F048C443C}" presName="image2" presStyleLbl="node2" presStyleIdx="0" presStyleCnt="2"/>
      <dgm:spPr/>
    </dgm:pt>
    <dgm:pt modelId="{02C9B507-DFC5-4C0C-9A6F-76F18D226097}" type="pres">
      <dgm:prSet presAssocID="{3DDE010A-17EE-4DE0-8496-AD3F048C443C}" presName="text2" presStyleLbl="revTx" presStyleIdx="1" presStyleCnt="6">
        <dgm:presLayoutVars>
          <dgm:chPref val="3"/>
        </dgm:presLayoutVars>
      </dgm:prSet>
      <dgm:spPr/>
      <dgm:t>
        <a:bodyPr/>
        <a:lstStyle/>
        <a:p>
          <a:endParaRPr lang="en-GB"/>
        </a:p>
      </dgm:t>
    </dgm:pt>
    <dgm:pt modelId="{313EF613-A41B-4BD6-A827-71E6F0A1E3F9}" type="pres">
      <dgm:prSet presAssocID="{3DDE010A-17EE-4DE0-8496-AD3F048C443C}" presName="hierChild3" presStyleCnt="0"/>
      <dgm:spPr/>
    </dgm:pt>
    <dgm:pt modelId="{E8516F16-78F2-4C3F-98F1-91DF3A8DEF04}" type="pres">
      <dgm:prSet presAssocID="{BDFB551A-2DA1-422B-BACA-4F051FDDA401}" presName="Name17" presStyleLbl="parChTrans1D3" presStyleIdx="0" presStyleCnt="3"/>
      <dgm:spPr/>
      <dgm:t>
        <a:bodyPr/>
        <a:lstStyle/>
        <a:p>
          <a:endParaRPr lang="en-GB"/>
        </a:p>
      </dgm:t>
    </dgm:pt>
    <dgm:pt modelId="{8247D520-F7C3-4835-A5BA-711D54CA4653}" type="pres">
      <dgm:prSet presAssocID="{A535BA0D-7482-4BAD-8881-AA3B58CC851E}" presName="hierRoot3" presStyleCnt="0"/>
      <dgm:spPr/>
    </dgm:pt>
    <dgm:pt modelId="{D67AA2AC-3B78-46AA-8BA2-359CE9F9A2A1}" type="pres">
      <dgm:prSet presAssocID="{A535BA0D-7482-4BAD-8881-AA3B58CC851E}" presName="composite3" presStyleCnt="0"/>
      <dgm:spPr/>
    </dgm:pt>
    <dgm:pt modelId="{DE9C6297-FD26-46E0-9133-846C1681CA39}" type="pres">
      <dgm:prSet presAssocID="{A535BA0D-7482-4BAD-8881-AA3B58CC851E}" presName="image3" presStyleLbl="node3" presStyleIdx="0" presStyleCnt="3"/>
      <dgm:spPr/>
    </dgm:pt>
    <dgm:pt modelId="{E3DE5CD6-DB07-411F-8457-404118B21C85}" type="pres">
      <dgm:prSet presAssocID="{A535BA0D-7482-4BAD-8881-AA3B58CC851E}" presName="text3" presStyleLbl="revTx" presStyleIdx="2" presStyleCnt="6">
        <dgm:presLayoutVars>
          <dgm:chPref val="3"/>
        </dgm:presLayoutVars>
      </dgm:prSet>
      <dgm:spPr/>
      <dgm:t>
        <a:bodyPr/>
        <a:lstStyle/>
        <a:p>
          <a:endParaRPr lang="en-GB"/>
        </a:p>
      </dgm:t>
    </dgm:pt>
    <dgm:pt modelId="{2279D863-6D11-4099-A09E-DECD8EAC799D}" type="pres">
      <dgm:prSet presAssocID="{A535BA0D-7482-4BAD-8881-AA3B58CC851E}" presName="hierChild4" presStyleCnt="0"/>
      <dgm:spPr/>
    </dgm:pt>
    <dgm:pt modelId="{F296706A-E6AB-468F-BEDE-FE4FACC3A7D3}" type="pres">
      <dgm:prSet presAssocID="{45027EE0-8892-4060-A6EC-C7F4AF03285C}" presName="Name17" presStyleLbl="parChTrans1D3" presStyleIdx="1" presStyleCnt="3"/>
      <dgm:spPr/>
      <dgm:t>
        <a:bodyPr/>
        <a:lstStyle/>
        <a:p>
          <a:endParaRPr lang="en-GB"/>
        </a:p>
      </dgm:t>
    </dgm:pt>
    <dgm:pt modelId="{B9BDCFB5-D4E0-4F16-B5BF-35B74B0F2902}" type="pres">
      <dgm:prSet presAssocID="{0AB4AC65-6440-4434-B54A-A60C6A1BAD5E}" presName="hierRoot3" presStyleCnt="0"/>
      <dgm:spPr/>
    </dgm:pt>
    <dgm:pt modelId="{11CD2255-0362-47FD-9D11-F86A415D3D3D}" type="pres">
      <dgm:prSet presAssocID="{0AB4AC65-6440-4434-B54A-A60C6A1BAD5E}" presName="composite3" presStyleCnt="0"/>
      <dgm:spPr/>
    </dgm:pt>
    <dgm:pt modelId="{1EB9E121-EDA0-4569-8DF3-27916A30EE80}" type="pres">
      <dgm:prSet presAssocID="{0AB4AC65-6440-4434-B54A-A60C6A1BAD5E}" presName="image3" presStyleLbl="node3" presStyleIdx="1" presStyleCnt="3"/>
      <dgm:spPr/>
    </dgm:pt>
    <dgm:pt modelId="{C51240F3-D75B-419A-B4A3-A9F06C40061D}" type="pres">
      <dgm:prSet presAssocID="{0AB4AC65-6440-4434-B54A-A60C6A1BAD5E}" presName="text3" presStyleLbl="revTx" presStyleIdx="3" presStyleCnt="6">
        <dgm:presLayoutVars>
          <dgm:chPref val="3"/>
        </dgm:presLayoutVars>
      </dgm:prSet>
      <dgm:spPr/>
      <dgm:t>
        <a:bodyPr/>
        <a:lstStyle/>
        <a:p>
          <a:endParaRPr lang="en-GB"/>
        </a:p>
      </dgm:t>
    </dgm:pt>
    <dgm:pt modelId="{48A9F506-0849-4C0E-BCB9-88BEE89A3186}" type="pres">
      <dgm:prSet presAssocID="{0AB4AC65-6440-4434-B54A-A60C6A1BAD5E}" presName="hierChild4" presStyleCnt="0"/>
      <dgm:spPr/>
    </dgm:pt>
    <dgm:pt modelId="{EDB5469C-8D7B-477B-923A-95E9BC899BE0}" type="pres">
      <dgm:prSet presAssocID="{94F5CFE9-155B-454E-AA47-2C7CD8FAD21D}" presName="Name10" presStyleLbl="parChTrans1D2" presStyleIdx="1" presStyleCnt="2"/>
      <dgm:spPr/>
      <dgm:t>
        <a:bodyPr/>
        <a:lstStyle/>
        <a:p>
          <a:endParaRPr lang="en-GB"/>
        </a:p>
      </dgm:t>
    </dgm:pt>
    <dgm:pt modelId="{BC146598-6CD1-4A09-8F04-29CBBD194885}" type="pres">
      <dgm:prSet presAssocID="{5BC09DFA-48EB-4E3B-A68D-1FE8DDB71180}" presName="hierRoot2" presStyleCnt="0"/>
      <dgm:spPr/>
    </dgm:pt>
    <dgm:pt modelId="{2A6D48ED-AB6C-408A-A921-B68262616806}" type="pres">
      <dgm:prSet presAssocID="{5BC09DFA-48EB-4E3B-A68D-1FE8DDB71180}" presName="composite2" presStyleCnt="0"/>
      <dgm:spPr/>
    </dgm:pt>
    <dgm:pt modelId="{ABCC96BE-AF91-4E6A-9F12-5125E6F781E8}" type="pres">
      <dgm:prSet presAssocID="{5BC09DFA-48EB-4E3B-A68D-1FE8DDB71180}" presName="image2" presStyleLbl="node2" presStyleIdx="1" presStyleCnt="2"/>
      <dgm:spPr/>
    </dgm:pt>
    <dgm:pt modelId="{C8E240BB-1D9C-4F98-A226-0E10381B354F}" type="pres">
      <dgm:prSet presAssocID="{5BC09DFA-48EB-4E3B-A68D-1FE8DDB71180}" presName="text2" presStyleLbl="revTx" presStyleIdx="4" presStyleCnt="6">
        <dgm:presLayoutVars>
          <dgm:chPref val="3"/>
        </dgm:presLayoutVars>
      </dgm:prSet>
      <dgm:spPr/>
      <dgm:t>
        <a:bodyPr/>
        <a:lstStyle/>
        <a:p>
          <a:endParaRPr lang="en-GB"/>
        </a:p>
      </dgm:t>
    </dgm:pt>
    <dgm:pt modelId="{12771BFF-2DE4-4577-A88B-B456F00B1C2D}" type="pres">
      <dgm:prSet presAssocID="{5BC09DFA-48EB-4E3B-A68D-1FE8DDB71180}" presName="hierChild3" presStyleCnt="0"/>
      <dgm:spPr/>
    </dgm:pt>
    <dgm:pt modelId="{1E9B0E8D-9DF4-4BEE-A2B5-3D94BD6ED82E}" type="pres">
      <dgm:prSet presAssocID="{A2284172-F2B7-4CA4-9AB1-AC3CF5D9398D}" presName="Name17" presStyleLbl="parChTrans1D3" presStyleIdx="2" presStyleCnt="3"/>
      <dgm:spPr/>
      <dgm:t>
        <a:bodyPr/>
        <a:lstStyle/>
        <a:p>
          <a:endParaRPr lang="en-GB"/>
        </a:p>
      </dgm:t>
    </dgm:pt>
    <dgm:pt modelId="{0FB514FB-3697-4E81-9B56-3074526AA409}" type="pres">
      <dgm:prSet presAssocID="{EE59512A-C40B-4BD4-94FE-629ECA88F3B8}" presName="hierRoot3" presStyleCnt="0"/>
      <dgm:spPr/>
    </dgm:pt>
    <dgm:pt modelId="{20DBE110-1E64-4EDB-A185-4115AE3E27FD}" type="pres">
      <dgm:prSet presAssocID="{EE59512A-C40B-4BD4-94FE-629ECA88F3B8}" presName="composite3" presStyleCnt="0"/>
      <dgm:spPr/>
    </dgm:pt>
    <dgm:pt modelId="{BED667A0-280A-41E1-82D0-136AB73DCFBB}" type="pres">
      <dgm:prSet presAssocID="{EE59512A-C40B-4BD4-94FE-629ECA88F3B8}" presName="image3" presStyleLbl="node3" presStyleIdx="2" presStyleCnt="3"/>
      <dgm:spPr/>
    </dgm:pt>
    <dgm:pt modelId="{6D44595C-0205-42A1-9836-CFFB3D9D5C4A}" type="pres">
      <dgm:prSet presAssocID="{EE59512A-C40B-4BD4-94FE-629ECA88F3B8}" presName="text3" presStyleLbl="revTx" presStyleIdx="5" presStyleCnt="6">
        <dgm:presLayoutVars>
          <dgm:chPref val="3"/>
        </dgm:presLayoutVars>
      </dgm:prSet>
      <dgm:spPr/>
      <dgm:t>
        <a:bodyPr/>
        <a:lstStyle/>
        <a:p>
          <a:endParaRPr lang="en-GB"/>
        </a:p>
      </dgm:t>
    </dgm:pt>
    <dgm:pt modelId="{25137ED8-3297-4238-98AD-54AB3AE71DDA}" type="pres">
      <dgm:prSet presAssocID="{EE59512A-C40B-4BD4-94FE-629ECA88F3B8}" presName="hierChild4" presStyleCnt="0"/>
      <dgm:spPr/>
    </dgm:pt>
  </dgm:ptLst>
  <dgm:cxnLst>
    <dgm:cxn modelId="{1768E053-8B5A-4B48-BD78-B5C8335F6833}" type="presOf" srcId="{65B120B9-46ED-4ECC-9898-5EB94D3FD21A}" destId="{125094C7-C5E3-4423-872A-280A18E1EB50}" srcOrd="0" destOrd="0" presId="urn:microsoft.com/office/officeart/2009/layout/CirclePictureHierarchy"/>
    <dgm:cxn modelId="{BB9C9711-FB90-4A2F-A04E-7E65BD11A813}" type="presOf" srcId="{0AB4AC65-6440-4434-B54A-A60C6A1BAD5E}" destId="{C51240F3-D75B-419A-B4A3-A9F06C40061D}" srcOrd="0" destOrd="0" presId="urn:microsoft.com/office/officeart/2009/layout/CirclePictureHierarchy"/>
    <dgm:cxn modelId="{67E359AB-AAF1-46F5-8808-D42F9ED789C3}" srcId="{65B120B9-46ED-4ECC-9898-5EB94D3FD21A}" destId="{3DDE010A-17EE-4DE0-8496-AD3F048C443C}" srcOrd="0" destOrd="0" parTransId="{2A5962B5-A69E-420F-96B4-7FF2736424F1}" sibTransId="{48113F4E-EDA5-41F1-B2E8-B68D12DAFC3C}"/>
    <dgm:cxn modelId="{E723FDBD-E5F0-4440-A208-91ABA43956E1}" type="presOf" srcId="{94F5CFE9-155B-454E-AA47-2C7CD8FAD21D}" destId="{EDB5469C-8D7B-477B-923A-95E9BC899BE0}" srcOrd="0" destOrd="0" presId="urn:microsoft.com/office/officeart/2009/layout/CirclePictureHierarchy"/>
    <dgm:cxn modelId="{B3B7F7FD-23E9-449D-B93D-D2BAD386A5A0}" type="presOf" srcId="{2A5962B5-A69E-420F-96B4-7FF2736424F1}" destId="{93F9A878-C3D8-4FBD-84AB-6722FDF5BC1A}" srcOrd="0" destOrd="0" presId="urn:microsoft.com/office/officeart/2009/layout/CirclePictureHierarchy"/>
    <dgm:cxn modelId="{E794F658-DAE3-4960-824A-F98D650914AE}" srcId="{3DDE010A-17EE-4DE0-8496-AD3F048C443C}" destId="{0AB4AC65-6440-4434-B54A-A60C6A1BAD5E}" srcOrd="1" destOrd="0" parTransId="{45027EE0-8892-4060-A6EC-C7F4AF03285C}" sibTransId="{B5E1B54B-AA40-4698-8E26-DE2E8CAE411E}"/>
    <dgm:cxn modelId="{C59E5745-CBC0-4B34-86C3-06F5EFEEFAE8}" type="presOf" srcId="{A2284172-F2B7-4CA4-9AB1-AC3CF5D9398D}" destId="{1E9B0E8D-9DF4-4BEE-A2B5-3D94BD6ED82E}" srcOrd="0" destOrd="0" presId="urn:microsoft.com/office/officeart/2009/layout/CirclePictureHierarchy"/>
    <dgm:cxn modelId="{609C3E34-2428-4421-89B8-C487F7426508}" srcId="{65B120B9-46ED-4ECC-9898-5EB94D3FD21A}" destId="{5BC09DFA-48EB-4E3B-A68D-1FE8DDB71180}" srcOrd="1" destOrd="0" parTransId="{94F5CFE9-155B-454E-AA47-2C7CD8FAD21D}" sibTransId="{5FF017DB-D797-4A50-B9E0-708274E0E02F}"/>
    <dgm:cxn modelId="{7976613E-C567-407B-91F5-6E7C7167DB4C}" type="presOf" srcId="{BDFB551A-2DA1-422B-BACA-4F051FDDA401}" destId="{E8516F16-78F2-4C3F-98F1-91DF3A8DEF04}" srcOrd="0" destOrd="0" presId="urn:microsoft.com/office/officeart/2009/layout/CirclePictureHierarchy"/>
    <dgm:cxn modelId="{6B32BFA9-1075-4022-AD84-7AB13FF35203}" type="presOf" srcId="{5BC09DFA-48EB-4E3B-A68D-1FE8DDB71180}" destId="{C8E240BB-1D9C-4F98-A226-0E10381B354F}" srcOrd="0" destOrd="0" presId="urn:microsoft.com/office/officeart/2009/layout/CirclePictureHierarchy"/>
    <dgm:cxn modelId="{4C8F03BD-BB9C-4672-8534-DC02CFD9F796}" srcId="{01DD4944-AA9B-4D2A-84F3-50B9E0CB2951}" destId="{65B120B9-46ED-4ECC-9898-5EB94D3FD21A}" srcOrd="0" destOrd="0" parTransId="{45FFFEE1-61F3-4EDA-9508-77B578E333C6}" sibTransId="{DADCC059-EB5B-4C41-99B8-94072F1F8FA7}"/>
    <dgm:cxn modelId="{6D69FD41-A7B6-4202-B22C-489C76AC3B11}" type="presOf" srcId="{45027EE0-8892-4060-A6EC-C7F4AF03285C}" destId="{F296706A-E6AB-468F-BEDE-FE4FACC3A7D3}" srcOrd="0" destOrd="0" presId="urn:microsoft.com/office/officeart/2009/layout/CirclePictureHierarchy"/>
    <dgm:cxn modelId="{3BE7C32D-1F1A-4858-BE5A-A147E9FEB217}" srcId="{3DDE010A-17EE-4DE0-8496-AD3F048C443C}" destId="{A535BA0D-7482-4BAD-8881-AA3B58CC851E}" srcOrd="0" destOrd="0" parTransId="{BDFB551A-2DA1-422B-BACA-4F051FDDA401}" sibTransId="{4A3B8D32-C3B3-46EF-93AD-C0DAADCFF17D}"/>
    <dgm:cxn modelId="{096DA6E5-1E21-4F27-A71A-04596C2B4D3F}" srcId="{5BC09DFA-48EB-4E3B-A68D-1FE8DDB71180}" destId="{EE59512A-C40B-4BD4-94FE-629ECA88F3B8}" srcOrd="0" destOrd="0" parTransId="{A2284172-F2B7-4CA4-9AB1-AC3CF5D9398D}" sibTransId="{C8BB1938-2AFE-4D73-9F64-3E39CCD7E2BC}"/>
    <dgm:cxn modelId="{4E54AFB0-B046-4DC7-B6FC-9125E8A4CE24}" type="presOf" srcId="{A535BA0D-7482-4BAD-8881-AA3B58CC851E}" destId="{E3DE5CD6-DB07-411F-8457-404118B21C85}" srcOrd="0" destOrd="0" presId="urn:microsoft.com/office/officeart/2009/layout/CirclePictureHierarchy"/>
    <dgm:cxn modelId="{1EC2AADD-5441-43BD-8E30-244824CFE963}" type="presOf" srcId="{3DDE010A-17EE-4DE0-8496-AD3F048C443C}" destId="{02C9B507-DFC5-4C0C-9A6F-76F18D226097}" srcOrd="0" destOrd="0" presId="urn:microsoft.com/office/officeart/2009/layout/CirclePictureHierarchy"/>
    <dgm:cxn modelId="{38058CDB-04CA-4367-97F6-824609BC1308}" type="presOf" srcId="{EE59512A-C40B-4BD4-94FE-629ECA88F3B8}" destId="{6D44595C-0205-42A1-9836-CFFB3D9D5C4A}" srcOrd="0" destOrd="0" presId="urn:microsoft.com/office/officeart/2009/layout/CirclePictureHierarchy"/>
    <dgm:cxn modelId="{93FFD6AE-2F65-4BE2-B602-932C258B9C03}" type="presOf" srcId="{01DD4944-AA9B-4D2A-84F3-50B9E0CB2951}" destId="{0412F0E9-378F-42D1-A404-3AA30DFD6C55}" srcOrd="0" destOrd="0" presId="urn:microsoft.com/office/officeart/2009/layout/CirclePictureHierarchy"/>
    <dgm:cxn modelId="{E95D07D5-6BAD-4D61-B7A7-A21943FBFE65}" type="presParOf" srcId="{0412F0E9-378F-42D1-A404-3AA30DFD6C55}" destId="{21C855B3-AB99-48C3-9869-44F897E8DBF6}" srcOrd="0" destOrd="0" presId="urn:microsoft.com/office/officeart/2009/layout/CirclePictureHierarchy"/>
    <dgm:cxn modelId="{718FA955-8364-48DC-BFAA-0FF3C6F0DA96}" type="presParOf" srcId="{21C855B3-AB99-48C3-9869-44F897E8DBF6}" destId="{1B54D6B6-4C9A-48CD-B2AB-8A0BB9E1E411}" srcOrd="0" destOrd="0" presId="urn:microsoft.com/office/officeart/2009/layout/CirclePictureHierarchy"/>
    <dgm:cxn modelId="{E1B1641A-5522-40AA-91F9-1989C16FBB7A}" type="presParOf" srcId="{1B54D6B6-4C9A-48CD-B2AB-8A0BB9E1E411}" destId="{18B52953-69F4-4BC1-9F67-7A01F53A919E}" srcOrd="0" destOrd="0" presId="urn:microsoft.com/office/officeart/2009/layout/CirclePictureHierarchy"/>
    <dgm:cxn modelId="{D992C48C-27F5-47B2-8984-C2A0442C8A33}" type="presParOf" srcId="{1B54D6B6-4C9A-48CD-B2AB-8A0BB9E1E411}" destId="{125094C7-C5E3-4423-872A-280A18E1EB50}" srcOrd="1" destOrd="0" presId="urn:microsoft.com/office/officeart/2009/layout/CirclePictureHierarchy"/>
    <dgm:cxn modelId="{8912E9CB-FAC4-4F6C-B46D-904C571BFF66}" type="presParOf" srcId="{21C855B3-AB99-48C3-9869-44F897E8DBF6}" destId="{45D755CB-595F-456C-943D-0B6E715C7382}" srcOrd="1" destOrd="0" presId="urn:microsoft.com/office/officeart/2009/layout/CirclePictureHierarchy"/>
    <dgm:cxn modelId="{17934E53-17DC-42E8-9AF5-98F9AB9748DF}" type="presParOf" srcId="{45D755CB-595F-456C-943D-0B6E715C7382}" destId="{93F9A878-C3D8-4FBD-84AB-6722FDF5BC1A}" srcOrd="0" destOrd="0" presId="urn:microsoft.com/office/officeart/2009/layout/CirclePictureHierarchy"/>
    <dgm:cxn modelId="{F220F067-B661-4389-8ABC-7C6A5B401913}" type="presParOf" srcId="{45D755CB-595F-456C-943D-0B6E715C7382}" destId="{5CDC3156-D247-4619-B50D-3D97E29D2655}" srcOrd="1" destOrd="0" presId="urn:microsoft.com/office/officeart/2009/layout/CirclePictureHierarchy"/>
    <dgm:cxn modelId="{E541D662-2696-4303-A662-0DB054A68C84}" type="presParOf" srcId="{5CDC3156-D247-4619-B50D-3D97E29D2655}" destId="{0FD3AC19-E701-4BBB-A328-D88B34FA69AD}" srcOrd="0" destOrd="0" presId="urn:microsoft.com/office/officeart/2009/layout/CirclePictureHierarchy"/>
    <dgm:cxn modelId="{A84EB9C4-92EF-4F6C-B3F8-9126059DFD1E}" type="presParOf" srcId="{0FD3AC19-E701-4BBB-A328-D88B34FA69AD}" destId="{9BA9E0FC-D5D0-4E68-AED1-D4B0483EACD5}" srcOrd="0" destOrd="0" presId="urn:microsoft.com/office/officeart/2009/layout/CirclePictureHierarchy"/>
    <dgm:cxn modelId="{61769F5A-F071-43C4-92F7-A1D8F10BC6BC}" type="presParOf" srcId="{0FD3AC19-E701-4BBB-A328-D88B34FA69AD}" destId="{02C9B507-DFC5-4C0C-9A6F-76F18D226097}" srcOrd="1" destOrd="0" presId="urn:microsoft.com/office/officeart/2009/layout/CirclePictureHierarchy"/>
    <dgm:cxn modelId="{DD55FB44-3EFA-4EF6-955A-6793DD19DCF3}" type="presParOf" srcId="{5CDC3156-D247-4619-B50D-3D97E29D2655}" destId="{313EF613-A41B-4BD6-A827-71E6F0A1E3F9}" srcOrd="1" destOrd="0" presId="urn:microsoft.com/office/officeart/2009/layout/CirclePictureHierarchy"/>
    <dgm:cxn modelId="{C4054BA4-8EE8-4DD4-BCBA-0C01222EC9D4}" type="presParOf" srcId="{313EF613-A41B-4BD6-A827-71E6F0A1E3F9}" destId="{E8516F16-78F2-4C3F-98F1-91DF3A8DEF04}" srcOrd="0" destOrd="0" presId="urn:microsoft.com/office/officeart/2009/layout/CirclePictureHierarchy"/>
    <dgm:cxn modelId="{C4196227-D694-408A-A23C-BB35F4DBDB00}" type="presParOf" srcId="{313EF613-A41B-4BD6-A827-71E6F0A1E3F9}" destId="{8247D520-F7C3-4835-A5BA-711D54CA4653}" srcOrd="1" destOrd="0" presId="urn:microsoft.com/office/officeart/2009/layout/CirclePictureHierarchy"/>
    <dgm:cxn modelId="{F3BB900E-6602-475D-9D8F-E75EBF08AE51}" type="presParOf" srcId="{8247D520-F7C3-4835-A5BA-711D54CA4653}" destId="{D67AA2AC-3B78-46AA-8BA2-359CE9F9A2A1}" srcOrd="0" destOrd="0" presId="urn:microsoft.com/office/officeart/2009/layout/CirclePictureHierarchy"/>
    <dgm:cxn modelId="{BC178CE2-E744-4E53-A546-E8B9DC0E2AC6}" type="presParOf" srcId="{D67AA2AC-3B78-46AA-8BA2-359CE9F9A2A1}" destId="{DE9C6297-FD26-46E0-9133-846C1681CA39}" srcOrd="0" destOrd="0" presId="urn:microsoft.com/office/officeart/2009/layout/CirclePictureHierarchy"/>
    <dgm:cxn modelId="{6B240472-B1E0-4756-972A-E7DEBCC0D26E}" type="presParOf" srcId="{D67AA2AC-3B78-46AA-8BA2-359CE9F9A2A1}" destId="{E3DE5CD6-DB07-411F-8457-404118B21C85}" srcOrd="1" destOrd="0" presId="urn:microsoft.com/office/officeart/2009/layout/CirclePictureHierarchy"/>
    <dgm:cxn modelId="{800A4969-BE29-4683-9751-1586B081A307}" type="presParOf" srcId="{8247D520-F7C3-4835-A5BA-711D54CA4653}" destId="{2279D863-6D11-4099-A09E-DECD8EAC799D}" srcOrd="1" destOrd="0" presId="urn:microsoft.com/office/officeart/2009/layout/CirclePictureHierarchy"/>
    <dgm:cxn modelId="{5DCB670E-950C-4361-9CBF-DF37A0CD2D47}" type="presParOf" srcId="{313EF613-A41B-4BD6-A827-71E6F0A1E3F9}" destId="{F296706A-E6AB-468F-BEDE-FE4FACC3A7D3}" srcOrd="2" destOrd="0" presId="urn:microsoft.com/office/officeart/2009/layout/CirclePictureHierarchy"/>
    <dgm:cxn modelId="{47491130-76EE-42AB-88BB-0AAC04E634FC}" type="presParOf" srcId="{313EF613-A41B-4BD6-A827-71E6F0A1E3F9}" destId="{B9BDCFB5-D4E0-4F16-B5BF-35B74B0F2902}" srcOrd="3" destOrd="0" presId="urn:microsoft.com/office/officeart/2009/layout/CirclePictureHierarchy"/>
    <dgm:cxn modelId="{6E9C8051-8EBD-4A85-B385-F2AF2B1F21F1}" type="presParOf" srcId="{B9BDCFB5-D4E0-4F16-B5BF-35B74B0F2902}" destId="{11CD2255-0362-47FD-9D11-F86A415D3D3D}" srcOrd="0" destOrd="0" presId="urn:microsoft.com/office/officeart/2009/layout/CirclePictureHierarchy"/>
    <dgm:cxn modelId="{E7AC1A4F-C0E8-4E4C-958A-431D5BBD06EB}" type="presParOf" srcId="{11CD2255-0362-47FD-9D11-F86A415D3D3D}" destId="{1EB9E121-EDA0-4569-8DF3-27916A30EE80}" srcOrd="0" destOrd="0" presId="urn:microsoft.com/office/officeart/2009/layout/CirclePictureHierarchy"/>
    <dgm:cxn modelId="{68F6670C-ACE4-423C-9339-9212216DD922}" type="presParOf" srcId="{11CD2255-0362-47FD-9D11-F86A415D3D3D}" destId="{C51240F3-D75B-419A-B4A3-A9F06C40061D}" srcOrd="1" destOrd="0" presId="urn:microsoft.com/office/officeart/2009/layout/CirclePictureHierarchy"/>
    <dgm:cxn modelId="{451BAA29-23E5-4948-9989-B79C14CBC5D3}" type="presParOf" srcId="{B9BDCFB5-D4E0-4F16-B5BF-35B74B0F2902}" destId="{48A9F506-0849-4C0E-BCB9-88BEE89A3186}" srcOrd="1" destOrd="0" presId="urn:microsoft.com/office/officeart/2009/layout/CirclePictureHierarchy"/>
    <dgm:cxn modelId="{8A941689-A517-4CD8-9F41-1EDC2E540E69}" type="presParOf" srcId="{45D755CB-595F-456C-943D-0B6E715C7382}" destId="{EDB5469C-8D7B-477B-923A-95E9BC899BE0}" srcOrd="2" destOrd="0" presId="urn:microsoft.com/office/officeart/2009/layout/CirclePictureHierarchy"/>
    <dgm:cxn modelId="{7CB34360-018B-4077-9368-2068E99B2794}" type="presParOf" srcId="{45D755CB-595F-456C-943D-0B6E715C7382}" destId="{BC146598-6CD1-4A09-8F04-29CBBD194885}" srcOrd="3" destOrd="0" presId="urn:microsoft.com/office/officeart/2009/layout/CirclePictureHierarchy"/>
    <dgm:cxn modelId="{FAF8A655-D1C4-42F6-86D4-D902D2C6A2F8}" type="presParOf" srcId="{BC146598-6CD1-4A09-8F04-29CBBD194885}" destId="{2A6D48ED-AB6C-408A-A921-B68262616806}" srcOrd="0" destOrd="0" presId="urn:microsoft.com/office/officeart/2009/layout/CirclePictureHierarchy"/>
    <dgm:cxn modelId="{BD6B3864-2B66-43B8-985A-2A2B63200829}" type="presParOf" srcId="{2A6D48ED-AB6C-408A-A921-B68262616806}" destId="{ABCC96BE-AF91-4E6A-9F12-5125E6F781E8}" srcOrd="0" destOrd="0" presId="urn:microsoft.com/office/officeart/2009/layout/CirclePictureHierarchy"/>
    <dgm:cxn modelId="{53399490-DE1A-49EE-ADD6-4CD1E6263961}" type="presParOf" srcId="{2A6D48ED-AB6C-408A-A921-B68262616806}" destId="{C8E240BB-1D9C-4F98-A226-0E10381B354F}" srcOrd="1" destOrd="0" presId="urn:microsoft.com/office/officeart/2009/layout/CirclePictureHierarchy"/>
    <dgm:cxn modelId="{317E1EF7-E973-4341-B66A-E76C9EDADBE0}" type="presParOf" srcId="{BC146598-6CD1-4A09-8F04-29CBBD194885}" destId="{12771BFF-2DE4-4577-A88B-B456F00B1C2D}" srcOrd="1" destOrd="0" presId="urn:microsoft.com/office/officeart/2009/layout/CirclePictureHierarchy"/>
    <dgm:cxn modelId="{7194DC12-653E-4515-BF51-C703B9E0CD71}" type="presParOf" srcId="{12771BFF-2DE4-4577-A88B-B456F00B1C2D}" destId="{1E9B0E8D-9DF4-4BEE-A2B5-3D94BD6ED82E}" srcOrd="0" destOrd="0" presId="urn:microsoft.com/office/officeart/2009/layout/CirclePictureHierarchy"/>
    <dgm:cxn modelId="{4AA407D6-9D79-4378-B784-A28444952895}" type="presParOf" srcId="{12771BFF-2DE4-4577-A88B-B456F00B1C2D}" destId="{0FB514FB-3697-4E81-9B56-3074526AA409}" srcOrd="1" destOrd="0" presId="urn:microsoft.com/office/officeart/2009/layout/CirclePictureHierarchy"/>
    <dgm:cxn modelId="{A097907D-3C8C-4AB6-80F1-EA8C2CEFC603}" type="presParOf" srcId="{0FB514FB-3697-4E81-9B56-3074526AA409}" destId="{20DBE110-1E64-4EDB-A185-4115AE3E27FD}" srcOrd="0" destOrd="0" presId="urn:microsoft.com/office/officeart/2009/layout/CirclePictureHierarchy"/>
    <dgm:cxn modelId="{B8B4ECED-E5E9-4C6B-904C-B18485B00E53}" type="presParOf" srcId="{20DBE110-1E64-4EDB-A185-4115AE3E27FD}" destId="{BED667A0-280A-41E1-82D0-136AB73DCFBB}" srcOrd="0" destOrd="0" presId="urn:microsoft.com/office/officeart/2009/layout/CirclePictureHierarchy"/>
    <dgm:cxn modelId="{354F34F2-BDDC-4ECB-BE49-D1435050DA01}" type="presParOf" srcId="{20DBE110-1E64-4EDB-A185-4115AE3E27FD}" destId="{6D44595C-0205-42A1-9836-CFFB3D9D5C4A}" srcOrd="1" destOrd="0" presId="urn:microsoft.com/office/officeart/2009/layout/CirclePictureHierarchy"/>
    <dgm:cxn modelId="{0BBE838E-D3CB-40D2-ADDB-F2D3CFABD94B}" type="presParOf" srcId="{0FB514FB-3697-4E81-9B56-3074526AA409}" destId="{25137ED8-3297-4238-98AD-54AB3AE71DDA}" srcOrd="1" destOrd="0" presId="urn:microsoft.com/office/officeart/2009/layout/CirclePicture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5EF1B6-D8ED-4768-83C2-EE6407DA56A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F4F566A-5939-4513-A8D0-EBB525CE82AC}">
      <dgm:prSet/>
      <dgm:spPr/>
      <dgm:t>
        <a:bodyPr/>
        <a:lstStyle/>
        <a:p>
          <a:pPr>
            <a:defRPr cap="all"/>
          </a:pPr>
          <a:r>
            <a:rPr lang="en-US"/>
            <a:t>E Portfolio Review and reflection</a:t>
          </a:r>
        </a:p>
      </dgm:t>
    </dgm:pt>
    <dgm:pt modelId="{F72F8794-B666-4E07-B10B-B6067157D467}" type="parTrans" cxnId="{DAA91D8A-9D32-4036-8C89-7F53ACB1BED0}">
      <dgm:prSet/>
      <dgm:spPr/>
      <dgm:t>
        <a:bodyPr/>
        <a:lstStyle/>
        <a:p>
          <a:endParaRPr lang="en-US"/>
        </a:p>
      </dgm:t>
    </dgm:pt>
    <dgm:pt modelId="{AD84A75B-159A-403D-BF7C-E22C2131432C}" type="sibTrans" cxnId="{DAA91D8A-9D32-4036-8C89-7F53ACB1BED0}">
      <dgm:prSet/>
      <dgm:spPr/>
      <dgm:t>
        <a:bodyPr/>
        <a:lstStyle/>
        <a:p>
          <a:endParaRPr lang="en-US"/>
        </a:p>
      </dgm:t>
    </dgm:pt>
    <dgm:pt modelId="{19E8C77F-E629-48F6-BB54-A82A2BC45997}">
      <dgm:prSet/>
      <dgm:spPr/>
      <dgm:t>
        <a:bodyPr/>
        <a:lstStyle/>
        <a:p>
          <a:pPr>
            <a:defRPr cap="all"/>
          </a:pPr>
          <a:r>
            <a:rPr lang="en-US"/>
            <a:t>The creation  of this e portfolio has enabled me to develop a range of academic, digital and employability skills, throughout the learning in the digital era module, I have improved my understanding of effective communication, teamwork, digital literacy, and academic integrity. Completing the various tasks required me to research information, evaluate sources, create visual content, and present information in a professional format.</a:t>
          </a:r>
        </a:p>
      </dgm:t>
    </dgm:pt>
    <dgm:pt modelId="{F6D72620-E999-4D8E-A773-B375DB9AE627}" type="parTrans" cxnId="{E3DFF13D-D841-4230-B8D4-CFC2D0087F66}">
      <dgm:prSet/>
      <dgm:spPr/>
      <dgm:t>
        <a:bodyPr/>
        <a:lstStyle/>
        <a:p>
          <a:endParaRPr lang="en-US"/>
        </a:p>
      </dgm:t>
    </dgm:pt>
    <dgm:pt modelId="{46E36C03-B150-45AF-B527-B837B4E3522A}" type="sibTrans" cxnId="{E3DFF13D-D841-4230-B8D4-CFC2D0087F66}">
      <dgm:prSet/>
      <dgm:spPr/>
      <dgm:t>
        <a:bodyPr/>
        <a:lstStyle/>
        <a:p>
          <a:endParaRPr lang="en-US"/>
        </a:p>
      </dgm:t>
    </dgm:pt>
    <dgm:pt modelId="{788F569C-8DEF-4A4C-9683-BAF1CF86F6DB}" type="pres">
      <dgm:prSet presAssocID="{045EF1B6-D8ED-4768-83C2-EE6407DA56A9}" presName="root" presStyleCnt="0">
        <dgm:presLayoutVars>
          <dgm:dir/>
          <dgm:resizeHandles val="exact"/>
        </dgm:presLayoutVars>
      </dgm:prSet>
      <dgm:spPr/>
      <dgm:t>
        <a:bodyPr/>
        <a:lstStyle/>
        <a:p>
          <a:endParaRPr lang="en-GB"/>
        </a:p>
      </dgm:t>
    </dgm:pt>
    <dgm:pt modelId="{47E8BDBD-E8E6-4EB9-84E2-63307A7EBE42}" type="pres">
      <dgm:prSet presAssocID="{CF4F566A-5939-4513-A8D0-EBB525CE82AC}" presName="compNode" presStyleCnt="0"/>
      <dgm:spPr/>
    </dgm:pt>
    <dgm:pt modelId="{90CFA299-CFBA-49EA-8612-45901322F900}" type="pres">
      <dgm:prSet presAssocID="{CF4F566A-5939-4513-A8D0-EBB525CE82AC}" presName="iconBgRect" presStyleLbl="bgShp" presStyleIdx="0" presStyleCnt="2"/>
      <dgm:spPr>
        <a:prstGeom prst="round2DiagRect">
          <a:avLst>
            <a:gd name="adj1" fmla="val 29727"/>
            <a:gd name="adj2" fmla="val 0"/>
          </a:avLst>
        </a:prstGeom>
      </dgm:spPr>
    </dgm:pt>
    <dgm:pt modelId="{90CB2719-D8F1-4FA9-BD42-D546602BC9D8}" type="pres">
      <dgm:prSet presAssocID="{CF4F566A-5939-4513-A8D0-EBB525CE82A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1"/>
              </a:ext>
            </a:extLst>
          </a:blip>
          <a:stretch>
            <a:fillRect/>
          </a:stretch>
        </a:blipFill>
        <a:ln>
          <a:noFill/>
        </a:ln>
      </dgm:spPr>
      <dgm:extLst>
        <a:ext uri="{E40237B7-FDA0-4F09-8148-C483321AD2D9}">
          <dgm14:cNvPr xmlns:dgm14="http://schemas.microsoft.com/office/drawing/2010/diagram" id="0" name="" descr="Head with Gears"/>
        </a:ext>
      </dgm:extLst>
    </dgm:pt>
    <dgm:pt modelId="{009D8718-8D68-4B10-9FBF-11399AB488C8}" type="pres">
      <dgm:prSet presAssocID="{CF4F566A-5939-4513-A8D0-EBB525CE82AC}" presName="spaceRect" presStyleCnt="0"/>
      <dgm:spPr/>
    </dgm:pt>
    <dgm:pt modelId="{6D07C442-58F2-4E6F-BD8E-F8368B0A688F}" type="pres">
      <dgm:prSet presAssocID="{CF4F566A-5939-4513-A8D0-EBB525CE82AC}" presName="textRect" presStyleLbl="revTx" presStyleIdx="0" presStyleCnt="2">
        <dgm:presLayoutVars>
          <dgm:chMax val="1"/>
          <dgm:chPref val="1"/>
        </dgm:presLayoutVars>
      </dgm:prSet>
      <dgm:spPr/>
      <dgm:t>
        <a:bodyPr/>
        <a:lstStyle/>
        <a:p>
          <a:endParaRPr lang="en-GB"/>
        </a:p>
      </dgm:t>
    </dgm:pt>
    <dgm:pt modelId="{318FB10E-0F55-4605-AADD-C092DAC57AD8}" type="pres">
      <dgm:prSet presAssocID="{AD84A75B-159A-403D-BF7C-E22C2131432C}" presName="sibTrans" presStyleCnt="0"/>
      <dgm:spPr/>
    </dgm:pt>
    <dgm:pt modelId="{60BC3CFD-6D5E-4077-9E14-AACB50CE6AAB}" type="pres">
      <dgm:prSet presAssocID="{19E8C77F-E629-48F6-BB54-A82A2BC45997}" presName="compNode" presStyleCnt="0"/>
      <dgm:spPr/>
    </dgm:pt>
    <dgm:pt modelId="{D496DB31-1F9C-4F0E-921E-B514DEA227DF}" type="pres">
      <dgm:prSet presAssocID="{19E8C77F-E629-48F6-BB54-A82A2BC45997}" presName="iconBgRect" presStyleLbl="bgShp" presStyleIdx="1" presStyleCnt="2"/>
      <dgm:spPr>
        <a:prstGeom prst="round2DiagRect">
          <a:avLst>
            <a:gd name="adj1" fmla="val 29727"/>
            <a:gd name="adj2" fmla="val 0"/>
          </a:avLst>
        </a:prstGeom>
      </dgm:spPr>
    </dgm:pt>
    <dgm:pt modelId="{FB729EED-EB01-4451-AEF2-335FFB6D8611}" type="pres">
      <dgm:prSet presAssocID="{19E8C77F-E629-48F6-BB54-A82A2BC45997}"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Classroom"/>
        </a:ext>
      </dgm:extLst>
    </dgm:pt>
    <dgm:pt modelId="{4830707A-ACC1-4A02-A965-F0590AF766F9}" type="pres">
      <dgm:prSet presAssocID="{19E8C77F-E629-48F6-BB54-A82A2BC45997}" presName="spaceRect" presStyleCnt="0"/>
      <dgm:spPr/>
    </dgm:pt>
    <dgm:pt modelId="{D8080EAF-24B6-494C-A1C0-DAFD8E101420}" type="pres">
      <dgm:prSet presAssocID="{19E8C77F-E629-48F6-BB54-A82A2BC45997}" presName="textRect" presStyleLbl="revTx" presStyleIdx="1" presStyleCnt="2">
        <dgm:presLayoutVars>
          <dgm:chMax val="1"/>
          <dgm:chPref val="1"/>
        </dgm:presLayoutVars>
      </dgm:prSet>
      <dgm:spPr/>
      <dgm:t>
        <a:bodyPr/>
        <a:lstStyle/>
        <a:p>
          <a:endParaRPr lang="en-GB"/>
        </a:p>
      </dgm:t>
    </dgm:pt>
  </dgm:ptLst>
  <dgm:cxnLst>
    <dgm:cxn modelId="{87A107A2-77D5-4858-A337-497218ED3FC5}" type="presOf" srcId="{045EF1B6-D8ED-4768-83C2-EE6407DA56A9}" destId="{788F569C-8DEF-4A4C-9683-BAF1CF86F6DB}" srcOrd="0" destOrd="0" presId="urn:microsoft.com/office/officeart/2018/5/layout/IconLeafLabelList"/>
    <dgm:cxn modelId="{FE297987-2B1A-4302-8FEC-E8FD7397867B}" type="presOf" srcId="{19E8C77F-E629-48F6-BB54-A82A2BC45997}" destId="{D8080EAF-24B6-494C-A1C0-DAFD8E101420}" srcOrd="0" destOrd="0" presId="urn:microsoft.com/office/officeart/2018/5/layout/IconLeafLabelList"/>
    <dgm:cxn modelId="{E3DFF13D-D841-4230-B8D4-CFC2D0087F66}" srcId="{045EF1B6-D8ED-4768-83C2-EE6407DA56A9}" destId="{19E8C77F-E629-48F6-BB54-A82A2BC45997}" srcOrd="1" destOrd="0" parTransId="{F6D72620-E999-4D8E-A773-B375DB9AE627}" sibTransId="{46E36C03-B150-45AF-B527-B837B4E3522A}"/>
    <dgm:cxn modelId="{116BEA95-AE12-4FC5-B698-ED22CF5A358F}" type="presOf" srcId="{CF4F566A-5939-4513-A8D0-EBB525CE82AC}" destId="{6D07C442-58F2-4E6F-BD8E-F8368B0A688F}" srcOrd="0" destOrd="0" presId="urn:microsoft.com/office/officeart/2018/5/layout/IconLeafLabelList"/>
    <dgm:cxn modelId="{DAA91D8A-9D32-4036-8C89-7F53ACB1BED0}" srcId="{045EF1B6-D8ED-4768-83C2-EE6407DA56A9}" destId="{CF4F566A-5939-4513-A8D0-EBB525CE82AC}" srcOrd="0" destOrd="0" parTransId="{F72F8794-B666-4E07-B10B-B6067157D467}" sibTransId="{AD84A75B-159A-403D-BF7C-E22C2131432C}"/>
    <dgm:cxn modelId="{28300D88-783E-47D2-B149-642E00768000}" type="presParOf" srcId="{788F569C-8DEF-4A4C-9683-BAF1CF86F6DB}" destId="{47E8BDBD-E8E6-4EB9-84E2-63307A7EBE42}" srcOrd="0" destOrd="0" presId="urn:microsoft.com/office/officeart/2018/5/layout/IconLeafLabelList"/>
    <dgm:cxn modelId="{449A13BE-CB95-42CD-BC74-A9BA8B06B57A}" type="presParOf" srcId="{47E8BDBD-E8E6-4EB9-84E2-63307A7EBE42}" destId="{90CFA299-CFBA-49EA-8612-45901322F900}" srcOrd="0" destOrd="0" presId="urn:microsoft.com/office/officeart/2018/5/layout/IconLeafLabelList"/>
    <dgm:cxn modelId="{125A751D-0220-42C7-AD2A-A125A99F735A}" type="presParOf" srcId="{47E8BDBD-E8E6-4EB9-84E2-63307A7EBE42}" destId="{90CB2719-D8F1-4FA9-BD42-D546602BC9D8}" srcOrd="1" destOrd="0" presId="urn:microsoft.com/office/officeart/2018/5/layout/IconLeafLabelList"/>
    <dgm:cxn modelId="{718758E7-D52A-4911-9356-90E6166E03FA}" type="presParOf" srcId="{47E8BDBD-E8E6-4EB9-84E2-63307A7EBE42}" destId="{009D8718-8D68-4B10-9FBF-11399AB488C8}" srcOrd="2" destOrd="0" presId="urn:microsoft.com/office/officeart/2018/5/layout/IconLeafLabelList"/>
    <dgm:cxn modelId="{3A146D6E-43F3-4CBD-9D05-8DE4AF42661B}" type="presParOf" srcId="{47E8BDBD-E8E6-4EB9-84E2-63307A7EBE42}" destId="{6D07C442-58F2-4E6F-BD8E-F8368B0A688F}" srcOrd="3" destOrd="0" presId="urn:microsoft.com/office/officeart/2018/5/layout/IconLeafLabelList"/>
    <dgm:cxn modelId="{C7584D90-453A-4570-A304-70B7F466464A}" type="presParOf" srcId="{788F569C-8DEF-4A4C-9683-BAF1CF86F6DB}" destId="{318FB10E-0F55-4605-AADD-C092DAC57AD8}" srcOrd="1" destOrd="0" presId="urn:microsoft.com/office/officeart/2018/5/layout/IconLeafLabelList"/>
    <dgm:cxn modelId="{32991078-7FF9-4786-A086-79ACE2CE37E4}" type="presParOf" srcId="{788F569C-8DEF-4A4C-9683-BAF1CF86F6DB}" destId="{60BC3CFD-6D5E-4077-9E14-AACB50CE6AAB}" srcOrd="2" destOrd="0" presId="urn:microsoft.com/office/officeart/2018/5/layout/IconLeafLabelList"/>
    <dgm:cxn modelId="{D97F7C94-E109-48AF-AE99-495FFAE73928}" type="presParOf" srcId="{60BC3CFD-6D5E-4077-9E14-AACB50CE6AAB}" destId="{D496DB31-1F9C-4F0E-921E-B514DEA227DF}" srcOrd="0" destOrd="0" presId="urn:microsoft.com/office/officeart/2018/5/layout/IconLeafLabelList"/>
    <dgm:cxn modelId="{51655B7F-2588-4869-B957-5CAFD8356C5C}" type="presParOf" srcId="{60BC3CFD-6D5E-4077-9E14-AACB50CE6AAB}" destId="{FB729EED-EB01-4451-AEF2-335FFB6D8611}" srcOrd="1" destOrd="0" presId="urn:microsoft.com/office/officeart/2018/5/layout/IconLeafLabelList"/>
    <dgm:cxn modelId="{799D905A-A7D0-4600-84CE-E5B32F0C42F0}" type="presParOf" srcId="{60BC3CFD-6D5E-4077-9E14-AACB50CE6AAB}" destId="{4830707A-ACC1-4A02-A965-F0590AF766F9}" srcOrd="2" destOrd="0" presId="urn:microsoft.com/office/officeart/2018/5/layout/IconLeafLabelList"/>
    <dgm:cxn modelId="{4C0B783A-6C5E-4CB4-A1E8-8A654FB1B173}" type="presParOf" srcId="{60BC3CFD-6D5E-4077-9E14-AACB50CE6AAB}" destId="{D8080EAF-24B6-494C-A1C0-DAFD8E10142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B0E8D-9DF4-4BEE-A2B5-3D94BD6ED82E}">
      <dsp:nvSpPr>
        <dsp:cNvPr id="0" name=""/>
        <dsp:cNvSpPr/>
      </dsp:nvSpPr>
      <dsp:spPr>
        <a:xfrm>
          <a:off x="3426142" y="2552828"/>
          <a:ext cx="91440" cy="182272"/>
        </a:xfrm>
        <a:custGeom>
          <a:avLst/>
          <a:gdLst/>
          <a:ahLst/>
          <a:cxnLst/>
          <a:rect l="0" t="0" r="0" b="0"/>
          <a:pathLst>
            <a:path>
              <a:moveTo>
                <a:pt x="45720" y="0"/>
              </a:moveTo>
              <a:lnTo>
                <a:pt x="45720" y="182272"/>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DB5469C-8D7B-477B-923A-95E9BC899BE0}">
      <dsp:nvSpPr>
        <dsp:cNvPr id="0" name=""/>
        <dsp:cNvSpPr/>
      </dsp:nvSpPr>
      <dsp:spPr>
        <a:xfrm>
          <a:off x="2278409" y="1791911"/>
          <a:ext cx="1193452" cy="182272"/>
        </a:xfrm>
        <a:custGeom>
          <a:avLst/>
          <a:gdLst/>
          <a:ahLst/>
          <a:cxnLst/>
          <a:rect l="0" t="0" r="0" b="0"/>
          <a:pathLst>
            <a:path>
              <a:moveTo>
                <a:pt x="0" y="0"/>
              </a:moveTo>
              <a:lnTo>
                <a:pt x="0" y="91859"/>
              </a:lnTo>
              <a:lnTo>
                <a:pt x="1193452" y="91859"/>
              </a:lnTo>
              <a:lnTo>
                <a:pt x="1193452" y="18227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296706A-E6AB-468F-BEDE-FE4FACC3A7D3}">
      <dsp:nvSpPr>
        <dsp:cNvPr id="0" name=""/>
        <dsp:cNvSpPr/>
      </dsp:nvSpPr>
      <dsp:spPr>
        <a:xfrm>
          <a:off x="1084957" y="2552828"/>
          <a:ext cx="795635" cy="182272"/>
        </a:xfrm>
        <a:custGeom>
          <a:avLst/>
          <a:gdLst/>
          <a:ahLst/>
          <a:cxnLst/>
          <a:rect l="0" t="0" r="0" b="0"/>
          <a:pathLst>
            <a:path>
              <a:moveTo>
                <a:pt x="0" y="0"/>
              </a:moveTo>
              <a:lnTo>
                <a:pt x="0" y="91859"/>
              </a:lnTo>
              <a:lnTo>
                <a:pt x="795635" y="91859"/>
              </a:lnTo>
              <a:lnTo>
                <a:pt x="795635" y="182272"/>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516F16-78F2-4C3F-98F1-91DF3A8DEF04}">
      <dsp:nvSpPr>
        <dsp:cNvPr id="0" name=""/>
        <dsp:cNvSpPr/>
      </dsp:nvSpPr>
      <dsp:spPr>
        <a:xfrm>
          <a:off x="289321" y="2552828"/>
          <a:ext cx="795635" cy="182272"/>
        </a:xfrm>
        <a:custGeom>
          <a:avLst/>
          <a:gdLst/>
          <a:ahLst/>
          <a:cxnLst/>
          <a:rect l="0" t="0" r="0" b="0"/>
          <a:pathLst>
            <a:path>
              <a:moveTo>
                <a:pt x="795635" y="0"/>
              </a:moveTo>
              <a:lnTo>
                <a:pt x="795635" y="91859"/>
              </a:lnTo>
              <a:lnTo>
                <a:pt x="0" y="91859"/>
              </a:lnTo>
              <a:lnTo>
                <a:pt x="0" y="182272"/>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F9A878-C3D8-4FBD-84AB-6722FDF5BC1A}">
      <dsp:nvSpPr>
        <dsp:cNvPr id="0" name=""/>
        <dsp:cNvSpPr/>
      </dsp:nvSpPr>
      <dsp:spPr>
        <a:xfrm>
          <a:off x="1084957" y="1791911"/>
          <a:ext cx="1193452" cy="182272"/>
        </a:xfrm>
        <a:custGeom>
          <a:avLst/>
          <a:gdLst/>
          <a:ahLst/>
          <a:cxnLst/>
          <a:rect l="0" t="0" r="0" b="0"/>
          <a:pathLst>
            <a:path>
              <a:moveTo>
                <a:pt x="1193452" y="0"/>
              </a:moveTo>
              <a:lnTo>
                <a:pt x="1193452" y="91859"/>
              </a:lnTo>
              <a:lnTo>
                <a:pt x="0" y="91859"/>
              </a:lnTo>
              <a:lnTo>
                <a:pt x="0" y="18227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B52953-69F4-4BC1-9F67-7A01F53A919E}">
      <dsp:nvSpPr>
        <dsp:cNvPr id="0" name=""/>
        <dsp:cNvSpPr/>
      </dsp:nvSpPr>
      <dsp:spPr>
        <a:xfrm>
          <a:off x="1989087" y="1213267"/>
          <a:ext cx="578643" cy="57864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5094C7-C5E3-4423-872A-280A18E1EB50}">
      <dsp:nvSpPr>
        <dsp:cNvPr id="0" name=""/>
        <dsp:cNvSpPr/>
      </dsp:nvSpPr>
      <dsp:spPr>
        <a:xfrm>
          <a:off x="2567731" y="1211821"/>
          <a:ext cx="867965" cy="578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l" defTabSz="400050">
            <a:lnSpc>
              <a:spcPct val="90000"/>
            </a:lnSpc>
            <a:spcBef>
              <a:spcPct val="0"/>
            </a:spcBef>
            <a:spcAft>
              <a:spcPct val="35000"/>
            </a:spcAft>
          </a:pPr>
          <a:r>
            <a:rPr lang="en-GB" sz="900" kern="1200"/>
            <a:t>Communication</a:t>
          </a:r>
        </a:p>
      </dsp:txBody>
      <dsp:txXfrm>
        <a:off x="2567731" y="1211821"/>
        <a:ext cx="867965" cy="578643"/>
      </dsp:txXfrm>
    </dsp:sp>
    <dsp:sp modelId="{9BA9E0FC-D5D0-4E68-AED1-D4B0483EACD5}">
      <dsp:nvSpPr>
        <dsp:cNvPr id="0" name=""/>
        <dsp:cNvSpPr/>
      </dsp:nvSpPr>
      <dsp:spPr>
        <a:xfrm>
          <a:off x="795635" y="1974184"/>
          <a:ext cx="578643" cy="57864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C9B507-DFC5-4C0C-9A6F-76F18D226097}">
      <dsp:nvSpPr>
        <dsp:cNvPr id="0" name=""/>
        <dsp:cNvSpPr/>
      </dsp:nvSpPr>
      <dsp:spPr>
        <a:xfrm>
          <a:off x="1374278" y="1972737"/>
          <a:ext cx="867965" cy="578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l" defTabSz="400050">
            <a:lnSpc>
              <a:spcPct val="90000"/>
            </a:lnSpc>
            <a:spcBef>
              <a:spcPct val="0"/>
            </a:spcBef>
            <a:spcAft>
              <a:spcPct val="35000"/>
            </a:spcAft>
          </a:pPr>
          <a:r>
            <a:rPr lang="en-GB" sz="900" kern="1200"/>
            <a:t>Teamwork</a:t>
          </a:r>
        </a:p>
      </dsp:txBody>
      <dsp:txXfrm>
        <a:off x="1374278" y="1972737"/>
        <a:ext cx="867965" cy="578643"/>
      </dsp:txXfrm>
    </dsp:sp>
    <dsp:sp modelId="{DE9C6297-FD26-46E0-9133-846C1681CA39}">
      <dsp:nvSpPr>
        <dsp:cNvPr id="0" name=""/>
        <dsp:cNvSpPr/>
      </dsp:nvSpPr>
      <dsp:spPr>
        <a:xfrm>
          <a:off x="0" y="2735100"/>
          <a:ext cx="578643" cy="57864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DE5CD6-DB07-411F-8457-404118B21C85}">
      <dsp:nvSpPr>
        <dsp:cNvPr id="0" name=""/>
        <dsp:cNvSpPr/>
      </dsp:nvSpPr>
      <dsp:spPr>
        <a:xfrm>
          <a:off x="578643" y="2733654"/>
          <a:ext cx="867965" cy="578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l" defTabSz="400050">
            <a:lnSpc>
              <a:spcPct val="90000"/>
            </a:lnSpc>
            <a:spcBef>
              <a:spcPct val="0"/>
            </a:spcBef>
            <a:spcAft>
              <a:spcPct val="35000"/>
            </a:spcAft>
          </a:pPr>
          <a:r>
            <a:rPr lang="en-GB" sz="900" kern="1200"/>
            <a:t>conflict resolution </a:t>
          </a:r>
        </a:p>
      </dsp:txBody>
      <dsp:txXfrm>
        <a:off x="578643" y="2733654"/>
        <a:ext cx="867965" cy="578643"/>
      </dsp:txXfrm>
    </dsp:sp>
    <dsp:sp modelId="{1EB9E121-EDA0-4569-8DF3-27916A30EE80}">
      <dsp:nvSpPr>
        <dsp:cNvPr id="0" name=""/>
        <dsp:cNvSpPr/>
      </dsp:nvSpPr>
      <dsp:spPr>
        <a:xfrm>
          <a:off x="1591270" y="2735100"/>
          <a:ext cx="578643" cy="57864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1240F3-D75B-419A-B4A3-A9F06C40061D}">
      <dsp:nvSpPr>
        <dsp:cNvPr id="0" name=""/>
        <dsp:cNvSpPr/>
      </dsp:nvSpPr>
      <dsp:spPr>
        <a:xfrm>
          <a:off x="2169914" y="2733654"/>
          <a:ext cx="867965" cy="578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l" defTabSz="400050">
            <a:lnSpc>
              <a:spcPct val="90000"/>
            </a:lnSpc>
            <a:spcBef>
              <a:spcPct val="0"/>
            </a:spcBef>
            <a:spcAft>
              <a:spcPct val="35000"/>
            </a:spcAft>
          </a:pPr>
          <a:r>
            <a:rPr lang="en-GB" sz="900" kern="1200"/>
            <a:t>Leadership</a:t>
          </a:r>
        </a:p>
      </dsp:txBody>
      <dsp:txXfrm>
        <a:off x="2169914" y="2733654"/>
        <a:ext cx="867965" cy="578643"/>
      </dsp:txXfrm>
    </dsp:sp>
    <dsp:sp modelId="{ABCC96BE-AF91-4E6A-9F12-5125E6F781E8}">
      <dsp:nvSpPr>
        <dsp:cNvPr id="0" name=""/>
        <dsp:cNvSpPr/>
      </dsp:nvSpPr>
      <dsp:spPr>
        <a:xfrm>
          <a:off x="3182540" y="1974184"/>
          <a:ext cx="578643" cy="57864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E240BB-1D9C-4F98-A226-0E10381B354F}">
      <dsp:nvSpPr>
        <dsp:cNvPr id="0" name=""/>
        <dsp:cNvSpPr/>
      </dsp:nvSpPr>
      <dsp:spPr>
        <a:xfrm>
          <a:off x="3761184" y="1972737"/>
          <a:ext cx="867965" cy="578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l" defTabSz="400050">
            <a:lnSpc>
              <a:spcPct val="90000"/>
            </a:lnSpc>
            <a:spcBef>
              <a:spcPct val="0"/>
            </a:spcBef>
            <a:spcAft>
              <a:spcPct val="35000"/>
            </a:spcAft>
          </a:pPr>
          <a:r>
            <a:rPr lang="en-GB" sz="900" kern="1200"/>
            <a:t>Respect</a:t>
          </a:r>
        </a:p>
      </dsp:txBody>
      <dsp:txXfrm>
        <a:off x="3761184" y="1972737"/>
        <a:ext cx="867965" cy="578643"/>
      </dsp:txXfrm>
    </dsp:sp>
    <dsp:sp modelId="{BED667A0-280A-41E1-82D0-136AB73DCFBB}">
      <dsp:nvSpPr>
        <dsp:cNvPr id="0" name=""/>
        <dsp:cNvSpPr/>
      </dsp:nvSpPr>
      <dsp:spPr>
        <a:xfrm>
          <a:off x="3182540" y="2735100"/>
          <a:ext cx="578643" cy="57864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44595C-0205-42A1-9836-CFFB3D9D5C4A}">
      <dsp:nvSpPr>
        <dsp:cNvPr id="0" name=""/>
        <dsp:cNvSpPr/>
      </dsp:nvSpPr>
      <dsp:spPr>
        <a:xfrm>
          <a:off x="3761184" y="2733654"/>
          <a:ext cx="867965" cy="578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l" defTabSz="400050">
            <a:lnSpc>
              <a:spcPct val="90000"/>
            </a:lnSpc>
            <a:spcBef>
              <a:spcPct val="0"/>
            </a:spcBef>
            <a:spcAft>
              <a:spcPct val="35000"/>
            </a:spcAft>
          </a:pPr>
          <a:r>
            <a:rPr lang="en-GB" sz="900" kern="1200"/>
            <a:t>Public safety</a:t>
          </a:r>
        </a:p>
      </dsp:txBody>
      <dsp:txXfrm>
        <a:off x="3761184" y="2733654"/>
        <a:ext cx="867965" cy="5786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FA299-CFBA-49EA-8612-45901322F900}">
      <dsp:nvSpPr>
        <dsp:cNvPr id="0" name=""/>
        <dsp:cNvSpPr/>
      </dsp:nvSpPr>
      <dsp:spPr>
        <a:xfrm>
          <a:off x="1829296" y="423758"/>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CB2719-D8F1-4FA9-BD42-D546602BC9D8}">
      <dsp:nvSpPr>
        <dsp:cNvPr id="0" name=""/>
        <dsp:cNvSpPr/>
      </dsp:nvSpPr>
      <dsp:spPr>
        <a:xfrm>
          <a:off x="2297296" y="89175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07C442-58F2-4E6F-BD8E-F8368B0A688F}">
      <dsp:nvSpPr>
        <dsp:cNvPr id="0" name=""/>
        <dsp:cNvSpPr/>
      </dsp:nvSpPr>
      <dsp:spPr>
        <a:xfrm>
          <a:off x="1127296" y="3303759"/>
          <a:ext cx="360000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kern="1200"/>
            <a:t>E Portfolio Review and reflection</a:t>
          </a:r>
        </a:p>
      </dsp:txBody>
      <dsp:txXfrm>
        <a:off x="1127296" y="3303759"/>
        <a:ext cx="3600000" cy="1485000"/>
      </dsp:txXfrm>
    </dsp:sp>
    <dsp:sp modelId="{D496DB31-1F9C-4F0E-921E-B514DEA227DF}">
      <dsp:nvSpPr>
        <dsp:cNvPr id="0" name=""/>
        <dsp:cNvSpPr/>
      </dsp:nvSpPr>
      <dsp:spPr>
        <a:xfrm>
          <a:off x="6059297" y="423758"/>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29EED-EB01-4451-AEF2-335FFB6D8611}">
      <dsp:nvSpPr>
        <dsp:cNvPr id="0" name=""/>
        <dsp:cNvSpPr/>
      </dsp:nvSpPr>
      <dsp:spPr>
        <a:xfrm>
          <a:off x="6527297" y="89175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080EAF-24B6-494C-A1C0-DAFD8E101420}">
      <dsp:nvSpPr>
        <dsp:cNvPr id="0" name=""/>
        <dsp:cNvSpPr/>
      </dsp:nvSpPr>
      <dsp:spPr>
        <a:xfrm>
          <a:off x="5357297" y="3303759"/>
          <a:ext cx="360000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kern="1200"/>
            <a:t>The creation  of this e portfolio has enabled me to develop a range of academic, digital and employability skills, throughout the learning in the digital era module, I have improved my understanding of effective communication, teamwork, digital literacy, and academic integrity. Completing the various tasks required me to research information, evaluate sources, create visual content, and present information in a professional format.</a:t>
          </a:r>
        </a:p>
      </dsp:txBody>
      <dsp:txXfrm>
        <a:off x="5357297" y="3303759"/>
        <a:ext cx="3600000" cy="1485000"/>
      </dsp:txXfrm>
    </dsp:sp>
  </dsp:spTree>
</dsp:drawing>
</file>

<file path=ppt/diagrams/layout1.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354847" y="1123220"/>
            <a:ext cx="7865921" cy="3558003"/>
          </a:xfrm>
        </p:spPr>
        <p:txBody>
          <a:bodyPr bIns="0" anchor="b">
            <a:normAutofit/>
          </a:bodyPr>
          <a:lstStyle>
            <a:lvl1pPr algn="l">
              <a:defRPr sz="7560"/>
            </a:lvl1pPr>
          </a:lstStyle>
          <a:p>
            <a:r>
              <a:rPr lang="en-GB"/>
              <a:t>Click to edit Master title style</a:t>
            </a:r>
            <a:endParaRPr lang="en-US" dirty="0"/>
          </a:p>
        </p:txBody>
      </p:sp>
      <p:sp>
        <p:nvSpPr>
          <p:cNvPr id="3" name="Subtitle 2"/>
          <p:cNvSpPr>
            <a:spLocks noGrp="1"/>
          </p:cNvSpPr>
          <p:nvPr>
            <p:ph type="subTitle" idx="1"/>
          </p:nvPr>
        </p:nvSpPr>
        <p:spPr>
          <a:xfrm>
            <a:off x="3354847" y="4943688"/>
            <a:ext cx="7865921" cy="1368669"/>
          </a:xfrm>
        </p:spPr>
        <p:txBody>
          <a:bodyPr tIns="91440" bIns="91440">
            <a:normAutofit/>
          </a:bodyPr>
          <a:lstStyle>
            <a:lvl1pPr marL="0" indent="0" algn="l">
              <a:buNone/>
              <a:defRPr sz="2240" b="0" cap="all" baseline="0">
                <a:solidFill>
                  <a:schemeClr val="tx1"/>
                </a:solidFill>
              </a:defRPr>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9389766-A5E5-4DB5-9ABE-E76E0D9DA2E3}" type="datetimeFigureOut">
              <a:rPr lang="en-GB" smtClean="0"/>
              <a:t>01/07/2026</a:t>
            </a:fld>
            <a:endParaRPr lang="en-GB"/>
          </a:p>
        </p:txBody>
      </p:sp>
      <p:sp>
        <p:nvSpPr>
          <p:cNvPr id="5" name="Footer Placeholder 4"/>
          <p:cNvSpPr>
            <a:spLocks noGrp="1"/>
          </p:cNvSpPr>
          <p:nvPr>
            <p:ph type="ftr" sz="quarter" idx="11"/>
          </p:nvPr>
        </p:nvSpPr>
        <p:spPr>
          <a:xfrm>
            <a:off x="3354847" y="461032"/>
            <a:ext cx="4320809" cy="432881"/>
          </a:xfrm>
        </p:spPr>
        <p:txBody>
          <a:bodyPr/>
          <a:lstStyle/>
          <a:p>
            <a:endParaRPr lang="en-GB"/>
          </a:p>
        </p:txBody>
      </p:sp>
      <p:sp>
        <p:nvSpPr>
          <p:cNvPr id="6" name="Slide Number Placeholder 5"/>
          <p:cNvSpPr>
            <a:spLocks noGrp="1"/>
          </p:cNvSpPr>
          <p:nvPr>
            <p:ph type="sldNum" sz="quarter" idx="12"/>
          </p:nvPr>
        </p:nvSpPr>
        <p:spPr>
          <a:xfrm>
            <a:off x="2008585" y="1118562"/>
            <a:ext cx="1122807" cy="705009"/>
          </a:xfrm>
        </p:spPr>
        <p:txBody>
          <a:bodyPr/>
          <a:lstStyle/>
          <a:p>
            <a:fld id="{C7A00220-85DA-4747-B799-7CB1823986D7}" type="slidenum">
              <a:rPr lang="en-GB" smtClean="0"/>
              <a:t>‹#›</a:t>
            </a:fld>
            <a:endParaRPr lang="en-GB"/>
          </a:p>
        </p:txBody>
      </p:sp>
      <p:cxnSp>
        <p:nvCxnSpPr>
          <p:cNvPr id="15" name="Straight Connector 14"/>
          <p:cNvCxnSpPr/>
          <p:nvPr/>
        </p:nvCxnSpPr>
        <p:spPr>
          <a:xfrm>
            <a:off x="3354847" y="4939959"/>
            <a:ext cx="786592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8272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389766-A5E5-4DB5-9ABE-E76E0D9DA2E3}"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00220-85DA-4747-B799-7CB1823986D7}" type="slidenum">
              <a:rPr lang="en-GB" smtClean="0"/>
              <a:t>‹#›</a:t>
            </a:fld>
            <a:endParaRPr lang="en-GB"/>
          </a:p>
        </p:txBody>
      </p:sp>
      <p:cxnSp>
        <p:nvCxnSpPr>
          <p:cNvPr id="33" name="Straight Connector 32"/>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2369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20887" y="2458582"/>
            <a:ext cx="7863803" cy="2643130"/>
          </a:xfrm>
        </p:spPr>
        <p:txBody>
          <a:bodyPr anchor="b">
            <a:normAutofit/>
          </a:bodyPr>
          <a:lstStyle>
            <a:lvl1pPr algn="l">
              <a:defRPr sz="4480"/>
            </a:lvl1pPr>
          </a:lstStyle>
          <a:p>
            <a:r>
              <a:rPr lang="en-GB"/>
              <a:t>Click to edit Master title style</a:t>
            </a:r>
            <a:endParaRPr lang="en-US" dirty="0"/>
          </a:p>
        </p:txBody>
      </p:sp>
      <p:sp>
        <p:nvSpPr>
          <p:cNvPr id="3" name="Text Placeholder 2"/>
          <p:cNvSpPr>
            <a:spLocks noGrp="1"/>
          </p:cNvSpPr>
          <p:nvPr>
            <p:ph type="body" idx="1"/>
          </p:nvPr>
        </p:nvSpPr>
        <p:spPr>
          <a:xfrm>
            <a:off x="2020889" y="5328675"/>
            <a:ext cx="7863803" cy="1418101"/>
          </a:xfrm>
        </p:spPr>
        <p:txBody>
          <a:bodyPr tIns="91440">
            <a:normAutofit/>
          </a:bodyPr>
          <a:lstStyle>
            <a:lvl1pPr marL="0" indent="0" algn="l">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389766-A5E5-4DB5-9ABE-E76E0D9DA2E3}"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00220-85DA-4747-B799-7CB1823986D7}" type="slidenum">
              <a:rPr lang="en-GB" smtClean="0"/>
              <a:t>‹#›</a:t>
            </a:fld>
            <a:endParaRPr lang="en-GB"/>
          </a:p>
        </p:txBody>
      </p:sp>
      <p:cxnSp>
        <p:nvCxnSpPr>
          <p:cNvPr id="15" name="Straight Connector 14"/>
          <p:cNvCxnSpPr/>
          <p:nvPr/>
        </p:nvCxnSpPr>
        <p:spPr>
          <a:xfrm>
            <a:off x="2020887" y="5326979"/>
            <a:ext cx="786380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99066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020888" y="1126847"/>
            <a:ext cx="9199880" cy="148302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020887" y="2819510"/>
            <a:ext cx="4376219" cy="481258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844855" y="2819511"/>
            <a:ext cx="4375913" cy="48125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9389766-A5E5-4DB5-9ABE-E76E0D9DA2E3}"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A00220-85DA-4747-B799-7CB1823986D7}" type="slidenum">
              <a:rPr lang="en-GB" smtClean="0"/>
              <a:t>‹#›</a:t>
            </a:fld>
            <a:endParaRPr lang="en-GB"/>
          </a:p>
        </p:txBody>
      </p:sp>
      <p:cxnSp>
        <p:nvCxnSpPr>
          <p:cNvPr id="33" name="Straight Connector 32"/>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303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020887" y="1125830"/>
            <a:ext cx="9199882" cy="1478847"/>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20888" y="2827371"/>
            <a:ext cx="4376072" cy="1122720"/>
          </a:xfrm>
        </p:spPr>
        <p:txBody>
          <a:bodyPr anchor="b">
            <a:normAutofit/>
          </a:bodyPr>
          <a:lstStyle>
            <a:lvl1pPr marL="0" indent="0">
              <a:lnSpc>
                <a:spcPct val="100000"/>
              </a:lnSpc>
              <a:buNone/>
              <a:defRPr sz="3080" b="0" cap="all" baseline="0">
                <a:solidFill>
                  <a:schemeClr val="accent1"/>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GB"/>
              <a:t>Click to edit Master text styles</a:t>
            </a:r>
          </a:p>
        </p:txBody>
      </p:sp>
      <p:sp>
        <p:nvSpPr>
          <p:cNvPr id="4" name="Content Placeholder 3"/>
          <p:cNvSpPr>
            <a:spLocks noGrp="1"/>
          </p:cNvSpPr>
          <p:nvPr>
            <p:ph sz="half" idx="2"/>
          </p:nvPr>
        </p:nvSpPr>
        <p:spPr>
          <a:xfrm>
            <a:off x="2020888" y="3953979"/>
            <a:ext cx="4376072" cy="3702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44855" y="2832206"/>
            <a:ext cx="4375913" cy="1123132"/>
          </a:xfrm>
        </p:spPr>
        <p:txBody>
          <a:bodyPr anchor="b">
            <a:normAutofit/>
          </a:bodyPr>
          <a:lstStyle>
            <a:lvl1pPr marL="0" indent="0">
              <a:lnSpc>
                <a:spcPct val="100000"/>
              </a:lnSpc>
              <a:buNone/>
              <a:defRPr sz="3080" b="0" cap="all" baseline="0">
                <a:solidFill>
                  <a:schemeClr val="accent1"/>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GB"/>
              <a:t>Click to edit Master text styles</a:t>
            </a:r>
          </a:p>
        </p:txBody>
      </p:sp>
      <p:sp>
        <p:nvSpPr>
          <p:cNvPr id="6" name="Content Placeholder 5"/>
          <p:cNvSpPr>
            <a:spLocks noGrp="1"/>
          </p:cNvSpPr>
          <p:nvPr>
            <p:ph sz="quarter" idx="4"/>
          </p:nvPr>
        </p:nvSpPr>
        <p:spPr>
          <a:xfrm>
            <a:off x="6844855" y="3950088"/>
            <a:ext cx="4375913" cy="36923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9389766-A5E5-4DB5-9ABE-E76E0D9DA2E3}" type="datetimeFigureOut">
              <a:rPr lang="en-GB" smtClean="0"/>
              <a:t>01/07/2026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A00220-85DA-4747-B799-7CB1823986D7}" type="slidenum">
              <a:rPr lang="en-GB" smtClean="0"/>
              <a:t>‹#›</a:t>
            </a:fld>
            <a:endParaRPr lang="en-GB"/>
          </a:p>
        </p:txBody>
      </p:sp>
    </p:spTree>
    <p:extLst>
      <p:ext uri="{BB962C8B-B14F-4D97-AF65-F5344CB8AC3E}">
        <p14:creationId xmlns:p14="http://schemas.microsoft.com/office/powerpoint/2010/main" val="2742692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9389766-A5E5-4DB5-9ABE-E76E0D9DA2E3}" type="datetimeFigureOut">
              <a:rPr lang="en-GB" smtClean="0"/>
              <a:t>01/07/2026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A00220-85DA-4747-B799-7CB1823986D7}" type="slidenum">
              <a:rPr lang="en-GB" smtClean="0"/>
              <a:t>‹#›</a:t>
            </a:fld>
            <a:endParaRPr lang="en-GB"/>
          </a:p>
        </p:txBody>
      </p:sp>
    </p:spTree>
    <p:extLst>
      <p:ext uri="{BB962C8B-B14F-4D97-AF65-F5344CB8AC3E}">
        <p14:creationId xmlns:p14="http://schemas.microsoft.com/office/powerpoint/2010/main" val="2711743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389766-A5E5-4DB5-9ABE-E76E0D9DA2E3}" type="datetimeFigureOut">
              <a:rPr lang="en-GB" smtClean="0"/>
              <a:t>01/07/2026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A00220-85DA-4747-B799-7CB1823986D7}" type="slidenum">
              <a:rPr lang="en-GB" smtClean="0"/>
              <a:t>‹#›</a:t>
            </a:fld>
            <a:endParaRPr lang="en-GB"/>
          </a:p>
        </p:txBody>
      </p:sp>
    </p:spTree>
    <p:extLst>
      <p:ext uri="{BB962C8B-B14F-4D97-AF65-F5344CB8AC3E}">
        <p14:creationId xmlns:p14="http://schemas.microsoft.com/office/powerpoint/2010/main" val="1922334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4659" y="1118563"/>
            <a:ext cx="3396330" cy="3145964"/>
          </a:xfrm>
        </p:spPr>
        <p:txBody>
          <a:bodyPr anchor="b">
            <a:normAutofit/>
          </a:bodyPr>
          <a:lstStyle>
            <a:lvl1pPr algn="l">
              <a:defRPr sz="3360"/>
            </a:lvl1pPr>
          </a:lstStyle>
          <a:p>
            <a:r>
              <a:rPr lang="en-GB"/>
              <a:t>Click to edit Master title style</a:t>
            </a:r>
            <a:endParaRPr lang="en-US" dirty="0"/>
          </a:p>
        </p:txBody>
      </p:sp>
      <p:sp>
        <p:nvSpPr>
          <p:cNvPr id="3" name="Content Placeholder 2"/>
          <p:cNvSpPr>
            <a:spLocks noGrp="1"/>
          </p:cNvSpPr>
          <p:nvPr>
            <p:ph idx="1"/>
          </p:nvPr>
        </p:nvSpPr>
        <p:spPr>
          <a:xfrm>
            <a:off x="5861319" y="1118564"/>
            <a:ext cx="5359449" cy="652235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14659" y="4487690"/>
            <a:ext cx="3398317" cy="3147453"/>
          </a:xfrm>
        </p:spPr>
        <p:txBody>
          <a:bodyPr>
            <a:normAutofit/>
          </a:bodyPr>
          <a:lstStyle>
            <a:lvl1pPr marL="0" indent="0" algn="l">
              <a:buNone/>
              <a:defRPr sz="224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GB"/>
              <a:t>Click to edit Master text styles</a:t>
            </a:r>
          </a:p>
        </p:txBody>
      </p:sp>
      <p:sp>
        <p:nvSpPr>
          <p:cNvPr id="5" name="Date Placeholder 4"/>
          <p:cNvSpPr>
            <a:spLocks noGrp="1"/>
          </p:cNvSpPr>
          <p:nvPr>
            <p:ph type="dt" sz="half" idx="10"/>
          </p:nvPr>
        </p:nvSpPr>
        <p:spPr/>
        <p:txBody>
          <a:bodyPr/>
          <a:lstStyle/>
          <a:p>
            <a:fld id="{79389766-A5E5-4DB5-9ABE-E76E0D9DA2E3}"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A00220-85DA-4747-B799-7CB1823986D7}" type="slidenum">
              <a:rPr lang="en-GB" smtClean="0"/>
              <a:t>‹#›</a:t>
            </a:fld>
            <a:endParaRPr lang="en-GB"/>
          </a:p>
        </p:txBody>
      </p:sp>
      <p:cxnSp>
        <p:nvCxnSpPr>
          <p:cNvPr id="17" name="Straight Connector 16"/>
          <p:cNvCxnSpPr/>
          <p:nvPr/>
        </p:nvCxnSpPr>
        <p:spPr>
          <a:xfrm>
            <a:off x="2018447" y="4487687"/>
            <a:ext cx="339258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5113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6995102" y="675040"/>
            <a:ext cx="4915942" cy="720874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021808" y="1581318"/>
            <a:ext cx="4542909" cy="2562818"/>
          </a:xfrm>
        </p:spPr>
        <p:txBody>
          <a:bodyPr anchor="b">
            <a:normAutofit/>
          </a:bodyPr>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96179" y="1571561"/>
            <a:ext cx="3128997" cy="5412858"/>
          </a:xfrm>
          <a:solidFill>
            <a:schemeClr val="bg1">
              <a:lumMod val="85000"/>
            </a:schemeClr>
          </a:solidFill>
          <a:ln w="9525" cap="sq">
            <a:noFill/>
            <a:miter lim="800000"/>
          </a:ln>
          <a:effectLst/>
        </p:spPr>
        <p:txBody>
          <a:bodyPr anchor="t"/>
          <a:lstStyle>
            <a:lvl1pPr marL="0" indent="0" algn="ctr">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GB"/>
              <a:t>Click icon to add picture</a:t>
            </a:r>
            <a:endParaRPr lang="en-US" dirty="0"/>
          </a:p>
        </p:txBody>
      </p:sp>
      <p:sp>
        <p:nvSpPr>
          <p:cNvPr id="4" name="Text Placeholder 3"/>
          <p:cNvSpPr>
            <a:spLocks noGrp="1"/>
          </p:cNvSpPr>
          <p:nvPr>
            <p:ph type="body" sz="half" idx="2"/>
          </p:nvPr>
        </p:nvSpPr>
        <p:spPr>
          <a:xfrm>
            <a:off x="2020889" y="4404389"/>
            <a:ext cx="4536400" cy="2805239"/>
          </a:xfrm>
        </p:spPr>
        <p:txBody>
          <a:bodyPr>
            <a:normAutofit/>
          </a:bodyPr>
          <a:lstStyle>
            <a:lvl1pPr marL="0" indent="0" algn="l">
              <a:buNone/>
              <a:defRPr sz="252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GB"/>
              <a:t>Click to edit Master text styles</a:t>
            </a:r>
          </a:p>
        </p:txBody>
      </p:sp>
      <p:sp>
        <p:nvSpPr>
          <p:cNvPr id="5" name="Date Placeholder 4"/>
          <p:cNvSpPr>
            <a:spLocks noGrp="1"/>
          </p:cNvSpPr>
          <p:nvPr>
            <p:ph type="dt" sz="half" idx="10"/>
          </p:nvPr>
        </p:nvSpPr>
        <p:spPr>
          <a:xfrm>
            <a:off x="2011330" y="7657801"/>
            <a:ext cx="4553388" cy="448172"/>
          </a:xfrm>
        </p:spPr>
        <p:txBody>
          <a:bodyPr/>
          <a:lstStyle>
            <a:lvl1pPr algn="l">
              <a:defRPr/>
            </a:lvl1pPr>
          </a:lstStyle>
          <a:p>
            <a:fld id="{79389766-A5E5-4DB5-9ABE-E76E0D9DA2E3}" type="datetimeFigureOut">
              <a:rPr lang="en-GB" smtClean="0"/>
              <a:t>01/07/2026</a:t>
            </a:fld>
            <a:endParaRPr lang="en-GB"/>
          </a:p>
        </p:txBody>
      </p:sp>
      <p:sp>
        <p:nvSpPr>
          <p:cNvPr id="6" name="Footer Placeholder 5"/>
          <p:cNvSpPr>
            <a:spLocks noGrp="1"/>
          </p:cNvSpPr>
          <p:nvPr>
            <p:ph type="ftr" sz="quarter" idx="11"/>
          </p:nvPr>
        </p:nvSpPr>
        <p:spPr>
          <a:xfrm>
            <a:off x="2012543" y="446098"/>
            <a:ext cx="4552174" cy="449303"/>
          </a:xfrm>
        </p:spPr>
        <p:txBody>
          <a:bodyPr/>
          <a:lstStyle/>
          <a:p>
            <a:endParaRPr lang="en-GB"/>
          </a:p>
        </p:txBody>
      </p:sp>
      <p:sp>
        <p:nvSpPr>
          <p:cNvPr id="7" name="Slide Number Placeholder 6"/>
          <p:cNvSpPr>
            <a:spLocks noGrp="1"/>
          </p:cNvSpPr>
          <p:nvPr>
            <p:ph type="sldNum" sz="quarter" idx="12"/>
          </p:nvPr>
        </p:nvSpPr>
        <p:spPr/>
        <p:txBody>
          <a:bodyPr/>
          <a:lstStyle/>
          <a:p>
            <a:fld id="{C7A00220-85DA-4747-B799-7CB1823986D7}" type="slidenum">
              <a:rPr lang="en-GB" smtClean="0"/>
              <a:t>‹#›</a:t>
            </a:fld>
            <a:endParaRPr lang="en-GB"/>
          </a:p>
        </p:txBody>
      </p:sp>
      <p:cxnSp>
        <p:nvCxnSpPr>
          <p:cNvPr id="31" name="Straight Connector 30"/>
          <p:cNvCxnSpPr/>
          <p:nvPr/>
        </p:nvCxnSpPr>
        <p:spPr>
          <a:xfrm>
            <a:off x="2017793" y="4401047"/>
            <a:ext cx="453882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2467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389766-A5E5-4DB5-9ABE-E76E0D9DA2E3}"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00220-85DA-4747-B799-7CB1823986D7}" type="slidenum">
              <a:rPr lang="en-GB" smtClean="0"/>
              <a:t>‹#›</a:t>
            </a:fld>
            <a:endParaRPr lang="en-GB"/>
          </a:p>
        </p:txBody>
      </p:sp>
    </p:spTree>
    <p:extLst>
      <p:ext uri="{BB962C8B-B14F-4D97-AF65-F5344CB8AC3E}">
        <p14:creationId xmlns:p14="http://schemas.microsoft.com/office/powerpoint/2010/main" val="737917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5240" y="1118564"/>
            <a:ext cx="1544238" cy="6523845"/>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020888" y="1118564"/>
            <a:ext cx="7421533" cy="652384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389766-A5E5-4DB5-9ABE-E76E0D9DA2E3}"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00220-85DA-4747-B799-7CB1823986D7}" type="slidenum">
              <a:rPr lang="en-GB" smtClean="0"/>
              <a:t>‹#›</a:t>
            </a:fld>
            <a:endParaRPr lang="en-GB"/>
          </a:p>
        </p:txBody>
      </p:sp>
      <p:cxnSp>
        <p:nvCxnSpPr>
          <p:cNvPr id="15" name="Straight Connector 14"/>
          <p:cNvCxnSpPr/>
          <p:nvPr/>
        </p:nvCxnSpPr>
        <p:spPr>
          <a:xfrm>
            <a:off x="9685239" y="1118564"/>
            <a:ext cx="0" cy="652384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2291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822028"/>
            <a:ext cx="12801600" cy="5711328"/>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8533355"/>
            <a:ext cx="12801601" cy="1084618"/>
          </a:xfrm>
          <a:prstGeom prst="rect">
            <a:avLst/>
          </a:prstGeom>
        </p:spPr>
      </p:pic>
      <p:cxnSp>
        <p:nvCxnSpPr>
          <p:cNvPr id="13" name="Straight Connector 12"/>
          <p:cNvCxnSpPr/>
          <p:nvPr/>
        </p:nvCxnSpPr>
        <p:spPr>
          <a:xfrm>
            <a:off x="0" y="8541578"/>
            <a:ext cx="128016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020888" y="1126329"/>
            <a:ext cx="9199880" cy="14689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020888" y="2822027"/>
            <a:ext cx="9199880" cy="483085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05159" y="462519"/>
            <a:ext cx="3315609" cy="432881"/>
          </a:xfrm>
          <a:prstGeom prst="rect">
            <a:avLst/>
          </a:prstGeom>
        </p:spPr>
        <p:txBody>
          <a:bodyPr vert="horz" lIns="91440" tIns="45720" rIns="91440" bIns="45720" rtlCol="0" anchor="ctr"/>
          <a:lstStyle>
            <a:lvl1pPr algn="r">
              <a:defRPr sz="1400">
                <a:solidFill>
                  <a:schemeClr val="tx1">
                    <a:tint val="75000"/>
                  </a:schemeClr>
                </a:solidFill>
              </a:defRPr>
            </a:lvl1pPr>
          </a:lstStyle>
          <a:p>
            <a:fld id="{79389766-A5E5-4DB5-9ABE-E76E0D9DA2E3}" type="datetimeFigureOut">
              <a:rPr lang="en-GB" smtClean="0"/>
              <a:t>01/07/2026</a:t>
            </a:fld>
            <a:endParaRPr lang="en-GB"/>
          </a:p>
        </p:txBody>
      </p:sp>
      <p:sp>
        <p:nvSpPr>
          <p:cNvPr id="5" name="Footer Placeholder 4"/>
          <p:cNvSpPr>
            <a:spLocks noGrp="1"/>
          </p:cNvSpPr>
          <p:nvPr>
            <p:ph type="ftr" sz="quarter" idx="3"/>
          </p:nvPr>
        </p:nvSpPr>
        <p:spPr>
          <a:xfrm>
            <a:off x="2020887" y="461032"/>
            <a:ext cx="5647606" cy="432881"/>
          </a:xfrm>
          <a:prstGeom prst="rect">
            <a:avLst/>
          </a:prstGeom>
        </p:spPr>
        <p:txBody>
          <a:bodyPr vert="horz" lIns="91440" tIns="45720" rIns="91440" bIns="45720" rtlCol="0" anchor="ctr"/>
          <a:lstStyle>
            <a:lvl1pPr algn="l">
              <a:defRPr sz="14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82815" y="1118562"/>
            <a:ext cx="1114044" cy="705009"/>
          </a:xfrm>
          <a:prstGeom prst="rect">
            <a:avLst/>
          </a:prstGeom>
        </p:spPr>
        <p:txBody>
          <a:bodyPr vert="horz" lIns="91440" tIns="45720" rIns="91440" bIns="45720" rtlCol="0" anchor="t"/>
          <a:lstStyle>
            <a:lvl1pPr algn="r">
              <a:defRPr sz="3920">
                <a:solidFill>
                  <a:schemeClr val="accent1"/>
                </a:solidFill>
              </a:defRPr>
            </a:lvl1pPr>
          </a:lstStyle>
          <a:p>
            <a:fld id="{C7A00220-85DA-4747-B799-7CB1823986D7}" type="slidenum">
              <a:rPr lang="en-GB" smtClean="0"/>
              <a:t>‹#›</a:t>
            </a:fld>
            <a:endParaRPr lang="en-GB"/>
          </a:p>
        </p:txBody>
      </p:sp>
    </p:spTree>
    <p:extLst>
      <p:ext uri="{BB962C8B-B14F-4D97-AF65-F5344CB8AC3E}">
        <p14:creationId xmlns:p14="http://schemas.microsoft.com/office/powerpoint/2010/main" val="28695927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480" b="0" i="0" kern="1200" cap="all">
          <a:solidFill>
            <a:schemeClr val="tx1"/>
          </a:solidFill>
          <a:effectLst/>
          <a:latin typeface="+mj-lt"/>
          <a:ea typeface="+mj-ea"/>
          <a:cs typeface="+mj-cs"/>
        </a:defRPr>
      </a:lvl1pPr>
    </p:titleStyle>
    <p:bodyStyle>
      <a:lvl1pPr marL="320040" indent="-320040" algn="l" defTabSz="960120" rtl="0" eaLnBrk="1" latinLnBrk="0" hangingPunct="1">
        <a:lnSpc>
          <a:spcPct val="120000"/>
        </a:lnSpc>
        <a:spcBef>
          <a:spcPts val="1400"/>
        </a:spcBef>
        <a:buClr>
          <a:schemeClr val="accent1"/>
        </a:buClr>
        <a:buSzPct val="100000"/>
        <a:buFont typeface="Arial" panose="020B0604020202020204" pitchFamily="34" charset="0"/>
        <a:buChar char="•"/>
        <a:defRPr sz="2800" kern="1200" cap="none">
          <a:solidFill>
            <a:schemeClr val="tx1"/>
          </a:solidFill>
          <a:effectLst/>
          <a:latin typeface="+mn-lt"/>
          <a:ea typeface="+mn-ea"/>
          <a:cs typeface="+mn-cs"/>
        </a:defRPr>
      </a:lvl1pPr>
      <a:lvl2pPr marL="960120" indent="-320040" algn="l" defTabSz="960120" rtl="0" eaLnBrk="1" latinLnBrk="0" hangingPunct="1">
        <a:lnSpc>
          <a:spcPct val="120000"/>
        </a:lnSpc>
        <a:spcBef>
          <a:spcPts val="700"/>
        </a:spcBef>
        <a:buClr>
          <a:schemeClr val="accent1"/>
        </a:buClr>
        <a:buSzPct val="100000"/>
        <a:buFont typeface="Arial" panose="020B0604020202020204" pitchFamily="34" charset="0"/>
        <a:buChar char="•"/>
        <a:defRPr sz="2240" kern="1200" cap="none" baseline="0">
          <a:solidFill>
            <a:schemeClr val="tx1"/>
          </a:solidFill>
          <a:effectLst/>
          <a:latin typeface="+mn-lt"/>
          <a:ea typeface="+mn-ea"/>
          <a:cs typeface="+mn-cs"/>
        </a:defRPr>
      </a:lvl2pPr>
      <a:lvl3pPr marL="1600200" indent="-320040" algn="l" defTabSz="960120" rtl="0" eaLnBrk="1" latinLnBrk="0" hangingPunct="1">
        <a:lnSpc>
          <a:spcPct val="120000"/>
        </a:lnSpc>
        <a:spcBef>
          <a:spcPts val="700"/>
        </a:spcBef>
        <a:buClr>
          <a:schemeClr val="accent1"/>
        </a:buClr>
        <a:buSzPct val="100000"/>
        <a:buFont typeface="Arial" panose="020B0604020202020204" pitchFamily="34" charset="0"/>
        <a:buChar char="•"/>
        <a:defRPr sz="2240" kern="1200" cap="none">
          <a:solidFill>
            <a:schemeClr val="tx1"/>
          </a:solidFill>
          <a:effectLst/>
          <a:latin typeface="+mn-lt"/>
          <a:ea typeface="+mn-ea"/>
          <a:cs typeface="+mn-cs"/>
        </a:defRPr>
      </a:lvl3pPr>
      <a:lvl4pPr marL="2240280" indent="-320040" algn="l" defTabSz="960120" rtl="0" eaLnBrk="1" latinLnBrk="0" hangingPunct="1">
        <a:lnSpc>
          <a:spcPct val="120000"/>
        </a:lnSpc>
        <a:spcBef>
          <a:spcPts val="700"/>
        </a:spcBef>
        <a:buClr>
          <a:schemeClr val="accent1"/>
        </a:buClr>
        <a:buSzPct val="100000"/>
        <a:buFont typeface="Arial" panose="020B0604020202020204" pitchFamily="34" charset="0"/>
        <a:buChar char="•"/>
        <a:defRPr sz="1960" kern="1200" cap="none" baseline="0">
          <a:solidFill>
            <a:schemeClr val="tx1"/>
          </a:solidFill>
          <a:effectLst/>
          <a:latin typeface="+mn-lt"/>
          <a:ea typeface="+mn-ea"/>
          <a:cs typeface="+mn-cs"/>
        </a:defRPr>
      </a:lvl4pPr>
      <a:lvl5pPr marL="2880360" indent="-320040" algn="l" defTabSz="960120" rtl="0" eaLnBrk="1" latinLnBrk="0" hangingPunct="1">
        <a:lnSpc>
          <a:spcPct val="120000"/>
        </a:lnSpc>
        <a:spcBef>
          <a:spcPts val="700"/>
        </a:spcBef>
        <a:buClr>
          <a:schemeClr val="accent1"/>
        </a:buClr>
        <a:buSzPct val="100000"/>
        <a:buFont typeface="Arial" panose="020B0604020202020204" pitchFamily="34" charset="0"/>
        <a:buChar char="•"/>
        <a:defRPr sz="1680" kern="1200" cap="none">
          <a:solidFill>
            <a:schemeClr val="tx1"/>
          </a:solidFill>
          <a:effectLst/>
          <a:latin typeface="+mn-lt"/>
          <a:ea typeface="+mn-ea"/>
          <a:cs typeface="+mn-cs"/>
        </a:defRPr>
      </a:lvl5pPr>
      <a:lvl6pPr marL="3520440" indent="-320040" algn="l" defTabSz="1280160" rtl="0" eaLnBrk="1" latinLnBrk="0" hangingPunct="1">
        <a:lnSpc>
          <a:spcPct val="120000"/>
        </a:lnSpc>
        <a:spcBef>
          <a:spcPts val="700"/>
        </a:spcBef>
        <a:buClr>
          <a:schemeClr val="accent1"/>
        </a:buClr>
        <a:buSzPct val="100000"/>
        <a:buFont typeface="Arial" panose="020B0604020202020204" pitchFamily="34" charset="0"/>
        <a:buChar char="•"/>
        <a:defRPr sz="1680" kern="1200">
          <a:solidFill>
            <a:schemeClr val="tx1"/>
          </a:solidFill>
          <a:effectLst/>
          <a:latin typeface="+mn-lt"/>
          <a:ea typeface="+mn-ea"/>
          <a:cs typeface="+mn-cs"/>
        </a:defRPr>
      </a:lvl6pPr>
      <a:lvl7pPr marL="4160520" indent="-320040" algn="l" defTabSz="1280160" rtl="0" eaLnBrk="1" latinLnBrk="0" hangingPunct="1">
        <a:lnSpc>
          <a:spcPct val="120000"/>
        </a:lnSpc>
        <a:spcBef>
          <a:spcPts val="700"/>
        </a:spcBef>
        <a:buClr>
          <a:schemeClr val="accent1"/>
        </a:buClr>
        <a:buSzPct val="100000"/>
        <a:buFont typeface="Arial" panose="020B0604020202020204" pitchFamily="34" charset="0"/>
        <a:buChar char="•"/>
        <a:defRPr sz="1680" kern="1200">
          <a:solidFill>
            <a:schemeClr val="tx1"/>
          </a:solidFill>
          <a:effectLst/>
          <a:latin typeface="+mn-lt"/>
          <a:ea typeface="+mn-ea"/>
          <a:cs typeface="+mn-cs"/>
        </a:defRPr>
      </a:lvl7pPr>
      <a:lvl8pPr marL="4800600" indent="-320040" algn="l" defTabSz="1280160" rtl="0" eaLnBrk="1" latinLnBrk="0" hangingPunct="1">
        <a:lnSpc>
          <a:spcPct val="120000"/>
        </a:lnSpc>
        <a:spcBef>
          <a:spcPts val="700"/>
        </a:spcBef>
        <a:buClr>
          <a:schemeClr val="accent1"/>
        </a:buClr>
        <a:buSzPct val="100000"/>
        <a:buFont typeface="Arial" panose="020B0604020202020204" pitchFamily="34" charset="0"/>
        <a:buChar char="•"/>
        <a:defRPr sz="1680" kern="1200" baseline="0">
          <a:solidFill>
            <a:schemeClr val="tx1"/>
          </a:solidFill>
          <a:effectLst/>
          <a:latin typeface="+mn-lt"/>
          <a:ea typeface="+mn-ea"/>
          <a:cs typeface="+mn-cs"/>
        </a:defRPr>
      </a:lvl8pPr>
      <a:lvl9pPr marL="5440680" indent="-320040" algn="l" defTabSz="1280160" rtl="0" eaLnBrk="1" latinLnBrk="0" hangingPunct="1">
        <a:lnSpc>
          <a:spcPct val="120000"/>
        </a:lnSpc>
        <a:spcBef>
          <a:spcPts val="700"/>
        </a:spcBef>
        <a:buClr>
          <a:schemeClr val="accent1"/>
        </a:buClr>
        <a:buSzPct val="100000"/>
        <a:buFont typeface="Arial" panose="020B0604020202020204" pitchFamily="34" charset="0"/>
        <a:buChar char="•"/>
        <a:defRPr sz="1680" kern="1200" baseline="0">
          <a:solidFill>
            <a:schemeClr val="tx1"/>
          </a:solidFill>
          <a:effectLst/>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ofcom.org.uk&#8288;" TargetMode="External"/><Relationship Id="rId2" Type="http://schemas.openxmlformats.org/officeDocument/2006/relationships/hyperlink" Target="https://www.jisc.ac.uk/skills/digital-capabilities&#8288;" TargetMode="External"/><Relationship Id="rId1" Type="http://schemas.openxmlformats.org/officeDocument/2006/relationships/slideLayout" Target="../slideLayouts/slideLayout2.xml"/><Relationship Id="rId4" Type="http://schemas.openxmlformats.org/officeDocument/2006/relationships/hyperlink" Target="https://www.gov.uk&#8288;"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s://ictevangelist.com/digital-citizenship-has-never-been-so-important-and-heres-why/" TargetMode="External"/><Relationship Id="rId7" Type="http://schemas.openxmlformats.org/officeDocument/2006/relationships/hyperlink" Target="https://kpu.pressbooks.pub/academicintegrity/" TargetMode="External"/><Relationship Id="rId2"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 Id="rId9" Type="http://schemas.openxmlformats.org/officeDocument/2006/relationships/hyperlink" Target="https://courses.lumenlearning.com/suny-delhi-professionalnursing/chapter/baccalaureate-educ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view-source:https:/uowtsd-my.sharepoint.com/:w:/r/personal/2505623_student_uwtsd_ac_uk/_layouts/15/Doc.aspx?sourcedoc=%7b62292E74-3637-4D84-8D0A-5E7FEAD5E5FD%7d&amp;file=Essential%20Academic%20and%20Employment%20Skills%20(1).docx&amp;action=default&amp;mobileredirect=true" TargetMode="External"/><Relationship Id="rId2" Type="http://schemas.openxmlformats.org/officeDocument/2006/relationships/hyperlink" Target="https://uowtsd-my.sharepoint.com/:w:/r/personal/2505623_student_uwtsd_ac_uk/_layouts/15/Doc.aspx?sourcedoc=%7b62292E74-3637-4D84-8D0A-5E7FEAD5E5FD%7d&amp;file=Essential%20Academic%20and%20Employment%20Skills%20(1).docx&amp;action=default&amp;mobileredirect=tru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view-source:https:/uowtsd-my.sharepoint.com/:w:/r/personal/2505623_student_uwtsd_ac_uk/_layouts/15/Doc.aspx?sourcedoc=%7b62292E74-3637-4D84-8D0A-5E7FEAD5E5FD%7d&amp;file=Essential%20Academic%20and%20Employment%20Skills%20(1).docx&amp;action=default&amp;mobileredirect=tru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6184" y="984176"/>
            <a:ext cx="10881360" cy="2058035"/>
          </a:xfrm>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pPr fontAlgn="base"/>
            <a:r>
              <a:rPr lang="en-GB" sz="1400" b="1" dirty="0"/>
              <a:t>Essential Academic and Employment Skills</a:t>
            </a:r>
            <a:r>
              <a:rPr lang="en-GB" sz="1400" dirty="0"/>
              <a:t> </a:t>
            </a:r>
            <a:br>
              <a:rPr lang="en-GB" sz="1400" dirty="0"/>
            </a:br>
            <a:r>
              <a:rPr lang="en-GB" sz="1400" b="1" dirty="0"/>
              <a:t>E-Portfolio 4 tasks </a:t>
            </a:r>
            <a:r>
              <a:rPr lang="en-GB" sz="1400" dirty="0"/>
              <a:t> </a:t>
            </a:r>
            <a:br>
              <a:rPr lang="en-GB" sz="1400" dirty="0"/>
            </a:br>
            <a:r>
              <a:rPr lang="en-GB" sz="1400" b="1" dirty="0"/>
              <a:t>Student Name Mohammed Islam</a:t>
            </a:r>
            <a:r>
              <a:rPr lang="en-GB" sz="1400" dirty="0"/>
              <a:t> </a:t>
            </a:r>
            <a:br>
              <a:rPr lang="en-GB" sz="1400" dirty="0"/>
            </a:br>
            <a:r>
              <a:rPr lang="en-GB" sz="1400" dirty="0"/>
              <a:t>Lecturer: Mohammed Bin </a:t>
            </a:r>
            <a:r>
              <a:rPr lang="en-GB" sz="1400" dirty="0" err="1"/>
              <a:t>fara</a:t>
            </a:r>
            <a:r>
              <a:rPr lang="en-GB" sz="1400" dirty="0"/>
              <a:t/>
            </a:r>
            <a:br>
              <a:rPr lang="en-GB" sz="1400" dirty="0"/>
            </a:br>
            <a:r>
              <a:rPr lang="en-GB" sz="1400" b="1" dirty="0"/>
              <a:t>Student Identity number :2505623</a:t>
            </a:r>
            <a:r>
              <a:rPr lang="en-GB" sz="1400" dirty="0"/>
              <a:t> </a:t>
            </a:r>
            <a:br>
              <a:rPr lang="en-GB" sz="1400" dirty="0"/>
            </a:br>
            <a:r>
              <a:rPr lang="en-GB" sz="1400" b="1" dirty="0"/>
              <a:t>March 9/2026</a:t>
            </a:r>
            <a:r>
              <a:rPr lang="en-GB" sz="1400" dirty="0"/>
              <a:t> </a:t>
            </a:r>
            <a:br>
              <a:rPr lang="en-GB" sz="1400" dirty="0"/>
            </a:br>
            <a:r>
              <a:rPr lang="en-GB" sz="1400" b="1" dirty="0"/>
              <a:t>Contents </a:t>
            </a:r>
            <a:r>
              <a:rPr lang="en-GB" sz="1400" dirty="0"/>
              <a:t> </a:t>
            </a:r>
            <a:r>
              <a:rPr lang="en-GB" sz="1200" dirty="0"/>
              <a:t/>
            </a:r>
            <a:br>
              <a:rPr lang="en-GB" sz="1200" dirty="0"/>
            </a:br>
            <a:endParaRPr lang="en-GB" sz="900" dirty="0"/>
          </a:p>
        </p:txBody>
      </p:sp>
      <p:sp>
        <p:nvSpPr>
          <p:cNvPr id="3" name="Subtitle 2"/>
          <p:cNvSpPr>
            <a:spLocks noGrp="1"/>
          </p:cNvSpPr>
          <p:nvPr>
            <p:ph type="subTitle" idx="1"/>
          </p:nvPr>
        </p:nvSpPr>
        <p:spPr/>
        <p:txBody>
          <a:bodyPr vert="horz" lIns="91440" tIns="91440" rIns="91440" bIns="91440" rtlCol="0" anchor="t">
            <a:no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800" dirty="0">
                <a:latin typeface="Bahnschrift SemiBold Condensed"/>
              </a:rPr>
              <a:t>1</a:t>
            </a:r>
            <a:r>
              <a:rPr lang="en-GB" sz="1200" dirty="0">
                <a:latin typeface="Bahnschrift SemiBold Condensed"/>
              </a:rPr>
              <a:t>.Task 1 – Essential Academic and Employment skills</a:t>
            </a:r>
          </a:p>
          <a:p>
            <a:r>
              <a:rPr lang="en-GB" sz="1200" dirty="0">
                <a:latin typeface="Bahnschrift SemiBold Condensed"/>
              </a:rPr>
              <a:t>Task 2 -Teamwork and collaboration</a:t>
            </a:r>
          </a:p>
          <a:p>
            <a:r>
              <a:rPr lang="en-GB" sz="1200" dirty="0">
                <a:latin typeface="Bahnschrift SemiBold Condensed"/>
              </a:rPr>
              <a:t>Task 3 Automatic referencing tool</a:t>
            </a:r>
          </a:p>
          <a:p>
            <a:r>
              <a:rPr lang="en-GB" sz="1200" dirty="0">
                <a:latin typeface="Bahnschrift SemiBold Condensed"/>
              </a:rPr>
              <a:t>Task 4 -E Portfolio review and reflection</a:t>
            </a:r>
          </a:p>
          <a:p>
            <a:r>
              <a:rPr lang="en-GB" sz="1200" dirty="0">
                <a:latin typeface="Bahnschrift SemiBold Condensed"/>
              </a:rPr>
              <a:t>5 References</a:t>
            </a:r>
          </a:p>
          <a:p>
            <a:endParaRPr lang="en-GB" sz="2100" dirty="0">
              <a:latin typeface="Bahnschrift SemiBold Condensed" panose="020B0502040204020203" pitchFamily="34" charset="0"/>
            </a:endParaRPr>
          </a:p>
        </p:txBody>
      </p:sp>
    </p:spTree>
    <p:extLst>
      <p:ext uri="{BB962C8B-B14F-4D97-AF65-F5344CB8AC3E}">
        <p14:creationId xmlns:p14="http://schemas.microsoft.com/office/powerpoint/2010/main" val="90886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C0ECB7-1807-2571-F71E-BD28B3289F4D}"/>
              </a:ext>
            </a:extLst>
          </p:cNvPr>
          <p:cNvSpPr>
            <a:spLocks noGrp="1"/>
          </p:cNvSpPr>
          <p:nvPr>
            <p:ph type="title"/>
          </p:nvPr>
        </p:nvSpPr>
        <p:spPr/>
        <p:txBody>
          <a:bodyPr>
            <a:normAutofit/>
          </a:bodyPr>
          <a:lstStyle/>
          <a:p>
            <a:r>
              <a:rPr lang="en-US" sz="1400"/>
              <a:t>Reflection</a:t>
            </a:r>
          </a:p>
        </p:txBody>
      </p:sp>
      <p:sp>
        <p:nvSpPr>
          <p:cNvPr id="3" name="Content Placeholder 2">
            <a:extLst>
              <a:ext uri="{FF2B5EF4-FFF2-40B4-BE49-F238E27FC236}">
                <a16:creationId xmlns:a16="http://schemas.microsoft.com/office/drawing/2014/main" xmlns="" id="{E2F7E268-493A-23A2-42E1-0638B3471506}"/>
              </a:ext>
            </a:extLst>
          </p:cNvPr>
          <p:cNvSpPr>
            <a:spLocks noGrp="1"/>
          </p:cNvSpPr>
          <p:nvPr>
            <p:ph idx="1"/>
          </p:nvPr>
        </p:nvSpPr>
        <p:spPr/>
        <p:txBody>
          <a:bodyPr/>
          <a:lstStyle/>
          <a:p>
            <a:r>
              <a:rPr lang="en-US" sz="1200" err="1"/>
              <a:t>Refworks</a:t>
            </a:r>
            <a:r>
              <a:rPr lang="en-US" sz="1200" dirty="0"/>
              <a:t> helped me </a:t>
            </a:r>
            <a:r>
              <a:rPr lang="en-US" sz="1200" err="1"/>
              <a:t>organise</a:t>
            </a:r>
            <a:r>
              <a:rPr lang="en-US" sz="1200" dirty="0"/>
              <a:t> my academic sources efficiently and automati</a:t>
            </a:r>
            <a:r>
              <a:rPr lang="en-US" sz="1200"/>
              <a:t>cally generate citations in IEEE style.</a:t>
            </a:r>
            <a:endParaRPr lang="en-US" sz="1200" dirty="0"/>
          </a:p>
          <a:p>
            <a:r>
              <a:rPr lang="en-US" sz="1200" dirty="0"/>
              <a:t>It reduced errors in </a:t>
            </a:r>
            <a:r>
              <a:rPr lang="en-US" sz="1200"/>
              <a:t>referencing and</a:t>
            </a:r>
            <a:r>
              <a:rPr lang="en-US" sz="1200" dirty="0"/>
              <a:t> improved the structure of my academic writing. I found the folder system useful for </a:t>
            </a:r>
            <a:r>
              <a:rPr lang="en-US" sz="1200"/>
              <a:t>managing task 3 sources.</a:t>
            </a:r>
            <a:endParaRPr lang="en-US" sz="1200" dirty="0"/>
          </a:p>
        </p:txBody>
      </p:sp>
    </p:spTree>
    <p:extLst>
      <p:ext uri="{BB962C8B-B14F-4D97-AF65-F5344CB8AC3E}">
        <p14:creationId xmlns:p14="http://schemas.microsoft.com/office/powerpoint/2010/main" val="2499841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8B8596-A1BD-968C-92F2-77135CFC58D6}"/>
              </a:ext>
            </a:extLst>
          </p:cNvPr>
          <p:cNvSpPr>
            <a:spLocks noGrp="1"/>
          </p:cNvSpPr>
          <p:nvPr>
            <p:ph type="title"/>
          </p:nvPr>
        </p:nvSpPr>
        <p:spPr/>
        <p:txBody>
          <a:bodyPr>
            <a:normAutofit/>
          </a:bodyPr>
          <a:lstStyle/>
          <a:p>
            <a:r>
              <a:rPr lang="en-US" sz="1400"/>
              <a:t>IEEE reference list </a:t>
            </a:r>
          </a:p>
        </p:txBody>
      </p:sp>
      <p:sp>
        <p:nvSpPr>
          <p:cNvPr id="3" name="Content Placeholder 2">
            <a:extLst>
              <a:ext uri="{FF2B5EF4-FFF2-40B4-BE49-F238E27FC236}">
                <a16:creationId xmlns:a16="http://schemas.microsoft.com/office/drawing/2014/main" xmlns="" id="{3CCD67A8-7E9F-E769-1E1B-D9344CEB2F31}"/>
              </a:ext>
            </a:extLst>
          </p:cNvPr>
          <p:cNvSpPr>
            <a:spLocks noGrp="1"/>
          </p:cNvSpPr>
          <p:nvPr>
            <p:ph idx="1"/>
          </p:nvPr>
        </p:nvSpPr>
        <p:spPr/>
        <p:txBody>
          <a:bodyPr>
            <a:normAutofit/>
          </a:bodyPr>
          <a:lstStyle/>
          <a:p>
            <a:r>
              <a:rPr lang="en-US" sz="1100">
                <a:solidFill>
                  <a:srgbClr val="242424"/>
                </a:solidFill>
                <a:highlight>
                  <a:srgbClr val="FFFFFF"/>
                </a:highlight>
                <a:latin typeface="Segoe UI"/>
                <a:cs typeface="Segoe UI"/>
              </a:rPr>
              <a:t>1] P. Gilster, Digital Literacy. New York, NY, USA: Wiley, 1997.</a:t>
            </a:r>
            <a:endParaRPr lang="en-US" sz="1200" dirty="0"/>
          </a:p>
          <a:p>
            <a:r>
              <a:rPr lang="en-US" sz="1100" dirty="0">
                <a:solidFill>
                  <a:srgbClr val="242424"/>
                </a:solidFill>
                <a:highlight>
                  <a:srgbClr val="FFFFFF"/>
                </a:highlight>
                <a:latin typeface="Segoe UI"/>
                <a:cs typeface="Segoe UI"/>
              </a:rPr>
              <a:t>[2] </a:t>
            </a:r>
            <a:r>
              <a:rPr lang="en-US" sz="1100" dirty="0" err="1">
                <a:solidFill>
                  <a:srgbClr val="242424"/>
                </a:solidFill>
                <a:highlight>
                  <a:srgbClr val="FFFFFF"/>
                </a:highlight>
                <a:latin typeface="Segoe UI"/>
                <a:cs typeface="Segoe UI"/>
              </a:rPr>
              <a:t>Jisc</a:t>
            </a:r>
            <a:r>
              <a:rPr lang="en-US" sz="1100" dirty="0">
                <a:solidFill>
                  <a:srgbClr val="242424"/>
                </a:solidFill>
                <a:highlight>
                  <a:srgbClr val="FFFFFF"/>
                </a:highlight>
                <a:latin typeface="Segoe UI"/>
                <a:cs typeface="Segoe UI"/>
              </a:rPr>
              <a:t>, “Building digital capabilities,” </a:t>
            </a:r>
            <a:r>
              <a:rPr lang="en-US" sz="1100" dirty="0" err="1">
                <a:solidFill>
                  <a:srgbClr val="242424"/>
                </a:solidFill>
                <a:highlight>
                  <a:srgbClr val="FFFFFF"/>
                </a:highlight>
                <a:latin typeface="Segoe UI"/>
                <a:cs typeface="Segoe UI"/>
              </a:rPr>
              <a:t>Jisc</a:t>
            </a:r>
            <a:r>
              <a:rPr lang="en-US" sz="1100" dirty="0">
                <a:solidFill>
                  <a:srgbClr val="242424"/>
                </a:solidFill>
                <a:highlight>
                  <a:srgbClr val="FFFFFF"/>
                </a:highlight>
                <a:latin typeface="Segoe UI"/>
                <a:cs typeface="Segoe UI"/>
              </a:rPr>
              <a:t>, 2024. [Online]. Available: </a:t>
            </a:r>
            <a:r>
              <a:rPr lang="en-US" sz="1100" dirty="0">
                <a:solidFill>
                  <a:srgbClr val="242424"/>
                </a:solidFill>
                <a:highlight>
                  <a:srgbClr val="FFFFFF"/>
                </a:highlight>
                <a:latin typeface="Segoe UI"/>
                <a:cs typeface="Segoe UI"/>
                <a:hlinkClick r:id="rId2"/>
              </a:rPr>
              <a:t>https://www.jisc.ac.uk/skills/digital-capabilities⁠</a:t>
            </a:r>
            <a:r>
              <a:rPr lang="en-US" sz="1100" dirty="0">
                <a:solidFill>
                  <a:srgbClr val="242424"/>
                </a:solidFill>
                <a:highlight>
                  <a:srgbClr val="FFFFFF"/>
                </a:highlight>
                <a:latin typeface="Segoe UI"/>
                <a:cs typeface="Segoe UI"/>
              </a:rPr>
              <a:t>�</a:t>
            </a:r>
            <a:endParaRPr lang="en-US"/>
          </a:p>
          <a:p>
            <a:r>
              <a:rPr lang="en-US" sz="1100">
                <a:solidFill>
                  <a:srgbClr val="242424"/>
                </a:solidFill>
                <a:highlight>
                  <a:srgbClr val="FFFFFF"/>
                </a:highlight>
                <a:latin typeface="Segoe UI"/>
                <a:cs typeface="Segoe UI"/>
              </a:rPr>
              <a:t>[3] UNESCO, Digital skills for life and work. Paris, France: UNESCO, 2018.</a:t>
            </a:r>
            <a:endParaRPr lang="en-US"/>
          </a:p>
          <a:p>
            <a:r>
              <a:rPr lang="en-US" sz="1100">
                <a:solidFill>
                  <a:srgbClr val="242424"/>
                </a:solidFill>
                <a:highlight>
                  <a:srgbClr val="FFFFFF"/>
                </a:highlight>
                <a:latin typeface="Segoe UI"/>
                <a:cs typeface="Segoe UI"/>
              </a:rPr>
              <a:t>[4] Ofcom, Online Nation: The Online Experience of UK Users, 2023. [Online]. Available: </a:t>
            </a:r>
            <a:r>
              <a:rPr lang="en-US" sz="1100" dirty="0">
                <a:solidFill>
                  <a:srgbClr val="242424"/>
                </a:solidFill>
                <a:highlight>
                  <a:srgbClr val="FFFFFF"/>
                </a:highlight>
                <a:latin typeface="Segoe UI"/>
                <a:cs typeface="Segoe UI"/>
                <a:hlinkClick r:id="rId3"/>
              </a:rPr>
              <a:t>https://www.ofcom.org.uk⁠</a:t>
            </a:r>
            <a:r>
              <a:rPr lang="en-US" sz="1100" dirty="0">
                <a:solidFill>
                  <a:srgbClr val="242424"/>
                </a:solidFill>
                <a:highlight>
                  <a:srgbClr val="FFFFFF"/>
                </a:highlight>
                <a:latin typeface="Segoe UI"/>
                <a:cs typeface="Segoe UI"/>
              </a:rPr>
              <a:t>�</a:t>
            </a:r>
            <a:endParaRPr lang="en-US"/>
          </a:p>
          <a:p>
            <a:r>
              <a:rPr lang="en-US" sz="1100">
                <a:solidFill>
                  <a:srgbClr val="242424"/>
                </a:solidFill>
                <a:highlight>
                  <a:srgbClr val="FFFFFF"/>
                </a:highlight>
                <a:latin typeface="Segoe UI"/>
                <a:cs typeface="Segoe UI"/>
              </a:rPr>
              <a:t>[5] UK Government, “Online safety guidance,” GOV.UK, 2024. [Online]. Available: </a:t>
            </a:r>
            <a:r>
              <a:rPr lang="en-US" sz="1100" dirty="0">
                <a:solidFill>
                  <a:srgbClr val="242424"/>
                </a:solidFill>
                <a:highlight>
                  <a:srgbClr val="FFFFFF"/>
                </a:highlight>
                <a:latin typeface="Segoe UI"/>
                <a:cs typeface="Segoe UI"/>
                <a:hlinkClick r:id="rId4"/>
              </a:rPr>
              <a:t>https://www.gov.uk⁠</a:t>
            </a:r>
            <a:r>
              <a:rPr lang="en-US" sz="1100" dirty="0">
                <a:solidFill>
                  <a:srgbClr val="242424"/>
                </a:solidFill>
                <a:highlight>
                  <a:srgbClr val="FFFFFF"/>
                </a:highlight>
                <a:latin typeface="Segoe UI"/>
                <a:cs typeface="Segoe UI"/>
              </a:rPr>
              <a:t>�</a:t>
            </a:r>
            <a:endParaRPr lang="en-US"/>
          </a:p>
          <a:p>
            <a:endParaRPr lang="en-US" sz="1200" dirty="0"/>
          </a:p>
        </p:txBody>
      </p:sp>
    </p:spTree>
    <p:extLst>
      <p:ext uri="{BB962C8B-B14F-4D97-AF65-F5344CB8AC3E}">
        <p14:creationId xmlns:p14="http://schemas.microsoft.com/office/powerpoint/2010/main" val="1352648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4C0205-CA47-E02F-8741-EC6AFBF372D6}"/>
              </a:ext>
            </a:extLst>
          </p:cNvPr>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US" sz="1400">
                <a:ea typeface="Calibri"/>
                <a:cs typeface="Calibri"/>
              </a:rPr>
              <a:t>Welcome</a:t>
            </a:r>
            <a:r>
              <a:rPr lang="en-US" sz="1200">
                <a:ea typeface="Calibri"/>
                <a:cs typeface="Calibri"/>
              </a:rPr>
              <a:t> </a:t>
            </a:r>
            <a:endParaRPr lang="en-US" sz="1200"/>
          </a:p>
        </p:txBody>
      </p:sp>
      <p:sp>
        <p:nvSpPr>
          <p:cNvPr id="3" name="Content Placeholder 2">
            <a:extLst>
              <a:ext uri="{FF2B5EF4-FFF2-40B4-BE49-F238E27FC236}">
                <a16:creationId xmlns:a16="http://schemas.microsoft.com/office/drawing/2014/main" xmlns="" id="{D9CED6CC-3009-B06B-D5FE-79228771C0C1}"/>
              </a:ext>
            </a:extLst>
          </p:cNvPr>
          <p:cNvSpPr>
            <a:spLocks noGrp="1"/>
          </p:cNvSpPr>
          <p:nvPr>
            <p:ph idx="1"/>
          </p:nvPr>
        </p:nvSpPr>
        <p:spPr/>
        <p:txBody>
          <a:bodyPr vert="horz" lIns="68580" tIns="34290" rIns="68580" bIns="34290" rtlCol="0" anchor="t">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US" sz="1200" dirty="0">
                <a:ea typeface="Calibri"/>
                <a:cs typeface="Calibri"/>
              </a:rPr>
              <a:t>Welcome to my E-portfolio for learning in the digital Era. This portfolio showcases my work throughout the module, including academic skills, Teamwork throughout the module, including academic skills, teamwork and collaboration, digital literacy, and the use of digital tools to support learning. The portfolio demonstrates my development of key academic and employability skills </a:t>
            </a:r>
            <a:r>
              <a:rPr lang="en-US" sz="1200">
                <a:ea typeface="Calibri"/>
                <a:cs typeface="Calibri"/>
              </a:rPr>
              <a:t>relevant to my chosen career path.</a:t>
            </a:r>
            <a:endParaRPr lang="en-US" sz="1200"/>
          </a:p>
        </p:txBody>
      </p:sp>
    </p:spTree>
    <p:extLst>
      <p:ext uri="{BB962C8B-B14F-4D97-AF65-F5344CB8AC3E}">
        <p14:creationId xmlns:p14="http://schemas.microsoft.com/office/powerpoint/2010/main" val="1610524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dirty="0"/>
              <a:t>Task 1</a:t>
            </a:r>
          </a:p>
        </p:txBody>
      </p:sp>
      <p:sp>
        <p:nvSpPr>
          <p:cNvPr id="3" name="Content Placeholder 2"/>
          <p:cNvSpPr>
            <a:spLocks noGrp="1"/>
          </p:cNvSpPr>
          <p:nvPr>
            <p:ph idx="1"/>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600" dirty="0"/>
              <a:t>E</a:t>
            </a:r>
            <a:r>
              <a:rPr lang="en-GB" sz="1200" dirty="0"/>
              <a:t>ssential academic and employment skills are fundamental for success in both higher education and progressing into careers in the fields such as Public safety and Policing. These skills include communication, teamwork, problem solving, time management, and digital literacy. All of which are highly valued in both academic and professional environment. Effective communication skills are critical in conveying information clearly and professionally. In academic settings this involves writing structured assignments and engaging in discussions. In Policing and Public Safety roles, communication is essential when dealing with the public, writing incident reports and co-ordinating with colleagues [1], clear communication can help prevent misunderstandings and ensure safety in high pressure situations.</a:t>
            </a:r>
          </a:p>
          <a:p>
            <a:r>
              <a:rPr lang="en-GB" sz="1200" dirty="0"/>
              <a:t>Teamwork is equally important, particularly in careers such as law enforcement, where individuals must closely work with others to achieve shared objectives, the ability to collaborate, respect, different perspectives and contribute effectively within a team enhances operational efficiency and decision -making</a:t>
            </a:r>
          </a:p>
          <a:p>
            <a:endParaRPr lang="en-GB" sz="1200" dirty="0"/>
          </a:p>
        </p:txBody>
      </p:sp>
    </p:spTree>
    <p:extLst>
      <p:ext uri="{BB962C8B-B14F-4D97-AF65-F5344CB8AC3E}">
        <p14:creationId xmlns:p14="http://schemas.microsoft.com/office/powerpoint/2010/main" val="3923597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dirty="0"/>
              <a:t>Time Management</a:t>
            </a:r>
          </a:p>
        </p:txBody>
      </p:sp>
      <p:sp>
        <p:nvSpPr>
          <p:cNvPr id="3" name="Content Placeholder 2"/>
          <p:cNvSpPr>
            <a:spLocks noGrp="1"/>
          </p:cNvSpPr>
          <p:nvPr>
            <p:ph idx="1"/>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dirty="0"/>
              <a:t>Time management is another vital skill that supports both academic achievement and workplace performance. Being able to organise tasks and prioritise responsibilities and meet deadlines is essential in maintaining discipline and reliability- qualities highly valued in policing and security roles [3] poor time management can lead to mistakes, whereas effective planning improves productivity and reduces stress.</a:t>
            </a:r>
          </a:p>
          <a:p>
            <a:endParaRPr lang="en-GB" sz="1200" dirty="0"/>
          </a:p>
        </p:txBody>
      </p:sp>
    </p:spTree>
    <p:extLst>
      <p:ext uri="{BB962C8B-B14F-4D97-AF65-F5344CB8AC3E}">
        <p14:creationId xmlns:p14="http://schemas.microsoft.com/office/powerpoint/2010/main" val="2196244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Teamwork</a:t>
            </a:r>
          </a:p>
        </p:txBody>
      </p:sp>
      <p:pic>
        <p:nvPicPr>
          <p:cNvPr id="4" name="drawing" descr="Teamwork - Free of Charge Creative Commons Wooden Tile image"/>
          <p:cNvPicPr>
            <a:picLocks noGrp="1"/>
          </p:cNvPicPr>
          <p:nvPr>
            <p:ph idx="1"/>
          </p:nvPr>
        </p:nvPicPr>
        <p:blipFill>
          <a:blip r:embed="rId2">
            <a:extLst>
              <a:ext uri="{28A0092B-C50C-407E-A947-70E740481C1C}">
                <a14:useLocalDpi xmlns:a14="http://schemas.microsoft.com/office/drawing/2010/main"/>
              </a:ext>
            </a:extLst>
          </a:blip>
          <a:stretch>
            <a:fillRect/>
          </a:stretch>
        </p:blipFill>
        <p:spPr>
          <a:xfrm>
            <a:off x="4086225" y="3691535"/>
            <a:ext cx="4629150" cy="3086100"/>
          </a:xfrm>
          <a:prstGeom prst="rect">
            <a:avLst/>
          </a:prstGeom>
        </p:spPr>
      </p:pic>
    </p:spTree>
    <p:extLst>
      <p:ext uri="{BB962C8B-B14F-4D97-AF65-F5344CB8AC3E}">
        <p14:creationId xmlns:p14="http://schemas.microsoft.com/office/powerpoint/2010/main" val="651606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Time Management</a:t>
            </a:r>
          </a:p>
        </p:txBody>
      </p:sp>
      <p:pic>
        <p:nvPicPr>
          <p:cNvPr id="4" name="drawing" descr="KnowThyMoney's Simple Automated Money Management System | KnowThyMoney"/>
          <p:cNvPicPr>
            <a:picLocks noGrp="1"/>
          </p:cNvPicPr>
          <p:nvPr>
            <p:ph idx="1"/>
          </p:nvPr>
        </p:nvPicPr>
        <p:blipFill>
          <a:blip r:embed="rId2">
            <a:extLst>
              <a:ext uri="{28A0092B-C50C-407E-A947-70E740481C1C}">
                <a14:useLocalDpi xmlns:a14="http://schemas.microsoft.com/office/drawing/2010/main"/>
              </a:ext>
            </a:extLst>
          </a:blip>
          <a:stretch>
            <a:fillRect/>
          </a:stretch>
        </p:blipFill>
        <p:spPr>
          <a:xfrm>
            <a:off x="4086225" y="3691053"/>
            <a:ext cx="4629150" cy="3087064"/>
          </a:xfrm>
          <a:prstGeom prst="rect">
            <a:avLst/>
          </a:prstGeom>
        </p:spPr>
      </p:pic>
    </p:spTree>
    <p:extLst>
      <p:ext uri="{BB962C8B-B14F-4D97-AF65-F5344CB8AC3E}">
        <p14:creationId xmlns:p14="http://schemas.microsoft.com/office/powerpoint/2010/main" val="3800743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Time Management</a:t>
            </a:r>
          </a:p>
        </p:txBody>
      </p:sp>
      <p:sp>
        <p:nvSpPr>
          <p:cNvPr id="3" name="Content Placeholder 2"/>
          <p:cNvSpPr>
            <a:spLocks noGrp="1"/>
          </p:cNvSpPr>
          <p:nvPr>
            <p:ph idx="1"/>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b="1" dirty="0"/>
              <a:t>Time management is another vital skill that supports both academic achievement and workplace performance. Being able to organise tasks and prioritise responsibilities and meet deadlines is essential in maintaining discipline and reliability- qualities highly valued in policing and security roles [3] poor time management can lead to mistakes, whereas effective planning improves productivity and reduces stress. </a:t>
            </a:r>
            <a:endParaRPr lang="en-GB" sz="1200" dirty="0"/>
          </a:p>
          <a:p>
            <a:endParaRPr lang="en-GB" sz="1200" dirty="0"/>
          </a:p>
        </p:txBody>
      </p:sp>
    </p:spTree>
    <p:extLst>
      <p:ext uri="{BB962C8B-B14F-4D97-AF65-F5344CB8AC3E}">
        <p14:creationId xmlns:p14="http://schemas.microsoft.com/office/powerpoint/2010/main" val="4275423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Problem Solvin</a:t>
            </a:r>
            <a:r>
              <a:rPr lang="en-GB" sz="1200" dirty="0"/>
              <a:t>g</a:t>
            </a:r>
          </a:p>
        </p:txBody>
      </p:sp>
      <p:sp>
        <p:nvSpPr>
          <p:cNvPr id="3" name="Content Placeholder 2"/>
          <p:cNvSpPr>
            <a:spLocks noGrp="1"/>
          </p:cNvSpPr>
          <p:nvPr>
            <p:ph idx="1"/>
          </p:nvPr>
        </p:nvSpPr>
        <p:spPr/>
        <p:txBody>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b="1" dirty="0"/>
              <a:t>Problem -solving skills enable individuals to assess situations critically and respond appropriately. In policing, this may involve evaluating risks, resolving conflicts, and making quick decisions under pressure. Employers seek individuals who can think logically and act decisively in complex situations [4]</a:t>
            </a:r>
            <a:endParaRPr lang="en-GB" sz="1200" dirty="0"/>
          </a:p>
          <a:p>
            <a:endParaRPr lang="en-GB" sz="1200" dirty="0"/>
          </a:p>
        </p:txBody>
      </p:sp>
    </p:spTree>
    <p:extLst>
      <p:ext uri="{BB962C8B-B14F-4D97-AF65-F5344CB8AC3E}">
        <p14:creationId xmlns:p14="http://schemas.microsoft.com/office/powerpoint/2010/main" val="3156196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dirty="0"/>
              <a:t>Problem Solving</a:t>
            </a:r>
          </a:p>
        </p:txBody>
      </p:sp>
      <p:pic>
        <p:nvPicPr>
          <p:cNvPr id="4" name="drawing" descr="Levels of Problem Solving Skills - Mathematics for Teaching"/>
          <p:cNvPicPr>
            <a:picLocks noGrp="1"/>
          </p:cNvPicPr>
          <p:nvPr>
            <p:ph idx="1"/>
          </p:nvPr>
        </p:nvPicPr>
        <p:blipFill>
          <a:blip r:embed="rId2">
            <a:extLst>
              <a:ext uri="{28A0092B-C50C-407E-A947-70E740481C1C}">
                <a14:useLocalDpi xmlns:a14="http://schemas.microsoft.com/office/drawing/2010/main"/>
              </a:ext>
            </a:extLst>
          </a:blip>
          <a:stretch>
            <a:fillRect/>
          </a:stretch>
        </p:blipFill>
        <p:spPr>
          <a:xfrm>
            <a:off x="4668442" y="4052294"/>
            <a:ext cx="3464719" cy="2364582"/>
          </a:xfrm>
          <a:prstGeom prst="rect">
            <a:avLst/>
          </a:prstGeom>
        </p:spPr>
      </p:pic>
    </p:spTree>
    <p:extLst>
      <p:ext uri="{BB962C8B-B14F-4D97-AF65-F5344CB8AC3E}">
        <p14:creationId xmlns:p14="http://schemas.microsoft.com/office/powerpoint/2010/main" val="3882723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dirty="0"/>
              <a:t>Digital literacy</a:t>
            </a:r>
          </a:p>
        </p:txBody>
      </p:sp>
      <p:sp>
        <p:nvSpPr>
          <p:cNvPr id="3" name="Content Placeholder 2"/>
          <p:cNvSpPr>
            <a:spLocks noGrp="1"/>
          </p:cNvSpPr>
          <p:nvPr>
            <p:ph idx="1"/>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b="1" dirty="0"/>
              <a:t>Finally, digital literacy is increasingly important in a modern career. Police and security professionals rely on digital systems for reporting, surveillance, and communication. Developing competence in technology enhances efficiency and adaptability in a rapidly evolving environment [5].</a:t>
            </a:r>
            <a:endParaRPr lang="en-GB" sz="1200"/>
          </a:p>
        </p:txBody>
      </p:sp>
    </p:spTree>
    <p:extLst>
      <p:ext uri="{BB962C8B-B14F-4D97-AF65-F5344CB8AC3E}">
        <p14:creationId xmlns:p14="http://schemas.microsoft.com/office/powerpoint/2010/main" val="3508512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Digital literacy</a:t>
            </a:r>
          </a:p>
        </p:txBody>
      </p:sp>
      <p:pic>
        <p:nvPicPr>
          <p:cNvPr id="4" name="drawing" descr="The Digital Teacher: Schools : International Literacy Day in a Digital ..."/>
          <p:cNvPicPr>
            <a:picLocks noGrp="1"/>
          </p:cNvPicPr>
          <p:nvPr>
            <p:ph idx="1"/>
          </p:nvPr>
        </p:nvPicPr>
        <p:blipFill>
          <a:blip r:embed="rId2">
            <a:extLst>
              <a:ext uri="{28A0092B-C50C-407E-A947-70E740481C1C}">
                <a14:useLocalDpi xmlns:a14="http://schemas.microsoft.com/office/drawing/2010/main"/>
              </a:ext>
            </a:extLst>
          </a:blip>
          <a:stretch>
            <a:fillRect/>
          </a:stretch>
        </p:blipFill>
        <p:spPr>
          <a:xfrm>
            <a:off x="4086225" y="3995634"/>
            <a:ext cx="4629150" cy="2477902"/>
          </a:xfrm>
          <a:prstGeom prst="rect">
            <a:avLst/>
          </a:prstGeom>
        </p:spPr>
      </p:pic>
    </p:spTree>
    <p:extLst>
      <p:ext uri="{BB962C8B-B14F-4D97-AF65-F5344CB8AC3E}">
        <p14:creationId xmlns:p14="http://schemas.microsoft.com/office/powerpoint/2010/main" val="1897213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Digital literac</a:t>
            </a:r>
            <a:r>
              <a:rPr lang="en-GB" sz="1200" dirty="0"/>
              <a:t>y</a:t>
            </a:r>
          </a:p>
        </p:txBody>
      </p:sp>
      <p:sp>
        <p:nvSpPr>
          <p:cNvPr id="3" name="Content Placeholder 2"/>
          <p:cNvSpPr>
            <a:spLocks noGrp="1"/>
          </p:cNvSpPr>
          <p:nvPr>
            <p:ph idx="1"/>
          </p:nvPr>
        </p:nvSpPr>
        <p:spPr/>
        <p:txBody>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b="1" dirty="0"/>
              <a:t>Overall, developing these transferable skills during academic study will significantly enhance employability and prepare individuals for the demands of their chosen career. </a:t>
            </a:r>
            <a:r>
              <a:rPr lang="en-GB" sz="1200" b="1"/>
              <a:t>Thes</a:t>
            </a:r>
            <a:r>
              <a:rPr lang="en-GB" sz="1200" b="1" dirty="0"/>
              <a:t> competencies build confidence, improve performance, and support long term professional success</a:t>
            </a:r>
            <a:endParaRPr lang="en-GB" sz="1200"/>
          </a:p>
        </p:txBody>
      </p:sp>
    </p:spTree>
    <p:extLst>
      <p:ext uri="{BB962C8B-B14F-4D97-AF65-F5344CB8AC3E}">
        <p14:creationId xmlns:p14="http://schemas.microsoft.com/office/powerpoint/2010/main" val="3010119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Task 2 Mind Map</a:t>
            </a:r>
          </a:p>
        </p:txBody>
      </p:sp>
      <p:graphicFrame>
        <p:nvGraphicFramePr>
          <p:cNvPr id="4" name="Content Placeholder 3"/>
          <p:cNvGraphicFramePr>
            <a:graphicFrameLocks noGrp="1"/>
          </p:cNvGraphicFramePr>
          <p:nvPr>
            <p:ph idx="1"/>
          </p:nvPr>
        </p:nvGraphicFramePr>
        <p:xfrm>
          <a:off x="4086225" y="2971802"/>
          <a:ext cx="4629150" cy="45255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5535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2536C8-D3D7-A7F2-CC0F-6E62EB0BF3A2}"/>
              </a:ext>
            </a:extLst>
          </p:cNvPr>
          <p:cNvSpPr>
            <a:spLocks noGrp="1"/>
          </p:cNvSpPr>
          <p:nvPr>
            <p:ph type="ctrTitle"/>
          </p:nvPr>
        </p:nvSpPr>
        <p:spPr>
          <a:xfrm>
            <a:off x="909320" y="147960"/>
            <a:ext cx="10932160" cy="1031875"/>
          </a:xfrm>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ea typeface="Calibri"/>
                <a:cs typeface="Calibri"/>
              </a:rPr>
              <a:t>Academic Poster</a:t>
            </a:r>
            <a:br>
              <a:rPr lang="en-GB" sz="1400" dirty="0">
                <a:ea typeface="Calibri"/>
                <a:cs typeface="Calibri"/>
              </a:rPr>
            </a:br>
            <a:r>
              <a:rPr lang="en-GB" sz="1400" dirty="0">
                <a:ea typeface="Calibri"/>
                <a:cs typeface="Calibri"/>
              </a:rPr>
              <a:t>Figure 2 Academic poster illustrating key concepts from learning in the digital era</a:t>
            </a:r>
            <a:br>
              <a:rPr lang="en-GB" sz="1400" dirty="0">
                <a:ea typeface="Calibri"/>
                <a:cs typeface="Calibri"/>
              </a:rPr>
            </a:br>
            <a:r>
              <a:rPr lang="en-GB" sz="1400" dirty="0">
                <a:ea typeface="Calibri"/>
                <a:cs typeface="Calibri"/>
              </a:rPr>
              <a:t>Created by Mohammed Islam</a:t>
            </a:r>
            <a:endParaRPr lang="en-GB" sz="1400"/>
          </a:p>
        </p:txBody>
      </p:sp>
      <p:pic>
        <p:nvPicPr>
          <p:cNvPr id="14" name="Picture 13" descr="A person wearing headphones and holding a tablet&#10;&#10;AI-generated content may be incorrect.">
            <a:extLst>
              <a:ext uri="{FF2B5EF4-FFF2-40B4-BE49-F238E27FC236}">
                <a16:creationId xmlns:a16="http://schemas.microsoft.com/office/drawing/2014/main" xmlns="" id="{C51AB18F-2FA0-09E5-527C-0973F65FB5BF}"/>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2128520" y="2171382"/>
            <a:ext cx="2153920" cy="1631315"/>
          </a:xfrm>
          <a:prstGeom prst="rect">
            <a:avLst/>
          </a:prstGeom>
        </p:spPr>
      </p:pic>
      <p:sp>
        <p:nvSpPr>
          <p:cNvPr id="15" name="TextBox 14">
            <a:extLst>
              <a:ext uri="{FF2B5EF4-FFF2-40B4-BE49-F238E27FC236}">
                <a16:creationId xmlns:a16="http://schemas.microsoft.com/office/drawing/2014/main" xmlns="" id="{99519F7A-F329-180C-FDB2-87F3D07261D0}"/>
              </a:ext>
            </a:extLst>
          </p:cNvPr>
          <p:cNvSpPr txBox="1"/>
          <p:nvPr/>
        </p:nvSpPr>
        <p:spPr>
          <a:xfrm>
            <a:off x="1600200" y="7500938"/>
            <a:ext cx="9601200" cy="317500"/>
          </a:xfrm>
          <a:prstGeom prst="rect">
            <a:avLst/>
          </a:prstGeom>
        </p:spPr>
        <p:txBody>
          <a:bodyPr lIns="91440" tIns="45720" rIns="91440" bIns="45720" anchor="t">
            <a:normAutofit fontScale="92500" lnSpcReduction="20000"/>
          </a:bodyPr>
          <a:lstStyle/>
          <a:p>
            <a:endParaRPr lang="en-US" dirty="0">
              <a:ea typeface="Calibri"/>
              <a:cs typeface="Calibri"/>
            </a:endParaRPr>
          </a:p>
        </p:txBody>
      </p:sp>
      <p:pic>
        <p:nvPicPr>
          <p:cNvPr id="18" name="Picture 17" descr="Communication Free Stock Photo - Public Domain Pictures">
            <a:extLst>
              <a:ext uri="{FF2B5EF4-FFF2-40B4-BE49-F238E27FC236}">
                <a16:creationId xmlns:a16="http://schemas.microsoft.com/office/drawing/2014/main" xmlns="" id="{4D13F761-0EB4-FEFB-BE42-103BD33A9877}"/>
              </a:ext>
            </a:extLst>
          </p:cNvPr>
          <p:cNvPicPr>
            <a:picLocks noChangeAspect="1"/>
          </p:cNvPicPr>
          <p:nvPr/>
        </p:nvPicPr>
        <p:blipFill>
          <a:blip r:embed="rId4"/>
          <a:stretch>
            <a:fillRect/>
          </a:stretch>
        </p:blipFill>
        <p:spPr>
          <a:xfrm>
            <a:off x="5089937" y="1842000"/>
            <a:ext cx="2143760" cy="1611376"/>
          </a:xfrm>
          <a:prstGeom prst="rect">
            <a:avLst/>
          </a:prstGeom>
        </p:spPr>
      </p:pic>
      <p:pic>
        <p:nvPicPr>
          <p:cNvPr id="19" name="Picture 18" descr="Business hands joined together teamwork | Free stock photo - 380149">
            <a:extLst>
              <a:ext uri="{FF2B5EF4-FFF2-40B4-BE49-F238E27FC236}">
                <a16:creationId xmlns:a16="http://schemas.microsoft.com/office/drawing/2014/main" xmlns="" id="{32748917-475A-497B-17CB-1545591C1262}"/>
              </a:ext>
            </a:extLst>
          </p:cNvPr>
          <p:cNvPicPr>
            <a:picLocks noChangeAspect="1"/>
          </p:cNvPicPr>
          <p:nvPr/>
        </p:nvPicPr>
        <p:blipFill>
          <a:blip r:embed="rId5"/>
          <a:stretch>
            <a:fillRect/>
          </a:stretch>
        </p:blipFill>
        <p:spPr>
          <a:xfrm>
            <a:off x="8412480" y="2017776"/>
            <a:ext cx="3068320" cy="1603248"/>
          </a:xfrm>
          <a:prstGeom prst="rect">
            <a:avLst/>
          </a:prstGeom>
        </p:spPr>
      </p:pic>
      <p:pic>
        <p:nvPicPr>
          <p:cNvPr id="20" name="Picture 19" descr="A rainbow over a road&#10;&#10;AI-generated content may be incorrect.">
            <a:extLst>
              <a:ext uri="{FF2B5EF4-FFF2-40B4-BE49-F238E27FC236}">
                <a16:creationId xmlns:a16="http://schemas.microsoft.com/office/drawing/2014/main" xmlns="" id="{4D838FF2-C4C3-BB27-5B70-2295F666A2E4}"/>
              </a:ext>
            </a:extLst>
          </p:cNvPr>
          <p:cNvPicPr>
            <a:picLocks noChangeAspect="1"/>
          </p:cNvPicPr>
          <p:nvPr/>
        </p:nvPicPr>
        <p:blipFill>
          <a:blip r:embed="rId6">
            <a:extLst>
              <a:ext uri="{837473B0-CC2E-450A-ABE3-18F120FF3D39}">
                <a1611:picAttrSrcUrl xmlns:a1611="http://schemas.microsoft.com/office/drawing/2016/11/main" xmlns="" r:id="rId7"/>
              </a:ext>
            </a:extLst>
          </a:blip>
          <a:stretch>
            <a:fillRect/>
          </a:stretch>
        </p:blipFill>
        <p:spPr>
          <a:xfrm>
            <a:off x="1792288" y="5814745"/>
            <a:ext cx="1688169" cy="2003693"/>
          </a:xfrm>
          <a:prstGeom prst="rect">
            <a:avLst/>
          </a:prstGeom>
        </p:spPr>
      </p:pic>
      <p:pic>
        <p:nvPicPr>
          <p:cNvPr id="23" name="Picture 22" descr="A hand touching a button&#10;&#10;AI-generated content may be incorrect.">
            <a:extLst>
              <a:ext uri="{FF2B5EF4-FFF2-40B4-BE49-F238E27FC236}">
                <a16:creationId xmlns:a16="http://schemas.microsoft.com/office/drawing/2014/main" xmlns="" id="{A46AD30D-1695-3236-2902-BC4AA77EFDAC}"/>
              </a:ext>
            </a:extLst>
          </p:cNvPr>
          <p:cNvPicPr>
            <a:picLocks noChangeAspect="1"/>
          </p:cNvPicPr>
          <p:nvPr/>
        </p:nvPicPr>
        <p:blipFill>
          <a:blip r:embed="rId8">
            <a:extLst>
              <a:ext uri="{837473B0-CC2E-450A-ABE3-18F120FF3D39}">
                <a1611:picAttrSrcUrl xmlns:a1611="http://schemas.microsoft.com/office/drawing/2016/11/main" xmlns="" r:id="rId9"/>
              </a:ext>
            </a:extLst>
          </a:blip>
          <a:stretch>
            <a:fillRect/>
          </a:stretch>
        </p:blipFill>
        <p:spPr>
          <a:xfrm>
            <a:off x="7858760" y="5560237"/>
            <a:ext cx="3982720" cy="2059432"/>
          </a:xfrm>
          <a:prstGeom prst="rect">
            <a:avLst/>
          </a:prstGeom>
        </p:spPr>
      </p:pic>
      <p:sp>
        <p:nvSpPr>
          <p:cNvPr id="27" name="TextBox 26">
            <a:extLst>
              <a:ext uri="{FF2B5EF4-FFF2-40B4-BE49-F238E27FC236}">
                <a16:creationId xmlns:a16="http://schemas.microsoft.com/office/drawing/2014/main" xmlns="" id="{AB23E2D6-F1F3-6461-C224-41A569A88F45}"/>
              </a:ext>
            </a:extLst>
          </p:cNvPr>
          <p:cNvSpPr txBox="1"/>
          <p:nvPr/>
        </p:nvSpPr>
        <p:spPr>
          <a:xfrm>
            <a:off x="1973814" y="4060419"/>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Calibri"/>
                <a:cs typeface="Calibri"/>
              </a:rPr>
              <a:t>Using digital technologies effectively to research, learn, communicate and solve problems. Digital literacy is essential for academic success.</a:t>
            </a:r>
          </a:p>
        </p:txBody>
      </p:sp>
      <p:sp>
        <p:nvSpPr>
          <p:cNvPr id="6" name="TextBox 5">
            <a:extLst>
              <a:ext uri="{FF2B5EF4-FFF2-40B4-BE49-F238E27FC236}">
                <a16:creationId xmlns:a16="http://schemas.microsoft.com/office/drawing/2014/main" xmlns="" id="{99D95891-B253-0D91-9449-9864AC9CFB9F}"/>
              </a:ext>
            </a:extLst>
          </p:cNvPr>
          <p:cNvSpPr txBox="1"/>
          <p:nvPr/>
        </p:nvSpPr>
        <p:spPr>
          <a:xfrm>
            <a:off x="5104656" y="3819914"/>
            <a:ext cx="2592288" cy="1077218"/>
          </a:xfrm>
          <a:prstGeom prst="rect">
            <a:avLst/>
          </a:prstGeom>
          <a:noFill/>
        </p:spPr>
        <p:txBody>
          <a:bodyPr wrap="square" lIns="91440" tIns="45720" rIns="91440" bIns="45720" rtlCol="0" anchor="t">
            <a:spAutoFit/>
          </a:bodyPr>
          <a:lstStyle/>
          <a:p>
            <a:r>
              <a:rPr lang="en-GB" sz="1600" dirty="0"/>
              <a:t>E</a:t>
            </a:r>
            <a:r>
              <a:rPr lang="en-GB" sz="1200" dirty="0"/>
              <a:t>ffective communication enables students to share ideas, work collaboratively and build professional relationships in both academic and workplace  settings</a:t>
            </a:r>
          </a:p>
        </p:txBody>
      </p:sp>
      <p:sp>
        <p:nvSpPr>
          <p:cNvPr id="7" name="TextBox 6">
            <a:extLst>
              <a:ext uri="{FF2B5EF4-FFF2-40B4-BE49-F238E27FC236}">
                <a16:creationId xmlns:a16="http://schemas.microsoft.com/office/drawing/2014/main" xmlns="" id="{CC1E414C-B10A-BB98-E0FD-EA781DC94511}"/>
              </a:ext>
            </a:extLst>
          </p:cNvPr>
          <p:cNvSpPr txBox="1"/>
          <p:nvPr/>
        </p:nvSpPr>
        <p:spPr>
          <a:xfrm>
            <a:off x="8921080" y="3635248"/>
            <a:ext cx="2280320" cy="1200329"/>
          </a:xfrm>
          <a:prstGeom prst="rect">
            <a:avLst/>
          </a:prstGeom>
          <a:noFill/>
        </p:spPr>
        <p:txBody>
          <a:bodyPr wrap="square" lIns="91440" tIns="45720" rIns="91440" bIns="45720" rtlCol="0" anchor="t">
            <a:spAutoFit/>
          </a:bodyPr>
          <a:lstStyle/>
          <a:p>
            <a:r>
              <a:rPr lang="en-GB" sz="1200" dirty="0"/>
              <a:t>Teamwork develops collaboration, respect and problem-solving skills, working effectively with others helps achieve shared goals and improves learning outcomes.</a:t>
            </a:r>
          </a:p>
        </p:txBody>
      </p:sp>
      <p:sp>
        <p:nvSpPr>
          <p:cNvPr id="10" name="TextBox 9">
            <a:extLst>
              <a:ext uri="{FF2B5EF4-FFF2-40B4-BE49-F238E27FC236}">
                <a16:creationId xmlns:a16="http://schemas.microsoft.com/office/drawing/2014/main" xmlns="" id="{29FE9454-B60A-AA6D-B796-32D5D0580F56}"/>
              </a:ext>
            </a:extLst>
          </p:cNvPr>
          <p:cNvSpPr txBox="1"/>
          <p:nvPr/>
        </p:nvSpPr>
        <p:spPr>
          <a:xfrm>
            <a:off x="1516712" y="7850259"/>
            <a:ext cx="1963745" cy="1384995"/>
          </a:xfrm>
          <a:prstGeom prst="rect">
            <a:avLst/>
          </a:prstGeom>
          <a:noFill/>
        </p:spPr>
        <p:txBody>
          <a:bodyPr wrap="square" rtlCol="0">
            <a:spAutoFit/>
          </a:bodyPr>
          <a:lstStyle/>
          <a:p>
            <a:r>
              <a:rPr lang="en-GB" sz="1200" dirty="0"/>
              <a:t>Academic integrity involves honesty, correct referencing and avoiding plagiarism. Using tools such as RefWorks supports accurate citation and ethical academic practice</a:t>
            </a:r>
          </a:p>
        </p:txBody>
      </p:sp>
      <p:sp>
        <p:nvSpPr>
          <p:cNvPr id="12" name="TextBox 11">
            <a:extLst>
              <a:ext uri="{FF2B5EF4-FFF2-40B4-BE49-F238E27FC236}">
                <a16:creationId xmlns:a16="http://schemas.microsoft.com/office/drawing/2014/main" xmlns="" id="{348B9804-1812-3D5A-8C5D-DAAEBC8C45CB}"/>
              </a:ext>
            </a:extLst>
          </p:cNvPr>
          <p:cNvSpPr txBox="1"/>
          <p:nvPr/>
        </p:nvSpPr>
        <p:spPr>
          <a:xfrm>
            <a:off x="8090396" y="7805920"/>
            <a:ext cx="3712488" cy="646331"/>
          </a:xfrm>
          <a:prstGeom prst="rect">
            <a:avLst/>
          </a:prstGeom>
          <a:noFill/>
        </p:spPr>
        <p:txBody>
          <a:bodyPr wrap="square" lIns="91440" tIns="45720" rIns="91440" bIns="45720" rtlCol="0" anchor="t">
            <a:spAutoFit/>
          </a:bodyPr>
          <a:lstStyle/>
          <a:p>
            <a:r>
              <a:rPr lang="en-GB" sz="1200" dirty="0"/>
              <a:t>Skills such as critical thinking time management, adaptability and digital competence prepare graduates for future careers in a rapidly changing workplace.</a:t>
            </a:r>
          </a:p>
        </p:txBody>
      </p:sp>
    </p:spTree>
    <p:extLst>
      <p:ext uri="{BB962C8B-B14F-4D97-AF65-F5344CB8AC3E}">
        <p14:creationId xmlns:p14="http://schemas.microsoft.com/office/powerpoint/2010/main" val="21386396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1AA3F5-0FFA-05DE-F60E-F58F1FD6DC37}"/>
              </a:ext>
            </a:extLst>
          </p:cNvPr>
          <p:cNvSpPr>
            <a:spLocks noGrp="1"/>
          </p:cNvSpPr>
          <p:nvPr>
            <p:ph type="title"/>
          </p:nvPr>
        </p:nvSpPr>
        <p:spPr/>
        <p:txBody>
          <a:bodyPr>
            <a:normAutofit/>
          </a:bodyPr>
          <a:lstStyle/>
          <a:p>
            <a:r>
              <a:rPr lang="en-GB" sz="1200" dirty="0"/>
              <a:t>Academic poster references</a:t>
            </a:r>
          </a:p>
        </p:txBody>
      </p:sp>
      <p:sp>
        <p:nvSpPr>
          <p:cNvPr id="3" name="Content Placeholder 2">
            <a:extLst>
              <a:ext uri="{FF2B5EF4-FFF2-40B4-BE49-F238E27FC236}">
                <a16:creationId xmlns:a16="http://schemas.microsoft.com/office/drawing/2014/main" xmlns="" id="{15D47B9B-33F7-AE30-8EC0-0F71DE25C9EE}"/>
              </a:ext>
            </a:extLst>
          </p:cNvPr>
          <p:cNvSpPr>
            <a:spLocks noGrp="1"/>
          </p:cNvSpPr>
          <p:nvPr>
            <p:ph idx="1"/>
          </p:nvPr>
        </p:nvSpPr>
        <p:spPr/>
        <p:txBody>
          <a:bodyPr>
            <a:normAutofit/>
          </a:bodyPr>
          <a:lstStyle/>
          <a:p>
            <a:r>
              <a:rPr lang="en-GB" sz="1200" dirty="0"/>
              <a:t>[1} </a:t>
            </a:r>
            <a:r>
              <a:rPr lang="en-GB" sz="1200" dirty="0" err="1"/>
              <a:t>P.Gilster</a:t>
            </a:r>
            <a:r>
              <a:rPr lang="en-GB" sz="1200" i="1" dirty="0"/>
              <a:t>, Digital </a:t>
            </a:r>
            <a:r>
              <a:rPr lang="en-GB" sz="1200" i="1" dirty="0" err="1"/>
              <a:t>literacy</a:t>
            </a:r>
            <a:r>
              <a:rPr lang="en-GB" sz="1200" dirty="0" err="1"/>
              <a:t>.New</a:t>
            </a:r>
            <a:r>
              <a:rPr lang="en-GB" sz="1200" dirty="0"/>
              <a:t> </a:t>
            </a:r>
            <a:r>
              <a:rPr lang="en-GB" sz="1200" dirty="0" err="1"/>
              <a:t>York,NY,USA</a:t>
            </a:r>
            <a:r>
              <a:rPr lang="en-GB" sz="1200" dirty="0"/>
              <a:t> John Wiley &amp; sons ,1997</a:t>
            </a:r>
          </a:p>
          <a:p>
            <a:r>
              <a:rPr lang="en-GB" sz="1200" dirty="0"/>
              <a:t>[2] Jisc, </a:t>
            </a:r>
            <a:r>
              <a:rPr lang="en-GB" sz="1200" i="1" dirty="0"/>
              <a:t>Building Digital capability</a:t>
            </a:r>
            <a:r>
              <a:rPr lang="en-GB" sz="1200" dirty="0"/>
              <a:t>,Bristol,U.K..Jisc,2024</a:t>
            </a:r>
          </a:p>
          <a:p>
            <a:r>
              <a:rPr lang="en-GB" sz="1200" dirty="0"/>
              <a:t>[3] </a:t>
            </a:r>
            <a:r>
              <a:rPr lang="en-GB" sz="1200" dirty="0" err="1"/>
              <a:t>UNESCO,</a:t>
            </a:r>
            <a:r>
              <a:rPr lang="en-GB" sz="1200" i="1" dirty="0" err="1"/>
              <a:t>Digiital</a:t>
            </a:r>
            <a:r>
              <a:rPr lang="en-GB" sz="1200" i="1" dirty="0"/>
              <a:t> literacy in Education. </a:t>
            </a:r>
            <a:r>
              <a:rPr lang="en-GB" sz="1200" dirty="0"/>
              <a:t>Paris, France</a:t>
            </a:r>
            <a:r>
              <a:rPr lang="en-GB" sz="1200" i="1" dirty="0"/>
              <a:t>: </a:t>
            </a:r>
            <a:r>
              <a:rPr lang="en-GB" sz="1200" dirty="0"/>
              <a:t>UNESCO,2023</a:t>
            </a:r>
          </a:p>
          <a:p>
            <a:r>
              <a:rPr lang="en-GB" sz="1200" dirty="0"/>
              <a:t>[4] A. </a:t>
            </a:r>
            <a:r>
              <a:rPr lang="en-GB" sz="1200" dirty="0" err="1"/>
              <a:t>Bandura,”Social</a:t>
            </a:r>
            <a:r>
              <a:rPr lang="en-GB" sz="1200" dirty="0"/>
              <a:t> cognitive theory of self –</a:t>
            </a:r>
            <a:r>
              <a:rPr lang="en-GB" sz="1200" dirty="0" err="1"/>
              <a:t>regulation,”</a:t>
            </a:r>
            <a:r>
              <a:rPr lang="en-GB" sz="1200" i="1" dirty="0" err="1"/>
              <a:t>organisational</a:t>
            </a:r>
            <a:r>
              <a:rPr lang="en-GB" sz="1200" i="1" dirty="0"/>
              <a:t> behaviour </a:t>
            </a:r>
            <a:r>
              <a:rPr lang="en-GB" sz="1200" dirty="0"/>
              <a:t>and </a:t>
            </a:r>
            <a:r>
              <a:rPr lang="en-GB" sz="1200" i="1" dirty="0"/>
              <a:t>human Decision Processes</a:t>
            </a:r>
            <a:r>
              <a:rPr lang="en-GB" sz="1200" dirty="0"/>
              <a:t>,vol.50,no.2,pp.248-287,1991.</a:t>
            </a:r>
          </a:p>
          <a:p>
            <a:r>
              <a:rPr lang="en-GB" sz="1200" dirty="0"/>
              <a:t>Academic poster pictures used online pictures google.</a:t>
            </a:r>
          </a:p>
        </p:txBody>
      </p:sp>
    </p:spTree>
    <p:extLst>
      <p:ext uri="{BB962C8B-B14F-4D97-AF65-F5344CB8AC3E}">
        <p14:creationId xmlns:p14="http://schemas.microsoft.com/office/powerpoint/2010/main" val="4027630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627" y="2666672"/>
            <a:ext cx="3402532" cy="4267859"/>
          </a:xfrm>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a:solidFill>
                  <a:srgbClr val="FFFFFF"/>
                </a:solidFill>
              </a:rPr>
              <a:t>Task 2</a:t>
            </a:r>
          </a:p>
        </p:txBody>
      </p:sp>
      <p:sp>
        <p:nvSpPr>
          <p:cNvPr id="3" name="Content Placeholder 2"/>
          <p:cNvSpPr>
            <a:spLocks noGrp="1"/>
          </p:cNvSpPr>
          <p:nvPr>
            <p:ph idx="1"/>
          </p:nvPr>
        </p:nvSpPr>
        <p:spPr>
          <a:xfrm>
            <a:off x="5638661" y="2802486"/>
            <a:ext cx="5813217" cy="4132045"/>
          </a:xfrm>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b="1" dirty="0"/>
              <a:t>Figure 1. Mind map illustrating the key elements of effective teamwork created by Mohammed Islam.	</a:t>
            </a:r>
            <a:endParaRPr lang="en-GB" sz="1200"/>
          </a:p>
          <a:p>
            <a:r>
              <a:rPr lang="en-GB" sz="1200" b="1" dirty="0"/>
              <a:t>This Mind map illustrates the key elements of effective teamwork and collaboration. Communication is essential for sharing information clearly and ensuring that team members understand their roles and responsibilities. Leadership helps provide direction and support, while problem solving enables teams to overcome challenges and achieve their objectives. Respect and trust create a positive working environment where individuals can contribute effectively these skills are particularly important in policing and public safety roles, where teamwork is necessary to make decisions, manage incidents, and protect the public [1]</a:t>
            </a:r>
            <a:endParaRPr lang="en-GB" sz="1200"/>
          </a:p>
          <a:p>
            <a:endParaRPr lang="en-GB" dirty="0"/>
          </a:p>
        </p:txBody>
      </p:sp>
    </p:spTree>
    <p:extLst>
      <p:ext uri="{BB962C8B-B14F-4D97-AF65-F5344CB8AC3E}">
        <p14:creationId xmlns:p14="http://schemas.microsoft.com/office/powerpoint/2010/main" val="2102782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b="1" dirty="0"/>
              <a:t>References (IEEE Style) </a:t>
            </a:r>
            <a:r>
              <a:rPr lang="en-GB" sz="1200" dirty="0"/>
              <a:t/>
            </a:r>
            <a:br>
              <a:rPr lang="en-GB" sz="1200" dirty="0"/>
            </a:br>
            <a:endParaRPr lang="en-GB" sz="1200"/>
          </a:p>
        </p:txBody>
      </p:sp>
      <p:sp>
        <p:nvSpPr>
          <p:cNvPr id="3" name="Content Placeholder 2"/>
          <p:cNvSpPr>
            <a:spLocks noGrp="1"/>
          </p:cNvSpPr>
          <p:nvPr>
            <p:ph idx="1"/>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b="1" dirty="0"/>
              <a:t>[1] D. Andrews and M. Higson, “graduate employability, ‘soft skills’ versus ‘hard’ business knowledge, “Higher Education in Europe, Vol.33, no.4, pp.411-422, 2008.</a:t>
            </a:r>
            <a:endParaRPr lang="en-GB" sz="1200"/>
          </a:p>
          <a:p>
            <a:r>
              <a:rPr lang="en-GB" sz="1200" b="1" dirty="0"/>
              <a:t>[2] UK commission for Employment and Skills, Employability Skills Framework, UKCES, 2016.</a:t>
            </a:r>
            <a:endParaRPr lang="en-GB" sz="1200"/>
          </a:p>
          <a:p>
            <a:r>
              <a:rPr lang="en-GB" sz="1200" b="1" dirty="0"/>
              <a:t>[3] J. </a:t>
            </a:r>
            <a:r>
              <a:rPr lang="en-GB" sz="1200" b="1" dirty="0" err="1"/>
              <a:t>Lakein</a:t>
            </a:r>
            <a:r>
              <a:rPr lang="en-GB" sz="1200" b="1" dirty="0"/>
              <a:t>, How to Get Control of Your Time and your Life, New York: Signet, 1973.</a:t>
            </a:r>
            <a:endParaRPr lang="en-GB" sz="1200"/>
          </a:p>
          <a:p>
            <a:r>
              <a:rPr lang="en-GB" sz="1200" b="1" dirty="0"/>
              <a:t>[4] World Economics Forum, Future Of Jobs Report, 2023.</a:t>
            </a:r>
            <a:endParaRPr lang="en-GB" sz="1200"/>
          </a:p>
          <a:p>
            <a:r>
              <a:rPr lang="en-GB" sz="1200" b="1" dirty="0"/>
              <a:t>[5] JISC, Developing Digital Literacies.</a:t>
            </a:r>
            <a:endParaRPr lang="en-GB" sz="1200"/>
          </a:p>
          <a:p>
            <a:r>
              <a:rPr lang="en-GB" sz="1200" b="1" dirty="0"/>
              <a:t>Figure 1 Word online pictures web search teamwork </a:t>
            </a:r>
            <a:r>
              <a:rPr lang="en-GB" sz="1200" b="1" u="sng" dirty="0">
                <a:hlinkClick r:id="rId2">
                  <a:extLst>
                    <a:ext uri="{A12FA001-AC4F-418D-AE19-62706E023703}">
                      <ahyp:hlinkClr xmlns:ahyp="http://schemas.microsoft.com/office/drawing/2018/hyperlinkcolor" xmlns="" val="tx"/>
                    </a:ext>
                  </a:extLst>
                </a:hlinkClick>
              </a:rPr>
              <a:t>https://uowtsd-my.sharepoint.com/:w:/r/personal/2505623_student_uwtsd_ac_uk/_layouts/15/Doc.aspx?sourcedoc=%7B62292E74-3637-4D84-8D0A-5E7FEAD5E5FD%7D&amp;file=Essential%20Academic%20and%20Employment%20Skills%20(1).docx&amp;action=default&amp;mobileredirect=true</a:t>
            </a:r>
            <a:endParaRPr lang="en-GB" sz="1200"/>
          </a:p>
          <a:p>
            <a:r>
              <a:rPr lang="en-GB" sz="1200" b="1" dirty="0"/>
              <a:t>Figure 2 Word online pictures web search Time management </a:t>
            </a:r>
            <a:r>
              <a:rPr lang="en-GB" sz="1200" u="sng" dirty="0" err="1">
                <a:hlinkClick r:id="rId3">
                  <a:extLst>
                    <a:ext uri="{A12FA001-AC4F-418D-AE19-62706E023703}">
                      <ahyp:hlinkClr xmlns:ahyp="http://schemas.microsoft.com/office/drawing/2018/hyperlinkcolor" xmlns="" val="tx"/>
                    </a:ext>
                  </a:extLst>
                </a:hlinkClick>
              </a:rPr>
              <a:t>view-source:https</a:t>
            </a:r>
            <a:r>
              <a:rPr lang="en-GB" sz="1200" u="sng" dirty="0">
                <a:hlinkClick r:id="rId3">
                  <a:extLst>
                    <a:ext uri="{A12FA001-AC4F-418D-AE19-62706E023703}">
                      <ahyp:hlinkClr xmlns:ahyp="http://schemas.microsoft.com/office/drawing/2018/hyperlinkcolor" xmlns="" val="tx"/>
                    </a:ext>
                  </a:extLst>
                </a:hlinkClick>
              </a:rPr>
              <a:t>://uowtsd-my.sharepoint.com/:w:/r/personal/2505623_student_uwtsd_ac_uk/_layouts/15/</a:t>
            </a:r>
            <a:r>
              <a:rPr lang="en-GB" sz="1200" u="sng" dirty="0" err="1">
                <a:hlinkClick r:id="rId3">
                  <a:extLst>
                    <a:ext uri="{A12FA001-AC4F-418D-AE19-62706E023703}">
                      <ahyp:hlinkClr xmlns:ahyp="http://schemas.microsoft.com/office/drawing/2018/hyperlinkcolor" xmlns="" val="tx"/>
                    </a:ext>
                  </a:extLst>
                </a:hlinkClick>
              </a:rPr>
              <a:t>Doc.aspx?sourcedoc</a:t>
            </a:r>
            <a:r>
              <a:rPr lang="en-GB" sz="1200" u="sng" dirty="0">
                <a:hlinkClick r:id="rId3">
                  <a:extLst>
                    <a:ext uri="{A12FA001-AC4F-418D-AE19-62706E023703}">
                      <ahyp:hlinkClr xmlns:ahyp="http://schemas.microsoft.com/office/drawing/2018/hyperlinkcolor" xmlns="" val="tx"/>
                    </a:ext>
                  </a:extLst>
                </a:hlinkClick>
              </a:rPr>
              <a:t>=%7B62292E74-3637-4D84-8D0A-5E7FEAD5E5FD%7D&amp;file=Essential Academic and Employment Skills (1).</a:t>
            </a:r>
            <a:r>
              <a:rPr lang="en-GB" sz="1200" u="sng" dirty="0" err="1">
                <a:hlinkClick r:id="rId3">
                  <a:extLst>
                    <a:ext uri="{A12FA001-AC4F-418D-AE19-62706E023703}">
                      <ahyp:hlinkClr xmlns:ahyp="http://schemas.microsoft.com/office/drawing/2018/hyperlinkcolor" xmlns="" val="tx"/>
                    </a:ext>
                  </a:extLst>
                </a:hlinkClick>
              </a:rPr>
              <a:t>docx&amp;action</a:t>
            </a:r>
            <a:r>
              <a:rPr lang="en-GB" sz="1200" u="sng" dirty="0">
                <a:hlinkClick r:id="rId3">
                  <a:extLst>
                    <a:ext uri="{A12FA001-AC4F-418D-AE19-62706E023703}">
                      <ahyp:hlinkClr xmlns:ahyp="http://schemas.microsoft.com/office/drawing/2018/hyperlinkcolor" xmlns="" val="tx"/>
                    </a:ext>
                  </a:extLst>
                </a:hlinkClick>
              </a:rPr>
              <a:t>=</a:t>
            </a:r>
            <a:r>
              <a:rPr lang="en-GB" sz="1200" u="sng" dirty="0" err="1">
                <a:hlinkClick r:id="rId3">
                  <a:extLst>
                    <a:ext uri="{A12FA001-AC4F-418D-AE19-62706E023703}">
                      <ahyp:hlinkClr xmlns:ahyp="http://schemas.microsoft.com/office/drawing/2018/hyperlinkcolor" xmlns="" val="tx"/>
                    </a:ext>
                  </a:extLst>
                </a:hlinkClick>
              </a:rPr>
              <a:t>default&amp;mobileredirect</a:t>
            </a:r>
            <a:r>
              <a:rPr lang="en-GB" sz="1200" u="sng" dirty="0">
                <a:hlinkClick r:id="rId3">
                  <a:extLst>
                    <a:ext uri="{A12FA001-AC4F-418D-AE19-62706E023703}">
                      <ahyp:hlinkClr xmlns:ahyp="http://schemas.microsoft.com/office/drawing/2018/hyperlinkcolor" xmlns="" val="tx"/>
                    </a:ext>
                  </a:extLst>
                </a:hlinkClick>
              </a:rPr>
              <a:t>=true</a:t>
            </a:r>
            <a:endParaRPr lang="en-GB" sz="1200">
              <a:hlinkClick r:id="rId3">
                <a:extLst>
                  <a:ext uri="{A12FA001-AC4F-418D-AE19-62706E023703}">
                    <ahyp:hlinkClr xmlns:ahyp="http://schemas.microsoft.com/office/drawing/2018/hyperlinkcolor" xmlns="" val="tx"/>
                  </a:ext>
                </a:extLst>
              </a:hlinkClick>
            </a:endParaRPr>
          </a:p>
        </p:txBody>
      </p:sp>
    </p:spTree>
    <p:extLst>
      <p:ext uri="{BB962C8B-B14F-4D97-AF65-F5344CB8AC3E}">
        <p14:creationId xmlns:p14="http://schemas.microsoft.com/office/powerpoint/2010/main" val="3435642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b="1" dirty="0"/>
              <a:t>References (IEEE Styl</a:t>
            </a:r>
            <a:r>
              <a:rPr lang="en-GB" sz="1200" b="1" dirty="0"/>
              <a:t>e</a:t>
            </a:r>
            <a:endParaRPr lang="en-GB" sz="1200"/>
          </a:p>
        </p:txBody>
      </p:sp>
      <p:sp>
        <p:nvSpPr>
          <p:cNvPr id="3" name="Content Placeholder 2"/>
          <p:cNvSpPr>
            <a:spLocks noGrp="1"/>
          </p:cNvSpPr>
          <p:nvPr>
            <p:ph idx="1"/>
          </p:nvPr>
        </p:nvSpPr>
        <p:spPr/>
        <p:txBody>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dirty="0"/>
              <a:t>Figure 3 </a:t>
            </a:r>
            <a:r>
              <a:rPr lang="en-GB" sz="1200" b="1" dirty="0"/>
              <a:t>Word online pictures web search Problem </a:t>
            </a:r>
            <a:r>
              <a:rPr lang="en-GB" sz="1200" b="1" dirty="0" err="1"/>
              <a:t>solving</a:t>
            </a:r>
            <a:r>
              <a:rPr lang="en-GB" sz="1200" u="sng" dirty="0" err="1">
                <a:hlinkClick r:id="rId2">
                  <a:extLst>
                    <a:ext uri="{A12FA001-AC4F-418D-AE19-62706E023703}">
                      <ahyp:hlinkClr xmlns:ahyp="http://schemas.microsoft.com/office/drawing/2018/hyperlinkcolor" xmlns="" val="tx"/>
                    </a:ext>
                  </a:extLst>
                </a:hlinkClick>
              </a:rPr>
              <a:t>view-source:https</a:t>
            </a:r>
            <a:r>
              <a:rPr lang="en-GB" sz="1200" u="sng" dirty="0">
                <a:hlinkClick r:id="rId2">
                  <a:extLst>
                    <a:ext uri="{A12FA001-AC4F-418D-AE19-62706E023703}">
                      <ahyp:hlinkClr xmlns:ahyp="http://schemas.microsoft.com/office/drawing/2018/hyperlinkcolor" xmlns="" val="tx"/>
                    </a:ext>
                  </a:extLst>
                </a:hlinkClick>
              </a:rPr>
              <a:t>://uowtsd-my.sharepoint.com/:w:/r/personal/2505623_student_uwtsd_ac_uk/_layouts/15/</a:t>
            </a:r>
            <a:r>
              <a:rPr lang="en-GB" sz="1200" u="sng" dirty="0" err="1">
                <a:hlinkClick r:id="rId2">
                  <a:extLst>
                    <a:ext uri="{A12FA001-AC4F-418D-AE19-62706E023703}">
                      <ahyp:hlinkClr xmlns:ahyp="http://schemas.microsoft.com/office/drawing/2018/hyperlinkcolor" xmlns="" val="tx"/>
                    </a:ext>
                  </a:extLst>
                </a:hlinkClick>
              </a:rPr>
              <a:t>Doc.aspx?sourcedoc</a:t>
            </a:r>
            <a:r>
              <a:rPr lang="en-GB" sz="1200" u="sng" dirty="0">
                <a:hlinkClick r:id="rId2">
                  <a:extLst>
                    <a:ext uri="{A12FA001-AC4F-418D-AE19-62706E023703}">
                      <ahyp:hlinkClr xmlns:ahyp="http://schemas.microsoft.com/office/drawing/2018/hyperlinkcolor" xmlns="" val="tx"/>
                    </a:ext>
                  </a:extLst>
                </a:hlinkClick>
              </a:rPr>
              <a:t>=%7B62292E74-3637-4D84-8D0A-5E7FEAD5E5FD%7D&amp;file=Essential Academic and Employment Skills (1).</a:t>
            </a:r>
            <a:r>
              <a:rPr lang="en-GB" sz="1200" u="sng" dirty="0" err="1">
                <a:hlinkClick r:id="rId2">
                  <a:extLst>
                    <a:ext uri="{A12FA001-AC4F-418D-AE19-62706E023703}">
                      <ahyp:hlinkClr xmlns:ahyp="http://schemas.microsoft.com/office/drawing/2018/hyperlinkcolor" xmlns="" val="tx"/>
                    </a:ext>
                  </a:extLst>
                </a:hlinkClick>
              </a:rPr>
              <a:t>docx&amp;action</a:t>
            </a:r>
            <a:r>
              <a:rPr lang="en-GB" sz="1200" u="sng" dirty="0">
                <a:hlinkClick r:id="rId2">
                  <a:extLst>
                    <a:ext uri="{A12FA001-AC4F-418D-AE19-62706E023703}">
                      <ahyp:hlinkClr xmlns:ahyp="http://schemas.microsoft.com/office/drawing/2018/hyperlinkcolor" xmlns="" val="tx"/>
                    </a:ext>
                  </a:extLst>
                </a:hlinkClick>
              </a:rPr>
              <a:t>=</a:t>
            </a:r>
            <a:r>
              <a:rPr lang="en-GB" sz="1200" u="sng" dirty="0" err="1">
                <a:hlinkClick r:id="rId2">
                  <a:extLst>
                    <a:ext uri="{A12FA001-AC4F-418D-AE19-62706E023703}">
                      <ahyp:hlinkClr xmlns:ahyp="http://schemas.microsoft.com/office/drawing/2018/hyperlinkcolor" xmlns="" val="tx"/>
                    </a:ext>
                  </a:extLst>
                </a:hlinkClick>
              </a:rPr>
              <a:t>default&amp;mobileredirect</a:t>
            </a:r>
            <a:r>
              <a:rPr lang="en-GB" sz="1200" u="sng" dirty="0">
                <a:hlinkClick r:id="rId2">
                  <a:extLst>
                    <a:ext uri="{A12FA001-AC4F-418D-AE19-62706E023703}">
                      <ahyp:hlinkClr xmlns:ahyp="http://schemas.microsoft.com/office/drawing/2018/hyperlinkcolor" xmlns="" val="tx"/>
                    </a:ext>
                  </a:extLst>
                </a:hlinkClick>
              </a:rPr>
              <a:t>=true</a:t>
            </a:r>
            <a:endParaRPr lang="en-GB" sz="1200" dirty="0">
              <a:hlinkClick r:id="rId2">
                <a:extLst>
                  <a:ext uri="{A12FA001-AC4F-418D-AE19-62706E023703}">
                    <ahyp:hlinkClr xmlns:ahyp="http://schemas.microsoft.com/office/drawing/2018/hyperlinkcolor" xmlns="" val="tx"/>
                  </a:ext>
                </a:extLst>
              </a:hlinkClick>
            </a:endParaRPr>
          </a:p>
          <a:p>
            <a:endParaRPr lang="en-GB" sz="1200" dirty="0"/>
          </a:p>
        </p:txBody>
      </p:sp>
    </p:spTree>
    <p:extLst>
      <p:ext uri="{BB962C8B-B14F-4D97-AF65-F5344CB8AC3E}">
        <p14:creationId xmlns:p14="http://schemas.microsoft.com/office/powerpoint/2010/main" val="2150285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b="1" dirty="0"/>
              <a:t>References (IEEE Style</a:t>
            </a:r>
            <a:endParaRPr lang="en-GB" sz="1400"/>
          </a:p>
        </p:txBody>
      </p:sp>
      <p:sp>
        <p:nvSpPr>
          <p:cNvPr id="3" name="Content Placeholder 2"/>
          <p:cNvSpPr>
            <a:spLocks noGrp="1"/>
          </p:cNvSpPr>
          <p:nvPr>
            <p:ph idx="1"/>
          </p:nvPr>
        </p:nvSpPr>
        <p:spPr/>
        <p:txBody>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dirty="0"/>
              <a:t>[1] J.R </a:t>
            </a:r>
            <a:r>
              <a:rPr lang="en-GB" sz="1200"/>
              <a:t>Katzenbach</a:t>
            </a:r>
            <a:r>
              <a:rPr lang="en-GB" sz="1200" dirty="0"/>
              <a:t> and D.K. Smith, The Wisdom of Teams Creating the high -Performance Organization. Boston, MA, USA: Harvard Business School Press, 2015.</a:t>
            </a:r>
          </a:p>
          <a:p>
            <a:endParaRPr lang="en-GB" sz="1200" dirty="0"/>
          </a:p>
          <a:p>
            <a:r>
              <a:rPr lang="en-GB" sz="1200" dirty="0"/>
              <a:t>Smart Art mind map created by me no reference needed for the diagram.</a:t>
            </a:r>
          </a:p>
          <a:p>
            <a:endParaRPr lang="en-GB" sz="1200" dirty="0"/>
          </a:p>
        </p:txBody>
      </p:sp>
    </p:spTree>
    <p:extLst>
      <p:ext uri="{BB962C8B-B14F-4D97-AF65-F5344CB8AC3E}">
        <p14:creationId xmlns:p14="http://schemas.microsoft.com/office/powerpoint/2010/main" val="3691357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157" y="1126326"/>
            <a:ext cx="10083439" cy="1468929"/>
          </a:xfrm>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Task 3</a:t>
            </a:r>
          </a:p>
        </p:txBody>
      </p:sp>
      <p:sp>
        <p:nvSpPr>
          <p:cNvPr id="3" name="Content Placeholder 2"/>
          <p:cNvSpPr>
            <a:spLocks noGrp="1"/>
          </p:cNvSpPr>
          <p:nvPr>
            <p:ph idx="1"/>
          </p:nvPr>
        </p:nvSpPr>
        <p:spPr>
          <a:xfrm>
            <a:off x="1524157" y="2822024"/>
            <a:ext cx="10083439" cy="4830858"/>
          </a:xfrm>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pPr marL="0" indent="0">
              <a:lnSpc>
                <a:spcPct val="110000"/>
              </a:lnSpc>
              <a:buNone/>
            </a:pPr>
            <a:r>
              <a:rPr lang="en-GB" sz="1200"/>
              <a:t>Task 3: The importance of Digital literacy in Higher Education</a:t>
            </a:r>
            <a:r>
              <a:rPr lang="en-GB" sz="1200">
                <a:latin typeface="Calibri"/>
                <a:ea typeface="Calibri"/>
                <a:cs typeface="Calibri"/>
              </a:rPr>
              <a:t>.</a:t>
            </a:r>
          </a:p>
          <a:p>
            <a:pPr marL="0" indent="0">
              <a:lnSpc>
                <a:spcPct val="110000"/>
              </a:lnSpc>
              <a:buNone/>
            </a:pPr>
            <a:r>
              <a:rPr lang="en-GB" sz="1200">
                <a:latin typeface="Calibri"/>
                <a:ea typeface="Calibri"/>
                <a:cs typeface="Calibri"/>
              </a:rPr>
              <a:t>Introduction</a:t>
            </a:r>
          </a:p>
          <a:p>
            <a:pPr marL="0" indent="0">
              <a:lnSpc>
                <a:spcPct val="110000"/>
              </a:lnSpc>
              <a:buNone/>
            </a:pPr>
            <a:r>
              <a:rPr lang="en-GB" sz="1200">
                <a:latin typeface="Calibri"/>
                <a:ea typeface="Calibri"/>
                <a:cs typeface="Calibri"/>
              </a:rPr>
              <a:t>Digital literacy is an important skill in Modern education. It refers to the ability to use digital technologies effectively, safely, and responsibly to access, evaluate, create, and communicate information. In higher education, Students are expected to use a wide range of digital tools for learning, research, communication, and assessment. As technology continues to develop, digital literacy has become essential for academic success and future employment. Digital literacy and learning digital literacy enable students to access information quickly and efficiently through online databases, eBooks, academic journals, and educational websites. These resources provide valuable information that can support learning and improve academic performance. However, students must also be able to evaluate the reliability and accuracy of online sources to ensure that information they use is trustworthy. Digital technologies also support communication and collaboration. Platforms such as email, Microsoft Teams, zoom and shared online documents allow students to communicate with lecturers and work effectively with others. These tools make learning more flexible and help students develop important teamwork skills. Academic Integrity . Students must learn how to reference sources correctly avoid plagiarism and acknowledge  the work of others.</a:t>
            </a:r>
          </a:p>
          <a:p>
            <a:pPr marL="0" indent="0">
              <a:lnSpc>
                <a:spcPct val="110000"/>
              </a:lnSpc>
              <a:buNone/>
            </a:pPr>
            <a:r>
              <a:rPr lang="en-GB" sz="1200" dirty="0">
                <a:latin typeface="Calibri"/>
                <a:ea typeface="Calibri"/>
                <a:cs typeface="Calibri"/>
              </a:rPr>
              <a:t>Referencing systems such as IEEE help maintain academic standards by ensuring that sources are properly cited. Digital tools such as </a:t>
            </a:r>
            <a:r>
              <a:rPr lang="en-GB" sz="1200" dirty="0" err="1">
                <a:latin typeface="Calibri"/>
                <a:ea typeface="Calibri"/>
                <a:cs typeface="Calibri"/>
              </a:rPr>
              <a:t>REfworks</a:t>
            </a:r>
            <a:r>
              <a:rPr lang="en-GB" sz="1200" dirty="0">
                <a:latin typeface="Calibri"/>
                <a:ea typeface="Calibri"/>
                <a:cs typeface="Calibri"/>
              </a:rPr>
              <a:t> can assist students by organising references and automatically generating citations and reference lists. </a:t>
            </a:r>
          </a:p>
          <a:p>
            <a:pPr marL="0" indent="0">
              <a:lnSpc>
                <a:spcPct val="110000"/>
              </a:lnSpc>
              <a:buNone/>
            </a:pPr>
            <a:r>
              <a:rPr lang="en-GB" sz="1200" dirty="0">
                <a:latin typeface="Calibri"/>
                <a:ea typeface="Calibri"/>
                <a:cs typeface="Calibri"/>
              </a:rPr>
              <a:t>Employability Benefits Digital literacy is also important for employment. Many organisations use digital systems for communication, record keeping, and information management. Employers expect graduates to be confident users of technology and able to adapt to new environments.  Developing digital literacy skills during higher education therefore helps prepare students for future careers. Reflection on Reworks helped me organise my references and create citations more </a:t>
            </a:r>
            <a:r>
              <a:rPr lang="en-GB" sz="1200" dirty="0" err="1">
                <a:latin typeface="Calibri"/>
                <a:ea typeface="Calibri"/>
                <a:cs typeface="Calibri"/>
              </a:rPr>
              <a:t>efficiently.The</a:t>
            </a:r>
            <a:r>
              <a:rPr lang="en-GB" sz="1200" dirty="0">
                <a:latin typeface="Calibri"/>
                <a:ea typeface="Calibri"/>
                <a:cs typeface="Calibri"/>
              </a:rPr>
              <a:t> software reduced the risk of referencing errors and saved time when producing academic work. </a:t>
            </a:r>
            <a:r>
              <a:rPr lang="en-GB" sz="1200" dirty="0" err="1">
                <a:latin typeface="Calibri"/>
                <a:ea typeface="Calibri"/>
                <a:cs typeface="Calibri"/>
              </a:rPr>
              <a:t>Refworks</a:t>
            </a:r>
            <a:r>
              <a:rPr lang="en-GB" sz="1200" dirty="0">
                <a:latin typeface="Calibri"/>
                <a:ea typeface="Calibri"/>
                <a:cs typeface="Calibri"/>
              </a:rPr>
              <a:t> is a useful digital tool that supports academic writing and helps students maintain good academic practice.</a:t>
            </a:r>
          </a:p>
          <a:p>
            <a:pPr>
              <a:lnSpc>
                <a:spcPct val="110000"/>
              </a:lnSpc>
            </a:pPr>
            <a:endParaRPr lang="en-GB" sz="1200"/>
          </a:p>
        </p:txBody>
      </p:sp>
    </p:spTree>
    <p:extLst>
      <p:ext uri="{BB962C8B-B14F-4D97-AF65-F5344CB8AC3E}">
        <p14:creationId xmlns:p14="http://schemas.microsoft.com/office/powerpoint/2010/main" val="1783278249"/>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Task 3</a:t>
            </a:r>
          </a:p>
        </p:txBody>
      </p:sp>
      <p:sp>
        <p:nvSpPr>
          <p:cNvPr id="3" name="Content Placeholder 2"/>
          <p:cNvSpPr>
            <a:spLocks noGrp="1"/>
          </p:cNvSpPr>
          <p:nvPr>
            <p:ph idx="1"/>
          </p:nvPr>
        </p:nvSpPr>
        <p:spPr/>
        <p:txBody>
          <a:bodyPr>
            <a:normAutofit fontScale="47500" lnSpcReduction="20000"/>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dirty="0"/>
              <a:t>Task 3 The importance of Digital literacy in Higher education.</a:t>
            </a:r>
          </a:p>
          <a:p>
            <a:r>
              <a:rPr lang="en-GB" dirty="0"/>
              <a:t>Digital literacy is an essential skill for students in higher education. It involves the ability to use digital technologies effectively, safely and responsibly to access, evaluate, create, and communicate information [1]. In today’s digital era, students rely heavily on Technology for research, communication, collaboration, and completing academic work.</a:t>
            </a:r>
          </a:p>
          <a:p>
            <a:r>
              <a:rPr lang="en-GB" dirty="0"/>
              <a:t>One of the main benefits of digital literacy is improved access to information, Students can use online databases, e-books, journals, and educational websites to support their studies, However, it is important to evaluate sources carefully ensure that information is accurate, reliable, relevant [2]. Digital literacy helps students develop critical thinking skills when assessing online content.</a:t>
            </a:r>
          </a:p>
          <a:p>
            <a:r>
              <a:rPr lang="en-GB" dirty="0"/>
              <a:t>Digital literacy also supports communication and collaboration. Tools such as email, Microsoft Teams, Zoom, shared online documents enable students to work together effectively, regardless of location. These technologies have become increasingly important in modern education and employment settings [3]</a:t>
            </a:r>
          </a:p>
          <a:p>
            <a:r>
              <a:rPr lang="en-GB" dirty="0"/>
              <a:t>Another important aspect of digital literacy is academic integrity. Students must understand how to reference sources correctly, avoid plagiarism, and use digital tools responsibly. Referencing software such RefWorks can help students manage sources and create accurate citations and reference lists.</a:t>
            </a:r>
          </a:p>
          <a:p>
            <a:r>
              <a:rPr lang="en-GB" dirty="0"/>
              <a:t>In addition, digital literacy improves employability. Many employers expect graduates to be confident users of technology and capable of adapting to new digital systems. </a:t>
            </a:r>
          </a:p>
          <a:p>
            <a:r>
              <a:rPr lang="en-GB" dirty="0"/>
              <a:t>Developing digital skills during higher education prepares students for the modern workplace and lifelong learning opportunities.</a:t>
            </a:r>
          </a:p>
          <a:p>
            <a:r>
              <a:rPr lang="en-GB" dirty="0"/>
              <a:t>Using RefWorks helped organise references easily and generate citations automatically. This reduced the risk of referencing errors and saved time when </a:t>
            </a:r>
          </a:p>
        </p:txBody>
      </p:sp>
    </p:spTree>
    <p:extLst>
      <p:ext uri="{BB962C8B-B14F-4D97-AF65-F5344CB8AC3E}">
        <p14:creationId xmlns:p14="http://schemas.microsoft.com/office/powerpoint/2010/main" val="6132410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2500" b="1" dirty="0"/>
              <a:t> </a:t>
            </a:r>
            <a:r>
              <a:rPr lang="en-GB" sz="1400" b="1"/>
              <a:t>References</a:t>
            </a:r>
            <a:r>
              <a:rPr lang="en-GB" sz="1400" b="1" dirty="0"/>
              <a:t> (IEEE Style) </a:t>
            </a:r>
            <a:endParaRPr lang="en-GB" sz="1400"/>
          </a:p>
        </p:txBody>
      </p:sp>
      <p:sp>
        <p:nvSpPr>
          <p:cNvPr id="3" name="Content Placeholder 2"/>
          <p:cNvSpPr>
            <a:spLocks noGrp="1"/>
          </p:cNvSpPr>
          <p:nvPr>
            <p:ph idx="1"/>
          </p:nvPr>
        </p:nvSpPr>
        <p:spPr/>
        <p:txBody>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200"/>
              <a:t>[1] P. Gilster</a:t>
            </a:r>
            <a:r>
              <a:rPr lang="en-GB" sz="1200" dirty="0"/>
              <a:t>, Digital Literacy. New York, NY, USA: Wiley, 1997.</a:t>
            </a:r>
          </a:p>
          <a:p>
            <a:r>
              <a:rPr lang="en-GB" sz="1200" dirty="0"/>
              <a:t>[2] C,R. Mc </a:t>
            </a:r>
            <a:r>
              <a:rPr lang="en-GB" sz="1200"/>
              <a:t>Clure</a:t>
            </a:r>
            <a:r>
              <a:rPr lang="en-GB" sz="1200" dirty="0"/>
              <a:t>, “Network literacy: A role for libraries?”, information Technology and libraries, </a:t>
            </a:r>
            <a:r>
              <a:rPr lang="en-GB" sz="1200"/>
              <a:t>vol</a:t>
            </a:r>
            <a:r>
              <a:rPr lang="en-GB" sz="1200" dirty="0"/>
              <a:t> 13, no 2, pp. 115-125, 1994.</a:t>
            </a:r>
          </a:p>
          <a:p>
            <a:r>
              <a:rPr lang="en-GB" sz="1200" dirty="0"/>
              <a:t>[3] JISC, “Building digital capability” 2024.</a:t>
            </a:r>
          </a:p>
          <a:p>
            <a:endParaRPr lang="en-GB" sz="1200" dirty="0"/>
          </a:p>
        </p:txBody>
      </p:sp>
    </p:spTree>
    <p:extLst>
      <p:ext uri="{BB962C8B-B14F-4D97-AF65-F5344CB8AC3E}">
        <p14:creationId xmlns:p14="http://schemas.microsoft.com/office/powerpoint/2010/main" val="4022504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482E7304-2AC2-4A5C-924D-A6AC3FFC5E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801279" cy="9601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5B3EBC5-8102-C832-CC8D-8549351EB9C6}"/>
              </a:ext>
            </a:extLst>
          </p:cNvPr>
          <p:cNvSpPr>
            <a:spLocks noGrp="1"/>
          </p:cNvSpPr>
          <p:nvPr>
            <p:ph type="title"/>
          </p:nvPr>
        </p:nvSpPr>
        <p:spPr>
          <a:xfrm>
            <a:off x="1524157" y="1126326"/>
            <a:ext cx="10083439" cy="1468929"/>
          </a:xfrm>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US" sz="1400" dirty="0">
                <a:ea typeface="Calibri"/>
                <a:cs typeface="Calibri"/>
              </a:rPr>
              <a:t>Task 4</a:t>
            </a:r>
            <a:r>
              <a:rPr lang="en-US" sz="1200" dirty="0">
                <a:ea typeface="Calibri"/>
                <a:cs typeface="Calibri"/>
              </a:rPr>
              <a:t> </a:t>
            </a:r>
            <a:endParaRPr lang="en-US" sz="1200"/>
          </a:p>
        </p:txBody>
      </p:sp>
      <p:cxnSp>
        <p:nvCxnSpPr>
          <p:cNvPr id="11" name="Straight Connector 10">
            <a:extLst>
              <a:ext uri="{FF2B5EF4-FFF2-40B4-BE49-F238E27FC236}">
                <a16:creationId xmlns:a16="http://schemas.microsoft.com/office/drawing/2014/main" xmlns="" id="{D259FEF2-F6A5-442F-BA10-4E39EECD0AB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524157" y="2595255"/>
            <a:ext cx="1008343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xmlns="" id="{A3C183B1-1D4B-4E3D-A02E-A426E3BFA0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827266"/>
            <a:ext cx="12801600" cy="677393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xmlns="" id="{05D505C8-C34B-B592-B4CA-B4B8775D61A0}"/>
              </a:ext>
            </a:extLst>
          </p:cNvPr>
          <p:cNvGraphicFramePr>
            <a:graphicFrameLocks noGrp="1"/>
          </p:cNvGraphicFramePr>
          <p:nvPr>
            <p:ph idx="1"/>
            <p:extLst>
              <p:ext uri="{D42A27DB-BD31-4B8C-83A1-F6EECF244321}">
                <p14:modId xmlns:p14="http://schemas.microsoft.com/office/powerpoint/2010/main" val="4198899069"/>
              </p:ext>
            </p:extLst>
          </p:nvPr>
        </p:nvGraphicFramePr>
        <p:xfrm>
          <a:off x="1523523" y="3264095"/>
          <a:ext cx="10084594" cy="5212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55730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C60A93-9C53-923B-5724-955444C2D62E}"/>
              </a:ext>
            </a:extLst>
          </p:cNvPr>
          <p:cNvSpPr>
            <a:spLocks noGrp="1"/>
          </p:cNvSpPr>
          <p:nvPr>
            <p:ph type="title"/>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dirty="0"/>
              <a:t>Task 4</a:t>
            </a:r>
          </a:p>
        </p:txBody>
      </p:sp>
      <p:sp>
        <p:nvSpPr>
          <p:cNvPr id="3" name="Content Placeholder 2">
            <a:extLst>
              <a:ext uri="{FF2B5EF4-FFF2-40B4-BE49-F238E27FC236}">
                <a16:creationId xmlns:a16="http://schemas.microsoft.com/office/drawing/2014/main" xmlns="" id="{0A62E9BE-3BC9-7015-DA8C-92AAC8B34857}"/>
              </a:ext>
            </a:extLst>
          </p:cNvPr>
          <p:cNvSpPr>
            <a:spLocks noGrp="1"/>
          </p:cNvSpPr>
          <p:nvPr>
            <p:ph idx="1"/>
          </p:nvPr>
        </p:nvSpPr>
        <p:spPr/>
        <p:txBody>
          <a:bodyPr>
            <a:normAutofit/>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dirty="0"/>
              <a:t>Developing the e-portfolio has also improved my confidence in using digital technologies for learning. I have gained experience in organising information, presenting professionally, and reflecting on my own learning. These  skills will be valuable for both further study and future employment. Overall, the module has enhanced my understanding of learning in a digital environment and the importance of using technology effectively and responsibly.</a:t>
            </a:r>
          </a:p>
        </p:txBody>
      </p:sp>
    </p:spTree>
    <p:extLst>
      <p:ext uri="{BB962C8B-B14F-4D97-AF65-F5344CB8AC3E}">
        <p14:creationId xmlns:p14="http://schemas.microsoft.com/office/powerpoint/2010/main" val="17969432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5D85F6-501C-9943-E1AD-E44B0851D655}"/>
              </a:ext>
            </a:extLst>
          </p:cNvPr>
          <p:cNvSpPr>
            <a:spLocks noGrp="1"/>
          </p:cNvSpPr>
          <p:nvPr>
            <p:ph type="title"/>
          </p:nvPr>
        </p:nvSpPr>
        <p:spPr/>
        <p:txBody>
          <a:bodyPr/>
          <a:ls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a:lstStyle>
          <a:p>
            <a:r>
              <a:rPr lang="en-GB" sz="1400"/>
              <a:t>Screenshot 1</a:t>
            </a:r>
            <a:r>
              <a:rPr lang="en-GB" sz="2500" dirty="0"/>
              <a:t/>
            </a:r>
            <a:br>
              <a:rPr lang="en-GB" sz="2500" dirty="0"/>
            </a:br>
            <a:endParaRPr lang="en-GB" sz="2500"/>
          </a:p>
        </p:txBody>
      </p:sp>
      <p:pic>
        <p:nvPicPr>
          <p:cNvPr id="7" name="Content Placeholder 6" descr="A computer screen with a white circle and text on it&#10;&#10;AI-generated content may be incorrect.">
            <a:extLst>
              <a:ext uri="{FF2B5EF4-FFF2-40B4-BE49-F238E27FC236}">
                <a16:creationId xmlns:a16="http://schemas.microsoft.com/office/drawing/2014/main" xmlns="" id="{3FB67F8C-F91C-BAB9-75F1-05DFB32C7B85}"/>
              </a:ext>
            </a:extLst>
          </p:cNvPr>
          <p:cNvPicPr>
            <a:picLocks noGrp="1" noChangeAspect="1"/>
          </p:cNvPicPr>
          <p:nvPr>
            <p:ph idx="1"/>
          </p:nvPr>
        </p:nvPicPr>
        <p:blipFill>
          <a:blip r:embed="rId2"/>
          <a:stretch>
            <a:fillRect/>
          </a:stretch>
        </p:blipFill>
        <p:spPr>
          <a:xfrm>
            <a:off x="2326732" y="2822027"/>
            <a:ext cx="8588192" cy="4830858"/>
          </a:xfrm>
          <a:prstGeom prst="rect">
            <a:avLst/>
          </a:prstGeom>
        </p:spPr>
      </p:pic>
    </p:spTree>
    <p:extLst>
      <p:ext uri="{BB962C8B-B14F-4D97-AF65-F5344CB8AC3E}">
        <p14:creationId xmlns:p14="http://schemas.microsoft.com/office/powerpoint/2010/main" val="962801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CC5475-F8E4-F6B8-76ED-CBFF38133167}"/>
              </a:ext>
            </a:extLst>
          </p:cNvPr>
          <p:cNvSpPr>
            <a:spLocks noGrp="1"/>
          </p:cNvSpPr>
          <p:nvPr>
            <p:ph type="title"/>
          </p:nvPr>
        </p:nvSpPr>
        <p:spPr/>
        <p:txBody>
          <a:bodyPr>
            <a:normAutofit/>
          </a:bodyPr>
          <a:lstStyle/>
          <a:p>
            <a:r>
              <a:rPr lang="en-US" sz="1400"/>
              <a:t>Screenshot2</a:t>
            </a:r>
          </a:p>
        </p:txBody>
      </p:sp>
      <p:pic>
        <p:nvPicPr>
          <p:cNvPr id="7" name="Content Placeholder 6" descr="A screenshot of a computer&#10;&#10;AI-generated content may be incorrect.">
            <a:extLst>
              <a:ext uri="{FF2B5EF4-FFF2-40B4-BE49-F238E27FC236}">
                <a16:creationId xmlns:a16="http://schemas.microsoft.com/office/drawing/2014/main" xmlns="" id="{A4375F77-C1AE-1B7A-7102-CE7424684850}"/>
              </a:ext>
            </a:extLst>
          </p:cNvPr>
          <p:cNvPicPr>
            <a:picLocks noGrp="1" noChangeAspect="1"/>
          </p:cNvPicPr>
          <p:nvPr>
            <p:ph idx="1"/>
          </p:nvPr>
        </p:nvPicPr>
        <p:blipFill>
          <a:blip r:embed="rId2"/>
          <a:stretch>
            <a:fillRect/>
          </a:stretch>
        </p:blipFill>
        <p:spPr>
          <a:xfrm>
            <a:off x="2326732" y="2822027"/>
            <a:ext cx="8588192" cy="4830858"/>
          </a:xfrm>
          <a:prstGeom prst="rect">
            <a:avLst/>
          </a:prstGeom>
        </p:spPr>
      </p:pic>
    </p:spTree>
    <p:extLst>
      <p:ext uri="{BB962C8B-B14F-4D97-AF65-F5344CB8AC3E}">
        <p14:creationId xmlns:p14="http://schemas.microsoft.com/office/powerpoint/2010/main" val="4276927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966D13-62E2-9A75-E3F9-E562A450C698}"/>
              </a:ext>
            </a:extLst>
          </p:cNvPr>
          <p:cNvSpPr>
            <a:spLocks noGrp="1"/>
          </p:cNvSpPr>
          <p:nvPr>
            <p:ph type="title"/>
          </p:nvPr>
        </p:nvSpPr>
        <p:spPr/>
        <p:txBody>
          <a:bodyPr>
            <a:normAutofit/>
          </a:bodyPr>
          <a:lstStyle/>
          <a:p>
            <a:r>
              <a:rPr lang="en-US" sz="1400"/>
              <a:t>Screenshot 3</a:t>
            </a:r>
          </a:p>
        </p:txBody>
      </p:sp>
      <p:pic>
        <p:nvPicPr>
          <p:cNvPr id="7" name="Content Placeholder 6" descr="A screenshot of a computer&#10;&#10;AI-generated content may be incorrect.">
            <a:extLst>
              <a:ext uri="{FF2B5EF4-FFF2-40B4-BE49-F238E27FC236}">
                <a16:creationId xmlns:a16="http://schemas.microsoft.com/office/drawing/2014/main" xmlns="" id="{94F8A67A-B530-4B64-4F03-014648B8F061}"/>
              </a:ext>
            </a:extLst>
          </p:cNvPr>
          <p:cNvPicPr>
            <a:picLocks noGrp="1" noChangeAspect="1"/>
          </p:cNvPicPr>
          <p:nvPr>
            <p:ph idx="1"/>
          </p:nvPr>
        </p:nvPicPr>
        <p:blipFill>
          <a:blip r:embed="rId2"/>
          <a:stretch>
            <a:fillRect/>
          </a:stretch>
        </p:blipFill>
        <p:spPr>
          <a:xfrm>
            <a:off x="2326732" y="2822027"/>
            <a:ext cx="8588192" cy="4830858"/>
          </a:xfrm>
          <a:prstGeom prst="rect">
            <a:avLst/>
          </a:prstGeom>
        </p:spPr>
      </p:pic>
    </p:spTree>
    <p:extLst>
      <p:ext uri="{BB962C8B-B14F-4D97-AF65-F5344CB8AC3E}">
        <p14:creationId xmlns:p14="http://schemas.microsoft.com/office/powerpoint/2010/main" val="2713691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B3BFA9-D615-FC4D-5CF6-D00BE104902B}"/>
              </a:ext>
            </a:extLst>
          </p:cNvPr>
          <p:cNvSpPr>
            <a:spLocks noGrp="1"/>
          </p:cNvSpPr>
          <p:nvPr>
            <p:ph type="title"/>
          </p:nvPr>
        </p:nvSpPr>
        <p:spPr/>
        <p:txBody>
          <a:bodyPr/>
          <a:lstStyle/>
          <a:p>
            <a:r>
              <a:rPr lang="en-US" sz="1400" dirty="0"/>
              <a:t>Screensho</a:t>
            </a:r>
            <a:r>
              <a:rPr lang="en-US" sz="1400"/>
              <a:t>t 4</a:t>
            </a:r>
          </a:p>
        </p:txBody>
      </p:sp>
      <p:pic>
        <p:nvPicPr>
          <p:cNvPr id="4" name="Content Placeholder 3" descr="A screen shot of a computer&#10;&#10;AI-generated content may be incorrect.">
            <a:extLst>
              <a:ext uri="{FF2B5EF4-FFF2-40B4-BE49-F238E27FC236}">
                <a16:creationId xmlns:a16="http://schemas.microsoft.com/office/drawing/2014/main" xmlns="" id="{A3172142-0FB5-3F16-241F-87AC68FF4DC3}"/>
              </a:ext>
            </a:extLst>
          </p:cNvPr>
          <p:cNvPicPr>
            <a:picLocks noGrp="1" noChangeAspect="1"/>
          </p:cNvPicPr>
          <p:nvPr>
            <p:ph idx="1"/>
          </p:nvPr>
        </p:nvPicPr>
        <p:blipFill>
          <a:blip r:embed="rId2"/>
          <a:stretch>
            <a:fillRect/>
          </a:stretch>
        </p:blipFill>
        <p:spPr>
          <a:xfrm>
            <a:off x="2326732" y="2822027"/>
            <a:ext cx="8588192" cy="4830858"/>
          </a:xfrm>
          <a:prstGeom prst="rect">
            <a:avLst/>
          </a:prstGeom>
        </p:spPr>
      </p:pic>
    </p:spTree>
    <p:extLst>
      <p:ext uri="{BB962C8B-B14F-4D97-AF65-F5344CB8AC3E}">
        <p14:creationId xmlns:p14="http://schemas.microsoft.com/office/powerpoint/2010/main" val="3932550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400" dirty="0" err="1" smtClean="0"/>
              <a:t>Relection</a:t>
            </a:r>
            <a:endParaRPr lang="en-GB" sz="1400" dirty="0"/>
          </a:p>
        </p:txBody>
      </p:sp>
      <p:sp>
        <p:nvSpPr>
          <p:cNvPr id="3" name="Content Placeholder 2"/>
          <p:cNvSpPr>
            <a:spLocks noGrp="1"/>
          </p:cNvSpPr>
          <p:nvPr>
            <p:ph idx="1"/>
          </p:nvPr>
        </p:nvSpPr>
        <p:spPr/>
        <p:txBody>
          <a:bodyPr>
            <a:normAutofit/>
          </a:bodyPr>
          <a:lstStyle/>
          <a:p>
            <a:r>
              <a:rPr lang="en-GB" sz="1200" dirty="0" err="1" smtClean="0"/>
              <a:t>Refworks</a:t>
            </a:r>
            <a:r>
              <a:rPr lang="en-GB" sz="1200" dirty="0" smtClean="0"/>
              <a:t> helped me organise my academic sources efficiently and automatically generate citations in IEEE style. It reduced errors in referencing and improved the structure of my academic writing. I found the folder system useful for managing task 3 sources. </a:t>
            </a:r>
            <a:endParaRPr lang="en-GB" sz="1200" dirty="0"/>
          </a:p>
        </p:txBody>
      </p:sp>
    </p:spTree>
    <p:extLst>
      <p:ext uri="{BB962C8B-B14F-4D97-AF65-F5344CB8AC3E}">
        <p14:creationId xmlns:p14="http://schemas.microsoft.com/office/powerpoint/2010/main" val="22977158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400" dirty="0" smtClean="0"/>
              <a:t>IEEE List </a:t>
            </a:r>
            <a:endParaRPr lang="en-GB" sz="1400" dirty="0"/>
          </a:p>
        </p:txBody>
      </p:sp>
      <p:sp>
        <p:nvSpPr>
          <p:cNvPr id="3" name="Content Placeholder 2"/>
          <p:cNvSpPr>
            <a:spLocks noGrp="1"/>
          </p:cNvSpPr>
          <p:nvPr>
            <p:ph idx="1"/>
          </p:nvPr>
        </p:nvSpPr>
        <p:spPr/>
        <p:txBody>
          <a:bodyPr>
            <a:normAutofit/>
          </a:bodyPr>
          <a:lstStyle/>
          <a:p>
            <a:pPr fontAlgn="base"/>
            <a:r>
              <a:rPr lang="en-GB" sz="1300" dirty="0"/>
              <a:t>[</a:t>
            </a:r>
            <a:r>
              <a:rPr lang="en-GB" sz="1300" dirty="0" smtClean="0"/>
              <a:t>1</a:t>
            </a:r>
            <a:r>
              <a:rPr lang="en-GB" sz="1300" dirty="0"/>
              <a:t>] P. </a:t>
            </a:r>
            <a:r>
              <a:rPr lang="en-GB" sz="1300" dirty="0" err="1"/>
              <a:t>Gilster</a:t>
            </a:r>
            <a:r>
              <a:rPr lang="en-GB" sz="1300" dirty="0"/>
              <a:t>, Digital Literacy. New York, NY, USA: Wiley, 1997.</a:t>
            </a:r>
          </a:p>
          <a:p>
            <a:pPr fontAlgn="base"/>
            <a:r>
              <a:rPr lang="en-GB" sz="1300" dirty="0"/>
              <a:t>[2] </a:t>
            </a:r>
            <a:r>
              <a:rPr lang="en-GB" sz="1300" dirty="0" err="1"/>
              <a:t>Jisc</a:t>
            </a:r>
            <a:r>
              <a:rPr lang="en-GB" sz="1300" dirty="0"/>
              <a:t>, “Building digital capabilities,” </a:t>
            </a:r>
            <a:r>
              <a:rPr lang="en-GB" sz="1300" dirty="0" err="1"/>
              <a:t>Jisc</a:t>
            </a:r>
            <a:r>
              <a:rPr lang="en-GB" sz="1300" dirty="0"/>
              <a:t>, 2024. [Online]. Available: https://www.jisc.ac.uk/skills/digital-capabilities⁠�</a:t>
            </a:r>
          </a:p>
          <a:p>
            <a:pPr fontAlgn="base"/>
            <a:r>
              <a:rPr lang="en-GB" sz="1300" dirty="0"/>
              <a:t>[3] UNESCO, Digital skills for life and work. Paris, France: UNESCO, 2018.</a:t>
            </a:r>
          </a:p>
          <a:p>
            <a:pPr fontAlgn="base"/>
            <a:r>
              <a:rPr lang="en-GB" sz="1300" dirty="0"/>
              <a:t>[4] Ofcom, Online Nation: The Online Experience of UK Users, 2023. [Online]. Available: https://www.ofcom.org.uk⁠�</a:t>
            </a:r>
          </a:p>
          <a:p>
            <a:pPr fontAlgn="base"/>
            <a:r>
              <a:rPr lang="en-GB" sz="1300" dirty="0"/>
              <a:t>[5] UK Government, “Online safety guidance,” GOV.UK, 2024. [Online]. Available: https://www.gov.uk⁠�</a:t>
            </a:r>
          </a:p>
          <a:p>
            <a:endParaRPr lang="en-GB" dirty="0"/>
          </a:p>
        </p:txBody>
      </p:sp>
    </p:spTree>
    <p:extLst>
      <p:ext uri="{BB962C8B-B14F-4D97-AF65-F5344CB8AC3E}">
        <p14:creationId xmlns:p14="http://schemas.microsoft.com/office/powerpoint/2010/main" val="416118392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196</TotalTime>
  <Words>2108</Words>
  <Application>Microsoft Office PowerPoint</Application>
  <PresentationFormat>A3 Paper (297x420 mm)</PresentationFormat>
  <Paragraphs>106</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Gallery</vt:lpstr>
      <vt:lpstr>Essential Academic and Employment Skills  E-Portfolio 4 tasks   Student Name Mohammed Islam  Lecturer: Mohammed Bin fara Student Identity number :2505623  March 9/2026  Contents   </vt:lpstr>
      <vt:lpstr>Reflection</vt:lpstr>
      <vt:lpstr>IEEE reference list </vt:lpstr>
      <vt:lpstr>Welcome </vt:lpstr>
      <vt:lpstr>Task 1</vt:lpstr>
      <vt:lpstr>Time Management</vt:lpstr>
      <vt:lpstr>Teamwork</vt:lpstr>
      <vt:lpstr>Time Management</vt:lpstr>
      <vt:lpstr>Time Management</vt:lpstr>
      <vt:lpstr>Problem Solving</vt:lpstr>
      <vt:lpstr>Problem Solving</vt:lpstr>
      <vt:lpstr>Digital literacy</vt:lpstr>
      <vt:lpstr>Digital literacy</vt:lpstr>
      <vt:lpstr>Digital literacy</vt:lpstr>
      <vt:lpstr>Task 2 Mind Map</vt:lpstr>
      <vt:lpstr>Academic Poster Figure 2 Academic poster illustrating key concepts from learning in the digital era Created by Mohammed Islam</vt:lpstr>
      <vt:lpstr>Academic poster references</vt:lpstr>
      <vt:lpstr>Task 2</vt:lpstr>
      <vt:lpstr>References (IEEE Style)  </vt:lpstr>
      <vt:lpstr>References (IEEE Style</vt:lpstr>
      <vt:lpstr>References (IEEE Style</vt:lpstr>
      <vt:lpstr>Task 3</vt:lpstr>
      <vt:lpstr>Task 3</vt:lpstr>
      <vt:lpstr> References (IEEE Style) </vt:lpstr>
      <vt:lpstr>Task 4 </vt:lpstr>
      <vt:lpstr>Task 4</vt:lpstr>
      <vt:lpstr>Screenshot 1 </vt:lpstr>
      <vt:lpstr>Screenshot2</vt:lpstr>
      <vt:lpstr>Screenshot 3</vt:lpstr>
      <vt:lpstr>Screenshot 4</vt:lpstr>
      <vt:lpstr>Relection</vt:lpstr>
      <vt:lpstr>IEEE List </vt:lpstr>
    </vt:vector>
  </TitlesOfParts>
  <Company>Birmingham City Council</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Essential Academic and Employment Skills  E-Portfolio 4 tasks   Student Name Mohammed Islam  Lecturer: Mohammed Bin fara Student Identity number :2505623  March 9/2026  Contents</dc:title>
  <dc:creator>PublicUser</dc:creator>
  <cp:lastModifiedBy>PublicUser</cp:lastModifiedBy>
  <cp:revision>317</cp:revision>
  <dcterms:created xsi:type="dcterms:W3CDTF">2026-06-25T10:24:41Z</dcterms:created>
  <dcterms:modified xsi:type="dcterms:W3CDTF">2026-07-01T15:01:51Z</dcterms:modified>
</cp:coreProperties>
</file>