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19"/>
  </p:notesMasterIdLst>
  <p:handoutMasterIdLst>
    <p:handoutMasterId r:id="rId20"/>
  </p:handoutMasterIdLst>
  <p:sldIdLst>
    <p:sldId id="3825" r:id="rId5"/>
    <p:sldId id="3826" r:id="rId6"/>
    <p:sldId id="3827" r:id="rId7"/>
    <p:sldId id="3833" r:id="rId8"/>
    <p:sldId id="3791" r:id="rId9"/>
    <p:sldId id="3835" r:id="rId10"/>
    <p:sldId id="3837" r:id="rId11"/>
    <p:sldId id="3836" r:id="rId12"/>
    <p:sldId id="3792" r:id="rId13"/>
    <p:sldId id="3829" r:id="rId14"/>
    <p:sldId id="3834" r:id="rId15"/>
    <p:sldId id="3838" r:id="rId16"/>
    <p:sldId id="3839" r:id="rId17"/>
    <p:sldId id="3840"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8" autoAdjust="0"/>
    <p:restoredTop sz="88758" autoAdjust="0"/>
  </p:normalViewPr>
  <p:slideViewPr>
    <p:cSldViewPr snapToGrid="0">
      <p:cViewPr varScale="1">
        <p:scale>
          <a:sx n="73" d="100"/>
          <a:sy n="73" d="100"/>
        </p:scale>
        <p:origin x="979" y="62"/>
      </p:cViewPr>
      <p:guideLst>
        <p:guide orient="horz" pos="1200"/>
        <p:guide orient="horz" pos="3408"/>
        <p:guide pos="6936"/>
        <p:guide pos="744"/>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DCE667-0E8B-4020-B798-9F540ACF8A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8FE84B-4CF5-479A-98FA-101E6C92240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5249E17-B59A-4F61-B8D2-5B4F41E1978D}" type="datetime1">
              <a:rPr lang="en-GB" smtClean="0"/>
              <a:t>24/12/2023</a:t>
            </a:fld>
            <a:endParaRPr lang="en-GB" dirty="0"/>
          </a:p>
        </p:txBody>
      </p:sp>
      <p:sp>
        <p:nvSpPr>
          <p:cNvPr id="4" name="Footer Placeholder 3">
            <a:extLst>
              <a:ext uri="{FF2B5EF4-FFF2-40B4-BE49-F238E27FC236}">
                <a16:creationId xmlns:a16="http://schemas.microsoft.com/office/drawing/2014/main" id="{E9871FFA-2EDD-435F-95BB-D4913CE5231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9F549EF-DEA6-491C-B092-AD1829A0E2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3C7C88-02FC-450C-BC0C-36A3D372F9C7}" type="slidenum">
              <a:rPr lang="en-GB" smtClean="0"/>
              <a:t>‹#›</a:t>
            </a:fld>
            <a:endParaRPr lang="en-GB"/>
          </a:p>
        </p:txBody>
      </p:sp>
    </p:spTree>
    <p:extLst>
      <p:ext uri="{BB962C8B-B14F-4D97-AF65-F5344CB8AC3E}">
        <p14:creationId xmlns:p14="http://schemas.microsoft.com/office/powerpoint/2010/main" val="52466972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BE95BD-28DC-4C06-ABE7-D1DD6658916C}" type="datetime1">
              <a:rPr lang="en-GB" smtClean="0"/>
              <a:pPr/>
              <a:t>24/12/2023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0C6A29-4676-420C-BBE3-ACC2B80F64D4}" type="slidenum">
              <a:rPr lang="en-GB" noProof="0" smtClean="0"/>
              <a:t>‹#›</a:t>
            </a:fld>
            <a:endParaRPr lang="en-GB" noProof="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the presentation “ strategies for resilience and prosperity” assignment 2, Which will examine the strategy of the parcel delivery company ‘</a:t>
            </a:r>
            <a:r>
              <a:rPr lang="en-GB" dirty="0" err="1"/>
              <a:t>Evri</a:t>
            </a:r>
            <a:r>
              <a:rPr lang="en-GB" dirty="0"/>
              <a:t>’ and provide some suggested strategies for going forwards.</a:t>
            </a:r>
          </a:p>
        </p:txBody>
      </p:sp>
      <p:sp>
        <p:nvSpPr>
          <p:cNvPr id="4" name="Slide Number Placeholder 3"/>
          <p:cNvSpPr>
            <a:spLocks noGrp="1"/>
          </p:cNvSpPr>
          <p:nvPr>
            <p:ph type="sldNum" sz="quarter" idx="5"/>
          </p:nvPr>
        </p:nvSpPr>
        <p:spPr/>
        <p:txBody>
          <a:bodyPr/>
          <a:lstStyle/>
          <a:p>
            <a:pPr rtl="0"/>
            <a:fld id="{D40C6A29-4676-420C-BBE3-ACC2B80F64D4}" type="slidenum">
              <a:rPr lang="en-GB" smtClean="0"/>
              <a:t>1</a:t>
            </a:fld>
            <a:endParaRPr lang="en-GB"/>
          </a:p>
        </p:txBody>
      </p:sp>
    </p:spTree>
    <p:extLst>
      <p:ext uri="{BB962C8B-B14F-4D97-AF65-F5344CB8AC3E}">
        <p14:creationId xmlns:p14="http://schemas.microsoft.com/office/powerpoint/2010/main" val="2028141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is divided into 4 parts, these being, Definitions of Strategic Management</a:t>
            </a:r>
          </a:p>
          <a:p>
            <a:r>
              <a:rPr lang="en-GB" dirty="0"/>
              <a:t>An overview of EVRI</a:t>
            </a:r>
          </a:p>
          <a:p>
            <a:r>
              <a:rPr lang="en-GB" dirty="0"/>
              <a:t>Strategic Management Tools</a:t>
            </a:r>
          </a:p>
          <a:p>
            <a:r>
              <a:rPr lang="en-GB" dirty="0"/>
              <a:t>And Recommendations for new Strategic direction</a:t>
            </a:r>
          </a:p>
          <a:p>
            <a:r>
              <a:rPr lang="en-GB" dirty="0"/>
              <a:t>Followed by a reference slide.</a:t>
            </a:r>
          </a:p>
        </p:txBody>
      </p:sp>
      <p:sp>
        <p:nvSpPr>
          <p:cNvPr id="4" name="Slide Number Placeholder 3"/>
          <p:cNvSpPr>
            <a:spLocks noGrp="1"/>
          </p:cNvSpPr>
          <p:nvPr>
            <p:ph type="sldNum" sz="quarter" idx="5"/>
          </p:nvPr>
        </p:nvSpPr>
        <p:spPr/>
        <p:txBody>
          <a:bodyPr/>
          <a:lstStyle/>
          <a:p>
            <a:pPr rtl="0"/>
            <a:fld id="{D40C6A29-4676-420C-BBE3-ACC2B80F64D4}" type="slidenum">
              <a:rPr lang="en-GB" smtClean="0"/>
              <a:t>2</a:t>
            </a:fld>
            <a:endParaRPr lang="en-GB"/>
          </a:p>
        </p:txBody>
      </p:sp>
    </p:spTree>
    <p:extLst>
      <p:ext uri="{BB962C8B-B14F-4D97-AF65-F5344CB8AC3E}">
        <p14:creationId xmlns:p14="http://schemas.microsoft.com/office/powerpoint/2010/main" val="352777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Perhaps the most famous of all management theorists; Peter Drucker in 1954 defined strategic management as “Analysing the present situation and changing it if necessary. Incorporated in this is finding out what one's resources are or what they should be” while Mintzberg stated that “Strategy is a mediating force between the organization and its environment: consistent patterns in streams of organizational decisions to deal with the environment.” </a:t>
            </a:r>
          </a:p>
          <a:p>
            <a:r>
              <a:rPr lang="en-GB" dirty="0"/>
              <a:t> Steiner and Miner defined strategic management as “the forging of company missions, setting objectives for the organization in light of external and internal forces, formulating specific policies and strategies to achieve objectives, and ensuring their proper implementation so that the basic purposes and objectives of the organization will be achieved.”</a:t>
            </a:r>
          </a:p>
          <a:p>
            <a:r>
              <a:rPr lang="en-GB" dirty="0"/>
              <a:t>The common thread running through the definitions provided by these theorists, and others, is that in order to strategically manage successfully, you must examine what the current situation is, work out what you need to achieve and formulate a plan to get from A to B, taking into account setbacks and other factors, and being prepared to make changes the plan as necessary.</a:t>
            </a:r>
          </a:p>
        </p:txBody>
      </p:sp>
      <p:sp>
        <p:nvSpPr>
          <p:cNvPr id="4" name="Slide Number Placeholder 3"/>
          <p:cNvSpPr>
            <a:spLocks noGrp="1"/>
          </p:cNvSpPr>
          <p:nvPr>
            <p:ph type="sldNum" sz="quarter" idx="5"/>
          </p:nvPr>
        </p:nvSpPr>
        <p:spPr/>
        <p:txBody>
          <a:bodyPr/>
          <a:lstStyle/>
          <a:p>
            <a:pPr rtl="0"/>
            <a:fld id="{D40C6A29-4676-420C-BBE3-ACC2B80F64D4}" type="slidenum">
              <a:rPr lang="en-GB" smtClean="0"/>
              <a:t>3</a:t>
            </a:fld>
            <a:endParaRPr lang="en-GB"/>
          </a:p>
        </p:txBody>
      </p:sp>
    </p:spTree>
    <p:extLst>
      <p:ext uri="{BB962C8B-B14F-4D97-AF65-F5344CB8AC3E}">
        <p14:creationId xmlns:p14="http://schemas.microsoft.com/office/powerpoint/2010/main" val="3950943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0" dirty="0" err="1"/>
              <a:t>Evri</a:t>
            </a:r>
            <a:r>
              <a:rPr lang="en-GB" noProof="0" dirty="0"/>
              <a:t> are a well-known British/German parcel home delivery company, the company have had several trading names or identities since their launch in 1974 and by 2010 the company had launched their network of ‘</a:t>
            </a:r>
            <a:r>
              <a:rPr lang="en-GB" noProof="0" dirty="0" err="1"/>
              <a:t>Parcelshops</a:t>
            </a:r>
            <a:r>
              <a:rPr lang="en-GB" noProof="0" dirty="0"/>
              <a:t>’ which at the time of writing has grown to over 7000 based within local businesses and over 1500 self-service parcel lockers </a:t>
            </a:r>
            <a:r>
              <a:rPr lang="en-GB" noProof="0" dirty="0" err="1"/>
              <a:t>Evri</a:t>
            </a:r>
            <a:r>
              <a:rPr lang="en-GB" noProof="0" dirty="0"/>
              <a:t> hold a high portion of the market share, their website stating that they work with over “700 retailers including 80% of the UK’s top 100” including “Next, John Lewis, M&amp;S and ASOS – as well as fast-growing marketplaces like Etsy and pre-loved platforms like Vinted” and holding a recent contract to operate within Post Offices, this being the first time in its history that the Post Office has worked with an external company (Gruet, 2023)</a:t>
            </a:r>
          </a:p>
          <a:p>
            <a:pPr rtl="0"/>
            <a:r>
              <a:rPr lang="en-GB" noProof="0" dirty="0" err="1"/>
              <a:t>Evri</a:t>
            </a:r>
            <a:r>
              <a:rPr lang="en-GB" noProof="0" dirty="0"/>
              <a:t> have over 8000 employees working across department such as Management, IT, Sales and Finance/HR and over 20,000 couriers, many of whom are ‘self-employed </a:t>
            </a:r>
            <a:r>
              <a:rPr lang="en-GB" noProof="0" dirty="0" err="1"/>
              <a:t>plus’</a:t>
            </a:r>
            <a:r>
              <a:rPr lang="en-GB" noProof="0" dirty="0"/>
              <a:t> following employment tribunal cases where their workers were found to be working in very poor conditions and for low pay.</a:t>
            </a:r>
          </a:p>
          <a:p>
            <a:pPr rtl="0"/>
            <a:r>
              <a:rPr lang="en-GB" noProof="0" dirty="0"/>
              <a:t>Despite reporting record profits post-pandemic, Public opinion of the company was low, and they had gained a reputation as poor employers, with their self-employed couriers working in poor conditions and for ‘piece-rate’ wages, and exposés by newspapers and documentaries such as BBCs Watchdog had shown poor practices by workers </a:t>
            </a:r>
          </a:p>
        </p:txBody>
      </p:sp>
      <p:sp>
        <p:nvSpPr>
          <p:cNvPr id="4" name="Slide Number Placeholder 3"/>
          <p:cNvSpPr>
            <a:spLocks noGrp="1"/>
          </p:cNvSpPr>
          <p:nvPr>
            <p:ph type="sldNum" sz="quarter" idx="5"/>
          </p:nvPr>
        </p:nvSpPr>
        <p:spPr/>
        <p:txBody>
          <a:bodyPr rtlCol="0"/>
          <a:lstStyle/>
          <a:p>
            <a:pPr rtl="0"/>
            <a:fld id="{D40C6A29-4676-420C-BBE3-ACC2B80F64D4}" type="slidenum">
              <a:rPr lang="en-US" smtClean="0"/>
              <a:t>4</a:t>
            </a:fld>
            <a:endParaRPr lang="en-US" dirty="0"/>
          </a:p>
        </p:txBody>
      </p:sp>
    </p:spTree>
    <p:extLst>
      <p:ext uri="{BB962C8B-B14F-4D97-AF65-F5344CB8AC3E}">
        <p14:creationId xmlns:p14="http://schemas.microsoft.com/office/powerpoint/2010/main" val="3134415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part of the </a:t>
            </a:r>
            <a:r>
              <a:rPr lang="en-GB" dirty="0" err="1"/>
              <a:t>annalyis</a:t>
            </a:r>
            <a:r>
              <a:rPr lang="en-GB" dirty="0"/>
              <a:t> of </a:t>
            </a:r>
            <a:r>
              <a:rPr lang="en-GB" dirty="0" err="1"/>
              <a:t>Evris</a:t>
            </a:r>
            <a:r>
              <a:rPr lang="en-GB" dirty="0"/>
              <a:t> current business strategy several tools were used, including the stakeholder </a:t>
            </a:r>
            <a:r>
              <a:rPr lang="en-GB" dirty="0" err="1"/>
              <a:t>matris</a:t>
            </a:r>
            <a:r>
              <a:rPr lang="en-GB" dirty="0"/>
              <a:t>, SWOT and PEST and a positioning on Bowmans strategy clock, this helps us to identify the ‘where, what and how’ of </a:t>
            </a:r>
            <a:r>
              <a:rPr lang="en-GB" dirty="0" err="1"/>
              <a:t>Evris</a:t>
            </a:r>
            <a:r>
              <a:rPr lang="en-GB" dirty="0"/>
              <a:t> current strategic direct, and to design suggestions for future strategy, in order to maintain and improve their position in the market.</a:t>
            </a:r>
          </a:p>
          <a:p>
            <a:endParaRPr lang="en-GB" dirty="0"/>
          </a:p>
          <a:p>
            <a:r>
              <a:rPr lang="en-GB" dirty="0"/>
              <a:t>The stakeholder matrix shows those who </a:t>
            </a:r>
            <a:r>
              <a:rPr lang="en-GB" dirty="0" err="1"/>
              <a:t>Evri</a:t>
            </a:r>
            <a:r>
              <a:rPr lang="en-GB" dirty="0"/>
              <a:t> need to keep satisfied, monitor, Engage closely and keep informed.</a:t>
            </a:r>
          </a:p>
          <a:p>
            <a:r>
              <a:rPr lang="en-GB" dirty="0"/>
              <a:t>Considering the reputational issues which continue to plague the company, it is very important that they engage closely with partners, employees and workers, and monitor political stakeholders to ensure that they are complying with all rules and regulations, in order to avoid any additional reputational damage. </a:t>
            </a:r>
          </a:p>
          <a:p>
            <a:endParaRPr lang="en-GB" dirty="0"/>
          </a:p>
          <a:p>
            <a:r>
              <a:rPr lang="en-GB" dirty="0"/>
              <a:t>Consumers and news networks need to be kept informed, in order to stay relevant and ensure they are keeping these stakeholders up to date, and investors, trade unions and consumer bodies need to be kept satisfied, in an effort to repair the reputational damage and avoid any further detriment to the company.</a:t>
            </a:r>
          </a:p>
          <a:p>
            <a:endParaRPr lang="en-GB" dirty="0"/>
          </a:p>
          <a:p>
            <a:endParaRPr lang="en-GB" dirty="0"/>
          </a:p>
        </p:txBody>
      </p:sp>
      <p:sp>
        <p:nvSpPr>
          <p:cNvPr id="4" name="Slide Number Placeholder 3"/>
          <p:cNvSpPr>
            <a:spLocks noGrp="1"/>
          </p:cNvSpPr>
          <p:nvPr>
            <p:ph type="sldNum" sz="quarter" idx="5"/>
          </p:nvPr>
        </p:nvSpPr>
        <p:spPr/>
        <p:txBody>
          <a:bodyPr/>
          <a:lstStyle/>
          <a:p>
            <a:pPr rtl="0"/>
            <a:fld id="{D40C6A29-4676-420C-BBE3-ACC2B80F64D4}" type="slidenum">
              <a:rPr lang="en-GB" smtClean="0"/>
              <a:t>5</a:t>
            </a:fld>
            <a:endParaRPr lang="en-GB"/>
          </a:p>
        </p:txBody>
      </p:sp>
    </p:spTree>
    <p:extLst>
      <p:ext uri="{BB962C8B-B14F-4D97-AF65-F5344CB8AC3E}">
        <p14:creationId xmlns:p14="http://schemas.microsoft.com/office/powerpoint/2010/main" val="3942359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SWOT analysis is very helpful in identifying the next steps for </a:t>
            </a:r>
            <a:r>
              <a:rPr lang="en-GB" dirty="0" err="1"/>
              <a:t>Evri</a:t>
            </a:r>
            <a:r>
              <a:rPr lang="en-GB" dirty="0"/>
              <a:t>- and shows us that although </a:t>
            </a:r>
            <a:r>
              <a:rPr lang="en-GB" dirty="0" err="1"/>
              <a:t>Evri</a:t>
            </a:r>
            <a:r>
              <a:rPr lang="en-GB" dirty="0"/>
              <a:t> have a large market share and are used by many consumers due to the proximity of their parcel shops and their low pricing, they are at risk of ongoing reputational issues, and have expanded rapidly following the Covid-19 pandemic, so may be at risk of a downturn in the market and consumer habits, and at the mercy of increasing fuel and worker costs. This may be a dangerous time to have increased costs, as there is no concrete evidence that the company will continue to grow at the rate it grow during the pandemic. </a:t>
            </a:r>
          </a:p>
          <a:p>
            <a:r>
              <a:rPr lang="en-GB" dirty="0"/>
              <a:t>There are opportunities, including the  opportunity to expand throughout Europe, but this would not be without risk, and considerable further investment would need to be made. </a:t>
            </a:r>
          </a:p>
          <a:p>
            <a:r>
              <a:rPr lang="en-GB" dirty="0"/>
              <a:t>‘self-employed </a:t>
            </a:r>
            <a:r>
              <a:rPr lang="en-GB" dirty="0" err="1"/>
              <a:t>plus’</a:t>
            </a:r>
            <a:r>
              <a:rPr lang="en-GB" dirty="0"/>
              <a:t> which is an industry first move, giving workers additional rights and benefits, including an expected minimum wage and paid holiday and leave may improve the company's reputation and employee retainment, but the real cost of this will need to be factored in to future strategy.</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rtl="0"/>
            <a:fld id="{D40C6A29-4676-420C-BBE3-ACC2B80F64D4}" type="slidenum">
              <a:rPr lang="en-GB" smtClean="0"/>
              <a:t>6</a:t>
            </a:fld>
            <a:endParaRPr lang="en-GB"/>
          </a:p>
        </p:txBody>
      </p:sp>
    </p:spTree>
    <p:extLst>
      <p:ext uri="{BB962C8B-B14F-4D97-AF65-F5344CB8AC3E}">
        <p14:creationId xmlns:p14="http://schemas.microsoft.com/office/powerpoint/2010/main" val="3104830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PEST analysis informs EVRI that they must be aware of political and economic factors including wage legislation and economic uncertainty, these two factors could work together to create an uncertain landscape for EVRI, causing higher cost in a market of reduced profits. </a:t>
            </a:r>
          </a:p>
          <a:p>
            <a:endParaRPr lang="en-GB" dirty="0"/>
          </a:p>
          <a:p>
            <a:r>
              <a:rPr lang="en-GB" dirty="0"/>
              <a:t>Social factors including consumer behaviour and the future of online retail will need to be closely monitored, as if consumers turn away from online shopping this will have a large impact on ERVIs predicted profits. </a:t>
            </a:r>
          </a:p>
          <a:p>
            <a:r>
              <a:rPr lang="en-GB" dirty="0"/>
              <a:t>Technologically EVRI are in a good position, having made large investments into their infrastructure, and having R&amp;D budgets to stay ‘ahead of the game’ – only behind giants such as Amazon in drone technology research. </a:t>
            </a:r>
          </a:p>
        </p:txBody>
      </p:sp>
      <p:sp>
        <p:nvSpPr>
          <p:cNvPr id="4" name="Slide Number Placeholder 3"/>
          <p:cNvSpPr>
            <a:spLocks noGrp="1"/>
          </p:cNvSpPr>
          <p:nvPr>
            <p:ph type="sldNum" sz="quarter" idx="5"/>
          </p:nvPr>
        </p:nvSpPr>
        <p:spPr/>
        <p:txBody>
          <a:bodyPr/>
          <a:lstStyle/>
          <a:p>
            <a:pPr rtl="0"/>
            <a:fld id="{D40C6A29-4676-420C-BBE3-ACC2B80F64D4}" type="slidenum">
              <a:rPr lang="en-GB" noProof="0" smtClean="0"/>
              <a:t>7</a:t>
            </a:fld>
            <a:endParaRPr lang="en-GB" noProof="0"/>
          </a:p>
        </p:txBody>
      </p:sp>
    </p:spTree>
    <p:extLst>
      <p:ext uri="{BB962C8B-B14F-4D97-AF65-F5344CB8AC3E}">
        <p14:creationId xmlns:p14="http://schemas.microsoft.com/office/powerpoint/2010/main" val="913792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Bowmans strategy clock I would place EVRI at position 2. the company have a low price point but despite being used by a high proportion of the market they have perceived low value, due to reputational issues and controversy around the brand. This leads us to believe that the company are not the option of choice, but only of convenience.</a:t>
            </a:r>
          </a:p>
          <a:p>
            <a:endParaRPr lang="en-GB" dirty="0"/>
          </a:p>
        </p:txBody>
      </p:sp>
      <p:sp>
        <p:nvSpPr>
          <p:cNvPr id="4" name="Slide Number Placeholder 3"/>
          <p:cNvSpPr>
            <a:spLocks noGrp="1"/>
          </p:cNvSpPr>
          <p:nvPr>
            <p:ph type="sldNum" sz="quarter" idx="5"/>
          </p:nvPr>
        </p:nvSpPr>
        <p:spPr/>
        <p:txBody>
          <a:bodyPr/>
          <a:lstStyle/>
          <a:p>
            <a:pPr rtl="0"/>
            <a:fld id="{D40C6A29-4676-420C-BBE3-ACC2B80F64D4}" type="slidenum">
              <a:rPr lang="en-GB" smtClean="0"/>
              <a:t>8</a:t>
            </a:fld>
            <a:endParaRPr lang="en-GB"/>
          </a:p>
        </p:txBody>
      </p:sp>
    </p:spTree>
    <p:extLst>
      <p:ext uri="{BB962C8B-B14F-4D97-AF65-F5344CB8AC3E}">
        <p14:creationId xmlns:p14="http://schemas.microsoft.com/office/powerpoint/2010/main" val="3081754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Evri</a:t>
            </a:r>
            <a:r>
              <a:rPr lang="en-GB" dirty="0"/>
              <a:t> need to ensure that they retain their market share, and improve it, in order to maintain the level of profits they gained during the pandemic. </a:t>
            </a:r>
          </a:p>
          <a:p>
            <a:r>
              <a:rPr lang="en-GB" dirty="0"/>
              <a:t>As </a:t>
            </a:r>
            <a:r>
              <a:rPr lang="en-GB" dirty="0" err="1"/>
              <a:t>Evri</a:t>
            </a:r>
            <a:r>
              <a:rPr lang="en-GB" dirty="0"/>
              <a:t> are plagues by ongoing reputational issues, and the main factor in their success is their vast network of parcel shops, we would suggest that future strategies should focus on building and retaining customers, and building brand loyalty through trusted partners. As such the company could trial an ‘at home’ pickup model, as currently being provided by the post office. </a:t>
            </a:r>
          </a:p>
          <a:p>
            <a:r>
              <a:rPr lang="en-GB" dirty="0"/>
              <a:t>Increased partnerships with trusted names should deal with some of the reputational issues, a case of ‘trustworthy by association’ and a loyalty scheme for repeat customers, with a free or reduced delivery for every x amount of paid orders may help in retaining customers who have the choice of several delivery firms. </a:t>
            </a:r>
          </a:p>
        </p:txBody>
      </p:sp>
      <p:sp>
        <p:nvSpPr>
          <p:cNvPr id="4" name="Slide Number Placeholder 3"/>
          <p:cNvSpPr>
            <a:spLocks noGrp="1"/>
          </p:cNvSpPr>
          <p:nvPr>
            <p:ph type="sldNum" sz="quarter" idx="5"/>
          </p:nvPr>
        </p:nvSpPr>
        <p:spPr/>
        <p:txBody>
          <a:bodyPr/>
          <a:lstStyle/>
          <a:p>
            <a:pPr rtl="0"/>
            <a:fld id="{D40C6A29-4676-420C-BBE3-ACC2B80F64D4}" type="slidenum">
              <a:rPr lang="en-GB" smtClean="0"/>
              <a:t>9</a:t>
            </a:fld>
            <a:endParaRPr lang="en-GB"/>
          </a:p>
        </p:txBody>
      </p:sp>
    </p:spTree>
    <p:extLst>
      <p:ext uri="{BB962C8B-B14F-4D97-AF65-F5344CB8AC3E}">
        <p14:creationId xmlns:p14="http://schemas.microsoft.com/office/powerpoint/2010/main" val="718245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40C6A29-4676-420C-BBE3-ACC2B80F64D4}" type="slidenum">
              <a:rPr lang="en-GB" smtClean="0"/>
              <a:t>10</a:t>
            </a:fld>
            <a:endParaRPr lang="en-GB"/>
          </a:p>
        </p:txBody>
      </p:sp>
    </p:spTree>
    <p:extLst>
      <p:ext uri="{BB962C8B-B14F-4D97-AF65-F5344CB8AC3E}">
        <p14:creationId xmlns:p14="http://schemas.microsoft.com/office/powerpoint/2010/main" val="18302403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D40C6A29-4676-420C-BBE3-ACC2B80F64D4}" type="slidenum">
              <a:rPr lang="en-US" smtClean="0"/>
              <a:t>11</a:t>
            </a:fld>
            <a:endParaRPr lang="en-US" dirty="0"/>
          </a:p>
        </p:txBody>
      </p:sp>
    </p:spTree>
    <p:extLst>
      <p:ext uri="{BB962C8B-B14F-4D97-AF65-F5344CB8AC3E}">
        <p14:creationId xmlns:p14="http://schemas.microsoft.com/office/powerpoint/2010/main" val="1670162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rtlCol="0" anchor="b"/>
          <a:lstStyle>
            <a:lvl1pPr algn="r">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01041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rtlCol="0" anchor="ctr"/>
          <a:lstStyle>
            <a:lvl1pPr marL="0" indent="0">
              <a:buNone/>
              <a:defRPr/>
            </a:lvl1pPr>
            <a:lvl2pPr marL="228600">
              <a:defRPr/>
            </a:lvl2pPr>
            <a:lvl3pPr marL="457200">
              <a:defRPr/>
            </a:lvl3pPr>
            <a:lvl4pPr>
              <a:buNone/>
              <a:defRPr/>
            </a:lvl4pPr>
          </a:lstStyle>
          <a:p>
            <a:pPr lvl="0" rtl="0"/>
            <a:r>
              <a:rPr lang="en-US" noProof="0"/>
              <a:t>Click to edit Master text styles</a:t>
            </a:r>
          </a:p>
          <a:p>
            <a:pPr lvl="1" rtl="0"/>
            <a:r>
              <a:rPr lang="en-US" noProof="0"/>
              <a:t>Second level</a:t>
            </a:r>
          </a:p>
          <a:p>
            <a:pPr lvl="2" rtl="0"/>
            <a:r>
              <a:rPr lang="en-US" noProof="0"/>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rtlCol="0">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rtlCol="0" anchor="b"/>
          <a:lstStyle>
            <a:lvl1pPr algn="ctr">
              <a:defRPr sz="600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rtlCol="0"/>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78557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9892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rtlCol="0"/>
          <a:lstStyle>
            <a:lvl1pPr>
              <a:buNone/>
              <a:defRPr>
                <a:solidFill>
                  <a:schemeClr val="bg1"/>
                </a:solidFill>
              </a:defRPr>
            </a:lvl1pPr>
          </a:lstStyle>
          <a:p>
            <a:pPr rtl="0"/>
            <a:r>
              <a:rPr lang="en-US" noProof="0"/>
              <a:t>Click icon to add picture</a:t>
            </a:r>
            <a:endParaRPr lang="en-GB" noProof="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rtlCol="0" anchor="b" anchorCtr="0">
            <a:noAutofit/>
          </a:bodyPr>
          <a:lstStyle>
            <a:lvl1pPr algn="ctr">
              <a:defRPr sz="4000">
                <a:solidFill>
                  <a:schemeClr val="tx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rtlCol="0"/>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rtlCol="0"/>
          <a:lstStyle>
            <a:lvl1pPr>
              <a:defRPr>
                <a:solidFill>
                  <a:schemeClr val="bg1"/>
                </a:solidFill>
                <a:latin typeface="+mn-lt"/>
              </a:defRPr>
            </a:lvl1pPr>
          </a:lstStyle>
          <a:p>
            <a:pPr rtl="0">
              <a:defRPr/>
            </a:pPr>
            <a:r>
              <a:rPr lang="en-GB" noProof="0"/>
              <a:t>9/3/20XX</a:t>
            </a:r>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rtlCol="0"/>
          <a:lstStyle>
            <a:lvl1pPr>
              <a:defRPr>
                <a:solidFill>
                  <a:schemeClr val="bg1"/>
                </a:solidFill>
                <a:latin typeface="+mn-lt"/>
              </a:defRPr>
            </a:lvl1pPr>
          </a:lstStyle>
          <a:p>
            <a:pPr rtl="0">
              <a:defRPr/>
            </a:pPr>
            <a:r>
              <a:rPr lang="en-GB" noProof="0"/>
              <a:t>Presentation Title</a:t>
            </a:r>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rtlCol="0"/>
          <a:lstStyle>
            <a:lvl1pPr>
              <a:defRPr>
                <a:solidFill>
                  <a:schemeClr val="bg1"/>
                </a:solidFill>
                <a:latin typeface="+mn-lt"/>
              </a:defRPr>
            </a:lvl1pPr>
          </a:lstStyle>
          <a:p>
            <a:pPr rtl="0">
              <a:defRPr/>
            </a:pPr>
            <a:fld id="{D76B855D-E9CC-4FF8-AD85-6CDC7B89A0DE}" type="slidenum">
              <a:rPr lang="en-GB" noProof="0" smtClean="0"/>
              <a:pPr>
                <a:defRPr/>
              </a:pPr>
              <a:t>‹#›</a:t>
            </a:fld>
            <a:endParaRPr lang="en-GB" noProof="0"/>
          </a:p>
        </p:txBody>
      </p:sp>
    </p:spTree>
    <p:extLst>
      <p:ext uri="{BB962C8B-B14F-4D97-AF65-F5344CB8AC3E}">
        <p14:creationId xmlns:p14="http://schemas.microsoft.com/office/powerpoint/2010/main" val="22032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56727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rtlCol="0"/>
          <a:lstStyle>
            <a:lvl1pPr marL="0" indent="0">
              <a:buNone/>
              <a:defRPr sz="24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Tree>
    <p:extLst>
      <p:ext uri="{BB962C8B-B14F-4D97-AF65-F5344CB8AC3E}">
        <p14:creationId xmlns:p14="http://schemas.microsoft.com/office/powerpoint/2010/main" val="1413178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rtlCol="0"/>
          <a:lstStyle>
            <a:lvl1pPr algn="l">
              <a:defRPr>
                <a:latin typeface="+mn-lt"/>
              </a:defRPr>
            </a:lvl1pPr>
          </a:lstStyle>
          <a:p>
            <a:pPr algn="l"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rtlCol="0"/>
          <a:lstStyle>
            <a:lvl1pPr marL="0" indent="0">
              <a:buNone/>
              <a:defRPr sz="2400"/>
            </a:lvl1pPr>
            <a:lvl2pPr marL="228600">
              <a:defRPr sz="1800"/>
            </a:lvl2pPr>
            <a:lvl3pPr marL="457200">
              <a:defRPr sz="1800"/>
            </a:lvl3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8267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3540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3.xml"/><Relationship Id="rId7" Type="http://schemas.openxmlformats.org/officeDocument/2006/relationships/image" Target="../media/image4.jpe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3.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1.xml"/><Relationship Id="rId7" Type="http://schemas.openxmlformats.org/officeDocument/2006/relationships/image" Target="../media/image8.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4.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p:txBody>
          <a:bodyPr rtlCol="0">
            <a:normAutofit/>
          </a:bodyPr>
          <a:lstStyle/>
          <a:p>
            <a:pPr rtl="0"/>
            <a:r>
              <a:rPr lang="en-GB" sz="4000" dirty="0">
                <a:solidFill>
                  <a:srgbClr val="FFFFFF"/>
                </a:solidFill>
                <a:latin typeface="Arial" panose="020B0604020202020204" pitchFamily="34" charset="0"/>
                <a:cs typeface="Arial" panose="020B0604020202020204" pitchFamily="34" charset="0"/>
              </a:rPr>
              <a:t>Strategies for Resilience and Prosperity (BMSP6006)</a:t>
            </a:r>
            <a:br>
              <a:rPr lang="en-GB" sz="4000" dirty="0">
                <a:solidFill>
                  <a:srgbClr val="FFFFFF"/>
                </a:solidFill>
                <a:latin typeface="Arial" panose="020B0604020202020204" pitchFamily="34" charset="0"/>
                <a:cs typeface="Arial" panose="020B0604020202020204" pitchFamily="34" charset="0"/>
              </a:rPr>
            </a:br>
            <a:r>
              <a:rPr lang="en-GB" sz="4000" dirty="0">
                <a:solidFill>
                  <a:srgbClr val="FFFFFF"/>
                </a:solidFill>
                <a:latin typeface="Arial" panose="020B0604020202020204" pitchFamily="34" charset="0"/>
                <a:cs typeface="Arial" panose="020B0604020202020204" pitchFamily="34" charset="0"/>
              </a:rPr>
              <a:t>-Assignment 2</a:t>
            </a:r>
            <a:endParaRPr lang="en-GB"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p:txBody>
          <a:bodyPr rtlCol="0"/>
          <a:lstStyle/>
          <a:p>
            <a:pPr rtl="0"/>
            <a:r>
              <a:rPr lang="en-GB" dirty="0">
                <a:solidFill>
                  <a:srgbClr val="FFFFFF"/>
                </a:solidFill>
                <a:latin typeface="Arial" panose="020B0604020202020204" pitchFamily="34" charset="0"/>
                <a:cs typeface="Arial" panose="020B0604020202020204" pitchFamily="34" charset="0"/>
              </a:rPr>
              <a:t>Laura Clarke- 2105356</a:t>
            </a:r>
          </a:p>
          <a:p>
            <a:pPr rtl="0"/>
            <a:endParaRPr lang="en-GB" dirty="0"/>
          </a:p>
        </p:txBody>
      </p:sp>
      <p:pic>
        <p:nvPicPr>
          <p:cNvPr id="9" name="Audio 8">
            <a:hlinkClick r:id="" action="ppaction://media"/>
            <a:extLst>
              <a:ext uri="{FF2B5EF4-FFF2-40B4-BE49-F238E27FC236}">
                <a16:creationId xmlns:a16="http://schemas.microsoft.com/office/drawing/2014/main" id="{D52977A8-A5C9-3884-E075-B33D1BA0CC3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00962904"/>
      </p:ext>
    </p:extLst>
  </p:cSld>
  <p:clrMapOvr>
    <a:masterClrMapping/>
  </p:clrMapOvr>
  <mc:AlternateContent xmlns:mc="http://schemas.openxmlformats.org/markup-compatibility/2006">
    <mc:Choice xmlns:p14="http://schemas.microsoft.com/office/powerpoint/2010/main" Requires="p14">
      <p:transition spd="slow" p14:dur="2000" advTm="18284"/>
    </mc:Choice>
    <mc:Fallback>
      <p:transition spd="slow" advTm="18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p:txBody>
          <a:bodyPr rtlCol="0"/>
          <a:lstStyle/>
          <a:p>
            <a:pPr rtl="0"/>
            <a:r>
              <a:rPr lang="en-GB" dirty="0">
                <a:solidFill>
                  <a:srgbClr val="FFFFFF"/>
                </a:solidFill>
                <a:latin typeface="Arial" panose="020B0604020202020204" pitchFamily="34" charset="0"/>
                <a:cs typeface="Arial" panose="020B0604020202020204" pitchFamily="34" charset="0"/>
              </a:rPr>
              <a:t>Contents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p:txBody>
          <a:bodyPr rtlCol="0"/>
          <a:lstStyle/>
          <a:p>
            <a:pPr marL="457200" indent="-457200" rtl="0">
              <a:buFont typeface="Arial" panose="020B0604020202020204" pitchFamily="34" charset="0"/>
              <a:buChar char="•"/>
            </a:pPr>
            <a:r>
              <a:rPr lang="en-GB" dirty="0">
                <a:latin typeface="Arial" panose="020B0604020202020204" pitchFamily="34" charset="0"/>
                <a:cs typeface="Arial" panose="020B0604020202020204" pitchFamily="34" charset="0"/>
              </a:rPr>
              <a:t>Definitions of Strategic Management</a:t>
            </a:r>
          </a:p>
          <a:p>
            <a:pPr marL="457200" indent="-457200" rtl="0">
              <a:buFont typeface="Arial" panose="020B0604020202020204" pitchFamily="34" charset="0"/>
              <a:buChar char="•"/>
            </a:pPr>
            <a:r>
              <a:rPr lang="en-GB" dirty="0">
                <a:latin typeface="Arial" panose="020B0604020202020204" pitchFamily="34" charset="0"/>
                <a:cs typeface="Arial" panose="020B0604020202020204" pitchFamily="34" charset="0"/>
              </a:rPr>
              <a:t>An overview of EVRI</a:t>
            </a:r>
          </a:p>
          <a:p>
            <a:pPr marL="457200" indent="-457200" rtl="0">
              <a:buFont typeface="Arial" panose="020B0604020202020204" pitchFamily="34" charset="0"/>
              <a:buChar char="•"/>
            </a:pPr>
            <a:r>
              <a:rPr lang="en-GB" dirty="0">
                <a:latin typeface="Arial" panose="020B0604020202020204" pitchFamily="34" charset="0"/>
                <a:cs typeface="Arial" panose="020B0604020202020204" pitchFamily="34" charset="0"/>
              </a:rPr>
              <a:t>Strategic Management Tools</a:t>
            </a:r>
          </a:p>
          <a:p>
            <a:pPr marL="457200" indent="-457200" rtl="0">
              <a:buFont typeface="Arial" panose="020B0604020202020204" pitchFamily="34" charset="0"/>
              <a:buChar char="•"/>
            </a:pPr>
            <a:r>
              <a:rPr lang="en-GB" dirty="0">
                <a:latin typeface="Arial" panose="020B0604020202020204" pitchFamily="34" charset="0"/>
                <a:cs typeface="Arial" panose="020B0604020202020204" pitchFamily="34" charset="0"/>
              </a:rPr>
              <a:t>Recommendations for new Strategic direction</a:t>
            </a:r>
          </a:p>
          <a:p>
            <a:pPr marL="457200" indent="-457200" rtl="0">
              <a:buFont typeface="Arial" panose="020B0604020202020204" pitchFamily="34" charset="0"/>
              <a:buChar char="•"/>
            </a:pPr>
            <a:r>
              <a:rPr lang="en-GB" dirty="0">
                <a:latin typeface="Arial" panose="020B0604020202020204" pitchFamily="34" charset="0"/>
                <a:cs typeface="Arial" panose="020B0604020202020204" pitchFamily="34" charset="0"/>
              </a:rPr>
              <a:t>References</a:t>
            </a: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pic>
        <p:nvPicPr>
          <p:cNvPr id="12" name="Audio 11">
            <a:hlinkClick r:id="" action="ppaction://media"/>
            <a:extLst>
              <a:ext uri="{FF2B5EF4-FFF2-40B4-BE49-F238E27FC236}">
                <a16:creationId xmlns:a16="http://schemas.microsoft.com/office/drawing/2014/main" id="{7C69FE1B-DB30-C8F1-1BA0-FF4510D4F2D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160260"/>
      </p:ext>
    </p:extLst>
  </p:cSld>
  <p:clrMapOvr>
    <a:masterClrMapping/>
  </p:clrMapOvr>
  <mc:AlternateContent xmlns:mc="http://schemas.openxmlformats.org/markup-compatibility/2006">
    <mc:Choice xmlns:p14="http://schemas.microsoft.com/office/powerpoint/2010/main" Requires="p14">
      <p:transition spd="slow" p14:dur="2000" advTm="20511"/>
    </mc:Choice>
    <mc:Fallback>
      <p:transition spd="slow" advTm="20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Definitions of Strategic Management</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p:txBody>
          <a:bodyPr rtlCol="0">
            <a:normAutofit lnSpcReduction="10000"/>
          </a:bodyPr>
          <a:lstStyle/>
          <a:p>
            <a:pPr rtl="0"/>
            <a:endParaRPr lang="en-GB" dirty="0"/>
          </a:p>
          <a:p>
            <a:pPr marL="342900" indent="-342900" rtl="0">
              <a:buFont typeface="Arial" panose="020B0604020202020204" pitchFamily="34" charset="0"/>
              <a:buChar char="•"/>
            </a:pPr>
            <a:r>
              <a:rPr lang="en-GB" dirty="0"/>
              <a:t>At its heart, a business strategy is the ‘Master Plan’ of a business or company.</a:t>
            </a:r>
          </a:p>
          <a:p>
            <a:pPr marL="342900" indent="-342900" rtl="0">
              <a:buFont typeface="Arial" panose="020B0604020202020204" pitchFamily="34" charset="0"/>
              <a:buChar char="•"/>
            </a:pPr>
            <a:r>
              <a:rPr lang="en-GB" dirty="0"/>
              <a:t>Strategies can be long term, short term, or reactive.</a:t>
            </a:r>
          </a:p>
          <a:p>
            <a:pPr marL="342900" indent="-342900" rtl="0">
              <a:buFont typeface="Arial" panose="020B0604020202020204" pitchFamily="34" charset="0"/>
              <a:buChar char="•"/>
            </a:pPr>
            <a:r>
              <a:rPr lang="en-GB" dirty="0"/>
              <a:t>Strategic management is how the critical factors of a situation are identified and managed, ultimately leading to success</a:t>
            </a:r>
          </a:p>
          <a:p>
            <a:pPr rtl="0"/>
            <a:endParaRPr lang="en-GB" dirty="0"/>
          </a:p>
          <a:p>
            <a:pPr rtl="0"/>
            <a:endParaRPr lang="en-GB" dirty="0"/>
          </a:p>
        </p:txBody>
      </p:sp>
      <p:pic>
        <p:nvPicPr>
          <p:cNvPr id="11" name="Picture Placeholder 10" descr="boy looking at map on the wall">
            <a:extLst>
              <a:ext uri="{FF2B5EF4-FFF2-40B4-BE49-F238E27FC236}">
                <a16:creationId xmlns:a16="http://schemas.microsoft.com/office/drawing/2014/main" id="{759DD474-D676-41A6-A2FB-30B2078418A8}"/>
              </a:ext>
            </a:extLst>
          </p:cNvPr>
          <p:cNvPicPr>
            <a:picLocks noGrp="1" noChangeAspect="1"/>
          </p:cNvPicPr>
          <p:nvPr>
            <p:ph type="pic" sz="quarter" idx="13"/>
          </p:nvPr>
        </p:nvPicPr>
        <p:blipFill rotWithShape="1">
          <a:blip r:embed="rId5"/>
          <a:srcRect t="72" b="72"/>
          <a:stretch/>
        </p:blipFill>
        <p:spPr/>
      </p:pic>
      <p:pic>
        <p:nvPicPr>
          <p:cNvPr id="13" name="Picture Placeholder 12" descr="boy playing with space ship toys">
            <a:extLst>
              <a:ext uri="{FF2B5EF4-FFF2-40B4-BE49-F238E27FC236}">
                <a16:creationId xmlns:a16="http://schemas.microsoft.com/office/drawing/2014/main" id="{D624A4F8-65E3-4A17-A439-FE80714CDE5A}"/>
              </a:ext>
            </a:extLst>
          </p:cNvPr>
          <p:cNvPicPr>
            <a:picLocks noGrp="1" noChangeAspect="1"/>
          </p:cNvPicPr>
          <p:nvPr>
            <p:ph type="pic" sz="quarter" idx="14"/>
          </p:nvPr>
        </p:nvPicPr>
        <p:blipFill rotWithShape="1">
          <a:blip r:embed="rId6"/>
          <a:srcRect/>
          <a:stretch/>
        </p:blipFill>
        <p:spPr/>
      </p:pic>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pic>
        <p:nvPicPr>
          <p:cNvPr id="1028" name="Picture 4" descr="Henry Mintzberg | Ordre de Montréal">
            <a:extLst>
              <a:ext uri="{FF2B5EF4-FFF2-40B4-BE49-F238E27FC236}">
                <a16:creationId xmlns:a16="http://schemas.microsoft.com/office/drawing/2014/main" id="{7F9DA4B9-DD1C-4FA3-4F48-15A68B811B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144609" y="1089125"/>
            <a:ext cx="2339875" cy="233987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877426E-0B84-25E2-A61B-4DFEF931280B}"/>
              </a:ext>
            </a:extLst>
          </p:cNvPr>
          <p:cNvPicPr>
            <a:picLocks noChangeAspect="1"/>
          </p:cNvPicPr>
          <p:nvPr/>
        </p:nvPicPr>
        <p:blipFill>
          <a:blip r:embed="rId8"/>
          <a:stretch>
            <a:fillRect/>
          </a:stretch>
        </p:blipFill>
        <p:spPr>
          <a:xfrm>
            <a:off x="8409414" y="2512472"/>
            <a:ext cx="3096807" cy="3225103"/>
          </a:xfrm>
          <a:prstGeom prst="ellipse">
            <a:avLst/>
          </a:prstGeom>
          <a:ln>
            <a:noFill/>
          </a:ln>
          <a:effectLst>
            <a:softEdge rad="112500"/>
          </a:effectLst>
        </p:spPr>
      </p:pic>
      <p:pic>
        <p:nvPicPr>
          <p:cNvPr id="6" name="Audio 5">
            <a:hlinkClick r:id="" action="ppaction://media"/>
            <a:extLst>
              <a:ext uri="{FF2B5EF4-FFF2-40B4-BE49-F238E27FC236}">
                <a16:creationId xmlns:a16="http://schemas.microsoft.com/office/drawing/2014/main" id="{3D8E665B-A519-46CF-C317-167728DF869C}"/>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02193766"/>
      </p:ext>
    </p:extLst>
  </p:cSld>
  <p:clrMapOvr>
    <a:masterClrMapping/>
  </p:clrMapOvr>
  <mc:AlternateContent xmlns:mc="http://schemas.openxmlformats.org/markup-compatibility/2006">
    <mc:Choice xmlns:p14="http://schemas.microsoft.com/office/powerpoint/2010/main" Requires="p14">
      <p:transition spd="slow" p14:dur="2000" advTm="82699"/>
    </mc:Choice>
    <mc:Fallback>
      <p:transition spd="slow" advTm="82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45C6405-9D6C-48F5-9EFB-4CF1F3193EA4}"/>
              </a:ext>
            </a:extLst>
          </p:cNvPr>
          <p:cNvSpPr>
            <a:spLocks noGrp="1"/>
          </p:cNvSpPr>
          <p:nvPr>
            <p:ph type="title"/>
          </p:nvPr>
        </p:nvSpPr>
        <p:spPr/>
        <p:txBody>
          <a:bodyPr rtlCol="0"/>
          <a:lstStyle/>
          <a:p>
            <a:pPr rtl="0"/>
            <a:r>
              <a:rPr lang="en-GB" dirty="0"/>
              <a:t>A summary of EVRI</a:t>
            </a:r>
          </a:p>
        </p:txBody>
      </p:sp>
      <p:sp>
        <p:nvSpPr>
          <p:cNvPr id="5" name="Content Placeholder 4">
            <a:extLst>
              <a:ext uri="{FF2B5EF4-FFF2-40B4-BE49-F238E27FC236}">
                <a16:creationId xmlns:a16="http://schemas.microsoft.com/office/drawing/2014/main" id="{42E3A3A9-5E96-4CDD-A971-9C272EFD97D9}"/>
              </a:ext>
            </a:extLst>
          </p:cNvPr>
          <p:cNvSpPr>
            <a:spLocks noGrp="1"/>
          </p:cNvSpPr>
          <p:nvPr>
            <p:ph idx="1"/>
          </p:nvPr>
        </p:nvSpPr>
        <p:spPr/>
        <p:txBody>
          <a:bodyPr rtlCol="0"/>
          <a:lstStyle/>
          <a:p>
            <a:pPr marL="342900" indent="-342900" rtl="0">
              <a:buFont typeface="Arial" panose="020B0604020202020204" pitchFamily="34" charset="0"/>
              <a:buChar char="•"/>
            </a:pPr>
            <a:r>
              <a:rPr lang="en-GB" sz="2400" dirty="0"/>
              <a:t>Well known German/British Delivery Company</a:t>
            </a:r>
          </a:p>
          <a:p>
            <a:pPr marL="342900" indent="-342900" rtl="0">
              <a:buFont typeface="Arial" panose="020B0604020202020204" pitchFamily="34" charset="0"/>
              <a:buChar char="•"/>
            </a:pPr>
            <a:r>
              <a:rPr lang="en-GB" dirty="0"/>
              <a:t>Low price point and poor reputation.</a:t>
            </a:r>
          </a:p>
          <a:p>
            <a:pPr marL="342900" indent="-342900" rtl="0">
              <a:buFont typeface="Arial" panose="020B0604020202020204" pitchFamily="34" charset="0"/>
              <a:buChar char="•"/>
            </a:pPr>
            <a:r>
              <a:rPr lang="en-GB" dirty="0"/>
              <a:t>Over 8000 employees and over 20,000 couriers. </a:t>
            </a:r>
          </a:p>
        </p:txBody>
      </p:sp>
      <p:pic>
        <p:nvPicPr>
          <p:cNvPr id="9" name="Picture Placeholder 8" descr="boy playing with space ship toys">
            <a:extLst>
              <a:ext uri="{FF2B5EF4-FFF2-40B4-BE49-F238E27FC236}">
                <a16:creationId xmlns:a16="http://schemas.microsoft.com/office/drawing/2014/main" id="{BB00A97C-4C32-42DA-9838-F3D341AB0DCC}"/>
              </a:ext>
            </a:extLst>
          </p:cNvPr>
          <p:cNvPicPr>
            <a:picLocks noGrp="1" noChangeAspect="1"/>
          </p:cNvPicPr>
          <p:nvPr>
            <p:ph type="pic" sz="quarter" idx="13"/>
          </p:nvPr>
        </p:nvPicPr>
        <p:blipFill rotWithShape="1">
          <a:blip r:embed="rId5"/>
          <a:srcRect l="20" r="20"/>
          <a:stretch/>
        </p:blipFill>
        <p:spPr/>
      </p:pic>
      <p:pic>
        <p:nvPicPr>
          <p:cNvPr id="11" name="Picture Placeholder 10" descr="little girl sitting on steps reading a book">
            <a:extLst>
              <a:ext uri="{FF2B5EF4-FFF2-40B4-BE49-F238E27FC236}">
                <a16:creationId xmlns:a16="http://schemas.microsoft.com/office/drawing/2014/main" id="{89C83A94-9400-40DF-9CE0-AFEB3C742BC3}"/>
              </a:ext>
            </a:extLst>
          </p:cNvPr>
          <p:cNvPicPr>
            <a:picLocks noGrp="1" noChangeAspect="1"/>
          </p:cNvPicPr>
          <p:nvPr>
            <p:ph type="pic" sz="quarter" idx="14"/>
          </p:nvPr>
        </p:nvPicPr>
        <p:blipFill rotWithShape="1">
          <a:blip r:embed="rId6"/>
          <a:srcRect t="23" b="23"/>
          <a:stretch/>
        </p:blipFill>
        <p:spPr/>
      </p:pic>
      <p:sp>
        <p:nvSpPr>
          <p:cNvPr id="14" name="Slide Number Placeholder 13">
            <a:extLst>
              <a:ext uri="{FF2B5EF4-FFF2-40B4-BE49-F238E27FC236}">
                <a16:creationId xmlns:a16="http://schemas.microsoft.com/office/drawing/2014/main" id="{DC4D09A1-D96F-4BFC-8475-2F079EAD8652}"/>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AC23CDA1-F571-1649-5EE3-EA6814200D1A}"/>
              </a:ext>
            </a:extLst>
          </p:cNvPr>
          <p:cNvPicPr>
            <a:picLocks noChangeAspect="1"/>
          </p:cNvPicPr>
          <p:nvPr/>
        </p:nvPicPr>
        <p:blipFill>
          <a:blip r:embed="rId7"/>
          <a:stretch>
            <a:fillRect/>
          </a:stretch>
        </p:blipFill>
        <p:spPr>
          <a:xfrm>
            <a:off x="6010948" y="-362484"/>
            <a:ext cx="3813599" cy="3452697"/>
          </a:xfrm>
          <a:prstGeom prst="ellipse">
            <a:avLst/>
          </a:prstGeom>
          <a:ln>
            <a:noFill/>
          </a:ln>
          <a:effectLst>
            <a:softEdge rad="112500"/>
          </a:effectLst>
        </p:spPr>
      </p:pic>
      <p:pic>
        <p:nvPicPr>
          <p:cNvPr id="15" name="Picture 14">
            <a:extLst>
              <a:ext uri="{FF2B5EF4-FFF2-40B4-BE49-F238E27FC236}">
                <a16:creationId xmlns:a16="http://schemas.microsoft.com/office/drawing/2014/main" id="{045D52E6-862A-8F8A-F351-9C2F499DEA2A}"/>
              </a:ext>
            </a:extLst>
          </p:cNvPr>
          <p:cNvPicPr>
            <a:picLocks noChangeAspect="1"/>
          </p:cNvPicPr>
          <p:nvPr/>
        </p:nvPicPr>
        <p:blipFill>
          <a:blip r:embed="rId8"/>
          <a:stretch>
            <a:fillRect/>
          </a:stretch>
        </p:blipFill>
        <p:spPr>
          <a:xfrm>
            <a:off x="6958694" y="2727728"/>
            <a:ext cx="6353293" cy="4896167"/>
          </a:xfrm>
          <a:prstGeom prst="ellipse">
            <a:avLst/>
          </a:prstGeom>
          <a:ln>
            <a:noFill/>
          </a:ln>
          <a:effectLst>
            <a:softEdge rad="112500"/>
          </a:effectLst>
        </p:spPr>
      </p:pic>
      <p:pic>
        <p:nvPicPr>
          <p:cNvPr id="3" name="Audio 2">
            <a:hlinkClick r:id="" action="ppaction://media"/>
            <a:extLst>
              <a:ext uri="{FF2B5EF4-FFF2-40B4-BE49-F238E27FC236}">
                <a16:creationId xmlns:a16="http://schemas.microsoft.com/office/drawing/2014/main" id="{3D16A931-7A15-A5D9-D57A-8B082DFF543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39761"/>
      </p:ext>
    </p:extLst>
  </p:cSld>
  <p:clrMapOvr>
    <a:masterClrMapping/>
  </p:clrMapOvr>
  <mc:AlternateContent xmlns:mc="http://schemas.openxmlformats.org/markup-compatibility/2006">
    <mc:Choice xmlns:p14="http://schemas.microsoft.com/office/powerpoint/2010/main" Requires="p14">
      <p:transition spd="slow" p14:dur="2000" advTm="100091"/>
    </mc:Choice>
    <mc:Fallback>
      <p:transition spd="slow" advTm="100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78514DD-3FC6-4AEF-9C9C-057CF64C8E2D}"/>
              </a:ext>
            </a:extLst>
          </p:cNvPr>
          <p:cNvSpPr>
            <a:spLocks noGrp="1"/>
          </p:cNvSpPr>
          <p:nvPr>
            <p:ph type="title"/>
          </p:nvPr>
        </p:nvSpPr>
        <p:spPr>
          <a:xfrm>
            <a:off x="539308" y="365125"/>
            <a:ext cx="5809527" cy="1325563"/>
          </a:xfrm>
        </p:spPr>
        <p:txBody>
          <a:bodyPr rtlCol="0"/>
          <a:lstStyle/>
          <a:p>
            <a:pPr rtl="0"/>
            <a:r>
              <a:rPr lang="en-GB" dirty="0"/>
              <a:t>Stakeholder matrix</a:t>
            </a:r>
          </a:p>
        </p:txBody>
      </p:sp>
      <p:sp>
        <p:nvSpPr>
          <p:cNvPr id="14" name="Slide Number Placeholder 13">
            <a:extLst>
              <a:ext uri="{FF2B5EF4-FFF2-40B4-BE49-F238E27FC236}">
                <a16:creationId xmlns:a16="http://schemas.microsoft.com/office/drawing/2014/main" id="{47FB0EFA-9228-4C2B-BC70-5B5C93771274}"/>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dirty="0">
              <a:ln>
                <a:noFill/>
              </a:ln>
              <a:solidFill>
                <a:prstClr val="black">
                  <a:tint val="75000"/>
                </a:prstClr>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298C6A96-CA19-DDC1-5F42-0CD649EF3897}"/>
              </a:ext>
            </a:extLst>
          </p:cNvPr>
          <p:cNvPicPr>
            <a:picLocks noGrp="1" noChangeAspect="1"/>
          </p:cNvPicPr>
          <p:nvPr>
            <p:ph idx="1"/>
          </p:nvPr>
        </p:nvPicPr>
        <p:blipFill>
          <a:blip r:embed="rId5"/>
          <a:stretch>
            <a:fillRect/>
          </a:stretch>
        </p:blipFill>
        <p:spPr>
          <a:xfrm>
            <a:off x="2886115" y="1528175"/>
            <a:ext cx="7087504" cy="4225567"/>
          </a:xfrm>
        </p:spPr>
      </p:pic>
      <p:pic>
        <p:nvPicPr>
          <p:cNvPr id="6" name="Audio 5">
            <a:hlinkClick r:id="" action="ppaction://media"/>
            <a:extLst>
              <a:ext uri="{FF2B5EF4-FFF2-40B4-BE49-F238E27FC236}">
                <a16:creationId xmlns:a16="http://schemas.microsoft.com/office/drawing/2014/main" id="{701C2157-2752-CFC1-8692-498EC24DCE3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19213662"/>
      </p:ext>
    </p:extLst>
  </p:cSld>
  <p:clrMapOvr>
    <a:masterClrMapping/>
  </p:clrMapOvr>
  <mc:AlternateContent xmlns:mc="http://schemas.openxmlformats.org/markup-compatibility/2006">
    <mc:Choice xmlns:p14="http://schemas.microsoft.com/office/powerpoint/2010/main" Requires="p14">
      <p:transition spd="slow" p14:dur="2000" advTm="70031"/>
    </mc:Choice>
    <mc:Fallback>
      <p:transition spd="slow" advTm="70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78514DD-3FC6-4AEF-9C9C-057CF64C8E2D}"/>
              </a:ext>
            </a:extLst>
          </p:cNvPr>
          <p:cNvSpPr>
            <a:spLocks noGrp="1"/>
          </p:cNvSpPr>
          <p:nvPr>
            <p:ph type="title"/>
          </p:nvPr>
        </p:nvSpPr>
        <p:spPr>
          <a:xfrm>
            <a:off x="539308" y="365125"/>
            <a:ext cx="5809527" cy="1325563"/>
          </a:xfrm>
        </p:spPr>
        <p:txBody>
          <a:bodyPr rtlCol="0"/>
          <a:lstStyle/>
          <a:p>
            <a:pPr rtl="0"/>
            <a:r>
              <a:rPr lang="en-GB" dirty="0"/>
              <a:t>SWOT</a:t>
            </a:r>
          </a:p>
        </p:txBody>
      </p:sp>
      <p:sp>
        <p:nvSpPr>
          <p:cNvPr id="13" name="Footer Placeholder 12">
            <a:extLst>
              <a:ext uri="{FF2B5EF4-FFF2-40B4-BE49-F238E27FC236}">
                <a16:creationId xmlns:a16="http://schemas.microsoft.com/office/drawing/2014/main" id="{9B6754F1-BBB9-45C3-8F76-FA0E19B7463B}"/>
              </a:ext>
            </a:extLst>
          </p:cNvPr>
          <p:cNvSpPr>
            <a:spLocks noGrp="1"/>
          </p:cNvSpPr>
          <p:nvPr>
            <p:ph type="ftr" sz="quarter" idx="11"/>
          </p:nvPr>
        </p:nvSpPr>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dirty="0">
                <a:ln>
                  <a:noFill/>
                </a:ln>
                <a:solidFill>
                  <a:prstClr val="black">
                    <a:tint val="75000"/>
                  </a:prstClr>
                </a:solidFill>
                <a:effectLst/>
                <a:uLnTx/>
                <a:uFillTx/>
                <a:latin typeface="Calibri" panose="020F0502020204030204"/>
                <a:ea typeface="+mn-ea"/>
                <a:cs typeface="+mn-cs"/>
              </a:rPr>
              <a:t>Presentation Title</a:t>
            </a:r>
          </a:p>
        </p:txBody>
      </p:sp>
      <p:sp>
        <p:nvSpPr>
          <p:cNvPr id="14" name="Slide Number Placeholder 13">
            <a:extLst>
              <a:ext uri="{FF2B5EF4-FFF2-40B4-BE49-F238E27FC236}">
                <a16:creationId xmlns:a16="http://schemas.microsoft.com/office/drawing/2014/main" id="{47FB0EFA-9228-4C2B-BC70-5B5C93771274}"/>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dirty="0">
              <a:ln>
                <a:noFill/>
              </a:ln>
              <a:solidFill>
                <a:prstClr val="black">
                  <a:tint val="75000"/>
                </a:prstClr>
              </a:solidFill>
              <a:effectLst/>
              <a:uLnTx/>
              <a:uFillTx/>
              <a:latin typeface="Calibri" panose="020F0502020204030204"/>
              <a:ea typeface="+mn-ea"/>
              <a:cs typeface="+mn-cs"/>
            </a:endParaRPr>
          </a:p>
        </p:txBody>
      </p:sp>
      <p:pic>
        <p:nvPicPr>
          <p:cNvPr id="8" name="Content Placeholder 7">
            <a:extLst>
              <a:ext uri="{FF2B5EF4-FFF2-40B4-BE49-F238E27FC236}">
                <a16:creationId xmlns:a16="http://schemas.microsoft.com/office/drawing/2014/main" id="{F5895F1A-8B99-C819-4810-CE7BCA0A0E2A}"/>
              </a:ext>
            </a:extLst>
          </p:cNvPr>
          <p:cNvPicPr>
            <a:picLocks noGrp="1" noChangeAspect="1"/>
          </p:cNvPicPr>
          <p:nvPr>
            <p:ph idx="1"/>
          </p:nvPr>
        </p:nvPicPr>
        <p:blipFill>
          <a:blip r:embed="rId5"/>
          <a:stretch>
            <a:fillRect/>
          </a:stretch>
        </p:blipFill>
        <p:spPr>
          <a:xfrm>
            <a:off x="2723821" y="130215"/>
            <a:ext cx="7828766" cy="6591260"/>
          </a:xfrm>
        </p:spPr>
      </p:pic>
      <p:pic>
        <p:nvPicPr>
          <p:cNvPr id="10" name="Audio 9">
            <a:hlinkClick r:id="" action="ppaction://media"/>
            <a:extLst>
              <a:ext uri="{FF2B5EF4-FFF2-40B4-BE49-F238E27FC236}">
                <a16:creationId xmlns:a16="http://schemas.microsoft.com/office/drawing/2014/main" id="{F288130A-6FC8-15F1-8720-B689B3400AF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8168706"/>
      </p:ext>
    </p:extLst>
  </p:cSld>
  <p:clrMapOvr>
    <a:masterClrMapping/>
  </p:clrMapOvr>
  <mc:AlternateContent xmlns:mc="http://schemas.openxmlformats.org/markup-compatibility/2006">
    <mc:Choice xmlns:p14="http://schemas.microsoft.com/office/powerpoint/2010/main" Requires="p14">
      <p:transition spd="slow" p14:dur="2000" advTm="66856"/>
    </mc:Choice>
    <mc:Fallback>
      <p:transition spd="slow" advTm="66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8CC7-DA39-D034-70D2-753474134447}"/>
              </a:ext>
            </a:extLst>
          </p:cNvPr>
          <p:cNvSpPr>
            <a:spLocks noGrp="1"/>
          </p:cNvSpPr>
          <p:nvPr>
            <p:ph type="title"/>
          </p:nvPr>
        </p:nvSpPr>
        <p:spPr/>
        <p:txBody>
          <a:bodyPr/>
          <a:lstStyle/>
          <a:p>
            <a:r>
              <a:rPr lang="en-GB" dirty="0"/>
              <a:t>PEST</a:t>
            </a:r>
          </a:p>
        </p:txBody>
      </p:sp>
      <p:sp>
        <p:nvSpPr>
          <p:cNvPr id="5" name="Footer Placeholder 4">
            <a:extLst>
              <a:ext uri="{FF2B5EF4-FFF2-40B4-BE49-F238E27FC236}">
                <a16:creationId xmlns:a16="http://schemas.microsoft.com/office/drawing/2014/main" id="{1F137931-84E9-BEAB-0003-C879380AA1C2}"/>
              </a:ext>
            </a:extLst>
          </p:cNvPr>
          <p:cNvSpPr>
            <a:spLocks noGrp="1"/>
          </p:cNvSpPr>
          <p:nvPr>
            <p:ph type="ftr" sz="quarter" idx="11"/>
          </p:nvPr>
        </p:nvSpPr>
        <p:spPr/>
        <p:txBody>
          <a:body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DFB9F397-CBBA-357C-0848-39776098FE8D}"/>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7</a:t>
            </a:fld>
            <a:endParaRPr lang="en-GB" noProof="0">
              <a:solidFill>
                <a:prstClr val="black">
                  <a:tint val="75000"/>
                </a:prstClr>
              </a:solidFill>
            </a:endParaRPr>
          </a:p>
        </p:txBody>
      </p:sp>
      <p:pic>
        <p:nvPicPr>
          <p:cNvPr id="12" name="Content Placeholder 11">
            <a:extLst>
              <a:ext uri="{FF2B5EF4-FFF2-40B4-BE49-F238E27FC236}">
                <a16:creationId xmlns:a16="http://schemas.microsoft.com/office/drawing/2014/main" id="{38C461BB-E4BC-1D71-E034-BBE4A13684BB}"/>
              </a:ext>
            </a:extLst>
          </p:cNvPr>
          <p:cNvPicPr>
            <a:picLocks noGrp="1" noChangeAspect="1"/>
          </p:cNvPicPr>
          <p:nvPr>
            <p:ph idx="1"/>
          </p:nvPr>
        </p:nvPicPr>
        <p:blipFill>
          <a:blip r:embed="rId5"/>
          <a:stretch>
            <a:fillRect/>
          </a:stretch>
        </p:blipFill>
        <p:spPr>
          <a:xfrm>
            <a:off x="2493561" y="211588"/>
            <a:ext cx="7204878" cy="6434824"/>
          </a:xfrm>
        </p:spPr>
      </p:pic>
      <p:pic>
        <p:nvPicPr>
          <p:cNvPr id="14" name="Audio 13">
            <a:hlinkClick r:id="" action="ppaction://media"/>
            <a:extLst>
              <a:ext uri="{FF2B5EF4-FFF2-40B4-BE49-F238E27FC236}">
                <a16:creationId xmlns:a16="http://schemas.microsoft.com/office/drawing/2014/main" id="{E1A8E365-4FBE-196F-9C9D-C48A8F0902C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5260437"/>
      </p:ext>
    </p:extLst>
  </p:cSld>
  <p:clrMapOvr>
    <a:masterClrMapping/>
  </p:clrMapOvr>
  <mc:AlternateContent xmlns:mc="http://schemas.openxmlformats.org/markup-compatibility/2006">
    <mc:Choice xmlns:p14="http://schemas.microsoft.com/office/powerpoint/2010/main" Requires="p14">
      <p:transition spd="slow" p14:dur="2000" advTm="47022"/>
    </mc:Choice>
    <mc:Fallback>
      <p:transition spd="slow" advTm="47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78514DD-3FC6-4AEF-9C9C-057CF64C8E2D}"/>
              </a:ext>
            </a:extLst>
          </p:cNvPr>
          <p:cNvSpPr>
            <a:spLocks noGrp="1"/>
          </p:cNvSpPr>
          <p:nvPr>
            <p:ph type="title"/>
          </p:nvPr>
        </p:nvSpPr>
        <p:spPr>
          <a:xfrm>
            <a:off x="539308" y="365125"/>
            <a:ext cx="5809527" cy="1325563"/>
          </a:xfrm>
        </p:spPr>
        <p:txBody>
          <a:bodyPr rtlCol="0"/>
          <a:lstStyle/>
          <a:p>
            <a:pPr rtl="0"/>
            <a:r>
              <a:rPr lang="en-GB" dirty="0"/>
              <a:t>Bowmans strategy Clock</a:t>
            </a:r>
          </a:p>
        </p:txBody>
      </p:sp>
      <p:sp>
        <p:nvSpPr>
          <p:cNvPr id="14" name="Slide Number Placeholder 13">
            <a:extLst>
              <a:ext uri="{FF2B5EF4-FFF2-40B4-BE49-F238E27FC236}">
                <a16:creationId xmlns:a16="http://schemas.microsoft.com/office/drawing/2014/main" id="{47FB0EFA-9228-4C2B-BC70-5B5C93771274}"/>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dirty="0">
              <a:ln>
                <a:noFill/>
              </a:ln>
              <a:solidFill>
                <a:prstClr val="black">
                  <a:tint val="75000"/>
                </a:prstClr>
              </a:solidFill>
              <a:effectLst/>
              <a:uLnTx/>
              <a:uFillTx/>
              <a:latin typeface="Calibri" panose="020F0502020204030204"/>
              <a:ea typeface="+mn-ea"/>
              <a:cs typeface="+mn-cs"/>
            </a:endParaRPr>
          </a:p>
        </p:txBody>
      </p:sp>
      <p:pic>
        <p:nvPicPr>
          <p:cNvPr id="2" name="Content Placeholder 1">
            <a:extLst>
              <a:ext uri="{FF2B5EF4-FFF2-40B4-BE49-F238E27FC236}">
                <a16:creationId xmlns:a16="http://schemas.microsoft.com/office/drawing/2014/main" id="{DF659473-EA25-F483-7CD3-C9B52B3EEA4E}"/>
              </a:ext>
            </a:extLst>
          </p:cNvPr>
          <p:cNvPicPr>
            <a:picLocks noGrp="1" noChangeAspect="1"/>
          </p:cNvPicPr>
          <p:nvPr>
            <p:ph idx="1"/>
          </p:nvPr>
        </p:nvPicPr>
        <p:blipFill>
          <a:blip r:embed="rId5"/>
          <a:stretch>
            <a:fillRect/>
          </a:stretch>
        </p:blipFill>
        <p:spPr>
          <a:xfrm>
            <a:off x="4734859" y="1880795"/>
            <a:ext cx="5809527" cy="4285447"/>
          </a:xfrm>
          <a:prstGeom prst="rect">
            <a:avLst/>
          </a:prstGeom>
        </p:spPr>
      </p:pic>
      <p:sp>
        <p:nvSpPr>
          <p:cNvPr id="4" name="Star: 5 Points 3">
            <a:extLst>
              <a:ext uri="{FF2B5EF4-FFF2-40B4-BE49-F238E27FC236}">
                <a16:creationId xmlns:a16="http://schemas.microsoft.com/office/drawing/2014/main" id="{E279913F-48DB-249C-FF66-6D930143FDDC}"/>
              </a:ext>
            </a:extLst>
          </p:cNvPr>
          <p:cNvSpPr/>
          <p:nvPr/>
        </p:nvSpPr>
        <p:spPr>
          <a:xfrm>
            <a:off x="6764054" y="3622685"/>
            <a:ext cx="400833" cy="400833"/>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Audio 5">
            <a:hlinkClick r:id="" action="ppaction://media"/>
            <a:extLst>
              <a:ext uri="{FF2B5EF4-FFF2-40B4-BE49-F238E27FC236}">
                <a16:creationId xmlns:a16="http://schemas.microsoft.com/office/drawing/2014/main" id="{24882C59-8B4E-682F-B82E-4DB2B6F2A77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10963637"/>
      </p:ext>
    </p:extLst>
  </p:cSld>
  <p:clrMapOvr>
    <a:masterClrMapping/>
  </p:clrMapOvr>
  <mc:AlternateContent xmlns:mc="http://schemas.openxmlformats.org/markup-compatibility/2006">
    <mc:Choice xmlns:p14="http://schemas.microsoft.com/office/powerpoint/2010/main" Requires="p14">
      <p:transition spd="slow" p14:dur="2000" advTm="24546"/>
    </mc:Choice>
    <mc:Fallback>
      <p:transition spd="slow" advTm="24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8260B10-25FE-445D-A9FD-06B618F1B961}"/>
              </a:ext>
            </a:extLst>
          </p:cNvPr>
          <p:cNvSpPr>
            <a:spLocks noGrp="1"/>
          </p:cNvSpPr>
          <p:nvPr>
            <p:ph type="title"/>
          </p:nvPr>
        </p:nvSpPr>
        <p:spPr/>
        <p:txBody>
          <a:bodyPr rtlCol="0"/>
          <a:lstStyle/>
          <a:p>
            <a:pPr rtl="0"/>
            <a:r>
              <a:rPr lang="en-GB" dirty="0"/>
              <a:t>Suggested strategies</a:t>
            </a:r>
          </a:p>
        </p:txBody>
      </p:sp>
      <p:sp>
        <p:nvSpPr>
          <p:cNvPr id="14" name="Slide Number Placeholder 13">
            <a:extLst>
              <a:ext uri="{FF2B5EF4-FFF2-40B4-BE49-F238E27FC236}">
                <a16:creationId xmlns:a16="http://schemas.microsoft.com/office/drawing/2014/main" id="{8A5B9DFF-1E65-43C9-B2DE-90CD91DFAE1A}"/>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6FFC525-6A24-1D48-A199-DCCC5C77042A}"/>
              </a:ext>
            </a:extLst>
          </p:cNvPr>
          <p:cNvSpPr>
            <a:spLocks noGrp="1"/>
          </p:cNvSpPr>
          <p:nvPr>
            <p:ph idx="1"/>
          </p:nvPr>
        </p:nvSpPr>
        <p:spPr>
          <a:xfrm>
            <a:off x="1179576" y="2354892"/>
            <a:ext cx="9829800" cy="3415945"/>
          </a:xfrm>
        </p:spPr>
        <p:txBody>
          <a:bodyPr/>
          <a:lstStyle/>
          <a:p>
            <a:r>
              <a:rPr lang="en-GB" dirty="0"/>
              <a:t>Trial a ‘home pick up’ service model.</a:t>
            </a:r>
          </a:p>
          <a:p>
            <a:r>
              <a:rPr lang="en-GB" dirty="0"/>
              <a:t>Increase partnerships with trusted brand names (</a:t>
            </a:r>
            <a:r>
              <a:rPr lang="en-GB" dirty="0" err="1"/>
              <a:t>i.e</a:t>
            </a:r>
            <a:r>
              <a:rPr lang="en-GB" dirty="0"/>
              <a:t> Post Office)</a:t>
            </a:r>
          </a:p>
          <a:p>
            <a:r>
              <a:rPr lang="en-GB" dirty="0"/>
              <a:t>Loyalty scheme for repeat customers</a:t>
            </a:r>
          </a:p>
        </p:txBody>
      </p:sp>
      <p:pic>
        <p:nvPicPr>
          <p:cNvPr id="4" name="Audio 3">
            <a:hlinkClick r:id="" action="ppaction://media"/>
            <a:extLst>
              <a:ext uri="{FF2B5EF4-FFF2-40B4-BE49-F238E27FC236}">
                <a16:creationId xmlns:a16="http://schemas.microsoft.com/office/drawing/2014/main" id="{7F2FEA13-7365-989C-F0D5-8D86F576280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27950662"/>
      </p:ext>
    </p:extLst>
  </p:cSld>
  <p:clrMapOvr>
    <a:masterClrMapping/>
  </p:clrMapOvr>
  <mc:AlternateContent xmlns:mc="http://schemas.openxmlformats.org/markup-compatibility/2006">
    <mc:Choice xmlns:p14="http://schemas.microsoft.com/office/powerpoint/2010/main" Requires="p14">
      <p:transition spd="slow" p14:dur="2000" advTm="58042"/>
    </mc:Choice>
    <mc:Fallback>
      <p:transition spd="slow" advTm="58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Placeholder 5" descr="boy playing in playground in front of apartment building&#10;">
            <a:extLst>
              <a:ext uri="{FF2B5EF4-FFF2-40B4-BE49-F238E27FC236}">
                <a16:creationId xmlns:a16="http://schemas.microsoft.com/office/drawing/2014/main" id="{5F329689-9BAF-4AE6-BA67-6C34B1AEE853}"/>
              </a:ext>
            </a:extLst>
          </p:cNvPr>
          <p:cNvPicPr>
            <a:picLocks noGrp="1" noChangeAspect="1"/>
          </p:cNvPicPr>
          <p:nvPr>
            <p:ph type="pic" sz="quarter" idx="10"/>
          </p:nvPr>
        </p:nvPicPr>
        <p:blipFill rotWithShape="1">
          <a:blip r:embed="rId5"/>
          <a:srcRect/>
          <a:stretch/>
        </p:blipFill>
        <p:spPr/>
      </p:pic>
      <p:sp>
        <p:nvSpPr>
          <p:cNvPr id="8" name="Title 7">
            <a:extLst>
              <a:ext uri="{FF2B5EF4-FFF2-40B4-BE49-F238E27FC236}">
                <a16:creationId xmlns:a16="http://schemas.microsoft.com/office/drawing/2014/main" id="{4E808D1D-FE92-499E-982B-315DCF987C64}"/>
              </a:ext>
            </a:extLst>
          </p:cNvPr>
          <p:cNvSpPr>
            <a:spLocks noGrp="1"/>
          </p:cNvSpPr>
          <p:nvPr>
            <p:ph type="title"/>
          </p:nvPr>
        </p:nvSpPr>
        <p:spPr>
          <a:xfrm>
            <a:off x="3111500" y="370600"/>
            <a:ext cx="5923842" cy="5985750"/>
          </a:xfrm>
        </p:spPr>
        <p:txBody>
          <a:bodyPr rtlCol="0"/>
          <a:lstStyle/>
          <a:p>
            <a:pPr rtl="0"/>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Strategies are specific major actions or patterns of actions for the attainment of the firm's objectives.</a:t>
            </a:r>
          </a:p>
        </p:txBody>
      </p:sp>
      <p:sp>
        <p:nvSpPr>
          <p:cNvPr id="9" name="Text Placeholder 8">
            <a:extLst>
              <a:ext uri="{FF2B5EF4-FFF2-40B4-BE49-F238E27FC236}">
                <a16:creationId xmlns:a16="http://schemas.microsoft.com/office/drawing/2014/main" id="{23EE02E7-DD32-447E-A951-9BFA2CED01F5}"/>
              </a:ext>
            </a:extLst>
          </p:cNvPr>
          <p:cNvSpPr>
            <a:spLocks noGrp="1"/>
          </p:cNvSpPr>
          <p:nvPr>
            <p:ph type="body" idx="1"/>
          </p:nvPr>
        </p:nvSpPr>
        <p:spPr/>
        <p:txBody>
          <a:bodyPr rtlCol="0"/>
          <a:lstStyle/>
          <a:p>
            <a:pPr rtl="0"/>
            <a:r>
              <a:rPr lang="en-GB" dirty="0">
                <a:latin typeface="Arial" panose="020B0604020202020204" pitchFamily="34" charset="0"/>
                <a:cs typeface="Arial" panose="020B0604020202020204" pitchFamily="34" charset="0"/>
              </a:rPr>
              <a:t>Paine &amp; </a:t>
            </a:r>
            <a:r>
              <a:rPr lang="en-GB" dirty="0" err="1">
                <a:latin typeface="Arial" panose="020B0604020202020204" pitchFamily="34" charset="0"/>
                <a:cs typeface="Arial" panose="020B0604020202020204" pitchFamily="34" charset="0"/>
              </a:rPr>
              <a:t>Naumes</a:t>
            </a:r>
            <a:r>
              <a:rPr lang="en-GB" dirty="0">
                <a:latin typeface="Arial" panose="020B0604020202020204" pitchFamily="34" charset="0"/>
                <a:cs typeface="Arial" panose="020B0604020202020204" pitchFamily="34" charset="0"/>
              </a:rPr>
              <a:t> - 1975</a:t>
            </a:r>
          </a:p>
          <a:p>
            <a:pPr rtl="0"/>
            <a:endParaRPr lang="en-GB" dirty="0"/>
          </a:p>
        </p:txBody>
      </p:sp>
      <p:sp>
        <p:nvSpPr>
          <p:cNvPr id="14" name="Arc 13">
            <a:extLst>
              <a:ext uri="{FF2B5EF4-FFF2-40B4-BE49-F238E27FC236}">
                <a16:creationId xmlns:a16="http://schemas.microsoft.com/office/drawing/2014/main" id="{FE1CEAEF-A1EC-4CA7-BEC1-407418518AC8}"/>
              </a:ext>
              <a:ext uri="{C183D7F6-B498-43B3-948B-1728B52AA6E4}">
                <adec:decorative xmlns:adec="http://schemas.microsoft.com/office/drawing/2017/decorative" val="1"/>
              </a:ext>
            </a:extLst>
          </p:cNvPr>
          <p:cNvSpPr/>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a:ln>
                <a:noFill/>
              </a:ln>
              <a:solidFill>
                <a:prstClr val="black"/>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2FD37EC2-A256-4365-B98A-9FC89FE7E260}"/>
              </a:ext>
              <a:ext uri="{C183D7F6-B498-43B3-948B-1728B52AA6E4}">
                <adec:decorative xmlns:adec="http://schemas.microsoft.com/office/drawing/2017/decorative" val="1"/>
              </a:ext>
            </a:extLst>
          </p:cNvPr>
          <p:cNvSpPr/>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17" name="Date Placeholder 16">
            <a:extLst>
              <a:ext uri="{FF2B5EF4-FFF2-40B4-BE49-F238E27FC236}">
                <a16:creationId xmlns:a16="http://schemas.microsoft.com/office/drawing/2014/main" id="{629F4044-902D-4034-8E90-44E0F885EEBD}"/>
              </a:ext>
            </a:extLst>
          </p:cNvPr>
          <p:cNvSpPr>
            <a:spLocks noGrp="1"/>
          </p:cNvSpPr>
          <p:nvPr>
            <p:ph type="dt" sz="half" idx="11"/>
          </p:nvPr>
        </p:nvSpPr>
        <p:spPr/>
        <p:txBody>
          <a:bodyPr rtlCol="0"/>
          <a:lstStyle/>
          <a:p>
            <a:pPr rtl="0">
              <a:defRPr/>
            </a:pPr>
            <a:r>
              <a:rPr lang="en-GB">
                <a:latin typeface="Calibri" panose="020F0502020204030204"/>
              </a:rPr>
              <a:t>9/3/20XX</a:t>
            </a:r>
          </a:p>
        </p:txBody>
      </p:sp>
      <p:sp>
        <p:nvSpPr>
          <p:cNvPr id="18" name="Footer Placeholder 17">
            <a:extLst>
              <a:ext uri="{FF2B5EF4-FFF2-40B4-BE49-F238E27FC236}">
                <a16:creationId xmlns:a16="http://schemas.microsoft.com/office/drawing/2014/main" id="{439BF4B2-6931-43C1-8924-3E02FA60CF60}"/>
              </a:ext>
            </a:extLst>
          </p:cNvPr>
          <p:cNvSpPr>
            <a:spLocks noGrp="1"/>
          </p:cNvSpPr>
          <p:nvPr>
            <p:ph type="ftr" sz="quarter" idx="12"/>
          </p:nvPr>
        </p:nvSpPr>
        <p:spPr/>
        <p:txBody>
          <a:bodyPr rtlCol="0"/>
          <a:lstStyle/>
          <a:p>
            <a:pPr rtl="0">
              <a:defRPr/>
            </a:pPr>
            <a:r>
              <a:rPr lang="en-GB">
                <a:latin typeface="Calibri" panose="020F0502020204030204"/>
              </a:rPr>
              <a:t>Presentation Title</a:t>
            </a:r>
          </a:p>
        </p:txBody>
      </p:sp>
      <p:sp>
        <p:nvSpPr>
          <p:cNvPr id="19" name="Slide Number Placeholder 18">
            <a:extLst>
              <a:ext uri="{FF2B5EF4-FFF2-40B4-BE49-F238E27FC236}">
                <a16:creationId xmlns:a16="http://schemas.microsoft.com/office/drawing/2014/main" id="{7728248D-4FCB-429D-AC4B-09580B545802}"/>
              </a:ext>
            </a:extLst>
          </p:cNvPr>
          <p:cNvSpPr>
            <a:spLocks noGrp="1"/>
          </p:cNvSpPr>
          <p:nvPr>
            <p:ph type="sldNum" sz="quarter" idx="13"/>
          </p:nvPr>
        </p:nvSpPr>
        <p:spPr/>
        <p:txBody>
          <a:bodyPr rtlCol="0"/>
          <a:lstStyle/>
          <a:p>
            <a:pPr rtl="0">
              <a:defRPr/>
            </a:pPr>
            <a:fld id="{D76B855D-E9CC-4FF8-AD85-6CDC7B89A0DE}" type="slidenum">
              <a:rPr lang="en-GB" smtClean="0">
                <a:latin typeface="Calibri" panose="020F0502020204030204"/>
              </a:rPr>
              <a:pPr rtl="0">
                <a:defRPr/>
              </a:pPr>
              <a:t>10</a:t>
            </a:fld>
            <a:endParaRPr lang="en-GB">
              <a:latin typeface="Calibri" panose="020F0502020204030204"/>
            </a:endParaRPr>
          </a:p>
        </p:txBody>
      </p:sp>
      <p:pic>
        <p:nvPicPr>
          <p:cNvPr id="3" name="Audio 2">
            <a:hlinkClick r:id="" action="ppaction://media"/>
            <a:extLst>
              <a:ext uri="{FF2B5EF4-FFF2-40B4-BE49-F238E27FC236}">
                <a16:creationId xmlns:a16="http://schemas.microsoft.com/office/drawing/2014/main" id="{2CAAB814-DADB-AC4E-0BB8-F1A6A0282F9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26132043"/>
      </p:ext>
    </p:extLst>
  </p:cSld>
  <p:clrMapOvr>
    <a:masterClrMapping/>
  </p:clrMapOvr>
  <mc:AlternateContent xmlns:mc="http://schemas.openxmlformats.org/markup-compatibility/2006">
    <mc:Choice xmlns:p14="http://schemas.microsoft.com/office/powerpoint/2010/main" Requires="p14">
      <p:transition spd="slow" p14:dur="2000" advTm="10425"/>
    </mc:Choice>
    <mc:Fallback>
      <p:transition spd="slow" advTm="10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706C9-F26D-46CA-93BF-8C27012F6B12}"/>
              </a:ext>
            </a:extLst>
          </p:cNvPr>
          <p:cNvSpPr>
            <a:spLocks noGrp="1"/>
          </p:cNvSpPr>
          <p:nvPr>
            <p:ph type="title"/>
          </p:nvPr>
        </p:nvSpPr>
        <p:spPr/>
        <p:txBody>
          <a:bodyPr rtlCol="0"/>
          <a:lstStyle/>
          <a:p>
            <a:pPr rtl="0"/>
            <a:r>
              <a:rPr lang="en-GB"/>
              <a:t>Thank you</a:t>
            </a:r>
          </a:p>
        </p:txBody>
      </p:sp>
      <p:sp>
        <p:nvSpPr>
          <p:cNvPr id="6" name="Slide Number Placeholder 5">
            <a:extLst>
              <a:ext uri="{FF2B5EF4-FFF2-40B4-BE49-F238E27FC236}">
                <a16:creationId xmlns:a16="http://schemas.microsoft.com/office/drawing/2014/main" id="{7359025F-68D1-4F50-8480-3F981455D4DE}"/>
              </a:ext>
            </a:extLst>
          </p:cNvPr>
          <p:cNvSpPr>
            <a:spLocks noGrp="1"/>
          </p:cNvSpPr>
          <p:nvPr>
            <p:ph type="sldNum" sz="quarter" idx="12"/>
          </p:nvPr>
        </p:nvSpPr>
        <p:spPr/>
        <p:txBody>
          <a:bodyPr rtlCol="0"/>
          <a:lstStyle/>
          <a:p>
            <a:pPr lvl="0" rtl="0"/>
            <a:fld id="{D76B855D-E9CC-4FF8-AD85-6CDC7B89A0DE}" type="slidenum">
              <a:rPr lang="en-GB" smtClean="0"/>
              <a:pPr lvl="0" rtl="0"/>
              <a:t>11</a:t>
            </a:fld>
            <a:endParaRPr lang="en-GB"/>
          </a:p>
        </p:txBody>
      </p:sp>
      <p:sp>
        <p:nvSpPr>
          <p:cNvPr id="3" name="Content Placeholder 2">
            <a:extLst>
              <a:ext uri="{FF2B5EF4-FFF2-40B4-BE49-F238E27FC236}">
                <a16:creationId xmlns:a16="http://schemas.microsoft.com/office/drawing/2014/main" id="{21F0B6E0-1F7C-4E6A-87B1-554ADE739CD1}"/>
              </a:ext>
            </a:extLst>
          </p:cNvPr>
          <p:cNvSpPr>
            <a:spLocks noGrp="1"/>
          </p:cNvSpPr>
          <p:nvPr>
            <p:ph idx="1"/>
          </p:nvPr>
        </p:nvSpPr>
        <p:spPr/>
        <p:txBody>
          <a:bodyPr rtlCol="0"/>
          <a:lstStyle/>
          <a:p>
            <a:pPr rtl="0"/>
            <a:r>
              <a:rPr lang="en-GB" dirty="0"/>
              <a:t>Laura Clarke </a:t>
            </a:r>
          </a:p>
          <a:p>
            <a:pPr rtl="0"/>
            <a:r>
              <a:rPr lang="en-GB" dirty="0"/>
              <a:t>2105356</a:t>
            </a:r>
          </a:p>
        </p:txBody>
      </p:sp>
      <p:pic>
        <p:nvPicPr>
          <p:cNvPr id="8" name="Audio 7">
            <a:hlinkClick r:id="" action="ppaction://media"/>
            <a:extLst>
              <a:ext uri="{FF2B5EF4-FFF2-40B4-BE49-F238E27FC236}">
                <a16:creationId xmlns:a16="http://schemas.microsoft.com/office/drawing/2014/main" id="{40B7B3A5-9FAB-94A1-48E8-A1313AB4FA1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2258905"/>
      </p:ext>
    </p:extLst>
  </p:cSld>
  <p:clrMapOvr>
    <a:masterClrMapping/>
  </p:clrMapOvr>
  <mc:AlternateContent xmlns:mc="http://schemas.openxmlformats.org/markup-compatibility/2006">
    <mc:Choice xmlns:p14="http://schemas.microsoft.com/office/powerpoint/2010/main" Requires="p14">
      <p:transition spd="slow" p14:dur="2000" advTm="5943"/>
    </mc:Choice>
    <mc:Fallback>
      <p:transition spd="slow" advTm="5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0729459-E22B-8EFB-4F7F-2165DCD038F6}"/>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12</a:t>
            </a:fld>
            <a:endParaRPr lang="en-GB" noProof="0">
              <a:solidFill>
                <a:prstClr val="black">
                  <a:tint val="75000"/>
                </a:prstClr>
              </a:solidFill>
            </a:endParaRPr>
          </a:p>
        </p:txBody>
      </p:sp>
      <p:sp>
        <p:nvSpPr>
          <p:cNvPr id="6" name="TextBox 5">
            <a:extLst>
              <a:ext uri="{FF2B5EF4-FFF2-40B4-BE49-F238E27FC236}">
                <a16:creationId xmlns:a16="http://schemas.microsoft.com/office/drawing/2014/main" id="{36F15139-4BA3-15F5-B812-7319E66BE695}"/>
              </a:ext>
            </a:extLst>
          </p:cNvPr>
          <p:cNvSpPr txBox="1"/>
          <p:nvPr/>
        </p:nvSpPr>
        <p:spPr>
          <a:xfrm>
            <a:off x="968535" y="136525"/>
            <a:ext cx="8619527" cy="6473311"/>
          </a:xfrm>
          <a:prstGeom prst="rect">
            <a:avLst/>
          </a:prstGeom>
          <a:noFill/>
        </p:spPr>
        <p:txBody>
          <a:bodyPr wrap="square">
            <a:spAutoFit/>
          </a:bodyPr>
          <a:lstStyle/>
          <a:p>
            <a:pPr algn="ctr">
              <a:lnSpc>
                <a:spcPct val="200000"/>
              </a:lnSpc>
            </a:pPr>
            <a:r>
              <a:rPr lang="nl-NL" sz="1100" b="1" kern="0" dirty="0">
                <a:effectLst/>
                <a:latin typeface="Times New Roman" panose="02020603050405020304" pitchFamily="18" charset="0"/>
              </a:rPr>
              <a:t>References</a:t>
            </a:r>
            <a:endParaRPr lang="en-GB" sz="1100" b="1" kern="0" dirty="0">
              <a:effectLst/>
              <a:latin typeface="Times New Roman" panose="02020603050405020304" pitchFamily="18" charset="0"/>
            </a:endParaRPr>
          </a:p>
          <a:p>
            <a:pPr indent="457200">
              <a:lnSpc>
                <a:spcPct val="200000"/>
              </a:lnSpc>
            </a:pPr>
            <a:r>
              <a:rPr lang="en-GB" sz="1100" i="1" dirty="0">
                <a:effectLst/>
                <a:latin typeface="Times New Roman" panose="02020603050405020304" pitchFamily="18" charset="0"/>
                <a:ea typeface="Times New Roman" panose="02020603050405020304" pitchFamily="18" charset="0"/>
              </a:rPr>
              <a:t>About us | </a:t>
            </a:r>
            <a:r>
              <a:rPr lang="en-GB" sz="1100" i="1" dirty="0" err="1">
                <a:effectLst/>
                <a:latin typeface="Times New Roman" panose="02020603050405020304" pitchFamily="18" charset="0"/>
                <a:ea typeface="Times New Roman" panose="02020603050405020304" pitchFamily="18" charset="0"/>
              </a:rPr>
              <a:t>Evri</a:t>
            </a:r>
            <a:r>
              <a:rPr lang="en-GB" sz="1100" dirty="0">
                <a:effectLst/>
                <a:latin typeface="Times New Roman" panose="02020603050405020304" pitchFamily="18" charset="0"/>
                <a:ea typeface="Times New Roman" panose="02020603050405020304" pitchFamily="18" charset="0"/>
              </a:rPr>
              <a:t>. (n.d.). https://www.evri.com/about-us</a:t>
            </a:r>
          </a:p>
          <a:p>
            <a:pPr indent="457200">
              <a:lnSpc>
                <a:spcPct val="200000"/>
              </a:lnSpc>
            </a:pPr>
            <a:r>
              <a:rPr lang="en-GB" sz="1100" dirty="0" err="1">
                <a:effectLst/>
                <a:latin typeface="Times New Roman" panose="02020603050405020304" pitchFamily="18" charset="0"/>
                <a:ea typeface="Times New Roman" panose="02020603050405020304" pitchFamily="18" charset="0"/>
              </a:rPr>
              <a:t>Atleastisoundknowledgable</a:t>
            </a:r>
            <a:r>
              <a:rPr lang="en-GB" sz="1100" dirty="0">
                <a:effectLst/>
                <a:latin typeface="Times New Roman" panose="02020603050405020304" pitchFamily="18" charset="0"/>
                <a:ea typeface="Times New Roman" panose="02020603050405020304" pitchFamily="18" charset="0"/>
              </a:rPr>
              <a:t>. . . (2022, July 4). </a:t>
            </a:r>
            <a:r>
              <a:rPr lang="en-GB" sz="1100" i="1" dirty="0" err="1">
                <a:effectLst/>
                <a:latin typeface="Times New Roman" panose="02020603050405020304" pitchFamily="18" charset="0"/>
                <a:ea typeface="Times New Roman" panose="02020603050405020304" pitchFamily="18" charset="0"/>
              </a:rPr>
              <a:t>Evri</a:t>
            </a:r>
            <a:r>
              <a:rPr lang="en-GB" sz="1100" i="1" dirty="0">
                <a:effectLst/>
                <a:latin typeface="Times New Roman" panose="02020603050405020304" pitchFamily="18" charset="0"/>
                <a:ea typeface="Times New Roman" panose="02020603050405020304" pitchFamily="18" charset="0"/>
              </a:rPr>
              <a:t> auto-enrolling “self-employed plus” couriers [Online forum post]</a:t>
            </a:r>
            <a:r>
              <a:rPr lang="en-GB" sz="1100" dirty="0">
                <a:effectLst/>
                <a:latin typeface="Times New Roman" panose="02020603050405020304" pitchFamily="18" charset="0"/>
                <a:ea typeface="Times New Roman" panose="02020603050405020304" pitchFamily="18" charset="0"/>
              </a:rPr>
              <a:t>. </a:t>
            </a:r>
            <a:r>
              <a:rPr lang="en-GB" sz="1100" dirty="0" err="1">
                <a:effectLst/>
                <a:latin typeface="Times New Roman" panose="02020603050405020304" pitchFamily="18" charset="0"/>
                <a:ea typeface="Times New Roman" panose="02020603050405020304" pitchFamily="18" charset="0"/>
              </a:rPr>
              <a:t>AccountingWEB</a:t>
            </a:r>
            <a:r>
              <a:rPr lang="en-GB" sz="1100" dirty="0">
                <a:effectLst/>
                <a:latin typeface="Times New Roman" panose="02020603050405020304" pitchFamily="18" charset="0"/>
                <a:ea typeface="Times New Roman" panose="02020603050405020304" pitchFamily="18" charset="0"/>
              </a:rPr>
              <a:t>. https://www.accountingweb.co.uk/any-answers/evri-auto-enrolling-self-employed-plus-couriers</a:t>
            </a:r>
          </a:p>
          <a:p>
            <a:pPr indent="457200">
              <a:lnSpc>
                <a:spcPct val="200000"/>
              </a:lnSpc>
            </a:pPr>
            <a:r>
              <a:rPr lang="en-GB" sz="1100" dirty="0">
                <a:effectLst/>
                <a:latin typeface="Times New Roman" panose="02020603050405020304" pitchFamily="18" charset="0"/>
                <a:ea typeface="Times New Roman" panose="02020603050405020304" pitchFamily="18" charset="0"/>
              </a:rPr>
              <a:t>BBC. (2018, December 7). </a:t>
            </a:r>
            <a:r>
              <a:rPr lang="en-GB" sz="1100" i="1" dirty="0">
                <a:effectLst/>
                <a:latin typeface="Times New Roman" panose="02020603050405020304" pitchFamily="18" charset="0"/>
                <a:ea typeface="Times New Roman" panose="02020603050405020304" pitchFamily="18" charset="0"/>
              </a:rPr>
              <a:t>Watchdog - Hermes Deliveries</a:t>
            </a:r>
            <a:r>
              <a:rPr lang="en-GB" sz="1100" dirty="0">
                <a:effectLst/>
                <a:latin typeface="Times New Roman" panose="02020603050405020304" pitchFamily="18" charset="0"/>
                <a:ea typeface="Times New Roman" panose="02020603050405020304" pitchFamily="18" charset="0"/>
              </a:rPr>
              <a:t>. https://www.bbc.co.uk/programmes/articles/5f05fYB0XYjdc6pwhrCD5D9/hermes-deliveries</a:t>
            </a:r>
          </a:p>
          <a:p>
            <a:pPr indent="457200">
              <a:lnSpc>
                <a:spcPct val="200000"/>
              </a:lnSpc>
            </a:pPr>
            <a:r>
              <a:rPr lang="en-GB" sz="1100" i="1" dirty="0">
                <a:effectLst/>
                <a:latin typeface="Times New Roman" panose="02020603050405020304" pitchFamily="18" charset="0"/>
                <a:ea typeface="Times New Roman" panose="02020603050405020304" pitchFamily="18" charset="0"/>
              </a:rPr>
              <a:t>Become a </a:t>
            </a:r>
            <a:r>
              <a:rPr lang="en-GB" sz="1100" i="1" dirty="0" err="1">
                <a:effectLst/>
                <a:latin typeface="Times New Roman" panose="02020603050405020304" pitchFamily="18" charset="0"/>
                <a:ea typeface="Times New Roman" panose="02020603050405020304" pitchFamily="18" charset="0"/>
              </a:rPr>
              <a:t>ParcelShop</a:t>
            </a:r>
            <a:r>
              <a:rPr lang="en-GB" sz="1100" i="1" dirty="0">
                <a:effectLst/>
                <a:latin typeface="Times New Roman" panose="02020603050405020304" pitchFamily="18" charset="0"/>
                <a:ea typeface="Times New Roman" panose="02020603050405020304" pitchFamily="18" charset="0"/>
              </a:rPr>
              <a:t> | Increase sales | EVRI</a:t>
            </a:r>
            <a:r>
              <a:rPr lang="en-GB" sz="1100" dirty="0">
                <a:effectLst/>
                <a:latin typeface="Times New Roman" panose="02020603050405020304" pitchFamily="18" charset="0"/>
                <a:ea typeface="Times New Roman" panose="02020603050405020304" pitchFamily="18" charset="0"/>
              </a:rPr>
              <a:t>. (n.d.). https://www.evri.com/parcelshops/become-a-parcelshop</a:t>
            </a:r>
          </a:p>
          <a:p>
            <a:pPr indent="457200">
              <a:lnSpc>
                <a:spcPct val="200000"/>
              </a:lnSpc>
            </a:pPr>
            <a:r>
              <a:rPr lang="en-GB" sz="1100" dirty="0" err="1">
                <a:effectLst/>
                <a:latin typeface="Times New Roman" panose="02020603050405020304" pitchFamily="18" charset="0"/>
                <a:ea typeface="Times New Roman" panose="02020603050405020304" pitchFamily="18" charset="0"/>
              </a:rPr>
              <a:t>Bracker</a:t>
            </a:r>
            <a:r>
              <a:rPr lang="en-GB" sz="1100" dirty="0">
                <a:effectLst/>
                <a:latin typeface="Times New Roman" panose="02020603050405020304" pitchFamily="18" charset="0"/>
                <a:ea typeface="Times New Roman" panose="02020603050405020304" pitchFamily="18" charset="0"/>
              </a:rPr>
              <a:t>, J. S. (1980). The historical development of the strategic management concept. </a:t>
            </a:r>
            <a:r>
              <a:rPr lang="en-GB" sz="1100" i="1" dirty="0">
                <a:effectLst/>
                <a:latin typeface="Times New Roman" panose="02020603050405020304" pitchFamily="18" charset="0"/>
                <a:ea typeface="Times New Roman" panose="02020603050405020304" pitchFamily="18" charset="0"/>
              </a:rPr>
              <a:t>Academy of Management Review</a:t>
            </a:r>
            <a:r>
              <a:rPr lang="en-GB" sz="1100" dirty="0">
                <a:effectLst/>
                <a:latin typeface="Times New Roman" panose="02020603050405020304" pitchFamily="18" charset="0"/>
                <a:ea typeface="Times New Roman" panose="02020603050405020304" pitchFamily="18" charset="0"/>
              </a:rPr>
              <a:t>, </a:t>
            </a:r>
            <a:r>
              <a:rPr lang="en-GB" sz="1100" i="1" dirty="0">
                <a:effectLst/>
                <a:latin typeface="Times New Roman" panose="02020603050405020304" pitchFamily="18" charset="0"/>
                <a:ea typeface="Times New Roman" panose="02020603050405020304" pitchFamily="18" charset="0"/>
              </a:rPr>
              <a:t>5</a:t>
            </a:r>
            <a:r>
              <a:rPr lang="en-GB" sz="1100" dirty="0">
                <a:effectLst/>
                <a:latin typeface="Times New Roman" panose="02020603050405020304" pitchFamily="18" charset="0"/>
                <a:ea typeface="Times New Roman" panose="02020603050405020304" pitchFamily="18" charset="0"/>
              </a:rPr>
              <a:t>(2), 219–224. https://doi.org/10.5465/amr.1980.4288731</a:t>
            </a:r>
          </a:p>
          <a:p>
            <a:pPr indent="457200">
              <a:lnSpc>
                <a:spcPct val="200000"/>
              </a:lnSpc>
            </a:pPr>
            <a:r>
              <a:rPr lang="en-GB" sz="1100" i="1" dirty="0">
                <a:effectLst/>
                <a:latin typeface="Times New Roman" panose="02020603050405020304" pitchFamily="18" charset="0"/>
                <a:ea typeface="Times New Roman" panose="02020603050405020304" pitchFamily="18" charset="0"/>
              </a:rPr>
              <a:t>CEP-Research | Hermes UK transforms into ‘</a:t>
            </a:r>
            <a:r>
              <a:rPr lang="en-GB" sz="1100" i="1" dirty="0" err="1">
                <a:effectLst/>
                <a:latin typeface="Times New Roman" panose="02020603050405020304" pitchFamily="18" charset="0"/>
                <a:ea typeface="Times New Roman" panose="02020603050405020304" pitchFamily="18" charset="0"/>
              </a:rPr>
              <a:t>Evri</a:t>
            </a:r>
            <a:r>
              <a:rPr lang="en-GB" sz="1100" i="1" dirty="0">
                <a:effectLst/>
                <a:latin typeface="Times New Roman" panose="02020603050405020304" pitchFamily="18" charset="0"/>
                <a:ea typeface="Times New Roman" panose="02020603050405020304" pitchFamily="18" charset="0"/>
              </a:rPr>
              <a:t>’ after “dramatic” growth</a:t>
            </a:r>
            <a:r>
              <a:rPr lang="en-GB" sz="1100" dirty="0">
                <a:effectLst/>
                <a:latin typeface="Times New Roman" panose="02020603050405020304" pitchFamily="18" charset="0"/>
                <a:ea typeface="Times New Roman" panose="02020603050405020304" pitchFamily="18" charset="0"/>
              </a:rPr>
              <a:t>. (n.d.). https://www.cep-research.com/news/hermes-uk-transforms-into-evri-after-dramatic-growth</a:t>
            </a:r>
          </a:p>
          <a:p>
            <a:pPr indent="457200">
              <a:lnSpc>
                <a:spcPct val="200000"/>
              </a:lnSpc>
            </a:pPr>
            <a:r>
              <a:rPr lang="en-GB" sz="1100" dirty="0">
                <a:effectLst/>
                <a:latin typeface="Times New Roman" panose="02020603050405020304" pitchFamily="18" charset="0"/>
                <a:ea typeface="Times New Roman" panose="02020603050405020304" pitchFamily="18" charset="0"/>
              </a:rPr>
              <a:t>Cowley, T. (2021, February 26). </a:t>
            </a:r>
            <a:r>
              <a:rPr lang="en-GB" sz="1100" i="1" dirty="0">
                <a:effectLst/>
                <a:latin typeface="Times New Roman" panose="02020603050405020304" pitchFamily="18" charset="0"/>
                <a:ea typeface="Times New Roman" panose="02020603050405020304" pitchFamily="18" charset="0"/>
              </a:rPr>
              <a:t>Has Hermes created a new type of employment?</a:t>
            </a:r>
            <a:r>
              <a:rPr lang="en-GB" sz="1100" dirty="0">
                <a:effectLst/>
                <a:latin typeface="Times New Roman" panose="02020603050405020304" pitchFamily="18" charset="0"/>
                <a:ea typeface="Times New Roman" panose="02020603050405020304" pitchFamily="18" charset="0"/>
              </a:rPr>
              <a:t> TFMC. https://www.tfmcentre.co.uk/article/has-hermes-created-a-new-type-of-employment/</a:t>
            </a:r>
          </a:p>
          <a:p>
            <a:pPr indent="457200">
              <a:lnSpc>
                <a:spcPct val="200000"/>
              </a:lnSpc>
            </a:pPr>
            <a:r>
              <a:rPr lang="en-GB" sz="1100" dirty="0">
                <a:effectLst/>
                <a:latin typeface="Times New Roman" panose="02020603050405020304" pitchFamily="18" charset="0"/>
                <a:ea typeface="Times New Roman" panose="02020603050405020304" pitchFamily="18" charset="0"/>
              </a:rPr>
              <a:t>Das, S. (2023, April 13). </a:t>
            </a:r>
            <a:r>
              <a:rPr lang="en-GB" sz="1100" i="1" dirty="0">
                <a:effectLst/>
                <a:latin typeface="Times New Roman" panose="02020603050405020304" pitchFamily="18" charset="0"/>
                <a:ea typeface="Times New Roman" panose="02020603050405020304" pitchFamily="18" charset="0"/>
              </a:rPr>
              <a:t>Battling recession with data and analytics</a:t>
            </a:r>
            <a:r>
              <a:rPr lang="en-GB" sz="1100" dirty="0">
                <a:effectLst/>
                <a:latin typeface="Times New Roman" panose="02020603050405020304" pitchFamily="18" charset="0"/>
                <a:ea typeface="Times New Roman" panose="02020603050405020304" pitchFamily="18" charset="0"/>
              </a:rPr>
              <a:t>. </a:t>
            </a:r>
            <a:r>
              <a:rPr lang="en-GB" sz="1100" dirty="0" err="1">
                <a:effectLst/>
                <a:latin typeface="Times New Roman" panose="02020603050405020304" pitchFamily="18" charset="0"/>
                <a:ea typeface="Times New Roman" panose="02020603050405020304" pitchFamily="18" charset="0"/>
              </a:rPr>
              <a:t>Rapidops</a:t>
            </a:r>
            <a:r>
              <a:rPr lang="en-GB" sz="1100" dirty="0">
                <a:effectLst/>
                <a:latin typeface="Times New Roman" panose="02020603050405020304" pitchFamily="18" charset="0"/>
                <a:ea typeface="Times New Roman" panose="02020603050405020304" pitchFamily="18" charset="0"/>
              </a:rPr>
              <a:t> Solutions </a:t>
            </a:r>
            <a:r>
              <a:rPr lang="en-GB" sz="1100" dirty="0" err="1">
                <a:effectLst/>
                <a:latin typeface="Times New Roman" panose="02020603050405020304" pitchFamily="18" charset="0"/>
                <a:ea typeface="Times New Roman" panose="02020603050405020304" pitchFamily="18" charset="0"/>
              </a:rPr>
              <a:t>Pvt.</a:t>
            </a:r>
            <a:r>
              <a:rPr lang="en-GB" sz="1100" dirty="0">
                <a:effectLst/>
                <a:latin typeface="Times New Roman" panose="02020603050405020304" pitchFamily="18" charset="0"/>
                <a:ea typeface="Times New Roman" panose="02020603050405020304" pitchFamily="18" charset="0"/>
              </a:rPr>
              <a:t> Ltd. https://www.rapidops.com/blog/battling-recession-with-data-and-analytics/</a:t>
            </a:r>
          </a:p>
          <a:p>
            <a:pPr indent="457200">
              <a:lnSpc>
                <a:spcPct val="200000"/>
              </a:lnSpc>
            </a:pPr>
            <a:r>
              <a:rPr lang="en-GB" sz="1100" dirty="0">
                <a:effectLst/>
                <a:latin typeface="Times New Roman" panose="02020603050405020304" pitchFamily="18" charset="0"/>
                <a:ea typeface="Times New Roman" panose="02020603050405020304" pitchFamily="18" charset="0"/>
              </a:rPr>
              <a:t>Eccles, R. G. (2014, August 1). </a:t>
            </a:r>
            <a:r>
              <a:rPr lang="en-GB" sz="1100" i="1" dirty="0">
                <a:effectLst/>
                <a:latin typeface="Times New Roman" panose="02020603050405020304" pitchFamily="18" charset="0"/>
                <a:ea typeface="Times New Roman" panose="02020603050405020304" pitchFamily="18" charset="0"/>
              </a:rPr>
              <a:t>Reputation and its risks</a:t>
            </a:r>
            <a:r>
              <a:rPr lang="en-GB" sz="1100" dirty="0">
                <a:effectLst/>
                <a:latin typeface="Times New Roman" panose="02020603050405020304" pitchFamily="18" charset="0"/>
                <a:ea typeface="Times New Roman" panose="02020603050405020304" pitchFamily="18" charset="0"/>
              </a:rPr>
              <a:t>. Harvard Business Review. https://hbr.org/2007/02/reputation-and-its-risks</a:t>
            </a:r>
          </a:p>
          <a:p>
            <a:pPr indent="457200">
              <a:lnSpc>
                <a:spcPct val="200000"/>
              </a:lnSpc>
            </a:pPr>
            <a:r>
              <a:rPr lang="en-GB" sz="1100" i="1" dirty="0">
                <a:effectLst/>
                <a:latin typeface="Times New Roman" panose="02020603050405020304" pitchFamily="18" charset="0"/>
                <a:ea typeface="Times New Roman" panose="02020603050405020304" pitchFamily="18" charset="0"/>
              </a:rPr>
              <a:t>ESG Strategy | </a:t>
            </a:r>
            <a:r>
              <a:rPr lang="en-GB" sz="1100" i="1" dirty="0" err="1">
                <a:effectLst/>
                <a:latin typeface="Times New Roman" panose="02020603050405020304" pitchFamily="18" charset="0"/>
                <a:ea typeface="Times New Roman" panose="02020603050405020304" pitchFamily="18" charset="0"/>
              </a:rPr>
              <a:t>Evri</a:t>
            </a:r>
            <a:r>
              <a:rPr lang="en-GB" sz="1100" dirty="0">
                <a:effectLst/>
                <a:latin typeface="Times New Roman" panose="02020603050405020304" pitchFamily="18" charset="0"/>
                <a:ea typeface="Times New Roman" panose="02020603050405020304" pitchFamily="18" charset="0"/>
              </a:rPr>
              <a:t>. (n.d.). https://www.evri.com/esg-strategy</a:t>
            </a:r>
          </a:p>
          <a:p>
            <a:pPr indent="457200">
              <a:lnSpc>
                <a:spcPct val="200000"/>
              </a:lnSpc>
            </a:pPr>
            <a:r>
              <a:rPr lang="en-GB" sz="1100" i="1" dirty="0">
                <a:effectLst/>
                <a:latin typeface="Times New Roman" panose="02020603050405020304" pitchFamily="18" charset="0"/>
                <a:ea typeface="Times New Roman" panose="02020603050405020304" pitchFamily="18" charset="0"/>
              </a:rPr>
              <a:t>Everi Holdings Gross Profit 2010-2023 | EVRI</a:t>
            </a:r>
            <a:r>
              <a:rPr lang="en-GB" sz="1100" dirty="0">
                <a:effectLst/>
                <a:latin typeface="Times New Roman" panose="02020603050405020304" pitchFamily="18" charset="0"/>
                <a:ea typeface="Times New Roman" panose="02020603050405020304" pitchFamily="18" charset="0"/>
              </a:rPr>
              <a:t>. (n.d.). </a:t>
            </a:r>
            <a:r>
              <a:rPr lang="en-GB" sz="1100" dirty="0" err="1">
                <a:effectLst/>
                <a:latin typeface="Times New Roman" panose="02020603050405020304" pitchFamily="18" charset="0"/>
                <a:ea typeface="Times New Roman" panose="02020603050405020304" pitchFamily="18" charset="0"/>
              </a:rPr>
              <a:t>MacroTrends</a:t>
            </a:r>
            <a:r>
              <a:rPr lang="en-GB" sz="1100" dirty="0">
                <a:effectLst/>
                <a:latin typeface="Times New Roman" panose="02020603050405020304" pitchFamily="18" charset="0"/>
                <a:ea typeface="Times New Roman" panose="02020603050405020304" pitchFamily="18" charset="0"/>
              </a:rPr>
              <a:t>. https://www.macrotrends.net/stocks/charts/EVRI/everi-holdings/gross-profit</a:t>
            </a:r>
          </a:p>
        </p:txBody>
      </p:sp>
    </p:spTree>
    <p:extLst>
      <p:ext uri="{BB962C8B-B14F-4D97-AF65-F5344CB8AC3E}">
        <p14:creationId xmlns:p14="http://schemas.microsoft.com/office/powerpoint/2010/main" val="2119755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C43256A-E396-A53E-F24F-34C4D97344E5}"/>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13</a:t>
            </a:fld>
            <a:endParaRPr lang="en-GB" noProof="0">
              <a:solidFill>
                <a:prstClr val="black">
                  <a:tint val="75000"/>
                </a:prstClr>
              </a:solidFill>
            </a:endParaRPr>
          </a:p>
        </p:txBody>
      </p:sp>
      <p:sp>
        <p:nvSpPr>
          <p:cNvPr id="6" name="TextBox 5">
            <a:extLst>
              <a:ext uri="{FF2B5EF4-FFF2-40B4-BE49-F238E27FC236}">
                <a16:creationId xmlns:a16="http://schemas.microsoft.com/office/drawing/2014/main" id="{219BCE86-A83A-2BED-0C10-446416935C35}"/>
              </a:ext>
            </a:extLst>
          </p:cNvPr>
          <p:cNvSpPr txBox="1"/>
          <p:nvPr/>
        </p:nvSpPr>
        <p:spPr>
          <a:xfrm>
            <a:off x="762000" y="304800"/>
            <a:ext cx="10200290" cy="6134756"/>
          </a:xfrm>
          <a:prstGeom prst="rect">
            <a:avLst/>
          </a:prstGeom>
          <a:noFill/>
        </p:spPr>
        <p:txBody>
          <a:bodyPr wrap="square">
            <a:spAutoFit/>
          </a:bodyPr>
          <a:lstStyle/>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Everi Holdings Number of employees 2010-2023 | EVRI</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(n.d.). </a:t>
            </a:r>
            <a:r>
              <a:rPr kumimoji="0" lang="en-GB" sz="1100" b="0" i="0"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MacroTrends</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https://www.macrotrends.net/stocks/charts/EVRI/everi-holdings/number-of-employees</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1"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Evri</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couriers to be auto-enrolled into pension scheme</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(2022, March 14). </a:t>
            </a:r>
            <a:r>
              <a:rPr kumimoji="0" lang="en-GB" sz="1100" b="0" i="0"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FTAdviser</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https://www.ftadviser.com/pensions/2022/03/14/evri-couriers-to-be-auto-enrolled-into-pension-scheme/</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EVRI Stakeholder Engagement policy. (2022). In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Chrome-extension://</a:t>
            </a:r>
            <a:r>
              <a:rPr kumimoji="0" lang="en-GB" sz="1100" b="0" i="1"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Efaidnbmnnnibpcajpcglclefindmkaj</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/https://ev-mercury.cdn.prismic.io/ev-mercury/2e1fc945-9287-4e03-93a4-5d606335c1ed_Stakeholder+Engagement+Policy.pdf</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Faragher, J., &amp; Faragher, J. (2018, June 25).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Hermes drivers ruled as workers, not self-employed</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Personnel Today. https://www.personneltoday.com/hr/hermes-drivers-ruled-to-be-workers-not-self-employed/</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Forbes Agency Council. (2016, September 19). 12 Ways New companies can build brand Trust.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Forbes</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https://www.forbes.com/sites/forbesagencycouncil/2016/09/19/12-ways-new-companies-can-build-brand-trust/?sh=74459abb7945</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Goodley, S. (2018, April 30). Hermes faces legal fight with some drivers over worker rights.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The Guardian</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https://www.theguardian.com/business/2018/apr/30/hermes-faces-legal-fight-with-some-drivers-over-worker-rights</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Gruet, B. S. (2023, November 7). Post Office to send and receive </a:t>
            </a:r>
            <a:r>
              <a:rPr kumimoji="0" lang="en-GB" sz="1100" b="0" i="0"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Evri</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and DPD parcels.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BBC News</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https://www.bbc.co.uk/news/business-67336778</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Hart, S. (2023, January 26). </a:t>
            </a:r>
            <a:r>
              <a:rPr kumimoji="0" lang="en-GB" sz="1100" b="0" i="1"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Evri</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Voted UK’s Worst Carrier:                 A change of name but not a change of Reputation</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https://www.linkedin.com/pulse/evri-voted-uks-worst-carrier-change-name-reputation-sid-hart</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Hermes to offer drivers “self employed plus” status. (2018). </a:t>
            </a:r>
            <a:r>
              <a:rPr kumimoji="0" lang="en-GB" sz="1100" b="0" i="1"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HRmagazine</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Retrieved November 4, 2023, from https://www.hrmagazine.co.uk/content/news/hermes-to-offer-drivers-self-employed-plus-status</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Hopkins, S. (2018, June 25). Landmark Hermes Employment Tribunal rules Couriers are workers, not Self-Employed.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HuffPost UK</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https://www.huffingtonpost.co.uk/entry/landmark-hermes-employment-tribunal_uk_5b30b59fe4b0321a01d331e8</a:t>
            </a:r>
          </a:p>
        </p:txBody>
      </p:sp>
    </p:spTree>
    <p:extLst>
      <p:ext uri="{BB962C8B-B14F-4D97-AF65-F5344CB8AC3E}">
        <p14:creationId xmlns:p14="http://schemas.microsoft.com/office/powerpoint/2010/main" val="1526135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8D8E5D1-B9B9-B691-AEE9-2D327E77EB52}"/>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14</a:t>
            </a:fld>
            <a:endParaRPr lang="en-GB" noProof="0">
              <a:solidFill>
                <a:prstClr val="black">
                  <a:tint val="75000"/>
                </a:prstClr>
              </a:solidFill>
            </a:endParaRPr>
          </a:p>
        </p:txBody>
      </p:sp>
      <p:sp>
        <p:nvSpPr>
          <p:cNvPr id="6" name="TextBox 5">
            <a:extLst>
              <a:ext uri="{FF2B5EF4-FFF2-40B4-BE49-F238E27FC236}">
                <a16:creationId xmlns:a16="http://schemas.microsoft.com/office/drawing/2014/main" id="{16E4F748-7C32-8785-22B3-5664D173FC82}"/>
              </a:ext>
            </a:extLst>
          </p:cNvPr>
          <p:cNvSpPr txBox="1"/>
          <p:nvPr/>
        </p:nvSpPr>
        <p:spPr>
          <a:xfrm>
            <a:off x="748862" y="0"/>
            <a:ext cx="10604938" cy="6811865"/>
          </a:xfrm>
          <a:prstGeom prst="rect">
            <a:avLst/>
          </a:prstGeom>
          <a:noFill/>
        </p:spPr>
        <p:txBody>
          <a:bodyPr wrap="square">
            <a:spAutoFit/>
          </a:bodyPr>
          <a:lstStyle/>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Lawrence, F. (2018, July 2). Under the guise of ‘flexibility’, Hermes is delivering a raw deal for its workers.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The Guardian</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https://www.theguardian.com/commentisfree/2016/jul/19/hermes-delivering-raw-deal-workers-self-employed</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Lufkin, B. (2022, February 25). The curious origins of online shopping.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BBC </a:t>
            </a:r>
            <a:r>
              <a:rPr kumimoji="0" lang="en-GB" sz="1100" b="0" i="1"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Worklife</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https://www.bbc.com/worklife/article/20200722-the-curious-origins-of-online-shopping</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Marketer. (2023, February 16). Proactive vs. Reactive Strategy: Obvious Choice with Lots of Nuances. </a:t>
            </a:r>
            <a:r>
              <a:rPr kumimoji="0" lang="en-GB" sz="1100" b="0" i="1"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Jelvix</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https://jelvix.com/blog/proactive-vs-reactive-business-strategy#:~:text=Reactive%20business%20strategies%20are%20aimed,of%20a%20crisis%20event%20only.</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MindTools | Home</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(n.d.). https://www.mindtools.com/a2rq300/bowmans-strategy-clock</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Morgan-Bentley, P., &amp; Feeney, J. (2021, December 16). Exposed: the Hermes delivery staff throwing your parcels against the wall.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The Times</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https://www.thetimes.co.uk/article/exposed-the-hermes-delivery-staff-throwing-your-parcels-against-the-wall-rckzwbxc7</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Murphy, M. (2021, September 28). How SPIN selling works (and 34 questions you can use to close more deals).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Zendesk UK</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https://www.zendesk.co.uk/blog/spin-selling/</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1"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ParcelShops</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 Parcel Pick Up &amp; Drop Off Points | </a:t>
            </a:r>
            <a:r>
              <a:rPr kumimoji="0" lang="en-GB" sz="1100" b="0" i="1"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Evri</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(n.d.). https://www.evri.com/parcelshops</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Simmons, J., &amp; Lovegrove, I. (2005). Bridging the conceptual divide: lessons from stakeholder analysis.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Journal of Organizational Change Management</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18</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(5), 495–513. https://doi.org/10.1108/09534810510614977</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Staff, A. (2023, October 18).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Amazon reveals first photos of the new Prime Air delivery drone</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UK About Amazon. https://www.aboutamazon.co.uk/news/operations/photos-of-amazons-new-prime-air-drone</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The Harvard Law School Forum on Corporate Governance. (2020, June 22).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A hierarchy of stakeholder needs</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https://corpgov.law.harvard.edu/2020/06/22/a-hierarchy-of-stakeholder-needs/</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The History of Hermes | </a:t>
            </a:r>
            <a:r>
              <a:rPr kumimoji="0" lang="en-GB" sz="1100" b="0" i="1"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EVri</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(n.d.). https://www.evri.com/news/the-history-of-hermes</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What is stakeholder theory? Benefits, challenges &amp; application</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(n.d.). https://www.cascade.app/blog/stakeholder-theory</a:t>
            </a:r>
          </a:p>
          <a:p>
            <a:pPr marL="0" marR="0" lvl="0" indent="457200" algn="l" defTabSz="914400" rtl="0" eaLnBrk="1" fontAlgn="auto" latinLnBrk="0" hangingPunct="1">
              <a:lnSpc>
                <a:spcPct val="2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Wright, G. (2023, August 21). </a:t>
            </a:r>
            <a:r>
              <a:rPr kumimoji="0" lang="en-GB" sz="1100" b="0" i="0"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Evri</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rolls out its &amp;#039;biggest recruitment programme&amp;#039; amid delivery boom - Retail Gazette. </a:t>
            </a:r>
            <a:r>
              <a:rPr kumimoji="0" lang="en-GB" sz="1100" b="0"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Retail Gazette</a:t>
            </a:r>
            <a:r>
              <a:rPr kumimoji="0" lang="en-GB" sz="11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https://www.retailgazette.co.uk/blog/2023/08/evri-recruitment-boom/</a:t>
            </a:r>
          </a:p>
        </p:txBody>
      </p:sp>
    </p:spTree>
    <p:extLst>
      <p:ext uri="{BB962C8B-B14F-4D97-AF65-F5344CB8AC3E}">
        <p14:creationId xmlns:p14="http://schemas.microsoft.com/office/powerpoint/2010/main" val="3097726204"/>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38_TF78504181_Win32" id="{C0282433-D7EF-45DF-A8F6-65451AB0B295}" vid="{7A5F5F68-7204-400F-A78C-9EE75BE45B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A449C04-64B3-4403-94B7-8D2284C38D1B}">
  <ds:schemaRefs>
    <ds:schemaRef ds:uri="http://schemas.microsoft.com/sharepoint/v3/contenttype/forms"/>
  </ds:schemaRefs>
</ds:datastoreItem>
</file>

<file path=customXml/itemProps3.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{42CD44F0-D51B-4825-B748-2F1EBDCCB583}tf78504181_win32</Template>
  <TotalTime>296</TotalTime>
  <Words>2673</Words>
  <Application>Microsoft Office PowerPoint</Application>
  <PresentationFormat>Widescreen</PresentationFormat>
  <Paragraphs>125</Paragraphs>
  <Slides>14</Slides>
  <Notes>11</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Avenir Next LT Pro</vt:lpstr>
      <vt:lpstr>Calibri</vt:lpstr>
      <vt:lpstr>Times New Roman</vt:lpstr>
      <vt:lpstr>Tw Cen MT</vt:lpstr>
      <vt:lpstr>ShapesVTI</vt:lpstr>
      <vt:lpstr>Strategies for Resilience and Prosperity (BMSP6006) -Assignment 2</vt:lpstr>
      <vt:lpstr>Contents</vt:lpstr>
      <vt:lpstr>Definitions of Strategic Management</vt:lpstr>
      <vt:lpstr>A summary of EVRI</vt:lpstr>
      <vt:lpstr>Stakeholder matrix</vt:lpstr>
      <vt:lpstr>SWOT</vt:lpstr>
      <vt:lpstr>PEST</vt:lpstr>
      <vt:lpstr>Bowmans strategy Clock</vt:lpstr>
      <vt:lpstr>Suggested strategies</vt:lpstr>
      <vt:lpstr>  Strategies are specific major actions or patterns of actions for the attainment of the firm's objectives.</vt:lpstr>
      <vt:lpstr>Thank you</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 (BMSP6006) -Assignment 2</dc:title>
  <dc:creator>Laura Clarke</dc:creator>
  <cp:lastModifiedBy>Laura Clarke</cp:lastModifiedBy>
  <cp:revision>3</cp:revision>
  <dcterms:created xsi:type="dcterms:W3CDTF">2023-12-07T13:16:02Z</dcterms:created>
  <dcterms:modified xsi:type="dcterms:W3CDTF">2023-12-24T14:46:21Z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