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33.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6" r:id="rId3"/>
    <p:sldId id="272" r:id="rId4"/>
    <p:sldId id="275" r:id="rId5"/>
    <p:sldId id="259" r:id="rId6"/>
    <p:sldId id="268" r:id="rId7"/>
    <p:sldId id="269" r:id="rId8"/>
    <p:sldId id="276" r:id="rId9"/>
    <p:sldId id="273" r:id="rId10"/>
    <p:sldId id="277" r:id="rId11"/>
    <p:sldId id="278" r:id="rId12"/>
    <p:sldId id="279" r:id="rId13"/>
    <p:sldId id="280" r:id="rId14"/>
    <p:sldId id="283" r:id="rId15"/>
    <p:sldId id="281" r:id="rId16"/>
    <p:sldId id="282" r:id="rId17"/>
    <p:sldId id="284" r:id="rId18"/>
    <p:sldId id="285" r:id="rId19"/>
    <p:sldId id="286" r:id="rId20"/>
    <p:sldId id="287" r:id="rId21"/>
    <p:sldId id="288" r:id="rId22"/>
    <p:sldId id="267" r:id="rId23"/>
    <p:sldId id="263" r:id="rId24"/>
    <p:sldId id="264" r:id="rId25"/>
    <p:sldId id="289" r:id="rId26"/>
    <p:sldId id="265" r:id="rId27"/>
    <p:sldId id="258" r:id="rId28"/>
    <p:sldId id="257" r:id="rId29"/>
    <p:sldId id="260" r:id="rId30"/>
    <p:sldId id="261" r:id="rId31"/>
    <p:sldId id="274" r:id="rId32"/>
    <p:sldId id="270" r:id="rId33"/>
    <p:sldId id="262" r:id="rId3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CCFF"/>
    <a:srgbClr val="FFFFCC"/>
    <a:srgbClr val="FFCCCC"/>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546" y="-108"/>
      </p:cViewPr>
      <p:guideLst>
        <p:guide orient="horz" pos="216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1D8BD707-D9CF-40AE-B4C6-C98DA3205C09}" type="datetimeFigureOut">
              <a:rPr lang="en-US" smtClean="0"/>
              <a:pPr/>
              <a:t>10/16/2011</a:t>
            </a:fld>
            <a:endParaRPr lang="en-US"/>
          </a:p>
        </p:txBody>
      </p:sp>
      <p:sp>
        <p:nvSpPr>
          <p:cNvPr id="19" name="Footer Placeholder 18"/>
          <p:cNvSpPr>
            <a:spLocks noGrp="1"/>
          </p:cNvSpPr>
          <p:nvPr>
            <p:ph type="ftr" sz="quarter" idx="11"/>
          </p:nvPr>
        </p:nvSpPr>
        <p:spPr/>
        <p:txBody>
          <a:bodyPr/>
          <a:lstStyle/>
          <a:p>
            <a:endParaRPr lang="en-US"/>
          </a:p>
        </p:txBody>
      </p:sp>
      <p:sp>
        <p:nvSpPr>
          <p:cNvPr id="27" name="Slide Number Placeholder 26"/>
          <p:cNvSpPr>
            <a:spLocks noGrp="1"/>
          </p:cNvSpPr>
          <p:nvPr>
            <p:ph type="sldNum" sz="quarter" idx="12"/>
          </p:nvPr>
        </p:nvSpPr>
        <p:spPr/>
        <p:txBody>
          <a:bodyPr/>
          <a:lstStyle/>
          <a:p>
            <a:fld id="{B6F15528-21DE-4FAA-801E-634DDDAF4B2B}"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10/16/2011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10/16/2011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10/16/2011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1D8BD707-D9CF-40AE-B4C6-C98DA3205C09}" type="datetimeFigureOut">
              <a:rPr lang="en-US" smtClean="0"/>
              <a:pPr/>
              <a:t>10/16/2011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1D8BD707-D9CF-40AE-B4C6-C98DA3205C09}" type="datetimeFigureOut">
              <a:rPr lang="en-US" smtClean="0"/>
              <a:pPr/>
              <a:t>10/16/2011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10/16/2011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10/16/2011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10/16/2011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077200" y="6356350"/>
            <a:ext cx="609600" cy="365125"/>
          </a:xfrm>
        </p:spPr>
        <p:txBody>
          <a:bodyPr/>
          <a:lstStyle/>
          <a:p>
            <a:fld id="{B6F15528-21DE-4FAA-801E-634DDDAF4B2B}" type="slidenum">
              <a:rPr lang="en-US" smtClean="0"/>
              <a:pPr/>
              <a:t>‹#›</a:t>
            </a:fld>
            <a:endParaRPr lang="en-US"/>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10/16/2011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10/16/2011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1D8BD707-D9CF-40AE-B4C6-C98DA3205C09}" type="datetimeFigureOut">
              <a:rPr lang="en-US" smtClean="0"/>
              <a:pPr/>
              <a:t>10/16/2011</a:t>
            </a:fld>
            <a:endParaRPr lang="en-US"/>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US"/>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B6F15528-21DE-4FAA-801E-634DDDAF4B2B}" type="slidenum">
              <a:rPr lang="en-US" smtClean="0"/>
              <a:pPr/>
              <a:t>‹#›</a:t>
            </a:fld>
            <a:endParaRPr lang="en-US"/>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Poetry and The Postmodern Condition</a:t>
            </a:r>
            <a:endParaRPr lang="en-GB" dirty="0"/>
          </a:p>
        </p:txBody>
      </p:sp>
      <p:sp>
        <p:nvSpPr>
          <p:cNvPr id="3" name="Subtitle 2"/>
          <p:cNvSpPr>
            <a:spLocks noGrp="1"/>
          </p:cNvSpPr>
          <p:nvPr>
            <p:ph type="subTitle" idx="1"/>
          </p:nvPr>
        </p:nvSpPr>
        <p:spPr/>
        <p:txBody>
          <a:bodyPr/>
          <a:lstStyle/>
          <a:p>
            <a:r>
              <a:rPr lang="en-GB" dirty="0" smtClean="0"/>
              <a:t>Contemporary Literature</a:t>
            </a:r>
          </a:p>
          <a:p>
            <a:r>
              <a:rPr lang="en-GB" dirty="0" smtClean="0"/>
              <a:t>Louise Squire, 2011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57400" y="990600"/>
            <a:ext cx="5029200" cy="856488"/>
          </a:xfr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5"/>
          </a:lnRef>
          <a:fillRef idx="1">
            <a:schemeClr val="lt1"/>
          </a:fillRef>
          <a:effectRef idx="0">
            <a:schemeClr val="accent5"/>
          </a:effectRef>
          <a:fontRef idx="minor">
            <a:schemeClr val="dk1"/>
          </a:fontRef>
        </p:style>
        <p:txBody>
          <a:bodyPr/>
          <a:lstStyle/>
          <a:p>
            <a:pPr algn="ctr"/>
            <a:r>
              <a:rPr lang="en-GB" dirty="0" smtClean="0"/>
              <a:t>Postmodernism</a:t>
            </a:r>
            <a:endParaRPr lang="en-GB" dirty="0"/>
          </a:p>
        </p:txBody>
      </p:sp>
      <p:sp>
        <p:nvSpPr>
          <p:cNvPr id="3" name="Content Placeholder 2"/>
          <p:cNvSpPr>
            <a:spLocks noGrp="1"/>
          </p:cNvSpPr>
          <p:nvPr>
            <p:ph idx="1"/>
          </p:nvPr>
        </p:nvSpPr>
        <p:spPr>
          <a:xfrm>
            <a:off x="457200" y="2057400"/>
            <a:ext cx="8229600" cy="4191000"/>
          </a:xfr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1">
            <a:schemeClr val="accent6"/>
          </a:lnRef>
          <a:fillRef idx="2">
            <a:schemeClr val="accent6"/>
          </a:fillRef>
          <a:effectRef idx="1">
            <a:schemeClr val="accent6"/>
          </a:effectRef>
          <a:fontRef idx="minor">
            <a:schemeClr val="dk1"/>
          </a:fontRef>
        </p:style>
        <p:txBody>
          <a:bodyPr/>
          <a:lstStyle/>
          <a:p>
            <a:pPr algn="just">
              <a:buNone/>
            </a:pPr>
            <a:r>
              <a:rPr lang="en-GB" dirty="0" smtClean="0"/>
              <a:t>	“Postmodernism is an </a:t>
            </a:r>
            <a:r>
              <a:rPr lang="en-GB" b="1" dirty="0" smtClean="0">
                <a:solidFill>
                  <a:srgbClr val="002060"/>
                </a:solidFill>
              </a:rPr>
              <a:t>exasperating</a:t>
            </a:r>
            <a:r>
              <a:rPr lang="en-GB" dirty="0" smtClean="0"/>
              <a:t> term, and so are the postmodern, postmodernist, postmodernity, and whatever else one might come across in the way of derivation. In the avalanche of articles and books that have made use of the term since the late 1950s, postmodernism has been applied at different levels of conceptual abstraction to a wide range of objects and phenomena in what we used to call reality.” </a:t>
            </a:r>
          </a:p>
          <a:p>
            <a:pPr>
              <a:buNone/>
            </a:pPr>
            <a:r>
              <a:rPr lang="en-GB" dirty="0" smtClean="0"/>
              <a:t>							(</a:t>
            </a:r>
            <a:r>
              <a:rPr lang="en-GB" dirty="0" err="1" smtClean="0"/>
              <a:t>Bertens</a:t>
            </a:r>
            <a:r>
              <a:rPr lang="en-GB" dirty="0" smtClean="0"/>
              <a:t> 1995, 3)</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0" y="704088"/>
            <a:ext cx="6096000" cy="591312"/>
          </a:xfr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2"/>
          </a:lnRef>
          <a:fillRef idx="1">
            <a:schemeClr val="lt1"/>
          </a:fillRef>
          <a:effectRef idx="0">
            <a:schemeClr val="accent2"/>
          </a:effectRef>
          <a:fontRef idx="minor">
            <a:schemeClr val="dk1"/>
          </a:fontRef>
        </p:style>
        <p:txBody>
          <a:bodyPr>
            <a:normAutofit/>
          </a:bodyPr>
          <a:lstStyle/>
          <a:p>
            <a:pPr algn="ctr"/>
            <a:r>
              <a:rPr lang="en-GB" sz="3200" dirty="0" smtClean="0"/>
              <a:t>Modernism  (John </a:t>
            </a:r>
            <a:r>
              <a:rPr lang="en-GB" sz="3200" dirty="0" err="1" smtClean="0"/>
              <a:t>Lennard</a:t>
            </a:r>
            <a:r>
              <a:rPr lang="en-GB" sz="3200" dirty="0" smtClean="0"/>
              <a:t>) </a:t>
            </a:r>
            <a:endParaRPr lang="en-GB" sz="3200" dirty="0"/>
          </a:p>
        </p:txBody>
      </p:sp>
      <p:sp>
        <p:nvSpPr>
          <p:cNvPr id="3" name="Content Placeholder 2"/>
          <p:cNvSpPr>
            <a:spLocks noGrp="1"/>
          </p:cNvSpPr>
          <p:nvPr>
            <p:ph idx="1"/>
          </p:nvPr>
        </p:nvSpPr>
        <p:spPr>
          <a:xfrm>
            <a:off x="457200" y="1524000"/>
            <a:ext cx="8229600" cy="5105400"/>
          </a:xfr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1">
            <a:schemeClr val="accent1"/>
          </a:lnRef>
          <a:fillRef idx="2">
            <a:schemeClr val="accent1"/>
          </a:fillRef>
          <a:effectRef idx="1">
            <a:schemeClr val="accent1"/>
          </a:effectRef>
          <a:fontRef idx="minor">
            <a:schemeClr val="dk1"/>
          </a:fontRef>
        </p:style>
        <p:txBody>
          <a:bodyPr>
            <a:normAutofit fontScale="77500" lnSpcReduction="20000"/>
          </a:bodyPr>
          <a:lstStyle/>
          <a:p>
            <a:pPr algn="just">
              <a:lnSpc>
                <a:spcPct val="120000"/>
              </a:lnSpc>
              <a:spcBef>
                <a:spcPts val="0"/>
              </a:spcBef>
              <a:buNone/>
            </a:pPr>
            <a:r>
              <a:rPr lang="en-GB" dirty="0" smtClean="0"/>
              <a:t>	“A pan-European and world movement, principally in the arts in the last third of the nineteenth and first half of the twentieth centuries, characterised by (</a:t>
            </a:r>
            <a:r>
              <a:rPr lang="en-GB" dirty="0" err="1" smtClean="0"/>
              <a:t>i</a:t>
            </a:r>
            <a:r>
              <a:rPr lang="en-GB" dirty="0" smtClean="0"/>
              <a:t>) rejection of inherited Renaissance paradigms (perspective, tonality, neoclassical prosody, hierarchical grammar) in favour of cubism, abstraction, atonality, free verse etc. (ii) revalorisations of space (often deriving from oriental art); and (iii) uneasy coincidence in time (and perhaps worse) with Fascism. Clearly a successor-movement to Romanticism, and deeply predicated on industrial technology while rejecting its constraints, Modernism radically reversed some processes evident in art and language since early Humanism. ... Poetic and prosaic Modernists (Pound, Eliot, Woolf, Joyce, et al) were hugely influential from the 1910s; writers after 1950 are sometimes called late Modernist, usually to avoid post-Modernist.” </a:t>
            </a:r>
          </a:p>
          <a:p>
            <a:endParaRPr lang="en-GB" dirty="0" smtClean="0"/>
          </a:p>
          <a:p>
            <a:pPr>
              <a:buNone/>
            </a:pPr>
            <a:r>
              <a:rPr lang="en-GB" dirty="0" smtClean="0"/>
              <a:t>	</a:t>
            </a:r>
            <a:r>
              <a:rPr lang="en-GB" sz="2300" dirty="0" err="1" smtClean="0"/>
              <a:t>Lennard</a:t>
            </a:r>
            <a:r>
              <a:rPr lang="en-GB" sz="2300" dirty="0" smtClean="0"/>
              <a:t>, John, </a:t>
            </a:r>
            <a:r>
              <a:rPr lang="en-GB" sz="2300" i="1" dirty="0" smtClean="0"/>
              <a:t>The Poetry Handbook: a Guide to Reading Poetry for Pleasure and Practical Criticism</a:t>
            </a:r>
            <a:r>
              <a:rPr lang="en-GB" sz="2300" dirty="0" smtClean="0"/>
              <a:t>, 2</a:t>
            </a:r>
            <a:r>
              <a:rPr lang="en-GB" sz="2300" baseline="30000" dirty="0" smtClean="0"/>
              <a:t>nd</a:t>
            </a:r>
            <a:r>
              <a:rPr lang="en-GB" sz="2300" dirty="0" smtClean="0"/>
              <a:t> </a:t>
            </a:r>
            <a:r>
              <a:rPr lang="en-GB" sz="2300" dirty="0" err="1" smtClean="0"/>
              <a:t>edn</a:t>
            </a:r>
            <a:r>
              <a:rPr lang="en-GB" sz="2300" dirty="0" smtClean="0"/>
              <a:t>. P. 377.</a:t>
            </a:r>
            <a:endParaRPr lang="en-GB" dirty="0" smtClean="0"/>
          </a:p>
          <a:p>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990600"/>
            <a:ext cx="7391400" cy="685800"/>
          </a:xfr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5"/>
          </a:lnRef>
          <a:fillRef idx="1">
            <a:schemeClr val="lt1"/>
          </a:fillRef>
          <a:effectRef idx="0">
            <a:schemeClr val="accent5"/>
          </a:effectRef>
          <a:fontRef idx="minor">
            <a:schemeClr val="dk1"/>
          </a:fontRef>
        </p:style>
        <p:txBody>
          <a:bodyPr>
            <a:normAutofit/>
          </a:bodyPr>
          <a:lstStyle/>
          <a:p>
            <a:pPr algn="ctr"/>
            <a:r>
              <a:rPr lang="en-GB" sz="3600" dirty="0" smtClean="0"/>
              <a:t>Post- modernism (John </a:t>
            </a:r>
            <a:r>
              <a:rPr lang="en-GB" sz="3600" dirty="0" err="1" smtClean="0"/>
              <a:t>Lennard</a:t>
            </a:r>
            <a:r>
              <a:rPr lang="en-GB" sz="3600" dirty="0" smtClean="0"/>
              <a:t>) </a:t>
            </a:r>
            <a:endParaRPr lang="en-GB" sz="3600" dirty="0"/>
          </a:p>
        </p:txBody>
      </p:sp>
      <p:sp>
        <p:nvSpPr>
          <p:cNvPr id="3" name="Content Placeholder 2"/>
          <p:cNvSpPr>
            <a:spLocks noGrp="1"/>
          </p:cNvSpPr>
          <p:nvPr>
            <p:ph idx="1"/>
          </p:nvPr>
        </p:nvSpPr>
        <p:spPr>
          <a:xfrm>
            <a:off x="457200" y="2133600"/>
            <a:ext cx="8229600" cy="4114800"/>
          </a:xfr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1">
            <a:schemeClr val="accent6"/>
          </a:lnRef>
          <a:fillRef idx="2">
            <a:schemeClr val="accent6"/>
          </a:fillRef>
          <a:effectRef idx="1">
            <a:schemeClr val="accent6"/>
          </a:effectRef>
          <a:fontRef idx="minor">
            <a:schemeClr val="dk1"/>
          </a:fontRef>
        </p:style>
        <p:txBody>
          <a:bodyPr/>
          <a:lstStyle/>
          <a:p>
            <a:pPr>
              <a:buNone/>
            </a:pPr>
            <a:r>
              <a:rPr lang="en-GB" dirty="0" smtClean="0"/>
              <a:t>	</a:t>
            </a:r>
          </a:p>
          <a:p>
            <a:pPr>
              <a:buNone/>
            </a:pPr>
            <a:r>
              <a:rPr lang="en-GB" dirty="0" smtClean="0"/>
              <a:t>	“a term with many definitions, often used as a buzz-word without regard to any of them; </a:t>
            </a:r>
          </a:p>
          <a:p>
            <a:pPr>
              <a:buNone/>
            </a:pPr>
            <a:r>
              <a:rPr lang="en-GB" dirty="0" smtClean="0"/>
              <a:t>	</a:t>
            </a:r>
          </a:p>
          <a:p>
            <a:pPr>
              <a:buNone/>
            </a:pPr>
            <a:r>
              <a:rPr lang="en-GB" dirty="0" smtClean="0"/>
              <a:t>		primarily: </a:t>
            </a:r>
          </a:p>
          <a:p>
            <a:pPr algn="ctr">
              <a:buNone/>
            </a:pPr>
            <a:r>
              <a:rPr lang="en-GB" dirty="0" smtClean="0"/>
              <a:t>‘coming after and having absorbed Modernism’</a:t>
            </a:r>
          </a:p>
          <a:p>
            <a:pPr>
              <a:buNone/>
            </a:pPr>
            <a:endParaRPr lang="en-GB" dirty="0" smtClean="0"/>
          </a:p>
          <a:p>
            <a:pPr>
              <a:buNone/>
            </a:pPr>
            <a:r>
              <a:rPr lang="en-GB" dirty="0" smtClean="0"/>
              <a:t>							(ibid., 380)</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a:xfrm>
            <a:off x="457200" y="1143000"/>
            <a:ext cx="8153400" cy="5334000"/>
          </a:xfr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1">
            <a:schemeClr val="accent1"/>
          </a:lnRef>
          <a:fillRef idx="2">
            <a:schemeClr val="accent1"/>
          </a:fillRef>
          <a:effectRef idx="1">
            <a:schemeClr val="accent1"/>
          </a:effectRef>
          <a:fontRef idx="minor">
            <a:schemeClr val="dk1"/>
          </a:fontRef>
        </p:style>
        <p:txBody>
          <a:bodyPr>
            <a:normAutofit fontScale="92500"/>
          </a:bodyPr>
          <a:lstStyle/>
          <a:p>
            <a:pPr algn="just">
              <a:buNone/>
            </a:pPr>
            <a:r>
              <a:rPr lang="en-GB" dirty="0" smtClean="0"/>
              <a:t>	The moderns were interested in what was likely to come of such changes and their general tendency: they thought about the thing itself, </a:t>
            </a:r>
            <a:r>
              <a:rPr lang="en-GB" dirty="0" err="1" smtClean="0"/>
              <a:t>substansively</a:t>
            </a:r>
            <a:r>
              <a:rPr lang="en-GB" dirty="0" smtClean="0"/>
              <a:t>, in Utopian or essential fashion. Postmodernism is what you have when the modernization process is complete and nature is gone for good. </a:t>
            </a:r>
          </a:p>
          <a:p>
            <a:pPr algn="just">
              <a:buNone/>
            </a:pPr>
            <a:endParaRPr lang="en-GB" sz="900" dirty="0" smtClean="0"/>
          </a:p>
          <a:p>
            <a:pPr algn="just">
              <a:buNone/>
            </a:pPr>
            <a:r>
              <a:rPr lang="en-GB" dirty="0" smtClean="0"/>
              <a:t>	It is a more fully human world than the older one, but one in which “culture” has become a veritable “second nature.” Indeed, what happened to culture may well be one of the more important clues for tracking the postmodern: an immense dilation of its sphere (the sphere of commodities), an immense and historically original acculturation of the Real, a quantum leap in ... The “</a:t>
            </a:r>
            <a:r>
              <a:rPr lang="en-GB" dirty="0" err="1" smtClean="0"/>
              <a:t>aestheticization</a:t>
            </a:r>
            <a:r>
              <a:rPr lang="en-GB" dirty="0" smtClean="0"/>
              <a:t>” of reality. 					</a:t>
            </a:r>
            <a:r>
              <a:rPr lang="en-GB" sz="2200" dirty="0" smtClean="0"/>
              <a:t>(Frederick Jameson, 1991).</a:t>
            </a:r>
            <a:endParaRPr lang="en-GB" sz="1800" dirty="0" smtClean="0"/>
          </a:p>
          <a:p>
            <a:pPr algn="just">
              <a:buNone/>
            </a:pP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05000" y="1066800"/>
            <a:ext cx="5105400" cy="780288"/>
          </a:xfr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6"/>
          </a:lnRef>
          <a:fillRef idx="1">
            <a:schemeClr val="lt1"/>
          </a:fillRef>
          <a:effectRef idx="0">
            <a:schemeClr val="accent6"/>
          </a:effectRef>
          <a:fontRef idx="minor">
            <a:schemeClr val="dk1"/>
          </a:fontRef>
        </p:style>
        <p:txBody>
          <a:bodyPr>
            <a:normAutofit fontScale="90000"/>
          </a:bodyPr>
          <a:lstStyle/>
          <a:p>
            <a:pPr algn="ctr"/>
            <a:r>
              <a:rPr lang="en-GB" dirty="0" smtClean="0"/>
              <a:t>Postmodernism</a:t>
            </a:r>
            <a:endParaRPr lang="en-GB" dirty="0"/>
          </a:p>
        </p:txBody>
      </p:sp>
      <p:sp>
        <p:nvSpPr>
          <p:cNvPr id="3" name="Content Placeholder 2"/>
          <p:cNvSpPr>
            <a:spLocks noGrp="1"/>
          </p:cNvSpPr>
          <p:nvPr>
            <p:ph idx="1"/>
          </p:nvPr>
        </p:nvSpPr>
        <p:spPr>
          <a:xfrm>
            <a:off x="457200" y="2286000"/>
            <a:ext cx="8229600" cy="3276600"/>
          </a:xfr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1">
            <a:schemeClr val="accent2"/>
          </a:lnRef>
          <a:fillRef idx="2">
            <a:schemeClr val="accent2"/>
          </a:fillRef>
          <a:effectRef idx="1">
            <a:schemeClr val="accent2"/>
          </a:effectRef>
          <a:fontRef idx="minor">
            <a:schemeClr val="dk1"/>
          </a:fontRef>
        </p:style>
        <p:txBody>
          <a:bodyPr/>
          <a:lstStyle/>
          <a:p>
            <a:pPr algn="just">
              <a:buNone/>
            </a:pPr>
            <a:r>
              <a:rPr lang="en-GB" dirty="0" smtClean="0"/>
              <a:t>	“Postmodernism ... means, and has meant different things to different people at different conceptual levels ... The result was, and still is, a massive but also </a:t>
            </a:r>
            <a:r>
              <a:rPr lang="en-GB" b="1" dirty="0" smtClean="0">
                <a:solidFill>
                  <a:srgbClr val="7030A0"/>
                </a:solidFill>
              </a:rPr>
              <a:t>exhilarating</a:t>
            </a:r>
            <a:r>
              <a:rPr lang="en-GB" b="1" dirty="0" smtClean="0">
                <a:solidFill>
                  <a:srgbClr val="FF0000"/>
                </a:solidFill>
              </a:rPr>
              <a:t> </a:t>
            </a:r>
            <a:r>
              <a:rPr lang="en-GB" b="1" dirty="0" smtClean="0">
                <a:solidFill>
                  <a:schemeClr val="accent1">
                    <a:lumMod val="75000"/>
                  </a:schemeClr>
                </a:solidFill>
              </a:rPr>
              <a:t>confusion</a:t>
            </a:r>
            <a:r>
              <a:rPr lang="en-GB" b="1" dirty="0" smtClean="0"/>
              <a:t> </a:t>
            </a:r>
            <a:r>
              <a:rPr lang="en-GB" dirty="0" smtClean="0"/>
              <a:t>that has given important new impulses to and opened new territories for intellectual exploration” </a:t>
            </a:r>
          </a:p>
          <a:p>
            <a:pPr>
              <a:buNone/>
            </a:pPr>
            <a:r>
              <a:rPr lang="en-GB" dirty="0" smtClean="0"/>
              <a:t>							(</a:t>
            </a:r>
            <a:r>
              <a:rPr lang="en-GB" dirty="0" err="1" smtClean="0"/>
              <a:t>Bertens</a:t>
            </a:r>
            <a:r>
              <a:rPr lang="en-GB" dirty="0" smtClean="0"/>
              <a:t>, 10-11)</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1066800"/>
            <a:ext cx="5105400" cy="780288"/>
          </a:xfr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5"/>
          </a:lnRef>
          <a:fillRef idx="1">
            <a:schemeClr val="lt1"/>
          </a:fillRef>
          <a:effectRef idx="0">
            <a:schemeClr val="accent5"/>
          </a:effectRef>
          <a:fontRef idx="minor">
            <a:schemeClr val="dk1"/>
          </a:fontRef>
        </p:style>
        <p:txBody>
          <a:bodyPr>
            <a:normAutofit fontScale="90000"/>
          </a:bodyPr>
          <a:lstStyle/>
          <a:p>
            <a:pPr algn="ctr"/>
            <a:r>
              <a:rPr lang="en-GB" dirty="0" smtClean="0"/>
              <a:t>Postmodernism</a:t>
            </a:r>
            <a:endParaRPr lang="en-GB" dirty="0"/>
          </a:p>
        </p:txBody>
      </p:sp>
      <p:sp>
        <p:nvSpPr>
          <p:cNvPr id="3" name="Content Placeholder 2"/>
          <p:cNvSpPr>
            <a:spLocks noGrp="1"/>
          </p:cNvSpPr>
          <p:nvPr>
            <p:ph idx="1"/>
          </p:nvPr>
        </p:nvSpPr>
        <p:spPr>
          <a:xfrm>
            <a:off x="457200" y="2286000"/>
            <a:ext cx="8229600" cy="3124200"/>
          </a:xfr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1">
            <a:schemeClr val="dk1"/>
          </a:lnRef>
          <a:fillRef idx="2">
            <a:schemeClr val="dk1"/>
          </a:fillRef>
          <a:effectRef idx="1">
            <a:schemeClr val="dk1"/>
          </a:effectRef>
          <a:fontRef idx="minor">
            <a:schemeClr val="dk1"/>
          </a:fontRef>
        </p:style>
        <p:txBody>
          <a:bodyPr>
            <a:normAutofit/>
          </a:bodyPr>
          <a:lstStyle/>
          <a:p>
            <a:pPr algn="just">
              <a:buNone/>
            </a:pPr>
            <a:r>
              <a:rPr lang="en-GB" dirty="0" smtClean="0"/>
              <a:t>	“If there is a common denominator to all these postmodernisms, it is that of a </a:t>
            </a:r>
            <a:r>
              <a:rPr lang="en-GB" b="1" dirty="0" smtClean="0">
                <a:solidFill>
                  <a:srgbClr val="0070C0"/>
                </a:solidFill>
              </a:rPr>
              <a:t>crisis in representation</a:t>
            </a:r>
            <a:r>
              <a:rPr lang="en-GB" dirty="0" smtClean="0"/>
              <a:t>: a deeply felt loss of faith in our ability to represent the real, in the widest sense. No matter whether they are aesthetic, epistemological, moral or political in nature, the representations that we used to rely on can no longer be taken for granted” 			(</a:t>
            </a:r>
            <a:r>
              <a:rPr lang="en-GB" dirty="0" err="1" smtClean="0"/>
              <a:t>Bertens</a:t>
            </a:r>
            <a:r>
              <a:rPr lang="en-GB" dirty="0" smtClean="0"/>
              <a:t>, 11)</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676400"/>
            <a:ext cx="8229600" cy="4495800"/>
          </a:xfr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1">
            <a:schemeClr val="accent1"/>
          </a:lnRef>
          <a:fillRef idx="2">
            <a:schemeClr val="accent1"/>
          </a:fillRef>
          <a:effectRef idx="1">
            <a:schemeClr val="accent1"/>
          </a:effectRef>
          <a:fontRef idx="minor">
            <a:schemeClr val="dk1"/>
          </a:fontRef>
        </p:style>
        <p:txBody>
          <a:bodyPr/>
          <a:lstStyle/>
          <a:p>
            <a:pPr algn="just">
              <a:buNone/>
            </a:pPr>
            <a:r>
              <a:rPr lang="en-GB" dirty="0" smtClean="0"/>
              <a:t>	Much contemporary postmodernist thought is characterised by a loss of faith in the central tenets of the C 18</a:t>
            </a:r>
            <a:r>
              <a:rPr lang="en-GB" baseline="30000" dirty="0" smtClean="0"/>
              <a:t>th</a:t>
            </a:r>
            <a:r>
              <a:rPr lang="en-GB" dirty="0" smtClean="0"/>
              <a:t> ‘Enlightenment’ and its projects for scientific advancement and human emancipation. </a:t>
            </a:r>
          </a:p>
          <a:p>
            <a:pPr>
              <a:buNone/>
            </a:pPr>
            <a:r>
              <a:rPr lang="en-GB" dirty="0" smtClean="0"/>
              <a:t>	</a:t>
            </a:r>
          </a:p>
          <a:p>
            <a:pPr>
              <a:buNone/>
            </a:pPr>
            <a:endParaRPr lang="en-GB" sz="2800" dirty="0" smtClean="0"/>
          </a:p>
          <a:p>
            <a:pPr>
              <a:buNone/>
            </a:pPr>
            <a:r>
              <a:rPr lang="en-GB" sz="2800" dirty="0" smtClean="0"/>
              <a:t>				</a:t>
            </a:r>
            <a:r>
              <a:rPr lang="en-GB" sz="3200" dirty="0" smtClean="0">
                <a:solidFill>
                  <a:srgbClr val="002060"/>
                </a:solidFill>
                <a:latin typeface="Franklin Gothic Demi Cond" pitchFamily="34" charset="0"/>
              </a:rPr>
              <a:t>But what is Enlightenment?</a:t>
            </a:r>
            <a:endParaRPr lang="en-GB" sz="2800" dirty="0">
              <a:solidFill>
                <a:srgbClr val="002060"/>
              </a:solidFill>
              <a:latin typeface="Franklin Gothic Demi Cond" pitchFamily="34" charset="0"/>
            </a:endParaRPr>
          </a:p>
        </p:txBody>
      </p:sp>
      <p:sp>
        <p:nvSpPr>
          <p:cNvPr id="1031" name="Litebulb"/>
          <p:cNvSpPr>
            <a:spLocks noEditPoints="1" noChangeArrowheads="1"/>
          </p:cNvSpPr>
          <p:nvPr/>
        </p:nvSpPr>
        <p:spPr bwMode="auto">
          <a:xfrm>
            <a:off x="1066800" y="3581400"/>
            <a:ext cx="1520825" cy="2286000"/>
          </a:xfrm>
          <a:custGeom>
            <a:avLst/>
            <a:gdLst>
              <a:gd name="T0" fmla="*/ 10800 w 21600"/>
              <a:gd name="T1" fmla="*/ 0 h 21600"/>
              <a:gd name="T2" fmla="*/ 21600 w 21600"/>
              <a:gd name="T3" fmla="*/ 7782 h 21600"/>
              <a:gd name="T4" fmla="*/ 0 w 21600"/>
              <a:gd name="T5" fmla="*/ 7782 h 21600"/>
              <a:gd name="T6" fmla="*/ 10800 w 21600"/>
              <a:gd name="T7" fmla="*/ 21600 h 21600"/>
              <a:gd name="T8" fmla="*/ 3556 w 21600"/>
              <a:gd name="T9" fmla="*/ 2188 h 21600"/>
              <a:gd name="T10" fmla="*/ 18277 w 21600"/>
              <a:gd name="T11" fmla="*/ 9282 h 21600"/>
            </a:gdLst>
            <a:ahLst/>
            <a:cxnLst>
              <a:cxn ang="0">
                <a:pos x="T0" y="T1"/>
              </a:cxn>
              <a:cxn ang="0">
                <a:pos x="T2" y="T3"/>
              </a:cxn>
              <a:cxn ang="0">
                <a:pos x="T4" y="T5"/>
              </a:cxn>
              <a:cxn ang="0">
                <a:pos x="T6" y="T7"/>
              </a:cxn>
            </a:cxnLst>
            <a:rect l="T8" t="T9" r="T10" b="T11"/>
            <a:pathLst>
              <a:path w="21600" h="21600" extrusionOk="0">
                <a:moveTo>
                  <a:pt x="10825" y="21723"/>
                </a:moveTo>
                <a:lnTo>
                  <a:pt x="11215" y="21723"/>
                </a:lnTo>
                <a:lnTo>
                  <a:pt x="11552" y="21688"/>
                </a:lnTo>
                <a:lnTo>
                  <a:pt x="11916" y="21617"/>
                </a:lnTo>
                <a:lnTo>
                  <a:pt x="12253" y="21547"/>
                </a:lnTo>
                <a:lnTo>
                  <a:pt x="12617" y="21441"/>
                </a:lnTo>
                <a:lnTo>
                  <a:pt x="12902" y="21317"/>
                </a:lnTo>
                <a:lnTo>
                  <a:pt x="13162" y="21176"/>
                </a:lnTo>
                <a:lnTo>
                  <a:pt x="13396" y="21000"/>
                </a:lnTo>
                <a:lnTo>
                  <a:pt x="13655" y="20841"/>
                </a:lnTo>
                <a:lnTo>
                  <a:pt x="13863" y="20629"/>
                </a:lnTo>
                <a:lnTo>
                  <a:pt x="14045" y="20435"/>
                </a:lnTo>
                <a:lnTo>
                  <a:pt x="14200" y="20223"/>
                </a:lnTo>
                <a:lnTo>
                  <a:pt x="14356" y="19994"/>
                </a:lnTo>
                <a:lnTo>
                  <a:pt x="14460" y="19747"/>
                </a:lnTo>
                <a:lnTo>
                  <a:pt x="14512" y="19482"/>
                </a:lnTo>
                <a:lnTo>
                  <a:pt x="14512" y="19235"/>
                </a:lnTo>
                <a:lnTo>
                  <a:pt x="14512" y="19147"/>
                </a:lnTo>
                <a:lnTo>
                  <a:pt x="14512" y="18900"/>
                </a:lnTo>
                <a:lnTo>
                  <a:pt x="14512" y="18529"/>
                </a:lnTo>
                <a:lnTo>
                  <a:pt x="14512" y="18052"/>
                </a:lnTo>
                <a:lnTo>
                  <a:pt x="14512" y="17505"/>
                </a:lnTo>
                <a:lnTo>
                  <a:pt x="14512" y="16976"/>
                </a:lnTo>
                <a:lnTo>
                  <a:pt x="14512" y="16464"/>
                </a:lnTo>
                <a:lnTo>
                  <a:pt x="14512" y="15952"/>
                </a:lnTo>
                <a:lnTo>
                  <a:pt x="14512" y="15758"/>
                </a:lnTo>
                <a:lnTo>
                  <a:pt x="14616" y="15547"/>
                </a:lnTo>
                <a:lnTo>
                  <a:pt x="14694" y="15352"/>
                </a:lnTo>
                <a:lnTo>
                  <a:pt x="14798" y="15141"/>
                </a:lnTo>
                <a:lnTo>
                  <a:pt x="15161" y="14735"/>
                </a:lnTo>
                <a:lnTo>
                  <a:pt x="15602" y="14329"/>
                </a:lnTo>
                <a:lnTo>
                  <a:pt x="16745" y="13552"/>
                </a:lnTo>
                <a:lnTo>
                  <a:pt x="18043" y="12670"/>
                </a:lnTo>
                <a:lnTo>
                  <a:pt x="18744" y="12194"/>
                </a:lnTo>
                <a:lnTo>
                  <a:pt x="19341" y="11647"/>
                </a:lnTo>
                <a:lnTo>
                  <a:pt x="19938" y="11099"/>
                </a:lnTo>
                <a:lnTo>
                  <a:pt x="20483" y="10464"/>
                </a:lnTo>
                <a:lnTo>
                  <a:pt x="20743" y="10164"/>
                </a:lnTo>
                <a:lnTo>
                  <a:pt x="20950" y="9794"/>
                </a:lnTo>
                <a:lnTo>
                  <a:pt x="21132" y="9441"/>
                </a:lnTo>
                <a:lnTo>
                  <a:pt x="21288" y="9035"/>
                </a:lnTo>
                <a:lnTo>
                  <a:pt x="21444" y="8664"/>
                </a:lnTo>
                <a:lnTo>
                  <a:pt x="21548" y="8223"/>
                </a:lnTo>
                <a:lnTo>
                  <a:pt x="21600" y="7782"/>
                </a:lnTo>
                <a:lnTo>
                  <a:pt x="21600" y="7341"/>
                </a:lnTo>
                <a:lnTo>
                  <a:pt x="21600" y="6935"/>
                </a:lnTo>
                <a:lnTo>
                  <a:pt x="21548" y="6564"/>
                </a:lnTo>
                <a:lnTo>
                  <a:pt x="21496" y="6229"/>
                </a:lnTo>
                <a:lnTo>
                  <a:pt x="21392" y="5858"/>
                </a:lnTo>
                <a:lnTo>
                  <a:pt x="21288" y="5523"/>
                </a:lnTo>
                <a:lnTo>
                  <a:pt x="21132" y="5135"/>
                </a:lnTo>
                <a:lnTo>
                  <a:pt x="20950" y="4800"/>
                </a:lnTo>
                <a:lnTo>
                  <a:pt x="20743" y="4464"/>
                </a:lnTo>
                <a:lnTo>
                  <a:pt x="20535" y="4164"/>
                </a:lnTo>
                <a:lnTo>
                  <a:pt x="20301" y="3847"/>
                </a:lnTo>
                <a:lnTo>
                  <a:pt x="20042" y="3547"/>
                </a:lnTo>
                <a:lnTo>
                  <a:pt x="19782" y="3247"/>
                </a:lnTo>
                <a:lnTo>
                  <a:pt x="19133" y="2664"/>
                </a:lnTo>
                <a:lnTo>
                  <a:pt x="18458" y="2152"/>
                </a:lnTo>
                <a:lnTo>
                  <a:pt x="17705" y="1694"/>
                </a:lnTo>
                <a:lnTo>
                  <a:pt x="16849" y="1252"/>
                </a:lnTo>
                <a:lnTo>
                  <a:pt x="16407" y="1076"/>
                </a:lnTo>
                <a:lnTo>
                  <a:pt x="15940" y="900"/>
                </a:lnTo>
                <a:lnTo>
                  <a:pt x="15499" y="741"/>
                </a:lnTo>
                <a:lnTo>
                  <a:pt x="15057" y="600"/>
                </a:lnTo>
                <a:lnTo>
                  <a:pt x="14564" y="458"/>
                </a:lnTo>
                <a:lnTo>
                  <a:pt x="14045" y="335"/>
                </a:lnTo>
                <a:lnTo>
                  <a:pt x="13500" y="229"/>
                </a:lnTo>
                <a:lnTo>
                  <a:pt x="13006" y="158"/>
                </a:lnTo>
                <a:lnTo>
                  <a:pt x="12461" y="88"/>
                </a:lnTo>
                <a:lnTo>
                  <a:pt x="11968" y="52"/>
                </a:lnTo>
                <a:lnTo>
                  <a:pt x="11423" y="17"/>
                </a:lnTo>
                <a:lnTo>
                  <a:pt x="10825" y="17"/>
                </a:lnTo>
                <a:lnTo>
                  <a:pt x="10254" y="17"/>
                </a:lnTo>
                <a:lnTo>
                  <a:pt x="9709" y="52"/>
                </a:lnTo>
                <a:lnTo>
                  <a:pt x="9216" y="88"/>
                </a:lnTo>
                <a:lnTo>
                  <a:pt x="8671" y="158"/>
                </a:lnTo>
                <a:lnTo>
                  <a:pt x="8177" y="229"/>
                </a:lnTo>
                <a:lnTo>
                  <a:pt x="7632" y="335"/>
                </a:lnTo>
                <a:lnTo>
                  <a:pt x="7113" y="458"/>
                </a:lnTo>
                <a:lnTo>
                  <a:pt x="6620" y="600"/>
                </a:lnTo>
                <a:lnTo>
                  <a:pt x="6178" y="741"/>
                </a:lnTo>
                <a:lnTo>
                  <a:pt x="5737" y="900"/>
                </a:lnTo>
                <a:lnTo>
                  <a:pt x="5270" y="1076"/>
                </a:lnTo>
                <a:lnTo>
                  <a:pt x="4828" y="1252"/>
                </a:lnTo>
                <a:lnTo>
                  <a:pt x="3972" y="1694"/>
                </a:lnTo>
                <a:lnTo>
                  <a:pt x="3219" y="2152"/>
                </a:lnTo>
                <a:lnTo>
                  <a:pt x="2544" y="2664"/>
                </a:lnTo>
                <a:lnTo>
                  <a:pt x="1895" y="3247"/>
                </a:lnTo>
                <a:lnTo>
                  <a:pt x="1635" y="3547"/>
                </a:lnTo>
                <a:lnTo>
                  <a:pt x="1375" y="3847"/>
                </a:lnTo>
                <a:lnTo>
                  <a:pt x="1142" y="4164"/>
                </a:lnTo>
                <a:lnTo>
                  <a:pt x="934" y="4464"/>
                </a:lnTo>
                <a:lnTo>
                  <a:pt x="726" y="4800"/>
                </a:lnTo>
                <a:lnTo>
                  <a:pt x="545" y="5135"/>
                </a:lnTo>
                <a:lnTo>
                  <a:pt x="389" y="5523"/>
                </a:lnTo>
                <a:lnTo>
                  <a:pt x="285" y="5858"/>
                </a:lnTo>
                <a:lnTo>
                  <a:pt x="181" y="6229"/>
                </a:lnTo>
                <a:lnTo>
                  <a:pt x="129" y="6564"/>
                </a:lnTo>
                <a:lnTo>
                  <a:pt x="77" y="6935"/>
                </a:lnTo>
                <a:lnTo>
                  <a:pt x="77" y="7341"/>
                </a:lnTo>
                <a:lnTo>
                  <a:pt x="77" y="7782"/>
                </a:lnTo>
                <a:lnTo>
                  <a:pt x="129" y="8223"/>
                </a:lnTo>
                <a:lnTo>
                  <a:pt x="233" y="8664"/>
                </a:lnTo>
                <a:lnTo>
                  <a:pt x="389" y="9035"/>
                </a:lnTo>
                <a:lnTo>
                  <a:pt x="545" y="9441"/>
                </a:lnTo>
                <a:lnTo>
                  <a:pt x="726" y="9794"/>
                </a:lnTo>
                <a:lnTo>
                  <a:pt x="934" y="10164"/>
                </a:lnTo>
                <a:lnTo>
                  <a:pt x="1194" y="10464"/>
                </a:lnTo>
                <a:lnTo>
                  <a:pt x="1739" y="11099"/>
                </a:lnTo>
                <a:lnTo>
                  <a:pt x="2336" y="11647"/>
                </a:lnTo>
                <a:lnTo>
                  <a:pt x="2933" y="12194"/>
                </a:lnTo>
                <a:lnTo>
                  <a:pt x="3634" y="12670"/>
                </a:lnTo>
                <a:lnTo>
                  <a:pt x="4932" y="13552"/>
                </a:lnTo>
                <a:lnTo>
                  <a:pt x="6075" y="14329"/>
                </a:lnTo>
                <a:lnTo>
                  <a:pt x="6516" y="14735"/>
                </a:lnTo>
                <a:lnTo>
                  <a:pt x="6879" y="15141"/>
                </a:lnTo>
                <a:lnTo>
                  <a:pt x="6983" y="15352"/>
                </a:lnTo>
                <a:lnTo>
                  <a:pt x="7061" y="15547"/>
                </a:lnTo>
                <a:lnTo>
                  <a:pt x="7165" y="15758"/>
                </a:lnTo>
                <a:lnTo>
                  <a:pt x="7165" y="15952"/>
                </a:lnTo>
                <a:lnTo>
                  <a:pt x="7165" y="16464"/>
                </a:lnTo>
                <a:lnTo>
                  <a:pt x="7165" y="16976"/>
                </a:lnTo>
                <a:lnTo>
                  <a:pt x="7165" y="17505"/>
                </a:lnTo>
                <a:lnTo>
                  <a:pt x="7165" y="18052"/>
                </a:lnTo>
                <a:lnTo>
                  <a:pt x="7165" y="18529"/>
                </a:lnTo>
                <a:lnTo>
                  <a:pt x="7165" y="18900"/>
                </a:lnTo>
                <a:lnTo>
                  <a:pt x="7165" y="19147"/>
                </a:lnTo>
                <a:lnTo>
                  <a:pt x="7165" y="19235"/>
                </a:lnTo>
                <a:lnTo>
                  <a:pt x="7165" y="19482"/>
                </a:lnTo>
                <a:lnTo>
                  <a:pt x="7217" y="19747"/>
                </a:lnTo>
                <a:lnTo>
                  <a:pt x="7321" y="19994"/>
                </a:lnTo>
                <a:lnTo>
                  <a:pt x="7476" y="20223"/>
                </a:lnTo>
                <a:lnTo>
                  <a:pt x="7632" y="20435"/>
                </a:lnTo>
                <a:lnTo>
                  <a:pt x="7814" y="20629"/>
                </a:lnTo>
                <a:lnTo>
                  <a:pt x="8022" y="20841"/>
                </a:lnTo>
                <a:lnTo>
                  <a:pt x="8281" y="21000"/>
                </a:lnTo>
                <a:lnTo>
                  <a:pt x="8515" y="21176"/>
                </a:lnTo>
                <a:lnTo>
                  <a:pt x="8775" y="21317"/>
                </a:lnTo>
                <a:lnTo>
                  <a:pt x="9060" y="21441"/>
                </a:lnTo>
                <a:lnTo>
                  <a:pt x="9424" y="21547"/>
                </a:lnTo>
                <a:lnTo>
                  <a:pt x="9761" y="21617"/>
                </a:lnTo>
                <a:lnTo>
                  <a:pt x="10125" y="21688"/>
                </a:lnTo>
                <a:lnTo>
                  <a:pt x="10462" y="21723"/>
                </a:lnTo>
                <a:lnTo>
                  <a:pt x="10825" y="21723"/>
                </a:lnTo>
                <a:close/>
              </a:path>
              <a:path w="21600" h="21600" extrusionOk="0">
                <a:moveTo>
                  <a:pt x="9242" y="14417"/>
                </a:moveTo>
                <a:lnTo>
                  <a:pt x="8541" y="12035"/>
                </a:lnTo>
                <a:lnTo>
                  <a:pt x="7295" y="10129"/>
                </a:lnTo>
                <a:lnTo>
                  <a:pt x="6905" y="9652"/>
                </a:lnTo>
                <a:lnTo>
                  <a:pt x="8541" y="10182"/>
                </a:lnTo>
                <a:lnTo>
                  <a:pt x="9787" y="9547"/>
                </a:lnTo>
                <a:lnTo>
                  <a:pt x="11189" y="10129"/>
                </a:lnTo>
                <a:lnTo>
                  <a:pt x="12279" y="9547"/>
                </a:lnTo>
                <a:lnTo>
                  <a:pt x="13370" y="10076"/>
                </a:lnTo>
                <a:lnTo>
                  <a:pt x="14850" y="9652"/>
                </a:lnTo>
                <a:lnTo>
                  <a:pt x="12902" y="12247"/>
                </a:lnTo>
                <a:lnTo>
                  <a:pt x="12357" y="14417"/>
                </a:lnTo>
                <a:moveTo>
                  <a:pt x="7191" y="15952"/>
                </a:moveTo>
                <a:lnTo>
                  <a:pt x="14512" y="15952"/>
                </a:lnTo>
                <a:lnTo>
                  <a:pt x="14512" y="17064"/>
                </a:lnTo>
                <a:lnTo>
                  <a:pt x="7191" y="17047"/>
                </a:lnTo>
                <a:lnTo>
                  <a:pt x="7191" y="18123"/>
                </a:lnTo>
                <a:lnTo>
                  <a:pt x="14512" y="18158"/>
                </a:lnTo>
                <a:lnTo>
                  <a:pt x="14538" y="19182"/>
                </a:lnTo>
                <a:lnTo>
                  <a:pt x="7217" y="19182"/>
                </a:lnTo>
              </a:path>
            </a:pathLst>
          </a:custGeom>
          <a:solidFill>
            <a:srgbClr val="FFFFCC"/>
          </a:solidFill>
          <a:ln w="57150">
            <a:solidFill>
              <a:srgbClr val="000000"/>
            </a:solidFill>
            <a:miter lim="800000"/>
            <a:headEnd/>
            <a:tailEnd/>
          </a:ln>
        </p:spPr>
        <p:txBody>
          <a:bodyPr vert="horz" wrap="square" lIns="91440" tIns="45720" rIns="91440" bIns="45720" numCol="1" anchor="t" anchorCtr="0" compatLnSpc="1">
            <a:prstTxWarp prst="textNoShape">
              <a:avLst/>
            </a:prstTxWarp>
          </a:bodyPr>
          <a:lstStyle/>
          <a:p>
            <a:endParaRPr lang="en-GB"/>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914400"/>
            <a:ext cx="7924800" cy="762000"/>
          </a:xfr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2"/>
          </a:lnRef>
          <a:fillRef idx="1">
            <a:schemeClr val="lt1"/>
          </a:fillRef>
          <a:effectRef idx="0">
            <a:schemeClr val="accent2"/>
          </a:effectRef>
          <a:fontRef idx="minor">
            <a:schemeClr val="dk1"/>
          </a:fontRef>
        </p:style>
        <p:txBody>
          <a:bodyPr>
            <a:normAutofit fontScale="90000"/>
          </a:bodyPr>
          <a:lstStyle/>
          <a:p>
            <a:pPr algn="ctr"/>
            <a:r>
              <a:rPr lang="en-GB" dirty="0" smtClean="0"/>
              <a:t>The Project of Enlightenment</a:t>
            </a:r>
            <a:endParaRPr lang="en-GB" dirty="0"/>
          </a:p>
        </p:txBody>
      </p:sp>
      <p:sp>
        <p:nvSpPr>
          <p:cNvPr id="3" name="Content Placeholder 2"/>
          <p:cNvSpPr>
            <a:spLocks noGrp="1"/>
          </p:cNvSpPr>
          <p:nvPr>
            <p:ph idx="1"/>
          </p:nvPr>
        </p:nvSpPr>
        <p:spPr>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4"/>
          </a:lnRef>
          <a:fillRef idx="1">
            <a:schemeClr val="lt1"/>
          </a:fillRef>
          <a:effectRef idx="0">
            <a:schemeClr val="accent4"/>
          </a:effectRef>
          <a:fontRef idx="minor">
            <a:schemeClr val="dk1"/>
          </a:fontRef>
        </p:style>
        <p:txBody>
          <a:bodyPr>
            <a:normAutofit/>
          </a:bodyPr>
          <a:lstStyle/>
          <a:p>
            <a:pPr algn="just">
              <a:buNone/>
            </a:pPr>
            <a:r>
              <a:rPr lang="en-GB" dirty="0" smtClean="0"/>
              <a:t>	Enlightenment is man’s release from his self-incurred tutelage. Tutelage is man’s inability to make use of his understanding without direction from another. Self-incurred is this tutelage when its cause lies not in lack of reason but in lack of resolution and courage to use it without direction from another. </a:t>
            </a:r>
            <a:r>
              <a:rPr lang="en-GB" dirty="0" err="1" smtClean="0"/>
              <a:t>Sapare</a:t>
            </a:r>
            <a:r>
              <a:rPr lang="en-GB" dirty="0" smtClean="0"/>
              <a:t> </a:t>
            </a:r>
            <a:r>
              <a:rPr lang="en-GB" dirty="0" err="1" smtClean="0"/>
              <a:t>aude</a:t>
            </a:r>
            <a:r>
              <a:rPr lang="en-GB" dirty="0" smtClean="0"/>
              <a:t>! [Dare to know!] ‘Have courage to use your own reason’ – that is the motto of enlightenment’</a:t>
            </a:r>
          </a:p>
          <a:p>
            <a:pPr>
              <a:buNone/>
            </a:pPr>
            <a:r>
              <a:rPr lang="en-GB" dirty="0" smtClean="0"/>
              <a:t>	</a:t>
            </a:r>
            <a:r>
              <a:rPr lang="en-GB" sz="1800" dirty="0" smtClean="0"/>
              <a:t>Immanuel Kant, ‘What is Enlightenment?’ Paul Hyland et all. Eds. </a:t>
            </a:r>
            <a:r>
              <a:rPr lang="en-GB" sz="1800" i="1" dirty="0" smtClean="0"/>
              <a:t>The Enlightenment: A Sourcebook and reader</a:t>
            </a:r>
            <a:r>
              <a:rPr lang="en-GB" sz="1800" dirty="0" smtClean="0"/>
              <a:t> (London; New York: </a:t>
            </a:r>
            <a:r>
              <a:rPr lang="en-GB" sz="1800" dirty="0" err="1" smtClean="0"/>
              <a:t>Routeledge</a:t>
            </a:r>
            <a:r>
              <a:rPr lang="en-GB" sz="1800" dirty="0" smtClean="0"/>
              <a:t>, 2003) p. 54</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0" y="838200"/>
            <a:ext cx="3124200" cy="838200"/>
          </a:xfr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dk1"/>
          </a:lnRef>
          <a:fillRef idx="1">
            <a:schemeClr val="lt1"/>
          </a:fillRef>
          <a:effectRef idx="0">
            <a:schemeClr val="dk1"/>
          </a:effectRef>
          <a:fontRef idx="minor">
            <a:schemeClr val="dk1"/>
          </a:fontRef>
        </p:style>
        <p:txBody>
          <a:bodyPr>
            <a:normAutofit/>
          </a:bodyPr>
          <a:lstStyle/>
          <a:p>
            <a:pPr algn="ctr"/>
            <a:r>
              <a:rPr lang="en-GB" dirty="0" smtClean="0"/>
              <a:t>Reason </a:t>
            </a:r>
            <a:endParaRPr lang="en-GB" dirty="0"/>
          </a:p>
        </p:txBody>
      </p:sp>
      <p:sp>
        <p:nvSpPr>
          <p:cNvPr id="3" name="Content Placeholder 2"/>
          <p:cNvSpPr>
            <a:spLocks noGrp="1"/>
          </p:cNvSpPr>
          <p:nvPr>
            <p:ph idx="1"/>
          </p:nvPr>
        </p:nvSpPr>
        <p:spPr>
          <a:xfrm>
            <a:off x="457200" y="1981200"/>
            <a:ext cx="8229600" cy="4419600"/>
          </a:xfr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4">
              <a:shade val="50000"/>
            </a:schemeClr>
          </a:lnRef>
          <a:fillRef idx="1">
            <a:schemeClr val="accent4"/>
          </a:fillRef>
          <a:effectRef idx="0">
            <a:schemeClr val="accent4"/>
          </a:effectRef>
          <a:fontRef idx="minor">
            <a:schemeClr val="lt1"/>
          </a:fontRef>
        </p:style>
        <p:txBody>
          <a:bodyPr>
            <a:normAutofit fontScale="92500"/>
          </a:bodyPr>
          <a:lstStyle/>
          <a:p>
            <a:pPr algn="just">
              <a:buNone/>
            </a:pPr>
            <a:r>
              <a:rPr lang="en-GB" dirty="0" smtClean="0"/>
              <a:t>	Kant and other Enlightenment thinkers believed that by the sovereign use of their innate ‘reason’, men and women could not only free themselves from social bondage but also extend that freedom to all spheres of human experience and enquiry</a:t>
            </a:r>
          </a:p>
          <a:p>
            <a:pPr algn="just">
              <a:buNone/>
            </a:pPr>
            <a:endParaRPr lang="en-GB" dirty="0" smtClean="0"/>
          </a:p>
          <a:p>
            <a:pPr algn="just">
              <a:buNone/>
            </a:pPr>
            <a:r>
              <a:rPr lang="en-GB" dirty="0" smtClean="0"/>
              <a:t>	‘The only thought which philosophy brings with it to the contemplation of history is the simple conception of Reason; that reason is sovereign of the world; that the history of the world, therefore, presents us with rational process ... Reason is the substance of the universe’</a:t>
            </a:r>
          </a:p>
          <a:p>
            <a:pPr algn="just">
              <a:buNone/>
            </a:pPr>
            <a:r>
              <a:rPr lang="en-GB" dirty="0" smtClean="0"/>
              <a:t>			</a:t>
            </a:r>
            <a:r>
              <a:rPr lang="en-GB" sz="1900" dirty="0" smtClean="0"/>
              <a:t>Hegel, </a:t>
            </a:r>
            <a:r>
              <a:rPr lang="en-GB" sz="1900" i="1" dirty="0" smtClean="0"/>
              <a:t>The Philosophy of History, </a:t>
            </a:r>
            <a:r>
              <a:rPr lang="en-GB" sz="1900" dirty="0" smtClean="0"/>
              <a:t>in Russell (1991, 706)</a:t>
            </a:r>
            <a:endParaRPr lang="en-GB" i="1" dirty="0" smtClean="0"/>
          </a:p>
          <a:p>
            <a:pPr>
              <a:buNone/>
            </a:pPr>
            <a:endParaRPr lang="en-GB" dirty="0" smtClean="0"/>
          </a:p>
          <a:p>
            <a:pPr>
              <a:buNone/>
            </a:pP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00200" y="990600"/>
            <a:ext cx="6019800" cy="856488"/>
          </a:xfr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dk1"/>
          </a:lnRef>
          <a:fillRef idx="1">
            <a:schemeClr val="lt1"/>
          </a:fillRef>
          <a:effectRef idx="0">
            <a:schemeClr val="dk1"/>
          </a:effectRef>
          <a:fontRef idx="minor">
            <a:schemeClr val="dk1"/>
          </a:fontRef>
        </p:style>
        <p:txBody>
          <a:bodyPr/>
          <a:lstStyle/>
          <a:p>
            <a:pPr algn="ctr"/>
            <a:r>
              <a:rPr lang="en-GB" dirty="0" smtClean="0"/>
              <a:t>Totality / Universality</a:t>
            </a:r>
            <a:endParaRPr lang="en-GB" dirty="0"/>
          </a:p>
        </p:txBody>
      </p:sp>
      <p:sp>
        <p:nvSpPr>
          <p:cNvPr id="3" name="Content Placeholder 2"/>
          <p:cNvSpPr>
            <a:spLocks noGrp="1"/>
          </p:cNvSpPr>
          <p:nvPr>
            <p:ph idx="1"/>
          </p:nvPr>
        </p:nvSpPr>
        <p:spPr>
          <a:xfrm>
            <a:off x="457200" y="2286000"/>
            <a:ext cx="8229600" cy="3429000"/>
          </a:xfr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3">
            <a:schemeClr val="lt1"/>
          </a:lnRef>
          <a:fillRef idx="1">
            <a:schemeClr val="accent4"/>
          </a:fillRef>
          <a:effectRef idx="1">
            <a:schemeClr val="accent4"/>
          </a:effectRef>
          <a:fontRef idx="minor">
            <a:schemeClr val="lt1"/>
          </a:fontRef>
        </p:style>
        <p:txBody>
          <a:bodyPr/>
          <a:lstStyle/>
          <a:p>
            <a:pPr algn="just">
              <a:buNone/>
            </a:pPr>
            <a:r>
              <a:rPr lang="en-GB" dirty="0" smtClean="0"/>
              <a:t>	Enlightenment thought is ‘totalizing’ in the sense that it believes that everything, including the formerly sacrosanct institutions of religion and politics, must be subject to the exercise of rational enquiry, which will eradicate humanity’s dependence upon the falsifying systems of superstition and myth. Enlightenment prizes and strives to identify ‘universal’ values that unite all humankind.</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76400" y="1066800"/>
            <a:ext cx="5715000" cy="780288"/>
          </a:xfr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dk1"/>
          </a:lnRef>
          <a:fillRef idx="1">
            <a:schemeClr val="lt1"/>
          </a:fillRef>
          <a:effectRef idx="0">
            <a:schemeClr val="dk1"/>
          </a:effectRef>
          <a:fontRef idx="minor">
            <a:schemeClr val="dk1"/>
          </a:fontRef>
        </p:style>
        <p:txBody>
          <a:bodyPr>
            <a:normAutofit fontScale="90000"/>
          </a:bodyPr>
          <a:lstStyle/>
          <a:p>
            <a:pPr algn="ctr"/>
            <a:r>
              <a:rPr lang="en-GB" dirty="0" smtClean="0"/>
              <a:t>Progress / Teleology</a:t>
            </a:r>
            <a:endParaRPr lang="en-GB" dirty="0"/>
          </a:p>
        </p:txBody>
      </p:sp>
      <p:sp>
        <p:nvSpPr>
          <p:cNvPr id="3" name="Content Placeholder 2"/>
          <p:cNvSpPr>
            <a:spLocks noGrp="1"/>
          </p:cNvSpPr>
          <p:nvPr>
            <p:ph idx="1"/>
          </p:nvPr>
        </p:nvSpPr>
        <p:spPr>
          <a:xfrm>
            <a:off x="457200" y="2286000"/>
            <a:ext cx="8229600" cy="4038600"/>
          </a:xfr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3">
            <a:schemeClr val="lt1"/>
          </a:lnRef>
          <a:fillRef idx="1">
            <a:schemeClr val="accent4"/>
          </a:fillRef>
          <a:effectRef idx="1">
            <a:schemeClr val="accent4"/>
          </a:effectRef>
          <a:fontRef idx="minor">
            <a:schemeClr val="lt1"/>
          </a:fontRef>
        </p:style>
        <p:txBody>
          <a:bodyPr/>
          <a:lstStyle/>
          <a:p>
            <a:pPr algn="just">
              <a:buNone/>
            </a:pPr>
            <a:r>
              <a:rPr lang="en-GB" dirty="0" smtClean="0"/>
              <a:t>	Driven by ideals of liberation and ‘progress’, Enlightenment thought is ‘teleological’ in the sense that it is directed at the progressive achievement of an ultimate goal or </a:t>
            </a:r>
            <a:r>
              <a:rPr lang="en-GB" i="1" dirty="0" smtClean="0"/>
              <a:t>telos</a:t>
            </a:r>
            <a:r>
              <a:rPr lang="en-GB" dirty="0" smtClean="0"/>
              <a:t> (end point), namely the conquest of ignorance by a unity of knowledge and the subsequent perfection of the human condition</a:t>
            </a:r>
          </a:p>
          <a:p>
            <a:pPr algn="just">
              <a:buNone/>
            </a:pPr>
            <a:endParaRPr lang="en-GB" dirty="0" smtClean="0"/>
          </a:p>
          <a:p>
            <a:pPr algn="just">
              <a:buNone/>
            </a:pPr>
            <a:r>
              <a:rPr lang="en-GB" dirty="0" smtClean="0"/>
              <a:t>	Hegel – life as a dialectic process towards ‘absolute knowledge’</a:t>
            </a: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990600"/>
            <a:ext cx="7924800" cy="609600"/>
          </a:xfr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dk1"/>
          </a:lnRef>
          <a:fillRef idx="1">
            <a:schemeClr val="lt1"/>
          </a:fillRef>
          <a:effectRef idx="0">
            <a:schemeClr val="dk1"/>
          </a:effectRef>
          <a:fontRef idx="minor">
            <a:schemeClr val="dk1"/>
          </a:fontRef>
        </p:style>
        <p:txBody>
          <a:bodyPr>
            <a:noAutofit/>
          </a:bodyPr>
          <a:lstStyle/>
          <a:p>
            <a:pPr algn="ctr"/>
            <a:r>
              <a:rPr lang="en-GB" sz="3600" dirty="0" smtClean="0"/>
              <a:t>Postmodern Critiques of Enlightenment</a:t>
            </a:r>
            <a:endParaRPr lang="en-GB" sz="3600" dirty="0"/>
          </a:p>
        </p:txBody>
      </p:sp>
      <p:sp>
        <p:nvSpPr>
          <p:cNvPr id="3" name="Content Placeholder 2"/>
          <p:cNvSpPr>
            <a:spLocks noGrp="1"/>
          </p:cNvSpPr>
          <p:nvPr>
            <p:ph idx="1"/>
          </p:nvPr>
        </p:nvSpPr>
        <p:spPr>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1">
            <a:schemeClr val="accent1"/>
          </a:lnRef>
          <a:fillRef idx="2">
            <a:schemeClr val="accent1"/>
          </a:fillRef>
          <a:effectRef idx="1">
            <a:schemeClr val="accent1"/>
          </a:effectRef>
          <a:fontRef idx="minor">
            <a:schemeClr val="dk1"/>
          </a:fontRef>
        </p:style>
        <p:txBody>
          <a:bodyPr>
            <a:normAutofit lnSpcReduction="10000"/>
          </a:bodyPr>
          <a:lstStyle/>
          <a:p>
            <a:pPr algn="just">
              <a:buNone/>
            </a:pPr>
            <a:r>
              <a:rPr lang="en-GB" dirty="0" smtClean="0"/>
              <a:t>	The concern of postmodernists is not whether Enlightenment ideas are desirable but rather, whether they are </a:t>
            </a:r>
            <a:r>
              <a:rPr lang="en-GB" i="1" dirty="0" smtClean="0"/>
              <a:t>possible </a:t>
            </a:r>
          </a:p>
          <a:p>
            <a:pPr>
              <a:buNone/>
            </a:pPr>
            <a:endParaRPr lang="en-GB" dirty="0" smtClean="0"/>
          </a:p>
          <a:p>
            <a:pPr algn="just">
              <a:buNone/>
            </a:pPr>
            <a:r>
              <a:rPr lang="en-GB" dirty="0" smtClean="0"/>
              <a:t>	Postmodernists point to evidence that the process and practice of Enlightenment has often, paradoxically, resulted in unreason and terror. The C20th, for example, has seen far-reaching scientific, medical and technological ‘progress’, but has also witnessed a series of world wars, genocides, ethnic conflicts, and unprecedented inequalities across the globe. </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990600"/>
            <a:ext cx="8229600" cy="5486400"/>
          </a:xfr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1">
            <a:schemeClr val="dk1"/>
          </a:lnRef>
          <a:fillRef idx="2">
            <a:schemeClr val="dk1"/>
          </a:fillRef>
          <a:effectRef idx="1">
            <a:schemeClr val="dk1"/>
          </a:effectRef>
          <a:fontRef idx="minor">
            <a:schemeClr val="dk1"/>
          </a:fontRef>
        </p:style>
        <p:txBody>
          <a:bodyPr>
            <a:normAutofit lnSpcReduction="10000"/>
          </a:bodyPr>
          <a:lstStyle/>
          <a:p>
            <a:pPr algn="just">
              <a:buNone/>
            </a:pPr>
            <a:r>
              <a:rPr lang="en-GB" dirty="0" smtClean="0"/>
              <a:t>	‘The unspoken terror permeating our collective memory of the Holocaust [...] is the gnawing suspicion that the Holocaust could be more than an aberration, more than a deviation from an otherwise straight path of progress, more than a cancerous growth on the otherwise healthy body of the civilized society; that, in short, the Holocaust was  not an antithesis of modern civilisation and everything (or so we like to think) it stands for. We suspect (even if we refuse to admit it) that the Holocaust could merely have uncovered another face of the same modern society whose other, so familiar, face we so admire. And that the two faces are perfectly comfortably attached to the same body’. </a:t>
            </a:r>
          </a:p>
          <a:p>
            <a:pPr algn="just">
              <a:buNone/>
            </a:pPr>
            <a:r>
              <a:rPr lang="en-GB" dirty="0" smtClean="0"/>
              <a:t>	</a:t>
            </a:r>
            <a:r>
              <a:rPr lang="en-GB" sz="1900" dirty="0" err="1" smtClean="0"/>
              <a:t>Zygmunt</a:t>
            </a:r>
            <a:r>
              <a:rPr lang="en-GB" sz="1900" dirty="0" smtClean="0"/>
              <a:t> Bauman, cited in Thomas Docherty, </a:t>
            </a:r>
            <a:r>
              <a:rPr lang="en-GB" sz="2200" dirty="0" smtClean="0"/>
              <a:t>‘</a:t>
            </a:r>
            <a:r>
              <a:rPr lang="en-GB" sz="1900" dirty="0" smtClean="0"/>
              <a:t>Postmodernism: An Introduction,’ Thomas Docherty, ed., </a:t>
            </a:r>
            <a:r>
              <a:rPr lang="en-GB" sz="1900" i="1" dirty="0" smtClean="0"/>
              <a:t>Postmodernism: A Reader, </a:t>
            </a:r>
            <a:r>
              <a:rPr lang="en-GB" sz="1900" dirty="0" smtClean="0"/>
              <a:t>p.12.</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685800" y="2743200"/>
            <a:ext cx="7772400" cy="1362456"/>
          </a:xfrm>
        </p:spPr>
        <p:txBody>
          <a:bodyPr/>
          <a:lstStyle/>
          <a:p>
            <a:pPr algn="r"/>
            <a:r>
              <a:rPr lang="en-GB" dirty="0" smtClean="0"/>
              <a:t>Some postmodernist thinkers ...</a:t>
            </a: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0" y="533400"/>
            <a:ext cx="6705600" cy="743712"/>
          </a:xfr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dk1"/>
          </a:lnRef>
          <a:fillRef idx="1">
            <a:schemeClr val="lt1"/>
          </a:fillRef>
          <a:effectRef idx="0">
            <a:schemeClr val="dk1"/>
          </a:effectRef>
          <a:fontRef idx="minor">
            <a:schemeClr val="dk1"/>
          </a:fontRef>
        </p:style>
        <p:txBody>
          <a:bodyPr>
            <a:normAutofit fontScale="90000"/>
          </a:bodyPr>
          <a:lstStyle/>
          <a:p>
            <a:pPr algn="ctr"/>
            <a:r>
              <a:rPr lang="en-GB" dirty="0" smtClean="0">
                <a:latin typeface="Corbel" pitchFamily="34" charset="0"/>
              </a:rPr>
              <a:t>Jean-Francois </a:t>
            </a:r>
            <a:r>
              <a:rPr lang="en-GB" dirty="0" err="1" smtClean="0">
                <a:latin typeface="Corbel" pitchFamily="34" charset="0"/>
              </a:rPr>
              <a:t>Lyotard</a:t>
            </a:r>
            <a:endParaRPr lang="en-GB" dirty="0">
              <a:latin typeface="Corbel" pitchFamily="34" charset="0"/>
            </a:endParaRPr>
          </a:p>
        </p:txBody>
      </p:sp>
      <p:sp>
        <p:nvSpPr>
          <p:cNvPr id="3" name="Content Placeholder 2"/>
          <p:cNvSpPr>
            <a:spLocks noGrp="1"/>
          </p:cNvSpPr>
          <p:nvPr>
            <p:ph idx="1"/>
          </p:nvPr>
        </p:nvSpPr>
        <p:spPr>
          <a:xfrm>
            <a:off x="304800" y="1524000"/>
            <a:ext cx="8534400" cy="5029200"/>
          </a:xfr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1">
            <a:schemeClr val="accent6"/>
          </a:lnRef>
          <a:fillRef idx="2">
            <a:schemeClr val="accent6"/>
          </a:fillRef>
          <a:effectRef idx="1">
            <a:schemeClr val="accent6"/>
          </a:effectRef>
          <a:fontRef idx="minor">
            <a:schemeClr val="dk1"/>
          </a:fontRef>
        </p:style>
        <p:txBody>
          <a:bodyPr>
            <a:normAutofit fontScale="92500" lnSpcReduction="20000"/>
          </a:bodyPr>
          <a:lstStyle/>
          <a:p>
            <a:pPr>
              <a:buNone/>
            </a:pPr>
            <a:r>
              <a:rPr lang="en-GB" dirty="0" smtClean="0">
                <a:latin typeface="Corbel" pitchFamily="34" charset="0"/>
              </a:rPr>
              <a:t>	‘Simplifying to the extreme, I define postmodern as incredulity toward </a:t>
            </a:r>
            <a:r>
              <a:rPr lang="en-GB" dirty="0" err="1" smtClean="0">
                <a:latin typeface="Corbel" pitchFamily="34" charset="0"/>
              </a:rPr>
              <a:t>metanarratives</a:t>
            </a:r>
            <a:r>
              <a:rPr lang="en-GB" dirty="0" smtClean="0">
                <a:latin typeface="Corbel" pitchFamily="34" charset="0"/>
              </a:rPr>
              <a:t>.’</a:t>
            </a:r>
          </a:p>
          <a:p>
            <a:pPr>
              <a:buNone/>
            </a:pPr>
            <a:endParaRPr lang="en-GB" sz="800" dirty="0" smtClean="0">
              <a:latin typeface="Corbel" pitchFamily="34" charset="0"/>
            </a:endParaRPr>
          </a:p>
          <a:p>
            <a:pPr lvl="1"/>
            <a:r>
              <a:rPr lang="en-GB" b="1" dirty="0" err="1" smtClean="0">
                <a:latin typeface="Corbel" pitchFamily="34" charset="0"/>
              </a:rPr>
              <a:t>Metanarratives</a:t>
            </a:r>
            <a:r>
              <a:rPr lang="en-GB" dirty="0" smtClean="0">
                <a:latin typeface="Corbel" pitchFamily="34" charset="0"/>
              </a:rPr>
              <a:t>: or grand narratives - all-encompassing, ‘total’ explanations of reality that attempt to identify universal values or ‘truths’ Examples would include religious accounts of the origin and destiny of mankind, or Enlightenment conceptions of History as a process of gradual ‘progress’ or ‘development’</a:t>
            </a:r>
          </a:p>
          <a:p>
            <a:pPr lvl="1">
              <a:buNone/>
            </a:pPr>
            <a:endParaRPr lang="en-GB" sz="1200" dirty="0" smtClean="0">
              <a:latin typeface="Corbel" pitchFamily="34" charset="0"/>
            </a:endParaRPr>
          </a:p>
          <a:p>
            <a:pPr>
              <a:buNone/>
            </a:pPr>
            <a:r>
              <a:rPr lang="en-GB" dirty="0" smtClean="0">
                <a:latin typeface="Corbel" pitchFamily="34" charset="0"/>
              </a:rPr>
              <a:t>	‘In contemporary society and culture – </a:t>
            </a:r>
            <a:r>
              <a:rPr lang="en-GB" dirty="0" err="1" smtClean="0">
                <a:latin typeface="Corbel" pitchFamily="34" charset="0"/>
              </a:rPr>
              <a:t>postindustrial</a:t>
            </a:r>
            <a:r>
              <a:rPr lang="en-GB" dirty="0" smtClean="0">
                <a:latin typeface="Corbel" pitchFamily="34" charset="0"/>
              </a:rPr>
              <a:t> society, postmodern culture – the question of the </a:t>
            </a:r>
            <a:r>
              <a:rPr lang="en-GB" dirty="0" err="1" smtClean="0">
                <a:latin typeface="Corbel" pitchFamily="34" charset="0"/>
              </a:rPr>
              <a:t>legitimation</a:t>
            </a:r>
            <a:r>
              <a:rPr lang="en-GB" dirty="0" smtClean="0">
                <a:latin typeface="Corbel" pitchFamily="34" charset="0"/>
              </a:rPr>
              <a:t> of knowledge is formulated in different terms. The grand narrative has lost its credibility, regardless of what mode of unification it uses, regardless of whether it is a speculative narrative or a narrative of emancipation.’  </a:t>
            </a:r>
          </a:p>
          <a:p>
            <a:pPr>
              <a:buNone/>
            </a:pPr>
            <a:r>
              <a:rPr lang="en-GB" dirty="0" smtClean="0">
                <a:latin typeface="Corbel" pitchFamily="34" charset="0"/>
              </a:rPr>
              <a:t>	</a:t>
            </a:r>
            <a:r>
              <a:rPr lang="en-GB" sz="1900" dirty="0" smtClean="0">
                <a:latin typeface="Corbel" pitchFamily="34" charset="0"/>
              </a:rPr>
              <a:t>Jean-Francois </a:t>
            </a:r>
            <a:r>
              <a:rPr lang="en-GB" sz="1900" dirty="0" err="1" smtClean="0">
                <a:latin typeface="Corbel" pitchFamily="34" charset="0"/>
              </a:rPr>
              <a:t>Lyotard</a:t>
            </a:r>
            <a:r>
              <a:rPr lang="en-GB" sz="1900" dirty="0" smtClean="0">
                <a:latin typeface="Corbel" pitchFamily="34" charset="0"/>
              </a:rPr>
              <a:t>, </a:t>
            </a:r>
            <a:r>
              <a:rPr lang="en-GB" sz="1900" i="1" dirty="0" smtClean="0">
                <a:latin typeface="Corbel" pitchFamily="34" charset="0"/>
              </a:rPr>
              <a:t>The Postmodern Condition: A Report on Knowledge</a:t>
            </a:r>
            <a:r>
              <a:rPr lang="en-GB" sz="1900" dirty="0" smtClean="0">
                <a:latin typeface="Corbel" pitchFamily="34" charset="0"/>
              </a:rPr>
              <a:t> trans., Geoff Bennington and Brian </a:t>
            </a:r>
            <a:r>
              <a:rPr lang="en-GB" sz="1900" dirty="0" err="1" smtClean="0">
                <a:latin typeface="Corbel" pitchFamily="34" charset="0"/>
              </a:rPr>
              <a:t>Massumi</a:t>
            </a:r>
            <a:r>
              <a:rPr lang="en-GB" sz="1900" dirty="0" smtClean="0">
                <a:latin typeface="Corbel" pitchFamily="34" charset="0"/>
              </a:rPr>
              <a:t> (Manchester: Manchester University Press, 1984), p37. </a:t>
            </a:r>
            <a:endParaRPr lang="en-GB" dirty="0">
              <a:latin typeface="Corbel" pitchFamily="34" charset="0"/>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524000"/>
            <a:ext cx="8229600" cy="5029200"/>
          </a:xfr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1">
            <a:schemeClr val="accent6"/>
          </a:lnRef>
          <a:fillRef idx="2">
            <a:schemeClr val="accent6"/>
          </a:fillRef>
          <a:effectRef idx="1">
            <a:schemeClr val="accent6"/>
          </a:effectRef>
          <a:fontRef idx="minor">
            <a:schemeClr val="dk1"/>
          </a:fontRef>
        </p:style>
        <p:txBody>
          <a:bodyPr>
            <a:normAutofit fontScale="85000" lnSpcReduction="20000"/>
          </a:bodyPr>
          <a:lstStyle/>
          <a:p>
            <a:r>
              <a:rPr lang="en-GB" b="1" dirty="0" smtClean="0"/>
              <a:t>Micro-narratives</a:t>
            </a:r>
            <a:r>
              <a:rPr lang="en-GB" dirty="0" smtClean="0"/>
              <a:t>: the postmodern condition entails a focus on local and provisional micro-narratives, advocating a theory of knowledge (or epistemology) that is necessarily partial, fragmentary, and incomplete. Micro-narratives do not add up to a coherent, integrated system of belief or action of universal scope.</a:t>
            </a:r>
          </a:p>
          <a:p>
            <a:pPr>
              <a:buNone/>
            </a:pPr>
            <a:endParaRPr lang="en-GB" sz="600" dirty="0" smtClean="0"/>
          </a:p>
          <a:p>
            <a:r>
              <a:rPr lang="en-GB" b="1" dirty="0" smtClean="0"/>
              <a:t>Difference / </a:t>
            </a:r>
            <a:r>
              <a:rPr lang="en-GB" b="1" dirty="0" err="1" smtClean="0"/>
              <a:t>incommensurabilty</a:t>
            </a:r>
            <a:r>
              <a:rPr lang="en-GB" b="1" dirty="0" smtClean="0"/>
              <a:t>: </a:t>
            </a:r>
            <a:r>
              <a:rPr lang="en-GB" dirty="0" smtClean="0"/>
              <a:t>According to </a:t>
            </a:r>
            <a:r>
              <a:rPr lang="en-GB" dirty="0" err="1" smtClean="0"/>
              <a:t>Lyotard</a:t>
            </a:r>
            <a:r>
              <a:rPr lang="en-GB" dirty="0" smtClean="0"/>
              <a:t>, ‘eclecticism is the degree zero of contemporary general culture.’ Because of its disillusionment with grand narratives, postmodern art and culture tends to celebrate differences and incommensurability. It abounds in juxtapositions, disconnections, fragments and ‘quotations’ that do not add up to unified ‘wholes’. </a:t>
            </a:r>
          </a:p>
          <a:p>
            <a:pPr lvl="1"/>
            <a:r>
              <a:rPr lang="en-GB" b="1" dirty="0" smtClean="0"/>
              <a:t>Positive effect – short-circuits tendency to subsume differences and peculiarities within an all encompassing </a:t>
            </a:r>
            <a:r>
              <a:rPr lang="en-GB" b="1" dirty="0" err="1" smtClean="0"/>
              <a:t>metanarrative</a:t>
            </a:r>
            <a:r>
              <a:rPr lang="en-GB" b="1" dirty="0" smtClean="0"/>
              <a:t> that  will inevitably have a tendency to translate distinctions into equivalences </a:t>
            </a:r>
          </a:p>
          <a:p>
            <a:pPr lvl="1"/>
            <a:r>
              <a:rPr lang="en-GB" b="1" dirty="0" smtClean="0"/>
              <a:t>Yet – is </a:t>
            </a:r>
            <a:r>
              <a:rPr lang="en-GB" b="1" dirty="0" err="1" smtClean="0"/>
              <a:t>Lyotard’s</a:t>
            </a:r>
            <a:r>
              <a:rPr lang="en-GB" b="1" dirty="0" smtClean="0"/>
              <a:t> ‘incredulity towards </a:t>
            </a:r>
            <a:r>
              <a:rPr lang="en-GB" b="1" dirty="0" err="1" smtClean="0"/>
              <a:t>metanarratives</a:t>
            </a:r>
            <a:r>
              <a:rPr lang="en-GB" b="1" dirty="0" smtClean="0"/>
              <a:t>’, itself a </a:t>
            </a:r>
            <a:r>
              <a:rPr lang="en-GB" b="1" dirty="0" err="1" smtClean="0"/>
              <a:t>metanarrative</a:t>
            </a:r>
            <a:r>
              <a:rPr lang="en-GB" b="1" dirty="0" smtClean="0"/>
              <a:t>??? </a:t>
            </a:r>
            <a:endParaRPr lang="en-GB" b="1" dirty="0"/>
          </a:p>
        </p:txBody>
      </p:sp>
      <p:sp>
        <p:nvSpPr>
          <p:cNvPr id="4" name="Title 1"/>
          <p:cNvSpPr>
            <a:spLocks noGrp="1"/>
          </p:cNvSpPr>
          <p:nvPr>
            <p:ph type="title"/>
          </p:nvPr>
        </p:nvSpPr>
        <p:spPr>
          <a:xfrm>
            <a:off x="1447800" y="533400"/>
            <a:ext cx="6248400" cy="667512"/>
          </a:xfr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dk1"/>
          </a:lnRef>
          <a:fillRef idx="1">
            <a:schemeClr val="lt1"/>
          </a:fillRef>
          <a:effectRef idx="0">
            <a:schemeClr val="dk1"/>
          </a:effectRef>
          <a:fontRef idx="minor">
            <a:schemeClr val="dk1"/>
          </a:fontRef>
        </p:style>
        <p:txBody>
          <a:bodyPr>
            <a:normAutofit fontScale="90000"/>
          </a:bodyPr>
          <a:lstStyle/>
          <a:p>
            <a:pPr algn="ctr"/>
            <a:r>
              <a:rPr lang="en-GB" dirty="0" smtClean="0"/>
              <a:t>Jean-Francois </a:t>
            </a:r>
            <a:r>
              <a:rPr lang="en-GB" dirty="0" err="1" smtClean="0"/>
              <a:t>Lyotard</a:t>
            </a:r>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57400" y="838200"/>
            <a:ext cx="5029200" cy="762000"/>
          </a:xfr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dk1"/>
          </a:lnRef>
          <a:fillRef idx="1">
            <a:schemeClr val="lt1"/>
          </a:fillRef>
          <a:effectRef idx="0">
            <a:schemeClr val="dk1"/>
          </a:effectRef>
          <a:fontRef idx="minor">
            <a:schemeClr val="dk1"/>
          </a:fontRef>
        </p:style>
        <p:txBody>
          <a:bodyPr>
            <a:normAutofit/>
          </a:bodyPr>
          <a:lstStyle/>
          <a:p>
            <a:pPr algn="ctr"/>
            <a:r>
              <a:rPr lang="en-GB" sz="4400" dirty="0" smtClean="0"/>
              <a:t>Jean </a:t>
            </a:r>
            <a:r>
              <a:rPr lang="en-GB" sz="4400" dirty="0" err="1" smtClean="0"/>
              <a:t>Baudrillard</a:t>
            </a:r>
            <a:endParaRPr lang="en-GB" sz="4400" dirty="0"/>
          </a:p>
        </p:txBody>
      </p:sp>
      <p:sp>
        <p:nvSpPr>
          <p:cNvPr id="3" name="Content Placeholder 2"/>
          <p:cNvSpPr>
            <a:spLocks noGrp="1"/>
          </p:cNvSpPr>
          <p:nvPr>
            <p:ph idx="1"/>
          </p:nvPr>
        </p:nvSpPr>
        <p:spPr>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1">
            <a:schemeClr val="accent2"/>
          </a:lnRef>
          <a:fillRef idx="2">
            <a:schemeClr val="accent2"/>
          </a:fillRef>
          <a:effectRef idx="1">
            <a:schemeClr val="accent2"/>
          </a:effectRef>
          <a:fontRef idx="minor">
            <a:schemeClr val="dk1"/>
          </a:fontRef>
        </p:style>
        <p:txBody>
          <a:bodyPr>
            <a:normAutofit fontScale="92500" lnSpcReduction="20000"/>
          </a:bodyPr>
          <a:lstStyle/>
          <a:p>
            <a:pPr>
              <a:buNone/>
            </a:pPr>
            <a:r>
              <a:rPr lang="en-GB" dirty="0" smtClean="0"/>
              <a:t>	</a:t>
            </a:r>
            <a:r>
              <a:rPr lang="en-GB" b="1" dirty="0" smtClean="0"/>
              <a:t>Media communications:</a:t>
            </a:r>
          </a:p>
          <a:p>
            <a:pPr algn="just">
              <a:buNone/>
            </a:pPr>
            <a:r>
              <a:rPr lang="en-GB" dirty="0" smtClean="0"/>
              <a:t>	‘Something has changed, and the Faustian, Promethean (perhaps Oedipal) period of production and consumption gives way to the “</a:t>
            </a:r>
            <a:r>
              <a:rPr lang="en-GB" dirty="0" err="1" smtClean="0"/>
              <a:t>proteinic</a:t>
            </a:r>
            <a:r>
              <a:rPr lang="en-GB" dirty="0" smtClean="0"/>
              <a:t>” era of networks, to the narcissistic and protean era of connections, contact, contiguity, feedback and generalized interface that goes with the universe of communication. With the television image – the television being the ultimate and perfect object for this new era – our own body and the whole surrounding universe becomes a control screen’</a:t>
            </a:r>
          </a:p>
          <a:p>
            <a:pPr>
              <a:buNone/>
            </a:pPr>
            <a:endParaRPr lang="en-GB" dirty="0" smtClean="0"/>
          </a:p>
          <a:p>
            <a:pPr>
              <a:buNone/>
            </a:pPr>
            <a:r>
              <a:rPr lang="en-GB" sz="2200" dirty="0" smtClean="0"/>
              <a:t>	Jean </a:t>
            </a:r>
            <a:r>
              <a:rPr lang="en-GB" sz="2200" dirty="0" err="1" smtClean="0"/>
              <a:t>Boudrillard</a:t>
            </a:r>
            <a:r>
              <a:rPr lang="en-GB" sz="2200" dirty="0" smtClean="0"/>
              <a:t>, ‘The </a:t>
            </a:r>
            <a:r>
              <a:rPr lang="en-GB" sz="2200" dirty="0" err="1" smtClean="0"/>
              <a:t>Ecstacy</a:t>
            </a:r>
            <a:r>
              <a:rPr lang="en-GB" sz="2200" dirty="0" smtClean="0"/>
              <a:t> of Communication,’ Hal Foster, ed., </a:t>
            </a:r>
            <a:r>
              <a:rPr lang="en-GB" sz="2200" i="1" dirty="0" smtClean="0"/>
              <a:t>Postmodern Culture </a:t>
            </a:r>
            <a:r>
              <a:rPr lang="en-GB" sz="2200" dirty="0" smtClean="0"/>
              <a:t>(London: Pluto Press, 1985), p. 127</a:t>
            </a:r>
          </a:p>
          <a:p>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81000" y="1600200"/>
            <a:ext cx="8382000" cy="5029200"/>
          </a:xfr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1">
            <a:schemeClr val="accent6"/>
          </a:lnRef>
          <a:fillRef idx="2">
            <a:schemeClr val="accent6"/>
          </a:fillRef>
          <a:effectRef idx="1">
            <a:schemeClr val="accent6"/>
          </a:effectRef>
          <a:fontRef idx="minor">
            <a:schemeClr val="dk1"/>
          </a:fontRef>
        </p:style>
        <p:txBody>
          <a:bodyPr>
            <a:normAutofit/>
          </a:bodyPr>
          <a:lstStyle/>
          <a:p>
            <a:pPr algn="just"/>
            <a:r>
              <a:rPr lang="en-GB" b="1" dirty="0" smtClean="0"/>
              <a:t>Simulations</a:t>
            </a:r>
            <a:r>
              <a:rPr lang="en-GB" dirty="0" smtClean="0"/>
              <a:t>: in postmodernity, the distinction between representations of reality and reality itself has been obliterated. </a:t>
            </a:r>
            <a:r>
              <a:rPr lang="en-GB" dirty="0" err="1" smtClean="0"/>
              <a:t>Baudrillard’s</a:t>
            </a:r>
            <a:r>
              <a:rPr lang="en-GB" dirty="0" smtClean="0"/>
              <a:t> interest in ‘simulations’ connects with postmodernism’s more general preoccupation with surfaces and appearances, its suspicion that there is nothing beyond the image itself, no ‘reality’ to which it corresponds or refers.</a:t>
            </a:r>
          </a:p>
          <a:p>
            <a:pPr algn="just"/>
            <a:r>
              <a:rPr lang="en-GB" b="1" dirty="0" err="1" smtClean="0"/>
              <a:t>Hyperreality</a:t>
            </a:r>
            <a:r>
              <a:rPr lang="en-GB" dirty="0" smtClean="0"/>
              <a:t>: </a:t>
            </a:r>
            <a:r>
              <a:rPr lang="en-GB" dirty="0" err="1" smtClean="0"/>
              <a:t>Hyperreality</a:t>
            </a:r>
            <a:r>
              <a:rPr lang="en-GB" dirty="0" smtClean="0"/>
              <a:t> describes a world in which simulations and reality coincide to such a degree that the ‘real’ has disappeared. ‘Reality’ has become virtual; or, rather, the virtual has taken the place of the real, which can no longer be experienced except through simulations</a:t>
            </a:r>
          </a:p>
        </p:txBody>
      </p:sp>
      <p:sp>
        <p:nvSpPr>
          <p:cNvPr id="4" name="Title 1"/>
          <p:cNvSpPr>
            <a:spLocks noGrp="1"/>
          </p:cNvSpPr>
          <p:nvPr>
            <p:ph type="title"/>
          </p:nvPr>
        </p:nvSpPr>
        <p:spPr>
          <a:xfrm>
            <a:off x="2209800" y="685800"/>
            <a:ext cx="4419600" cy="780288"/>
          </a:xfr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dk1"/>
          </a:lnRef>
          <a:fillRef idx="1">
            <a:schemeClr val="lt1"/>
          </a:fillRef>
          <a:effectRef idx="0">
            <a:schemeClr val="dk1"/>
          </a:effectRef>
          <a:fontRef idx="minor">
            <a:schemeClr val="dk1"/>
          </a:fontRef>
        </p:style>
        <p:txBody>
          <a:bodyPr>
            <a:normAutofit/>
          </a:bodyPr>
          <a:lstStyle/>
          <a:p>
            <a:pPr algn="ctr"/>
            <a:r>
              <a:rPr lang="en-GB" sz="4400" dirty="0" smtClean="0"/>
              <a:t>Jean </a:t>
            </a:r>
            <a:r>
              <a:rPr lang="en-GB" sz="4400" dirty="0" err="1" smtClean="0"/>
              <a:t>Baudrillard</a:t>
            </a:r>
            <a:endParaRPr lang="en-GB" sz="44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04800" y="2057400"/>
            <a:ext cx="8458200" cy="3886200"/>
          </a:xfrm>
          <a:ln/>
        </p:spPr>
        <p:style>
          <a:lnRef idx="1">
            <a:schemeClr val="accent6"/>
          </a:lnRef>
          <a:fillRef idx="2">
            <a:schemeClr val="accent6"/>
          </a:fillRef>
          <a:effectRef idx="1">
            <a:schemeClr val="accent6"/>
          </a:effectRef>
          <a:fontRef idx="minor">
            <a:schemeClr val="dk1"/>
          </a:fontRef>
        </p:style>
        <p:txBody>
          <a:bodyPr>
            <a:normAutofit/>
          </a:bodyPr>
          <a:lstStyle/>
          <a:p>
            <a:pPr algn="just">
              <a:buNone/>
            </a:pPr>
            <a:r>
              <a:rPr lang="en-GB" b="1" dirty="0" smtClean="0"/>
              <a:t>	Disneyland and the </a:t>
            </a:r>
            <a:r>
              <a:rPr lang="en-GB" b="1" dirty="0" err="1" smtClean="0"/>
              <a:t>Hyperreal</a:t>
            </a:r>
            <a:r>
              <a:rPr lang="en-GB" dirty="0" smtClean="0"/>
              <a:t>: Disneyland presents itself as both an imaginary world and as a version of the ‘real’ world outside its gates. It is a microcosm of American society, a simulation, reflecting its character and values ‘in miniature and comic strip form’. Yet </a:t>
            </a:r>
            <a:r>
              <a:rPr lang="en-GB" dirty="0" err="1" smtClean="0"/>
              <a:t>Boudrillard</a:t>
            </a:r>
            <a:r>
              <a:rPr lang="en-GB" dirty="0" smtClean="0"/>
              <a:t> also insists that it functions as a ‘third-order simulation’ that validates and reinforces the illusory (simulated) reality of the ‘real’ world beyond it. In actuality, claims </a:t>
            </a:r>
            <a:r>
              <a:rPr lang="en-GB" dirty="0" err="1" smtClean="0"/>
              <a:t>Boudrillard</a:t>
            </a:r>
            <a:r>
              <a:rPr lang="en-GB" dirty="0" smtClean="0"/>
              <a:t>, America is Disneyland – a virtual or simulated reality. 	</a:t>
            </a:r>
            <a:endParaRPr lang="en-GB" dirty="0"/>
          </a:p>
        </p:txBody>
      </p:sp>
      <p:sp>
        <p:nvSpPr>
          <p:cNvPr id="4" name="Title 1"/>
          <p:cNvSpPr>
            <a:spLocks noGrp="1"/>
          </p:cNvSpPr>
          <p:nvPr>
            <p:ph type="title"/>
          </p:nvPr>
        </p:nvSpPr>
        <p:spPr>
          <a:xfrm>
            <a:off x="2209800" y="990600"/>
            <a:ext cx="4648200" cy="762000"/>
          </a:xfr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dk1"/>
          </a:lnRef>
          <a:fillRef idx="1">
            <a:schemeClr val="lt1"/>
          </a:fillRef>
          <a:effectRef idx="0">
            <a:schemeClr val="dk1"/>
          </a:effectRef>
          <a:fontRef idx="minor">
            <a:schemeClr val="dk1"/>
          </a:fontRef>
        </p:style>
        <p:txBody>
          <a:bodyPr>
            <a:normAutofit/>
          </a:bodyPr>
          <a:lstStyle/>
          <a:p>
            <a:pPr algn="ctr"/>
            <a:r>
              <a:rPr lang="en-GB" sz="4400" dirty="0" smtClean="0"/>
              <a:t>Jean </a:t>
            </a:r>
            <a:r>
              <a:rPr lang="en-GB" sz="4400" dirty="0" err="1" smtClean="0"/>
              <a:t>Baudrillard</a:t>
            </a:r>
            <a:endParaRPr lang="en-GB" sz="44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935480"/>
            <a:ext cx="8229600" cy="4541520"/>
          </a:xfr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1">
            <a:schemeClr val="accent6"/>
          </a:lnRef>
          <a:fillRef idx="2">
            <a:schemeClr val="accent6"/>
          </a:fillRef>
          <a:effectRef idx="1">
            <a:schemeClr val="accent6"/>
          </a:effectRef>
          <a:fontRef idx="minor">
            <a:schemeClr val="dk1"/>
          </a:fontRef>
        </p:style>
        <p:txBody>
          <a:bodyPr>
            <a:normAutofit fontScale="85000" lnSpcReduction="10000"/>
          </a:bodyPr>
          <a:lstStyle/>
          <a:p>
            <a:pPr>
              <a:buNone/>
            </a:pPr>
            <a:r>
              <a:rPr lang="en-GB" dirty="0" smtClean="0"/>
              <a:t>	‘Disneyland is there to conceal the fact that it is the “real” country, all of “real” America, which is Disneyland (just as prisons are there to conceal the fact that it is the social in its entirety, in its banal omnipresence, which is </a:t>
            </a:r>
            <a:r>
              <a:rPr lang="en-GB" dirty="0" err="1" smtClean="0"/>
              <a:t>carceral</a:t>
            </a:r>
            <a:r>
              <a:rPr lang="en-GB" dirty="0" smtClean="0"/>
              <a:t>). Disneyland is presented as imaginary in order to make us believe that the rest is real, when in fact all of Los Angeles and the America surrounding it are no longer real, but of the order of the </a:t>
            </a:r>
            <a:r>
              <a:rPr lang="en-GB" dirty="0" err="1" smtClean="0"/>
              <a:t>hyperreal</a:t>
            </a:r>
            <a:r>
              <a:rPr lang="en-GB" dirty="0" smtClean="0"/>
              <a:t> and of simulation. It is no longer a question of a false representation of reality (ideology) but of concealing the fact that the real is no longer real, and thus of saving the reality principle.’</a:t>
            </a:r>
          </a:p>
          <a:p>
            <a:pPr>
              <a:buNone/>
            </a:pPr>
            <a:endParaRPr lang="en-GB" dirty="0" smtClean="0"/>
          </a:p>
          <a:p>
            <a:pPr>
              <a:buNone/>
            </a:pPr>
            <a:r>
              <a:rPr lang="en-GB" dirty="0" smtClean="0"/>
              <a:t> 	Jean </a:t>
            </a:r>
            <a:r>
              <a:rPr lang="en-GB" dirty="0" err="1" smtClean="0"/>
              <a:t>Boudrillard</a:t>
            </a:r>
            <a:r>
              <a:rPr lang="en-GB" dirty="0" smtClean="0"/>
              <a:t>, ‘</a:t>
            </a:r>
            <a:r>
              <a:rPr lang="en-GB" dirty="0" err="1" smtClean="0"/>
              <a:t>Simulcra</a:t>
            </a:r>
            <a:r>
              <a:rPr lang="en-GB" dirty="0" smtClean="0"/>
              <a:t> and Simulations,’ in </a:t>
            </a:r>
            <a:r>
              <a:rPr lang="en-GB" i="1" dirty="0" smtClean="0"/>
              <a:t>Selected Writings </a:t>
            </a:r>
            <a:r>
              <a:rPr lang="en-GB" dirty="0" smtClean="0"/>
              <a:t>ed., Mark Poster (Cambridge: Polity Press, 1988), p. 172.</a:t>
            </a:r>
            <a:endParaRPr lang="en-GB" dirty="0"/>
          </a:p>
        </p:txBody>
      </p:sp>
      <p:sp>
        <p:nvSpPr>
          <p:cNvPr id="4" name="Title 1"/>
          <p:cNvSpPr>
            <a:spLocks noGrp="1"/>
          </p:cNvSpPr>
          <p:nvPr>
            <p:ph type="title"/>
          </p:nvPr>
        </p:nvSpPr>
        <p:spPr>
          <a:xfrm>
            <a:off x="2057400" y="914400"/>
            <a:ext cx="4953000" cy="780288"/>
          </a:xfr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dk1"/>
          </a:lnRef>
          <a:fillRef idx="1">
            <a:schemeClr val="lt1"/>
          </a:fillRef>
          <a:effectRef idx="0">
            <a:schemeClr val="dk1"/>
          </a:effectRef>
          <a:fontRef idx="minor">
            <a:schemeClr val="dk1"/>
          </a:fontRef>
        </p:style>
        <p:txBody>
          <a:bodyPr>
            <a:normAutofit/>
          </a:bodyPr>
          <a:lstStyle/>
          <a:p>
            <a:pPr algn="ctr"/>
            <a:r>
              <a:rPr lang="en-GB" sz="4400" dirty="0" smtClean="0"/>
              <a:t>Jean </a:t>
            </a:r>
            <a:r>
              <a:rPr lang="en-GB" sz="4400" dirty="0" err="1" smtClean="0"/>
              <a:t>Baudrillard</a:t>
            </a:r>
            <a:endParaRPr lang="en-GB" sz="440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05000" y="1066800"/>
            <a:ext cx="5181600" cy="780288"/>
          </a:xfr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dk1"/>
          </a:lnRef>
          <a:fillRef idx="1">
            <a:schemeClr val="lt1"/>
          </a:fillRef>
          <a:effectRef idx="0">
            <a:schemeClr val="dk1"/>
          </a:effectRef>
          <a:fontRef idx="minor">
            <a:schemeClr val="dk1"/>
          </a:fontRef>
        </p:style>
        <p:txBody>
          <a:bodyPr>
            <a:normAutofit fontScale="90000"/>
          </a:bodyPr>
          <a:lstStyle/>
          <a:p>
            <a:pPr algn="ctr"/>
            <a:r>
              <a:rPr lang="en-GB" dirty="0" smtClean="0"/>
              <a:t>Rowland </a:t>
            </a:r>
            <a:r>
              <a:rPr lang="en-GB" dirty="0" err="1" smtClean="0"/>
              <a:t>Barthes</a:t>
            </a:r>
            <a:endParaRPr lang="en-GB" dirty="0"/>
          </a:p>
        </p:txBody>
      </p:sp>
      <p:sp>
        <p:nvSpPr>
          <p:cNvPr id="3" name="Content Placeholder 2"/>
          <p:cNvSpPr>
            <a:spLocks noGrp="1"/>
          </p:cNvSpPr>
          <p:nvPr>
            <p:ph idx="1"/>
          </p:nvPr>
        </p:nvSpPr>
        <p:spPr>
          <a:xfrm>
            <a:off x="457200" y="2514600"/>
            <a:ext cx="8229600" cy="2590800"/>
          </a:xfr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1">
            <a:schemeClr val="accent3"/>
          </a:lnRef>
          <a:fillRef idx="2">
            <a:schemeClr val="accent3"/>
          </a:fillRef>
          <a:effectRef idx="1">
            <a:schemeClr val="accent3"/>
          </a:effectRef>
          <a:fontRef idx="minor">
            <a:schemeClr val="dk1"/>
          </a:fontRef>
        </p:style>
        <p:txBody>
          <a:bodyPr>
            <a:normAutofit/>
          </a:bodyPr>
          <a:lstStyle/>
          <a:p>
            <a:pPr>
              <a:buNone/>
            </a:pPr>
            <a:r>
              <a:rPr lang="en-GB" dirty="0" smtClean="0"/>
              <a:t>	“[the] deconstructionist postmodernism saw the text, in the terms made famous by Rowland </a:t>
            </a:r>
            <a:r>
              <a:rPr lang="en-GB" dirty="0" err="1" smtClean="0"/>
              <a:t>Barthes</a:t>
            </a:r>
            <a:r>
              <a:rPr lang="en-GB" dirty="0" smtClean="0"/>
              <a:t>’ The Death of the Author’ of 1968, as a ‘multidimensional space in which a variety of writings, none of them original, blend and clash’; as a tissue of quotations drawn from the innumerable centres of culture’ (</a:t>
            </a:r>
            <a:r>
              <a:rPr lang="en-GB" dirty="0" err="1" smtClean="0"/>
              <a:t>Bertens</a:t>
            </a:r>
            <a:r>
              <a:rPr lang="en-GB" dirty="0" smtClean="0"/>
              <a:t>, 6-7). </a:t>
            </a:r>
          </a:p>
          <a:p>
            <a:pPr>
              <a:buNone/>
            </a:pPr>
            <a:endParaRPr lang="en-GB" dirty="0" smtClean="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1600" y="838200"/>
            <a:ext cx="6248400" cy="1066800"/>
          </a:xfr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dk1"/>
          </a:lnRef>
          <a:fillRef idx="1">
            <a:schemeClr val="lt1"/>
          </a:fillRef>
          <a:effectRef idx="0">
            <a:schemeClr val="dk1"/>
          </a:effectRef>
          <a:fontRef idx="minor">
            <a:schemeClr val="dk1"/>
          </a:fontRef>
        </p:style>
        <p:txBody>
          <a:bodyPr>
            <a:noAutofit/>
          </a:bodyPr>
          <a:lstStyle/>
          <a:p>
            <a:pPr algn="ctr"/>
            <a:r>
              <a:rPr lang="en-GB" sz="4000" dirty="0" smtClean="0"/>
              <a:t>French influence 1970s</a:t>
            </a:r>
            <a:br>
              <a:rPr lang="en-GB" sz="4000" dirty="0" smtClean="0"/>
            </a:br>
            <a:r>
              <a:rPr lang="en-GB" sz="3200" dirty="0" smtClean="0"/>
              <a:t>(deconstruction - Derrida)</a:t>
            </a:r>
            <a:endParaRPr lang="en-GB" sz="3200" dirty="0"/>
          </a:p>
        </p:txBody>
      </p:sp>
      <p:sp>
        <p:nvSpPr>
          <p:cNvPr id="3" name="Content Placeholder 2"/>
          <p:cNvSpPr>
            <a:spLocks noGrp="1"/>
          </p:cNvSpPr>
          <p:nvPr>
            <p:ph idx="1"/>
          </p:nvPr>
        </p:nvSpPr>
        <p:spPr>
          <a:xfrm>
            <a:off x="533400" y="2286000"/>
            <a:ext cx="8229600" cy="2971800"/>
          </a:xfr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3">
              <a:shade val="50000"/>
            </a:schemeClr>
          </a:lnRef>
          <a:fillRef idx="1">
            <a:schemeClr val="accent3"/>
          </a:fillRef>
          <a:effectRef idx="0">
            <a:schemeClr val="accent3"/>
          </a:effectRef>
          <a:fontRef idx="minor">
            <a:schemeClr val="lt1"/>
          </a:fontRef>
        </p:style>
        <p:txBody>
          <a:bodyPr/>
          <a:lstStyle/>
          <a:p>
            <a:pPr algn="just">
              <a:buNone/>
            </a:pPr>
            <a:r>
              <a:rPr lang="en-GB" dirty="0" smtClean="0"/>
              <a:t>	“Accepting Derrida – postmodernism gives up on language’s representational function and follows poststructuralism in the idea that language constitutes, rather than reflects, the world, and that knowledge is therefore always distorted by language, that is, by the historical circumstances and the specific environment in which it arises” (</a:t>
            </a:r>
            <a:r>
              <a:rPr lang="en-GB" dirty="0" err="1" smtClean="0"/>
              <a:t>Bertens</a:t>
            </a:r>
            <a:r>
              <a:rPr lang="en-GB" dirty="0" smtClean="0"/>
              <a:t>, 6)</a:t>
            </a:r>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05000" y="762000"/>
            <a:ext cx="5181600" cy="990600"/>
          </a:xfr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dk1"/>
          </a:lnRef>
          <a:fillRef idx="1">
            <a:schemeClr val="lt1"/>
          </a:fillRef>
          <a:effectRef idx="0">
            <a:schemeClr val="dk1"/>
          </a:effectRef>
          <a:fontRef idx="minor">
            <a:schemeClr val="dk1"/>
          </a:fontRef>
        </p:style>
        <p:txBody>
          <a:bodyPr>
            <a:noAutofit/>
          </a:bodyPr>
          <a:lstStyle/>
          <a:p>
            <a:pPr algn="ctr"/>
            <a:r>
              <a:rPr lang="en-GB" sz="3600" dirty="0" smtClean="0"/>
              <a:t>French influence 1980s + </a:t>
            </a:r>
            <a:br>
              <a:rPr lang="en-GB" sz="3600" dirty="0" smtClean="0"/>
            </a:br>
            <a:r>
              <a:rPr lang="en-GB" sz="2800" dirty="0" smtClean="0"/>
              <a:t>(post-structuralism - Foucault)</a:t>
            </a:r>
            <a:endParaRPr lang="en-GB" sz="3600" dirty="0"/>
          </a:p>
        </p:txBody>
      </p:sp>
      <p:sp>
        <p:nvSpPr>
          <p:cNvPr id="3" name="Content Placeholder 2"/>
          <p:cNvSpPr>
            <a:spLocks noGrp="1"/>
          </p:cNvSpPr>
          <p:nvPr>
            <p:ph idx="1"/>
          </p:nvPr>
        </p:nvSpPr>
        <p:spPr>
          <a:xfrm>
            <a:off x="457200" y="1905000"/>
            <a:ext cx="8229600" cy="4724400"/>
          </a:xfr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1">
            <a:schemeClr val="accent2"/>
          </a:lnRef>
          <a:fillRef idx="2">
            <a:schemeClr val="accent2"/>
          </a:fillRef>
          <a:effectRef idx="1">
            <a:schemeClr val="accent2"/>
          </a:effectRef>
          <a:fontRef idx="minor">
            <a:schemeClr val="dk1"/>
          </a:fontRef>
        </p:style>
        <p:txBody>
          <a:bodyPr>
            <a:normAutofit fontScale="92500" lnSpcReduction="10000"/>
          </a:bodyPr>
          <a:lstStyle/>
          <a:p>
            <a:pPr>
              <a:buNone/>
            </a:pPr>
            <a:r>
              <a:rPr lang="en-GB" dirty="0" smtClean="0"/>
              <a:t>	[Foucault’s] postmodernism attempts to expose the politics that are at work in representations and to undo institutionalised hierarchies, and it works against the hegemony of any discursive system – which would inevitably victimise other discourses – in advocacy of difference, </a:t>
            </a:r>
            <a:r>
              <a:rPr lang="en-GB" dirty="0" err="1" smtClean="0"/>
              <a:t>pluriformity</a:t>
            </a:r>
            <a:r>
              <a:rPr lang="en-GB" dirty="0" smtClean="0"/>
              <a:t>, and multiplicity. Especially important are its interest in those are its interest in those who from the point of view of the liberal humanist subject (white, male, heterosexual and rational) constitute the ‘Other’ – the collective of those excluded from the privileges accorded by that subject to itself (women, people of colour, non-heterosexuals, children) – and its interest in the role of representations in the constitutions of ‘Otherness’			(</a:t>
            </a:r>
            <a:r>
              <a:rPr lang="en-GB" dirty="0" err="1" smtClean="0"/>
              <a:t>Bertens</a:t>
            </a:r>
            <a:r>
              <a:rPr lang="en-GB" dirty="0" smtClean="0"/>
              <a:t> 1995, 8)</a:t>
            </a:r>
            <a:endParaRPr lang="en-GB"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2188464"/>
          </a:xfrm>
        </p:spPr>
        <p:txBody>
          <a:bodyPr/>
          <a:lstStyle/>
          <a:p>
            <a:pPr algn="ctr"/>
            <a:r>
              <a:rPr lang="en-GB" dirty="0" smtClean="0"/>
              <a:t>Have a rest!</a:t>
            </a:r>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33600" y="838200"/>
            <a:ext cx="4495800" cy="609600"/>
          </a:xfr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lnRef>
          <a:fillRef idx="1">
            <a:schemeClr val="lt1"/>
          </a:fillRef>
          <a:effectRef idx="0">
            <a:schemeClr val="accent1"/>
          </a:effectRef>
          <a:fontRef idx="minor">
            <a:schemeClr val="dk1"/>
          </a:fontRef>
        </p:style>
        <p:txBody>
          <a:bodyPr>
            <a:normAutofit fontScale="90000"/>
          </a:bodyPr>
          <a:lstStyle/>
          <a:p>
            <a:pPr algn="ctr"/>
            <a:r>
              <a:rPr lang="en-GB" dirty="0" smtClean="0"/>
              <a:t>Anti-modernism</a:t>
            </a:r>
            <a:endParaRPr lang="en-GB" dirty="0"/>
          </a:p>
        </p:txBody>
      </p:sp>
      <p:sp>
        <p:nvSpPr>
          <p:cNvPr id="3" name="Content Placeholder 2"/>
          <p:cNvSpPr>
            <a:spLocks noGrp="1"/>
          </p:cNvSpPr>
          <p:nvPr>
            <p:ph idx="1"/>
          </p:nvPr>
        </p:nvSpPr>
        <p:spPr>
          <a:xfrm>
            <a:off x="457200" y="1828800"/>
            <a:ext cx="8229600" cy="3962400"/>
          </a:xfr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1">
            <a:schemeClr val="accent1"/>
          </a:lnRef>
          <a:fillRef idx="2">
            <a:schemeClr val="accent1"/>
          </a:fillRef>
          <a:effectRef idx="1">
            <a:schemeClr val="accent1"/>
          </a:effectRef>
          <a:fontRef idx="minor">
            <a:schemeClr val="dk1"/>
          </a:fontRef>
        </p:style>
        <p:txBody>
          <a:bodyPr>
            <a:normAutofit/>
          </a:bodyPr>
          <a:lstStyle/>
          <a:p>
            <a:pPr>
              <a:buNone/>
            </a:pPr>
            <a:r>
              <a:rPr lang="en-GB" dirty="0" smtClean="0"/>
              <a:t>	“Man is  no longer to be the measure of all things, the </a:t>
            </a:r>
            <a:r>
              <a:rPr lang="en-GB" dirty="0" err="1" smtClean="0"/>
              <a:t>center</a:t>
            </a:r>
            <a:r>
              <a:rPr lang="en-GB" dirty="0" smtClean="0"/>
              <a:t> of the universe. He has been measured and found to be an undistinguished bit of matter different in no essential way from bacteria, stones, and trees. His goals and purposes, his egocentric notions of past, present and future; his faith in his power to predict and, through prediction, to control his destiny – all these are called into question, considered irrelevant, or deemed trivial” </a:t>
            </a:r>
          </a:p>
          <a:p>
            <a:pPr>
              <a:buNone/>
            </a:pPr>
            <a:r>
              <a:rPr lang="en-GB" dirty="0" smtClean="0"/>
              <a:t>						</a:t>
            </a:r>
            <a:r>
              <a:rPr lang="en-GB" sz="2400" dirty="0" smtClean="0"/>
              <a:t>(Myer, 1963, 186)</a:t>
            </a:r>
            <a:endParaRPr lang="en-GB" dirty="0" smtClean="0"/>
          </a:p>
          <a:p>
            <a:pPr>
              <a:buNone/>
            </a:pPr>
            <a:endParaRPr lang="en-GB"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990600"/>
            <a:ext cx="6934200" cy="762000"/>
          </a:xfr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lnRef>
          <a:fillRef idx="1">
            <a:schemeClr val="lt1"/>
          </a:fillRef>
          <a:effectRef idx="0">
            <a:schemeClr val="accent1"/>
          </a:effectRef>
          <a:fontRef idx="minor">
            <a:schemeClr val="dk1"/>
          </a:fontRef>
        </p:style>
        <p:txBody>
          <a:bodyPr>
            <a:normAutofit fontScale="90000"/>
          </a:bodyPr>
          <a:lstStyle/>
          <a:p>
            <a:pPr algn="ctr"/>
            <a:r>
              <a:rPr lang="en-GB" dirty="0" smtClean="0"/>
              <a:t>But what is modernism?!</a:t>
            </a:r>
            <a:endParaRPr lang="en-GB" dirty="0"/>
          </a:p>
        </p:txBody>
      </p:sp>
      <p:sp>
        <p:nvSpPr>
          <p:cNvPr id="3" name="Content Placeholder 2"/>
          <p:cNvSpPr>
            <a:spLocks noGrp="1"/>
          </p:cNvSpPr>
          <p:nvPr>
            <p:ph idx="1"/>
          </p:nvPr>
        </p:nvSpPr>
        <p:spPr>
          <a:xfrm>
            <a:off x="304800" y="1935480"/>
            <a:ext cx="8382000" cy="3322320"/>
          </a:xfr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1">
            <a:schemeClr val="accent1"/>
          </a:lnRef>
          <a:fillRef idx="2">
            <a:schemeClr val="accent1"/>
          </a:fillRef>
          <a:effectRef idx="1">
            <a:schemeClr val="accent1"/>
          </a:effectRef>
          <a:fontRef idx="minor">
            <a:schemeClr val="dk1"/>
          </a:fontRef>
        </p:style>
        <p:txBody>
          <a:bodyPr>
            <a:normAutofit/>
          </a:bodyPr>
          <a:lstStyle/>
          <a:p>
            <a:pPr algn="just">
              <a:buNone/>
            </a:pPr>
            <a:r>
              <a:rPr lang="en-GB" dirty="0" smtClean="0"/>
              <a:t>	Modernism also thought compulsively about the New and tried to watch its coming into being ... But the postmodern looks for breaks, for events rather than new worlds, for the telltale instant after which it is no longer the same; for the “when-it-all-changed,” as Gibson puts it, or, better still, for shifts and irrevocable changes in the representation of things and of the way they change. 			</a:t>
            </a:r>
            <a:r>
              <a:rPr lang="en-GB" sz="2000" dirty="0" smtClean="0"/>
              <a:t>(Ibid). </a:t>
            </a:r>
            <a:endParaRPr lang="en-GB"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9200" y="914400"/>
            <a:ext cx="6858000" cy="838200"/>
          </a:xfr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lnRef>
          <a:fillRef idx="1">
            <a:schemeClr val="lt1"/>
          </a:fillRef>
          <a:effectRef idx="0">
            <a:schemeClr val="accent1"/>
          </a:effectRef>
          <a:fontRef idx="minor">
            <a:schemeClr val="dk1"/>
          </a:fontRef>
        </p:style>
        <p:txBody>
          <a:bodyPr/>
          <a:lstStyle/>
          <a:p>
            <a:r>
              <a:rPr lang="en-GB" dirty="0" smtClean="0"/>
              <a:t>What is postmodernism?!!</a:t>
            </a:r>
            <a:endParaRPr lang="en-GB" dirty="0"/>
          </a:p>
        </p:txBody>
      </p:sp>
      <p:sp>
        <p:nvSpPr>
          <p:cNvPr id="3" name="Content Placeholder 2"/>
          <p:cNvSpPr>
            <a:spLocks noGrp="1"/>
          </p:cNvSpPr>
          <p:nvPr>
            <p:ph idx="1"/>
          </p:nvPr>
        </p:nvSpPr>
        <p:spPr>
          <a:xfrm>
            <a:off x="457200" y="2057400"/>
            <a:ext cx="7924800" cy="4267200"/>
          </a:xfr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1">
            <a:schemeClr val="accent1"/>
          </a:lnRef>
          <a:fillRef idx="2">
            <a:schemeClr val="accent1"/>
          </a:fillRef>
          <a:effectRef idx="1">
            <a:schemeClr val="accent1"/>
          </a:effectRef>
          <a:fontRef idx="minor">
            <a:schemeClr val="dk1"/>
          </a:fontRef>
        </p:style>
        <p:txBody>
          <a:bodyPr>
            <a:normAutofit fontScale="85000" lnSpcReduction="20000"/>
          </a:bodyPr>
          <a:lstStyle/>
          <a:p>
            <a:pPr algn="just">
              <a:buNone/>
            </a:pPr>
            <a:r>
              <a:rPr lang="en-GB" dirty="0" smtClean="0"/>
              <a:t>  	It is safest to grasp the concept of the postmodern as an attempt to think the present historically in an age that has forgotten how to think historically in the first place. In that case, it either “expresses” some deeper irrepressible historical impulse (in however a distorted a fashion) or effectively “represses” and diverts it, depending on the side of ambiguity you happen to favour.</a:t>
            </a:r>
          </a:p>
          <a:p>
            <a:pPr algn="just">
              <a:buNone/>
            </a:pPr>
            <a:endParaRPr lang="en-GB" sz="2400" dirty="0" smtClean="0"/>
          </a:p>
          <a:p>
            <a:pPr algn="just">
              <a:buNone/>
            </a:pPr>
            <a:r>
              <a:rPr lang="en-GB" dirty="0" smtClean="0"/>
              <a:t>	Postmodernism, postmodern consciousness, may then amount to not much more than theorizing its own condition of possibility, which consists primarily in the sheer enumeration of changes and modifications.</a:t>
            </a:r>
          </a:p>
          <a:p>
            <a:pPr>
              <a:buNone/>
            </a:pPr>
            <a:endParaRPr lang="en-GB" dirty="0" smtClean="0"/>
          </a:p>
          <a:p>
            <a:pPr>
              <a:buNone/>
            </a:pPr>
            <a:r>
              <a:rPr lang="en-GB" dirty="0" smtClean="0"/>
              <a:t>    				(Frederick Jameson, 1991).</a:t>
            </a:r>
            <a:endParaRPr lang="en-GB"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371600"/>
            <a:ext cx="8077200" cy="4267200"/>
          </a:xfr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1">
            <a:schemeClr val="accent2"/>
          </a:lnRef>
          <a:fillRef idx="2">
            <a:schemeClr val="accent2"/>
          </a:fillRef>
          <a:effectRef idx="1">
            <a:schemeClr val="accent2"/>
          </a:effectRef>
          <a:fontRef idx="minor">
            <a:schemeClr val="dk1"/>
          </a:fontRef>
        </p:style>
        <p:txBody>
          <a:bodyPr>
            <a:normAutofit/>
          </a:bodyPr>
          <a:lstStyle/>
          <a:p>
            <a:pPr algn="just">
              <a:buNone/>
            </a:pPr>
            <a:r>
              <a:rPr lang="en-GB" dirty="0" smtClean="0"/>
              <a:t>	... [V]</a:t>
            </a:r>
            <a:r>
              <a:rPr lang="en-GB" dirty="0" err="1" smtClean="0"/>
              <a:t>irtually</a:t>
            </a:r>
            <a:r>
              <a:rPr lang="en-GB" dirty="0" smtClean="0"/>
              <a:t> any observation about the present can be mobilised in the very search for the present itself and pressed into service as a symptom and an index of the deeper logic of the postmodern, which imperceptibly turns into its own theory and the theory of itself. How could it be otherwise, when there no longer exists any such “deeper logic” for the surface to manifest and where the symptom has become its own disease (and vice versa no doubt)?</a:t>
            </a:r>
          </a:p>
          <a:p>
            <a:pPr>
              <a:buNone/>
            </a:pPr>
            <a:r>
              <a:rPr lang="en-GB" dirty="0" smtClean="0"/>
              <a:t>						</a:t>
            </a:r>
            <a:r>
              <a:rPr lang="en-GB" sz="2000" dirty="0" smtClean="0"/>
              <a:t>(Jameson, 1991, xii)</a:t>
            </a:r>
            <a:endParaRPr lang="en-GB" dirty="0" smtClean="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47800" y="838200"/>
            <a:ext cx="5943600" cy="533400"/>
          </a:xfr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lnRef>
          <a:fillRef idx="1">
            <a:schemeClr val="lt1"/>
          </a:fillRef>
          <a:effectRef idx="0">
            <a:schemeClr val="accent1"/>
          </a:effectRef>
          <a:fontRef idx="minor">
            <a:schemeClr val="dk1"/>
          </a:fontRef>
        </p:style>
        <p:txBody>
          <a:bodyPr>
            <a:noAutofit/>
          </a:bodyPr>
          <a:lstStyle/>
          <a:p>
            <a:pPr algn="ctr"/>
            <a:r>
              <a:rPr lang="en-GB" sz="4000" dirty="0" smtClean="0"/>
              <a:t>Indeterminacy of meaning</a:t>
            </a:r>
            <a:endParaRPr lang="en-GB" sz="4000" dirty="0"/>
          </a:p>
        </p:txBody>
      </p:sp>
      <p:sp>
        <p:nvSpPr>
          <p:cNvPr id="3" name="Content Placeholder 2"/>
          <p:cNvSpPr>
            <a:spLocks noGrp="1"/>
          </p:cNvSpPr>
          <p:nvPr>
            <p:ph idx="1"/>
          </p:nvPr>
        </p:nvSpPr>
        <p:spPr>
          <a:xfrm>
            <a:off x="457200" y="1524000"/>
            <a:ext cx="8229600" cy="4876800"/>
          </a:xfr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1">
            <a:schemeClr val="accent3"/>
          </a:lnRef>
          <a:fillRef idx="2">
            <a:schemeClr val="accent3"/>
          </a:fillRef>
          <a:effectRef idx="1">
            <a:schemeClr val="accent3"/>
          </a:effectRef>
          <a:fontRef idx="minor">
            <a:schemeClr val="dk1"/>
          </a:fontRef>
        </p:style>
        <p:txBody>
          <a:bodyPr>
            <a:normAutofit lnSpcReduction="10000"/>
          </a:bodyPr>
          <a:lstStyle/>
          <a:p>
            <a:pPr>
              <a:buNone/>
            </a:pPr>
            <a:r>
              <a:rPr lang="en-GB" dirty="0" smtClean="0"/>
              <a:t>	‘...some consciously post-Modernist poets almost seek to prevent meaning, or force it always to be arbitrary: in particular American L=A=N=G=U=A=G=E  poets ... cultivate the mathematical, seek randomness, and rejoice in extremely difficulty of interpretation in opposition to (more traditional) assumptions about poetry embodied in ‘New Formalism’. Their ideas about indeterminacy of meaning and freedoms of language, and the textures of </a:t>
            </a:r>
            <a:r>
              <a:rPr lang="en-GB" dirty="0" err="1" smtClean="0"/>
              <a:t>wordscapes</a:t>
            </a:r>
            <a:r>
              <a:rPr lang="en-GB" dirty="0" smtClean="0"/>
              <a:t> they invite readers to explore or spectators-auditors to experience in performance or installation, can be exhilarating or tedious.</a:t>
            </a:r>
          </a:p>
          <a:p>
            <a:pPr>
              <a:buNone/>
            </a:pPr>
            <a:r>
              <a:rPr lang="en-GB" sz="1800" dirty="0" smtClean="0"/>
              <a:t>				John </a:t>
            </a:r>
            <a:r>
              <a:rPr lang="en-GB" sz="1800" dirty="0" err="1" smtClean="0"/>
              <a:t>Lennard</a:t>
            </a:r>
            <a:r>
              <a:rPr lang="en-GB" sz="1800" dirty="0" smtClean="0"/>
              <a:t>, </a:t>
            </a:r>
            <a:r>
              <a:rPr lang="en-GB" sz="1800" i="1" dirty="0" smtClean="0"/>
              <a:t>The Poetry Handbook</a:t>
            </a:r>
            <a:r>
              <a:rPr lang="en-GB" sz="1800" dirty="0" smtClean="0"/>
              <a:t>, 2</a:t>
            </a:r>
            <a:r>
              <a:rPr lang="en-GB" sz="1800" baseline="30000" dirty="0" smtClean="0"/>
              <a:t>nd</a:t>
            </a:r>
            <a:r>
              <a:rPr lang="en-GB" sz="1800" dirty="0" smtClean="0"/>
              <a:t> </a:t>
            </a:r>
            <a:r>
              <a:rPr lang="en-GB" sz="1800" dirty="0" err="1" smtClean="0"/>
              <a:t>edn</a:t>
            </a:r>
            <a:r>
              <a:rPr lang="en-GB" dirty="0" smtClean="0"/>
              <a:t>.</a:t>
            </a:r>
            <a:endParaRPr lang="en-GB"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935480"/>
            <a:ext cx="8229600" cy="3398520"/>
          </a:xfr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1">
            <a:schemeClr val="accent4"/>
          </a:lnRef>
          <a:fillRef idx="2">
            <a:schemeClr val="accent4"/>
          </a:fillRef>
          <a:effectRef idx="1">
            <a:schemeClr val="accent4"/>
          </a:effectRef>
          <a:fontRef idx="minor">
            <a:schemeClr val="dk1"/>
          </a:fontRef>
        </p:style>
        <p:txBody>
          <a:bodyPr/>
          <a:lstStyle/>
          <a:p>
            <a:pPr>
              <a:buNone/>
            </a:pPr>
            <a:r>
              <a:rPr lang="en-GB" dirty="0" smtClean="0"/>
              <a:t>	“While L=A=N=G=U=A=G=E poems are in theory neither susceptible to close reading nor intended to repay it, in practice chunks may be reasonably construable and display obvious thematic links, but there will also be sequences of words and lines offering little if any discernible meaning beyond the dictionary-definitions of individual words. What happens then is entirely up to you.</a:t>
            </a:r>
            <a:endParaRPr lang="en-GB"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0" y="1066800"/>
            <a:ext cx="6934200" cy="780288"/>
          </a:xfr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lnRef>
          <a:fillRef idx="1">
            <a:schemeClr val="lt1"/>
          </a:fillRef>
          <a:effectRef idx="0">
            <a:schemeClr val="accent1"/>
          </a:effectRef>
          <a:fontRef idx="minor">
            <a:schemeClr val="dk1"/>
          </a:fontRef>
        </p:style>
        <p:txBody>
          <a:bodyPr>
            <a:normAutofit fontScale="90000"/>
          </a:bodyPr>
          <a:lstStyle/>
          <a:p>
            <a:pPr algn="ctr"/>
            <a:r>
              <a:rPr lang="en-GB" dirty="0" smtClean="0"/>
              <a:t>Reading postmodern texts</a:t>
            </a:r>
            <a:endParaRPr lang="en-GB" dirty="0"/>
          </a:p>
        </p:txBody>
      </p:sp>
      <p:sp>
        <p:nvSpPr>
          <p:cNvPr id="3" name="Content Placeholder 2"/>
          <p:cNvSpPr>
            <a:spLocks noGrp="1"/>
          </p:cNvSpPr>
          <p:nvPr>
            <p:ph idx="1"/>
          </p:nvPr>
        </p:nvSpPr>
        <p:spPr>
          <a:xfrm>
            <a:off x="457200" y="2286000"/>
            <a:ext cx="8229600" cy="4038600"/>
          </a:xfr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1">
            <a:schemeClr val="accent3"/>
          </a:lnRef>
          <a:fillRef idx="2">
            <a:schemeClr val="accent3"/>
          </a:fillRef>
          <a:effectRef idx="1">
            <a:schemeClr val="accent3"/>
          </a:effectRef>
          <a:fontRef idx="minor">
            <a:schemeClr val="dk1"/>
          </a:fontRef>
        </p:style>
        <p:txBody>
          <a:bodyPr/>
          <a:lstStyle/>
          <a:p>
            <a:pPr algn="ctr">
              <a:buNone/>
            </a:pPr>
            <a:r>
              <a:rPr lang="en-GB" dirty="0" smtClean="0"/>
              <a:t>	</a:t>
            </a:r>
            <a:r>
              <a:rPr lang="en-GB" i="1" dirty="0" smtClean="0"/>
              <a:t>possible</a:t>
            </a:r>
            <a:r>
              <a:rPr lang="en-GB" dirty="0" smtClean="0"/>
              <a:t> inclusions / characteristics </a:t>
            </a:r>
          </a:p>
          <a:p>
            <a:endParaRPr lang="en-GB" dirty="0" smtClean="0"/>
          </a:p>
          <a:p>
            <a:r>
              <a:rPr lang="en-GB" dirty="0" smtClean="0"/>
              <a:t>Political </a:t>
            </a:r>
            <a:r>
              <a:rPr lang="en-GB" dirty="0" smtClean="0"/>
              <a:t>– engaging with the socio-cultural experience</a:t>
            </a:r>
            <a:endParaRPr lang="en-GB" dirty="0" smtClean="0"/>
          </a:p>
          <a:p>
            <a:r>
              <a:rPr lang="en-GB" dirty="0" smtClean="0"/>
              <a:t>Interested in feminism, multiculturalism, and whatever has been marginalised in mainstream culture</a:t>
            </a:r>
          </a:p>
          <a:p>
            <a:r>
              <a:rPr lang="en-GB" dirty="0" smtClean="0"/>
              <a:t>Anti-rationalist (anti-modern)</a:t>
            </a:r>
          </a:p>
          <a:p>
            <a:r>
              <a:rPr lang="en-GB" dirty="0" smtClean="0"/>
              <a:t>Anti-teleological (no faith in goals / resisting dogma)</a:t>
            </a:r>
          </a:p>
          <a:p>
            <a:endParaRPr lang="en-GB"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667512"/>
          </a:xfrm>
        </p:spPr>
        <p:txBody>
          <a:bodyPr>
            <a:normAutofit fontScale="90000"/>
          </a:bodyPr>
          <a:lstStyle/>
          <a:p>
            <a:pPr algn="ctr"/>
            <a:r>
              <a:rPr lang="en-GB" dirty="0" smtClean="0"/>
              <a:t>Bibliography</a:t>
            </a:r>
            <a:endParaRPr lang="en-GB" dirty="0"/>
          </a:p>
        </p:txBody>
      </p:sp>
      <p:sp>
        <p:nvSpPr>
          <p:cNvPr id="3" name="Content Placeholder 2"/>
          <p:cNvSpPr>
            <a:spLocks noGrp="1"/>
          </p:cNvSpPr>
          <p:nvPr>
            <p:ph idx="1"/>
          </p:nvPr>
        </p:nvSpPr>
        <p:spPr>
          <a:xfrm>
            <a:off x="457200" y="1447800"/>
            <a:ext cx="8229600" cy="5181600"/>
          </a:xfrm>
        </p:spPr>
        <p:txBody>
          <a:bodyPr>
            <a:normAutofit fontScale="77500" lnSpcReduction="20000"/>
          </a:bodyPr>
          <a:lstStyle/>
          <a:p>
            <a:r>
              <a:rPr lang="en-GB" dirty="0" smtClean="0"/>
              <a:t>Bauman, </a:t>
            </a:r>
            <a:r>
              <a:rPr lang="en-GB" dirty="0" err="1" smtClean="0"/>
              <a:t>Zygmunt</a:t>
            </a:r>
            <a:r>
              <a:rPr lang="en-GB" dirty="0" smtClean="0"/>
              <a:t>, cited in Thomas Docherty, ‘Postmodernism: An Introduction,’ Thomas Docherty, ed., </a:t>
            </a:r>
            <a:r>
              <a:rPr lang="en-GB" i="1" dirty="0" smtClean="0"/>
              <a:t>Postmodernism: A Reader </a:t>
            </a:r>
            <a:r>
              <a:rPr lang="en-GB" dirty="0" smtClean="0"/>
              <a:t>(Hemel Hempstead: Harvester &amp; </a:t>
            </a:r>
            <a:r>
              <a:rPr lang="en-GB" dirty="0" err="1" smtClean="0"/>
              <a:t>Wheatsheaf</a:t>
            </a:r>
            <a:r>
              <a:rPr lang="en-GB" dirty="0" smtClean="0"/>
              <a:t>, 1993)</a:t>
            </a:r>
            <a:endParaRPr lang="en-US" dirty="0" smtClean="0"/>
          </a:p>
          <a:p>
            <a:r>
              <a:rPr lang="en-GB" dirty="0" err="1" smtClean="0"/>
              <a:t>Boudrillard</a:t>
            </a:r>
            <a:r>
              <a:rPr lang="en-GB" dirty="0" smtClean="0"/>
              <a:t>, Jean, ‘The </a:t>
            </a:r>
            <a:r>
              <a:rPr lang="en-GB" dirty="0" err="1" smtClean="0"/>
              <a:t>Ecstacy</a:t>
            </a:r>
            <a:r>
              <a:rPr lang="en-GB" dirty="0" smtClean="0"/>
              <a:t> of Communication,’ Hal Foster, ed., </a:t>
            </a:r>
            <a:r>
              <a:rPr lang="en-GB" i="1" dirty="0" smtClean="0"/>
              <a:t>Postmodern Culture </a:t>
            </a:r>
            <a:r>
              <a:rPr lang="en-GB" dirty="0" smtClean="0"/>
              <a:t>(London: Pluto Press, 1985)</a:t>
            </a:r>
          </a:p>
          <a:p>
            <a:r>
              <a:rPr lang="en-GB" dirty="0" smtClean="0"/>
              <a:t>Jean </a:t>
            </a:r>
            <a:r>
              <a:rPr lang="en-GB" dirty="0" err="1" smtClean="0"/>
              <a:t>Boudrillard</a:t>
            </a:r>
            <a:r>
              <a:rPr lang="en-GB" dirty="0" smtClean="0"/>
              <a:t>, ‘</a:t>
            </a:r>
            <a:r>
              <a:rPr lang="en-GB" dirty="0" err="1" smtClean="0"/>
              <a:t>Simulcra</a:t>
            </a:r>
            <a:r>
              <a:rPr lang="en-GB" dirty="0" smtClean="0"/>
              <a:t> and Simulations,’ in </a:t>
            </a:r>
            <a:r>
              <a:rPr lang="en-GB" i="1" dirty="0" smtClean="0"/>
              <a:t>Selected Writings </a:t>
            </a:r>
            <a:r>
              <a:rPr lang="en-GB" dirty="0" smtClean="0"/>
              <a:t>ed., Mark Poster (Cambridge: Polity Press, 1988)</a:t>
            </a:r>
          </a:p>
          <a:p>
            <a:r>
              <a:rPr lang="en-GB" dirty="0" smtClean="0"/>
              <a:t>Jameson, Frederic, </a:t>
            </a:r>
            <a:r>
              <a:rPr lang="en-GB" i="1" dirty="0" smtClean="0"/>
              <a:t>Postmodernism: or, The Cultural Logic of Late Capitalism </a:t>
            </a:r>
            <a:r>
              <a:rPr lang="en-GB" dirty="0" smtClean="0"/>
              <a:t>(London: Verso, 1991)</a:t>
            </a:r>
            <a:r>
              <a:rPr lang="en-US" dirty="0" smtClean="0"/>
              <a:t> </a:t>
            </a:r>
          </a:p>
          <a:p>
            <a:r>
              <a:rPr lang="en-GB" dirty="0" smtClean="0"/>
              <a:t>Kant, Immanuel, ‘What is Enlightenment?’ Paul Hyland et all. Eds. </a:t>
            </a:r>
            <a:r>
              <a:rPr lang="en-GB" i="1" dirty="0" smtClean="0"/>
              <a:t>The Enlightenment: A Sourcebook and reader</a:t>
            </a:r>
            <a:r>
              <a:rPr lang="en-GB" dirty="0" smtClean="0"/>
              <a:t> (London; New York: </a:t>
            </a:r>
            <a:r>
              <a:rPr lang="en-GB" dirty="0" err="1" smtClean="0"/>
              <a:t>Routeledge</a:t>
            </a:r>
            <a:r>
              <a:rPr lang="en-GB" dirty="0" smtClean="0"/>
              <a:t>, 2003)</a:t>
            </a:r>
          </a:p>
          <a:p>
            <a:r>
              <a:rPr lang="en-GB" dirty="0" err="1" smtClean="0"/>
              <a:t>Lennard</a:t>
            </a:r>
            <a:r>
              <a:rPr lang="en-GB" dirty="0" smtClean="0"/>
              <a:t>, John, </a:t>
            </a:r>
            <a:r>
              <a:rPr lang="en-GB" i="1" dirty="0" smtClean="0"/>
              <a:t>The Poetry Handbook: a Guide to Reading Poetry for Pleasure and Practical Criticism</a:t>
            </a:r>
            <a:r>
              <a:rPr lang="en-GB" dirty="0" smtClean="0"/>
              <a:t>, 2</a:t>
            </a:r>
            <a:r>
              <a:rPr lang="en-GB" baseline="30000" dirty="0" smtClean="0"/>
              <a:t>nd</a:t>
            </a:r>
            <a:r>
              <a:rPr lang="en-GB" dirty="0" smtClean="0"/>
              <a:t> </a:t>
            </a:r>
            <a:r>
              <a:rPr lang="en-GB" dirty="0" err="1" smtClean="0"/>
              <a:t>edn</a:t>
            </a:r>
            <a:r>
              <a:rPr lang="en-GB" dirty="0" smtClean="0"/>
              <a:t>. (Oxford: Oxford University Press, 2005)</a:t>
            </a:r>
          </a:p>
          <a:p>
            <a:r>
              <a:rPr lang="en-US" dirty="0" err="1" smtClean="0"/>
              <a:t>Lyotard</a:t>
            </a:r>
            <a:r>
              <a:rPr lang="en-US" dirty="0" smtClean="0"/>
              <a:t>, Jean-Francois. </a:t>
            </a:r>
            <a:r>
              <a:rPr lang="en-US" i="1" dirty="0" smtClean="0"/>
              <a:t>The Postmodern Condition: A Report on Knowledge.</a:t>
            </a:r>
            <a:r>
              <a:rPr lang="en-US" dirty="0" smtClean="0"/>
              <a:t> Translated by Geoff Bennington and Brian </a:t>
            </a:r>
            <a:r>
              <a:rPr lang="en-US" dirty="0" err="1" smtClean="0"/>
              <a:t>Massumi</a:t>
            </a:r>
            <a:r>
              <a:rPr lang="en-US" dirty="0" smtClean="0"/>
              <a:t>. Manchester University Press, 1979; 1992 </a:t>
            </a:r>
            <a:r>
              <a:rPr lang="en-US" dirty="0" err="1" smtClean="0"/>
              <a:t>edn</a:t>
            </a:r>
            <a:r>
              <a:rPr lang="en-US" dirty="0" smtClean="0"/>
              <a:t>.</a:t>
            </a:r>
          </a:p>
          <a:p>
            <a:endParaRPr lang="en-GB" sz="2400" dirty="0" smtClean="0"/>
          </a:p>
          <a:p>
            <a:endParaRPr lang="en-GB" dirty="0" smtClean="0"/>
          </a:p>
          <a:p>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Module">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2111</TotalTime>
  <Words>546</Words>
  <Application>Microsoft Office PowerPoint</Application>
  <PresentationFormat>On-screen Show (4:3)</PresentationFormat>
  <Paragraphs>118</Paragraphs>
  <Slides>33</Slides>
  <Notes>0</Notes>
  <HiddenSlides>0</HiddenSlides>
  <MMClips>0</MMClips>
  <ScaleCrop>false</ScaleCrop>
  <HeadingPairs>
    <vt:vector size="4" baseType="variant">
      <vt:variant>
        <vt:lpstr>Theme</vt:lpstr>
      </vt:variant>
      <vt:variant>
        <vt:i4>1</vt:i4>
      </vt:variant>
      <vt:variant>
        <vt:lpstr>Slide Titles</vt:lpstr>
      </vt:variant>
      <vt:variant>
        <vt:i4>33</vt:i4>
      </vt:variant>
    </vt:vector>
  </HeadingPairs>
  <TitlesOfParts>
    <vt:vector size="34" baseType="lpstr">
      <vt:lpstr>Flow</vt:lpstr>
      <vt:lpstr>Poetry and The Postmodern Condition</vt:lpstr>
      <vt:lpstr>Postmodernism</vt:lpstr>
      <vt:lpstr>Modernism  (John Lennard) </vt:lpstr>
      <vt:lpstr>Post- modernism (John Lennard) </vt:lpstr>
      <vt:lpstr>Slide 5</vt:lpstr>
      <vt:lpstr>Postmodernism</vt:lpstr>
      <vt:lpstr>Postmodernism</vt:lpstr>
      <vt:lpstr>Slide 8</vt:lpstr>
      <vt:lpstr>The Project of Enlightenment</vt:lpstr>
      <vt:lpstr>Reason </vt:lpstr>
      <vt:lpstr>Totality / Universality</vt:lpstr>
      <vt:lpstr>Progress / Teleology</vt:lpstr>
      <vt:lpstr>Postmodern Critiques of Enlightenment</vt:lpstr>
      <vt:lpstr>Slide 14</vt:lpstr>
      <vt:lpstr>Some postmodernist thinkers ...</vt:lpstr>
      <vt:lpstr>Jean-Francois Lyotard</vt:lpstr>
      <vt:lpstr>Jean-Francois Lyotard</vt:lpstr>
      <vt:lpstr>Jean Baudrillard</vt:lpstr>
      <vt:lpstr>Jean Baudrillard</vt:lpstr>
      <vt:lpstr>Jean Baudrillard</vt:lpstr>
      <vt:lpstr>Jean Baudrillard</vt:lpstr>
      <vt:lpstr>Rowland Barthes</vt:lpstr>
      <vt:lpstr>French influence 1970s (deconstruction - Derrida)</vt:lpstr>
      <vt:lpstr>French influence 1980s +  (post-structuralism - Foucault)</vt:lpstr>
      <vt:lpstr>Have a rest!</vt:lpstr>
      <vt:lpstr>Anti-modernism</vt:lpstr>
      <vt:lpstr>But what is modernism?!</vt:lpstr>
      <vt:lpstr>What is postmodernism?!!</vt:lpstr>
      <vt:lpstr>Slide 29</vt:lpstr>
      <vt:lpstr>Indeterminacy of meaning</vt:lpstr>
      <vt:lpstr>Slide 31</vt:lpstr>
      <vt:lpstr>Reading postmodern texts</vt:lpstr>
      <vt:lpstr>Bibliography</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LOU</dc:creator>
  <cp:lastModifiedBy>sa020</cp:lastModifiedBy>
  <cp:revision>74</cp:revision>
  <dcterms:created xsi:type="dcterms:W3CDTF">2006-08-16T00:00:00Z</dcterms:created>
  <dcterms:modified xsi:type="dcterms:W3CDTF">2011-10-16T09:41:43Z</dcterms:modified>
</cp:coreProperties>
</file>