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</p:sldIdLst>
  <p:sldSz cx="18288000" cy="10287000"/>
  <p:notesSz cx="6858000" cy="9144000"/>
  <p:embeddedFontLst>
    <p:embeddedFont>
      <p:font typeface="Alatsi" pitchFamily="2" charset="77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 autoAdjust="0"/>
    <p:restoredTop sz="94586" autoAdjust="0"/>
  </p:normalViewPr>
  <p:slideViewPr>
    <p:cSldViewPr>
      <p:cViewPr>
        <p:scale>
          <a:sx n="70" d="100"/>
          <a:sy n="70" d="100"/>
        </p:scale>
        <p:origin x="840" y="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2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3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svg"/><Relationship Id="rId4" Type="http://schemas.openxmlformats.org/officeDocument/2006/relationships/image" Target="../media/image41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109/07420521003794051" TargetMode="External"/><Relationship Id="rId3" Type="http://schemas.openxmlformats.org/officeDocument/2006/relationships/hyperlink" Target="https://doi.org/10.1055/s-0043-1777776" TargetMode="External"/><Relationship Id="rId7" Type="http://schemas.openxmlformats.org/officeDocument/2006/relationships/hyperlink" Target="https://doi.org/10.1177/0748730410374943" TargetMode="External"/><Relationship Id="rId2" Type="http://schemas.openxmlformats.org/officeDocument/2006/relationships/hyperlink" Target="https://doi.org/10.1016/C2010-0-65599-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0165-1781(89)90047-4" TargetMode="External"/><Relationship Id="rId11" Type="http://schemas.openxmlformats.org/officeDocument/2006/relationships/hyperlink" Target="https://symposium.cshlp.org/content/72/579.abstract" TargetMode="External"/><Relationship Id="rId5" Type="http://schemas.openxmlformats.org/officeDocument/2006/relationships/hyperlink" Target="https://doi.org/10.1046/j.1365-2869.2003.00337.x" TargetMode="External"/><Relationship Id="rId10" Type="http://schemas.openxmlformats.org/officeDocument/2006/relationships/hyperlink" Target="https://doi.org/10.1007/s12402-016-0214-5" TargetMode="External"/><Relationship Id="rId4" Type="http://schemas.openxmlformats.org/officeDocument/2006/relationships/hyperlink" Target="https://doi.org/10.1007/s00221-016-4772-8" TargetMode="External"/><Relationship Id="rId9" Type="http://schemas.openxmlformats.org/officeDocument/2006/relationships/hyperlink" Target="https://doi.org/10.4324/9780203771587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598-020-68755-z" TargetMode="External"/><Relationship Id="rId3" Type="http://schemas.openxmlformats.org/officeDocument/2006/relationships/hyperlink" Target="https://doi.org/10.3389/fnhum.2017.00188" TargetMode="External"/><Relationship Id="rId7" Type="http://schemas.openxmlformats.org/officeDocument/2006/relationships/hyperlink" Target="https://doi.org/10.1016/S0022-3999(76)80069-X" TargetMode="External"/><Relationship Id="rId2" Type="http://schemas.openxmlformats.org/officeDocument/2006/relationships/hyperlink" Target="https://doi.org/10.3109/07420528.2014.89864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paid.2006.07.008" TargetMode="External"/><Relationship Id="rId5" Type="http://schemas.openxmlformats.org/officeDocument/2006/relationships/hyperlink" Target="https://doi.org/10.1186/s40798-018-0162-z" TargetMode="External"/><Relationship Id="rId4" Type="http://schemas.openxmlformats.org/officeDocument/2006/relationships/hyperlink" Target="https://doi.org/10.1080/09291016.2020.1822053" TargetMode="External"/><Relationship Id="rId9" Type="http://schemas.openxmlformats.org/officeDocument/2006/relationships/hyperlink" Target="https://doi.org/10.1007/s00221-008-1567-6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clockssleep3030024" TargetMode="External"/><Relationship Id="rId3" Type="http://schemas.openxmlformats.org/officeDocument/2006/relationships/hyperlink" Target="https://doi.org/10.1016/j.psychres.2010.07.006" TargetMode="External"/><Relationship Id="rId7" Type="http://schemas.openxmlformats.org/officeDocument/2006/relationships/hyperlink" Target="https://doi.org/10.1016/j.ncl.2019.05.001" TargetMode="External"/><Relationship Id="rId12" Type="http://schemas.openxmlformats.org/officeDocument/2006/relationships/hyperlink" Target="https://doi.org/10.1017/S0033291798006667" TargetMode="External"/><Relationship Id="rId2" Type="http://schemas.openxmlformats.org/officeDocument/2006/relationships/hyperlink" Target="http://dx.doi.org/10.1037/xge000100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80/07420528.2024.2321942" TargetMode="External"/><Relationship Id="rId11" Type="http://schemas.openxmlformats.org/officeDocument/2006/relationships/hyperlink" Target="https://doi.org/10.1186/s12889-023-15309-3" TargetMode="External"/><Relationship Id="rId5" Type="http://schemas.openxmlformats.org/officeDocument/2006/relationships/hyperlink" Target="https://doi.org/10.1007/s40675-015-0022-z" TargetMode="External"/><Relationship Id="rId10" Type="http://schemas.openxmlformats.org/officeDocument/2006/relationships/hyperlink" Target="https://doi.org/10.3758/s13414-019-01796-3" TargetMode="External"/><Relationship Id="rId4" Type="http://schemas.openxmlformats.org/officeDocument/2006/relationships/hyperlink" Target="https://doi.org/10.1525/collabra.57536" TargetMode="External"/><Relationship Id="rId9" Type="http://schemas.openxmlformats.org/officeDocument/2006/relationships/hyperlink" Target="https://doi.org/10.1073/pnas.1521637113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114/ppn.2023.132032" TargetMode="External"/><Relationship Id="rId2" Type="http://schemas.openxmlformats.org/officeDocument/2006/relationships/hyperlink" Target="https://pubmed.ncbi.nlm.nih.gov/30923475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002/pchj.17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1071" y="0"/>
            <a:ext cx="4239083" cy="10287000"/>
            <a:chOff x="0" y="0"/>
            <a:chExt cx="5652111" cy="13716000"/>
          </a:xfrm>
        </p:grpSpPr>
        <p:grpSp>
          <p:nvGrpSpPr>
            <p:cNvPr id="3" name="Group 3"/>
            <p:cNvGrpSpPr/>
            <p:nvPr/>
          </p:nvGrpSpPr>
          <p:grpSpPr>
            <a:xfrm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2" name="TextBox 12"/>
          <p:cNvSpPr txBox="1"/>
          <p:nvPr/>
        </p:nvSpPr>
        <p:spPr>
          <a:xfrm>
            <a:off x="6679625" y="2243532"/>
            <a:ext cx="8534002" cy="3759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99"/>
              </a:lnSpc>
            </a:pPr>
            <a:r>
              <a:rPr lang="en-US" sz="9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PSYCHOLOGY EMPIRICAL PROJECT</a:t>
            </a:r>
          </a:p>
        </p:txBody>
      </p:sp>
      <p:sp>
        <p:nvSpPr>
          <p:cNvPr id="13" name="Freeform 13"/>
          <p:cNvSpPr/>
          <p:nvPr/>
        </p:nvSpPr>
        <p:spPr>
          <a:xfrm>
            <a:off x="12646898" y="-21019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4633952" y="6469533"/>
            <a:ext cx="12625348" cy="97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29"/>
              </a:lnSpc>
            </a:pPr>
            <a:r>
              <a:rPr lang="en-US" sz="5735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Harriet Adams (2219657)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067640" y="8725001"/>
            <a:ext cx="6882108" cy="10888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76"/>
              </a:lnSpc>
            </a:pPr>
            <a:r>
              <a:rPr lang="en-US" sz="3126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University of Wales Trinity Saint David 2025</a:t>
            </a:r>
          </a:p>
        </p:txBody>
      </p:sp>
      <p:sp>
        <p:nvSpPr>
          <p:cNvPr id="16" name="Freeform 16"/>
          <p:cNvSpPr/>
          <p:nvPr/>
        </p:nvSpPr>
        <p:spPr>
          <a:xfrm>
            <a:off x="11118095" y="925830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553980" y="876300"/>
            <a:ext cx="13180039" cy="1295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00"/>
              </a:lnSpc>
            </a:pPr>
            <a:r>
              <a:rPr lang="en-US" sz="7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OVERVIEW OF PRESENTATION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64137" y="3048253"/>
            <a:ext cx="4196659" cy="1291091"/>
            <a:chOff x="0" y="0"/>
            <a:chExt cx="1105293" cy="340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436003" y="3345501"/>
            <a:ext cx="3392701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Introduction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364137" y="4934021"/>
            <a:ext cx="4196659" cy="1291091"/>
            <a:chOff x="0" y="0"/>
            <a:chExt cx="1105293" cy="34004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E9C7C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79836" y="5231269"/>
            <a:ext cx="4480960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Literature review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364137" y="6969069"/>
            <a:ext cx="4196659" cy="1291091"/>
            <a:chOff x="0" y="0"/>
            <a:chExt cx="1105293" cy="34004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552099" y="7266317"/>
            <a:ext cx="3536434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just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7045670" y="3048253"/>
            <a:ext cx="4196659" cy="1291091"/>
            <a:chOff x="0" y="0"/>
            <a:chExt cx="1105293" cy="34004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E9C7C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7776180" y="3345501"/>
            <a:ext cx="2407109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Results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7045670" y="6996008"/>
            <a:ext cx="4196659" cy="1291091"/>
            <a:chOff x="0" y="0"/>
            <a:chExt cx="1105293" cy="34004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E9C7C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7340768" y="7266317"/>
            <a:ext cx="4480960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Conclusion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12728230" y="4987898"/>
            <a:ext cx="4196659" cy="1291091"/>
            <a:chOff x="0" y="0"/>
            <a:chExt cx="1105293" cy="34004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E9C7C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3185430" y="5285146"/>
            <a:ext cx="4480960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Questions</a:t>
            </a:r>
          </a:p>
        </p:txBody>
      </p:sp>
      <p:sp>
        <p:nvSpPr>
          <p:cNvPr id="27" name="AutoShape 27"/>
          <p:cNvSpPr/>
          <p:nvPr/>
        </p:nvSpPr>
        <p:spPr>
          <a:xfrm>
            <a:off x="-260599" y="9061267"/>
            <a:ext cx="12150824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8" name="AutoShape 28"/>
          <p:cNvSpPr/>
          <p:nvPr/>
        </p:nvSpPr>
        <p:spPr>
          <a:xfrm>
            <a:off x="11430169" y="9061267"/>
            <a:ext cx="7105264" cy="1905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29" name="Group 29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-4164918" y="-49385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Freeform 33"/>
          <p:cNvSpPr/>
          <p:nvPr/>
        </p:nvSpPr>
        <p:spPr>
          <a:xfrm>
            <a:off x="13601700" y="614206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4" name="Group 34"/>
          <p:cNvGrpSpPr/>
          <p:nvPr/>
        </p:nvGrpSpPr>
        <p:grpSpPr>
          <a:xfrm>
            <a:off x="7045670" y="4987898"/>
            <a:ext cx="4196659" cy="1291091"/>
            <a:chOff x="0" y="0"/>
            <a:chExt cx="1105293" cy="34004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00164" y="5285146"/>
            <a:ext cx="2959141" cy="629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Discussion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-656617" y="7208517"/>
            <a:ext cx="9088654" cy="3078483"/>
          </a:xfrm>
          <a:custGeom>
            <a:avLst/>
            <a:gdLst/>
            <a:ahLst/>
            <a:cxnLst/>
            <a:rect l="l" t="t" r="r" b="b"/>
            <a:pathLst>
              <a:path w="9088654" h="3078483">
                <a:moveTo>
                  <a:pt x="0" y="0"/>
                </a:moveTo>
                <a:lnTo>
                  <a:pt x="9088654" y="0"/>
                </a:lnTo>
                <a:lnTo>
                  <a:pt x="9088654" y="3078483"/>
                </a:lnTo>
                <a:lnTo>
                  <a:pt x="0" y="30784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153" y="9845715"/>
            <a:ext cx="18979642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553980" y="674688"/>
            <a:ext cx="1318003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INTRODUCTION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2627572" y="-733336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0872765" y="4624596"/>
            <a:ext cx="7607727" cy="5049629"/>
          </a:xfrm>
          <a:custGeom>
            <a:avLst/>
            <a:gdLst/>
            <a:ahLst/>
            <a:cxnLst/>
            <a:rect l="l" t="t" r="r" b="b"/>
            <a:pathLst>
              <a:path w="7607727" h="5049629">
                <a:moveTo>
                  <a:pt x="0" y="0"/>
                </a:moveTo>
                <a:lnTo>
                  <a:pt x="7607727" y="0"/>
                </a:lnTo>
                <a:lnTo>
                  <a:pt x="7607727" y="5049629"/>
                </a:lnTo>
                <a:lnTo>
                  <a:pt x="0" y="504962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818652" y="2314589"/>
            <a:ext cx="15226770" cy="5253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9"/>
              </a:lnSpc>
            </a:pPr>
            <a:r>
              <a:rPr lang="en-US" sz="4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as a reflection of Circadian Rhythms.</a:t>
            </a:r>
          </a:p>
          <a:p>
            <a:pPr algn="l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(Martinez-Perez et al., 2020; Zerbini &amp; Merrow, 2017; Opstal et al., 2022). </a:t>
            </a:r>
          </a:p>
          <a:p>
            <a:pPr algn="l">
              <a:lnSpc>
                <a:spcPts val="3920"/>
              </a:lnSpc>
            </a:pPr>
            <a:endParaRPr lang="en-US" sz="28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6019"/>
              </a:lnSpc>
            </a:pPr>
            <a:r>
              <a:rPr lang="en-US" sz="4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classification and assessment.</a:t>
            </a:r>
          </a:p>
          <a:p>
            <a:pPr algn="l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(Evansova et al., 2022; Matchock &amp; Mordkoff, 2009).</a:t>
            </a:r>
          </a:p>
          <a:p>
            <a:pPr algn="l">
              <a:lnSpc>
                <a:spcPts val="3920"/>
              </a:lnSpc>
            </a:pPr>
            <a:endParaRPr lang="en-US" sz="28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6019"/>
              </a:lnSpc>
            </a:pPr>
            <a:r>
              <a:rPr lang="en-US" sz="4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Health and behavioural implications.</a:t>
            </a:r>
          </a:p>
          <a:p>
            <a:pPr algn="l">
              <a:lnSpc>
                <a:spcPts val="3920"/>
              </a:lnSpc>
            </a:pPr>
            <a:r>
              <a:rPr lang="en-US" sz="28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(Negriff et al., 2011; Partonen, 2015).</a:t>
            </a:r>
          </a:p>
          <a:p>
            <a:pPr algn="l">
              <a:lnSpc>
                <a:spcPts val="3920"/>
              </a:lnSpc>
            </a:pPr>
            <a:endParaRPr lang="en-US" sz="28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260599" y="9745138"/>
            <a:ext cx="18781732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2450044" y="737041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553980" y="674688"/>
            <a:ext cx="1318003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INTRODUCTION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2627572" y="-733336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0875375" y="5143500"/>
            <a:ext cx="7412625" cy="4836738"/>
          </a:xfrm>
          <a:custGeom>
            <a:avLst/>
            <a:gdLst/>
            <a:ahLst/>
            <a:cxnLst/>
            <a:rect l="l" t="t" r="r" b="b"/>
            <a:pathLst>
              <a:path w="7412625" h="4836738">
                <a:moveTo>
                  <a:pt x="0" y="0"/>
                </a:moveTo>
                <a:lnTo>
                  <a:pt x="7412625" y="0"/>
                </a:lnTo>
                <a:lnTo>
                  <a:pt x="7412625" y="4836738"/>
                </a:lnTo>
                <a:lnTo>
                  <a:pt x="0" y="483673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648772" y="2592037"/>
            <a:ext cx="14919603" cy="4946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19"/>
              </a:lnSpc>
            </a:pPr>
            <a:r>
              <a:rPr lang="en-US" sz="4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Cognitive performance and syncrhony effect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(Goldstein et al., 2007; Wiłkość-Dębczyńska &amp; Liberacka-Dwojak, 2023).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6019"/>
              </a:lnSpc>
            </a:pPr>
            <a:r>
              <a:rPr lang="en-US" sz="4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and attention. 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(Gallen et al., 2023; Martinez-Perez et al., 2020; Matchock &amp; Mordkoff, 2008).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6019"/>
              </a:lnSpc>
            </a:pPr>
            <a:r>
              <a:rPr lang="en-US" sz="4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Attention vulnerability to disruption.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(Valdez, 2019; Barcley &amp; Myachykov, 2017).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764167" y="637964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411959" y="674688"/>
            <a:ext cx="13464081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LITERATURE REVIEW</a:t>
            </a:r>
          </a:p>
        </p:txBody>
      </p:sp>
      <p:sp>
        <p:nvSpPr>
          <p:cNvPr id="4" name="AutoShape 4"/>
          <p:cNvSpPr/>
          <p:nvPr/>
        </p:nvSpPr>
        <p:spPr>
          <a:xfrm>
            <a:off x="0" y="9612217"/>
            <a:ext cx="18611419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3657600" y="-40227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132031">
            <a:off x="13265698" y="6379649"/>
            <a:ext cx="4099369" cy="4114800"/>
          </a:xfrm>
          <a:custGeom>
            <a:avLst/>
            <a:gdLst/>
            <a:ahLst/>
            <a:cxnLst/>
            <a:rect l="l" t="t" r="r" b="b"/>
            <a:pathLst>
              <a:path w="4099369" h="4114800">
                <a:moveTo>
                  <a:pt x="0" y="0"/>
                </a:moveTo>
                <a:lnTo>
                  <a:pt x="4099369" y="0"/>
                </a:lnTo>
                <a:lnTo>
                  <a:pt x="409936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-270833">
            <a:off x="-166512" y="6916920"/>
            <a:ext cx="2914847" cy="3040258"/>
          </a:xfrm>
          <a:custGeom>
            <a:avLst/>
            <a:gdLst/>
            <a:ahLst/>
            <a:cxnLst/>
            <a:rect l="l" t="t" r="r" b="b"/>
            <a:pathLst>
              <a:path w="2914847" h="3040258">
                <a:moveTo>
                  <a:pt x="0" y="0"/>
                </a:moveTo>
                <a:lnTo>
                  <a:pt x="2914847" y="0"/>
                </a:lnTo>
                <a:lnTo>
                  <a:pt x="2914847" y="3040258"/>
                </a:lnTo>
                <a:lnTo>
                  <a:pt x="0" y="30402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952714" y="2762623"/>
            <a:ext cx="16382571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Martinez-Perez et al. (2020) investigated how chronotype influences attention and alertness across different times of day.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6729" y="4765675"/>
            <a:ext cx="16382571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Evans et al. (2017) explored optimal cognitive times in students.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52714" y="6159500"/>
            <a:ext cx="16382571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Goldstein et al. (2007) examined particiapnts at non-optimal times.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27362" y="0"/>
            <a:ext cx="937061" cy="10287000"/>
            <a:chOff x="0" y="0"/>
            <a:chExt cx="246798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6798" cy="2709333"/>
            </a:xfrm>
            <a:custGeom>
              <a:avLst/>
              <a:gdLst/>
              <a:ahLst/>
              <a:cxnLst/>
              <a:rect l="l" t="t" r="r" b="b"/>
              <a:pathLst>
                <a:path w="246798" h="2709333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564423" y="596900"/>
            <a:ext cx="15258724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LITERATURE REVIEW</a:t>
            </a:r>
          </a:p>
        </p:txBody>
      </p:sp>
      <p:sp>
        <p:nvSpPr>
          <p:cNvPr id="9" name="AutoShape 9"/>
          <p:cNvSpPr/>
          <p:nvPr/>
        </p:nvSpPr>
        <p:spPr>
          <a:xfrm flipV="1">
            <a:off x="689915" y="-182577"/>
            <a:ext cx="0" cy="10469474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1263762" y="-1458608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1804788" y="925830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6946692" y="6768366"/>
            <a:ext cx="7104598" cy="3996336"/>
          </a:xfrm>
          <a:custGeom>
            <a:avLst/>
            <a:gdLst/>
            <a:ahLst/>
            <a:cxnLst/>
            <a:rect l="l" t="t" r="r" b="b"/>
            <a:pathLst>
              <a:path w="7104598" h="3996336">
                <a:moveTo>
                  <a:pt x="0" y="0"/>
                </a:moveTo>
                <a:lnTo>
                  <a:pt x="7104598" y="0"/>
                </a:lnTo>
                <a:lnTo>
                  <a:pt x="7104598" y="3996336"/>
                </a:lnTo>
                <a:lnTo>
                  <a:pt x="0" y="399633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1564423" y="3054350"/>
            <a:ext cx="15258724" cy="2089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Arastoo et al. (2024) examined the relationship between chronotype, academic performance, and quality of life in students studying technology, medicine and art.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64423" y="5668112"/>
            <a:ext cx="15076038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Limitation: Risk of response bias due to reliance on self-reports (Lin Tel et al., 2023).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859155" y="0"/>
            <a:ext cx="1562612" cy="1673225"/>
            <a:chOff x="0" y="0"/>
            <a:chExt cx="2083482" cy="2230967"/>
          </a:xfrm>
        </p:grpSpPr>
        <p:grpSp>
          <p:nvGrpSpPr>
            <p:cNvPr id="3" name="Group 3"/>
            <p:cNvGrpSpPr/>
            <p:nvPr/>
          </p:nvGrpSpPr>
          <p:grpSpPr>
            <a:xfrm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703982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03982" h="812800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TextBox 6"/>
            <p:cNvSpPr txBox="1"/>
            <p:nvPr/>
          </p:nvSpPr>
          <p:spPr>
            <a:xfrm>
              <a:off x="0" y="437582"/>
              <a:ext cx="2083482" cy="12415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805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702395" y="4657725"/>
            <a:ext cx="15611761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McMurray et al. (2016) used the Stroop task to measure attention across different times of day. </a:t>
            </a:r>
          </a:p>
        </p:txBody>
      </p:sp>
      <p:sp>
        <p:nvSpPr>
          <p:cNvPr id="8" name="Freeform 8"/>
          <p:cNvSpPr/>
          <p:nvPr/>
        </p:nvSpPr>
        <p:spPr>
          <a:xfrm>
            <a:off x="13764167" y="5827621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AutoShape 9"/>
          <p:cNvSpPr/>
          <p:nvPr/>
        </p:nvSpPr>
        <p:spPr>
          <a:xfrm>
            <a:off x="0" y="9586888"/>
            <a:ext cx="18611419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-2628900" y="-1449083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3966117" y="5553075"/>
            <a:ext cx="4995894" cy="4114800"/>
          </a:xfrm>
          <a:custGeom>
            <a:avLst/>
            <a:gdLst/>
            <a:ahLst/>
            <a:cxnLst/>
            <a:rect l="l" t="t" r="r" b="b"/>
            <a:pathLst>
              <a:path w="4995894" h="4114800">
                <a:moveTo>
                  <a:pt x="0" y="0"/>
                </a:moveTo>
                <a:lnTo>
                  <a:pt x="4995894" y="0"/>
                </a:lnTo>
                <a:lnTo>
                  <a:pt x="499589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1028700" y="866775"/>
            <a:ext cx="16230600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LITERATURE REVIEW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395" y="2406649"/>
            <a:ext cx="15921181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The Stroop Colour and Word Task (Stroop, 1935).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02395" y="3248025"/>
            <a:ext cx="16230600" cy="122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The Stroop task is a widely used psychometric tool to assess selective attention and executive control.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02395" y="6232525"/>
            <a:ext cx="15938066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Garcia-Marques &amp; Fernandes (2024) outlined the Stroop task’s reliability in measuring executive attention.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2395" y="7874000"/>
            <a:ext cx="12436109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Lack of research on attention specifically and over reliance on self-report methods.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972800" y="7272803"/>
            <a:ext cx="8720245" cy="2953696"/>
          </a:xfrm>
          <a:custGeom>
            <a:avLst/>
            <a:gdLst/>
            <a:ahLst/>
            <a:cxnLst/>
            <a:rect l="l" t="t" r="r" b="b"/>
            <a:pathLst>
              <a:path w="8720245" h="2953696">
                <a:moveTo>
                  <a:pt x="0" y="0"/>
                </a:moveTo>
                <a:lnTo>
                  <a:pt x="8720245" y="0"/>
                </a:lnTo>
                <a:lnTo>
                  <a:pt x="8720245" y="2953696"/>
                </a:lnTo>
                <a:lnTo>
                  <a:pt x="0" y="29536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403891" y="-1127313"/>
            <a:ext cx="0" cy="18560761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-2627572" y="-733336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1739385" y="903288"/>
            <a:ext cx="1480922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LITERATURE REVIEW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3749237" y="3551201"/>
            <a:ext cx="4538763" cy="4359092"/>
          </a:xfrm>
          <a:custGeom>
            <a:avLst/>
            <a:gdLst/>
            <a:ahLst/>
            <a:cxnLst/>
            <a:rect l="l" t="t" r="r" b="b"/>
            <a:pathLst>
              <a:path w="4538763" h="4359092">
                <a:moveTo>
                  <a:pt x="0" y="0"/>
                </a:moveTo>
                <a:lnTo>
                  <a:pt x="4538763" y="0"/>
                </a:lnTo>
                <a:lnTo>
                  <a:pt x="4538763" y="4359092"/>
                </a:lnTo>
                <a:lnTo>
                  <a:pt x="0" y="43590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44" r="-444" b="-110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713879" y="3117627"/>
            <a:ext cx="16230600" cy="986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Expand on prior research &amp; examine the effect of chronotype and time of testing on attention performance in University students.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13879" y="2281332"/>
            <a:ext cx="10258921" cy="721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Current study focus: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13879" y="6673722"/>
            <a:ext cx="10258921" cy="721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Research hypothesis: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13879" y="7631528"/>
            <a:ext cx="16230600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and time of testing will significantly influence attention performance. </a:t>
            </a: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Those who complete Stroop task at their optimal time will score significantly higher then those at their non-optimal time.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13879" y="5358576"/>
            <a:ext cx="16230600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Does chronotype and time of testing affect attention performance?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Do individuals perform better when tested at their optimal time?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3879" y="4513357"/>
            <a:ext cx="8430121" cy="721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Research questions: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859767" y="-54873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221003" y="52"/>
            <a:ext cx="937061" cy="10287000"/>
            <a:chOff x="0" y="0"/>
            <a:chExt cx="246798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6798" cy="2709333"/>
            </a:xfrm>
            <a:custGeom>
              <a:avLst/>
              <a:gdLst/>
              <a:ahLst/>
              <a:cxnLst/>
              <a:rect l="l" t="t" r="r" b="b"/>
              <a:pathLst>
                <a:path w="246798" h="2709333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0143776" y="-210192"/>
            <a:ext cx="8653883" cy="2931218"/>
          </a:xfrm>
          <a:custGeom>
            <a:avLst/>
            <a:gdLst/>
            <a:ahLst/>
            <a:cxnLst/>
            <a:rect l="l" t="t" r="r" b="b"/>
            <a:pathLst>
              <a:path w="8653883" h="2931218">
                <a:moveTo>
                  <a:pt x="0" y="0"/>
                </a:moveTo>
                <a:lnTo>
                  <a:pt x="8653884" y="0"/>
                </a:lnTo>
                <a:lnTo>
                  <a:pt x="8653884" y="2931219"/>
                </a:lnTo>
                <a:lnTo>
                  <a:pt x="0" y="293121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1908871" y="857250"/>
            <a:ext cx="14470258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METHODOLOGY: PARTICIPANTS</a:t>
            </a:r>
          </a:p>
        </p:txBody>
      </p:sp>
      <p:sp>
        <p:nvSpPr>
          <p:cNvPr id="8" name="AutoShape 8"/>
          <p:cNvSpPr/>
          <p:nvPr/>
        </p:nvSpPr>
        <p:spPr>
          <a:xfrm flipV="1">
            <a:off x="565191" y="52"/>
            <a:ext cx="124343" cy="10286897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535894">
            <a:off x="15103704" y="7110428"/>
            <a:ext cx="3073514" cy="3073514"/>
          </a:xfrm>
          <a:custGeom>
            <a:avLst/>
            <a:gdLst/>
            <a:ahLst/>
            <a:cxnLst/>
            <a:rect l="l" t="t" r="r" b="b"/>
            <a:pathLst>
              <a:path w="3073514" h="3073514">
                <a:moveTo>
                  <a:pt x="0" y="0"/>
                </a:moveTo>
                <a:lnTo>
                  <a:pt x="3073514" y="0"/>
                </a:lnTo>
                <a:lnTo>
                  <a:pt x="3073514" y="3073514"/>
                </a:lnTo>
                <a:lnTo>
                  <a:pt x="0" y="3073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-738074">
            <a:off x="16089647" y="5108245"/>
            <a:ext cx="1832784" cy="1828966"/>
          </a:xfrm>
          <a:custGeom>
            <a:avLst/>
            <a:gdLst/>
            <a:ahLst/>
            <a:cxnLst/>
            <a:rect l="l" t="t" r="r" b="b"/>
            <a:pathLst>
              <a:path w="1832784" h="1828966">
                <a:moveTo>
                  <a:pt x="0" y="0"/>
                </a:moveTo>
                <a:lnTo>
                  <a:pt x="1832784" y="0"/>
                </a:lnTo>
                <a:lnTo>
                  <a:pt x="1832784" y="1828966"/>
                </a:lnTo>
                <a:lnTo>
                  <a:pt x="0" y="182896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1414092" y="3708452"/>
            <a:ext cx="15076038" cy="122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Accessible to all Psychology and Counselling students at UWTSD via EMS system.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14092" y="2625777"/>
            <a:ext cx="7014538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Participant recruitment: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14092" y="5035623"/>
            <a:ext cx="7579577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Demographic information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55650" y="6118297"/>
            <a:ext cx="15076038" cy="184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39 university students participated: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7 male participants (18%), 31 female participants (79%) &amp; 1 non-binary participant (3%).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55650" y="8172522"/>
            <a:ext cx="5381802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Eligibility criteria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55650" y="9255197"/>
            <a:ext cx="15076038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Normal to corrected-to-normal vision and no colour vision deficiencies.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23445" y="2372574"/>
            <a:ext cx="17641111" cy="7448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2x2 between-subjects quantitative design.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Two independent variables: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IV1: Time of testing: Morning (9am to 12:59am) or afternoon (1pm to 5pm).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IV2: Chronotype: Morning or evening-type (calculated via MEQ total score sample mean).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Dependent variables: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Stroop response accuracy.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Stroop response time.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Four experimental groups were included: 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 chronotype and either morning or afternoon testing.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Evening chronotype and either morning or afternoon testing.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Analysis plan: two 2x2 between-subjects ANOVA.</a:t>
            </a:r>
          </a:p>
        </p:txBody>
      </p:sp>
      <p:sp>
        <p:nvSpPr>
          <p:cNvPr id="3" name="AutoShape 3"/>
          <p:cNvSpPr/>
          <p:nvPr/>
        </p:nvSpPr>
        <p:spPr>
          <a:xfrm flipH="1">
            <a:off x="17602742" y="-2264940"/>
            <a:ext cx="0" cy="18530084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1307933" y="8019408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2553980" y="866775"/>
            <a:ext cx="1318003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METHODOLOGY: DESIGN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859155" y="0"/>
            <a:ext cx="1562612" cy="1673225"/>
            <a:chOff x="0" y="0"/>
            <a:chExt cx="2083482" cy="2230967"/>
          </a:xfrm>
        </p:grpSpPr>
        <p:grpSp>
          <p:nvGrpSpPr>
            <p:cNvPr id="7" name="Group 7"/>
            <p:cNvGrpSpPr/>
            <p:nvPr/>
          </p:nvGrpSpPr>
          <p:grpSpPr>
            <a:xfrm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703982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03982" h="812800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0" y="437582"/>
              <a:ext cx="2083482" cy="12415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805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-2627572" y="-733336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1703387" y="6172200"/>
            <a:ext cx="5899355" cy="4114800"/>
          </a:xfrm>
          <a:custGeom>
            <a:avLst/>
            <a:gdLst/>
            <a:ahLst/>
            <a:cxnLst/>
            <a:rect l="l" t="t" r="r" b="b"/>
            <a:pathLst>
              <a:path w="5899355" h="4114800">
                <a:moveTo>
                  <a:pt x="0" y="0"/>
                </a:moveTo>
                <a:lnTo>
                  <a:pt x="5899355" y="0"/>
                </a:lnTo>
                <a:lnTo>
                  <a:pt x="589935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587787" y="9048108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411959" y="866775"/>
            <a:ext cx="13464081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METHODOLOGY: MATERIALS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-464938" y="9631277"/>
            <a:ext cx="18752938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3657600" y="-40227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2644262" y="2545997"/>
            <a:ext cx="5643738" cy="7741003"/>
          </a:xfrm>
          <a:custGeom>
            <a:avLst/>
            <a:gdLst/>
            <a:ahLst/>
            <a:cxnLst/>
            <a:rect l="l" t="t" r="r" b="b"/>
            <a:pathLst>
              <a:path w="5643738" h="7741003">
                <a:moveTo>
                  <a:pt x="0" y="0"/>
                </a:moveTo>
                <a:lnTo>
                  <a:pt x="5643738" y="0"/>
                </a:lnTo>
                <a:lnTo>
                  <a:pt x="5643738" y="7741003"/>
                </a:lnTo>
                <a:lnTo>
                  <a:pt x="0" y="774100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524" b="-1524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-145915" y="2545997"/>
            <a:ext cx="5945470" cy="7428131"/>
          </a:xfrm>
          <a:custGeom>
            <a:avLst/>
            <a:gdLst/>
            <a:ahLst/>
            <a:cxnLst/>
            <a:rect l="l" t="t" r="r" b="b"/>
            <a:pathLst>
              <a:path w="5945470" h="7428131">
                <a:moveTo>
                  <a:pt x="0" y="0"/>
                </a:moveTo>
                <a:lnTo>
                  <a:pt x="5945471" y="0"/>
                </a:lnTo>
                <a:lnTo>
                  <a:pt x="5945471" y="7428131"/>
                </a:lnTo>
                <a:lnTo>
                  <a:pt x="0" y="74281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6565" b="-6565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5367640" y="4020301"/>
            <a:ext cx="7552720" cy="3702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Information sheet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Consent form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Stroop task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MEQ 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Demographic questions. 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Debrief form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33368" y="2887822"/>
            <a:ext cx="4221264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Study materials: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982861" y="819751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2411959" y="866775"/>
            <a:ext cx="13464081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METHODOLOGY: MATERIALS</a:t>
            </a:r>
          </a:p>
        </p:txBody>
      </p:sp>
      <p:sp>
        <p:nvSpPr>
          <p:cNvPr id="4" name="AutoShape 4"/>
          <p:cNvSpPr/>
          <p:nvPr/>
        </p:nvSpPr>
        <p:spPr>
          <a:xfrm>
            <a:off x="691659" y="-839554"/>
            <a:ext cx="0" cy="18752938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 rot="-10800000">
            <a:off x="15810087" y="8599791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3657600" y="-40227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4173200" y="190543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1028700" y="2578533"/>
            <a:ext cx="14195525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Morningness-Eveningness Questionnaire (MEQ; Horne &amp; Ostberg, 1976)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4121454"/>
            <a:ext cx="15611761" cy="531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 19-item self-report questionnaire.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5-point Likert scale, total scores ranging from 16 to 96. 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8 items reverse scored to ensure accurate measurements.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Example questions: “How alert do you feel within the first half hour after waking?” and “If you went to bed at 11pm, how tired would you be?”.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Chosen due to strong test-retest reliability, with correlation coefficient of 0.80 and a Cronbach’s alpha of 0.70 (Horne &amp; Ostberg, 1976). 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When analysed in SPSS, reliability tests found a Cronbach’s alpha of .77.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484195" y="4111216"/>
            <a:ext cx="11805993" cy="3702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Half of the trials were congruent (word and ink colour match) e.g., RED in red.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Half were incongruent (word and ink colour differ) e.g., BLUE in red. 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Participants were asked to identify the colour of the ink, not the word.</a:t>
            </a:r>
          </a:p>
        </p:txBody>
      </p:sp>
      <p:sp>
        <p:nvSpPr>
          <p:cNvPr id="3" name="Freeform 3"/>
          <p:cNvSpPr/>
          <p:nvPr/>
        </p:nvSpPr>
        <p:spPr>
          <a:xfrm>
            <a:off x="13764167" y="637964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411959" y="866775"/>
            <a:ext cx="13464081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METHODOLOGY: MATERIALS</a:t>
            </a:r>
          </a:p>
        </p:txBody>
      </p:sp>
      <p:sp>
        <p:nvSpPr>
          <p:cNvPr id="5" name="AutoShape 5"/>
          <p:cNvSpPr/>
          <p:nvPr/>
        </p:nvSpPr>
        <p:spPr>
          <a:xfrm>
            <a:off x="-260599" y="9061267"/>
            <a:ext cx="7105264" cy="1905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6" name="AutoShape 6"/>
          <p:cNvSpPr/>
          <p:nvPr/>
        </p:nvSpPr>
        <p:spPr>
          <a:xfrm>
            <a:off x="5882861" y="9080317"/>
            <a:ext cx="12652572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-3657600" y="-40227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3484195" y="3188949"/>
            <a:ext cx="10230084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Stroop Colour and Word Task (Stroop, 1935)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419566" y="3425190"/>
            <a:ext cx="4441791" cy="3350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00BF63"/>
                </a:solidFill>
                <a:latin typeface="Alatsi"/>
                <a:ea typeface="Alatsi"/>
                <a:cs typeface="Alatsi"/>
                <a:sym typeface="Alatsi"/>
              </a:rPr>
              <a:t>RED</a:t>
            </a:r>
          </a:p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EECE20"/>
                </a:solidFill>
                <a:latin typeface="Alatsi"/>
                <a:ea typeface="Alatsi"/>
                <a:cs typeface="Alatsi"/>
                <a:sym typeface="Alatsi"/>
              </a:rPr>
              <a:t>BLUE</a:t>
            </a:r>
          </a:p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FF3131"/>
                </a:solidFill>
                <a:latin typeface="Alatsi"/>
                <a:ea typeface="Alatsi"/>
                <a:cs typeface="Alatsi"/>
                <a:sym typeface="Alatsi"/>
              </a:rPr>
              <a:t>GREEN</a:t>
            </a:r>
          </a:p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38B6FF"/>
                </a:solidFill>
                <a:latin typeface="Alatsi"/>
                <a:ea typeface="Alatsi"/>
                <a:cs typeface="Alatsi"/>
                <a:sym typeface="Alatsi"/>
              </a:rPr>
              <a:t>YELLOW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601067" y="3481049"/>
            <a:ext cx="4441791" cy="3354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FF3131"/>
                </a:solidFill>
                <a:latin typeface="Alatsi"/>
                <a:ea typeface="Alatsi"/>
                <a:cs typeface="Alatsi"/>
                <a:sym typeface="Alatsi"/>
              </a:rPr>
              <a:t>RED</a:t>
            </a:r>
          </a:p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38B6FF"/>
                </a:solidFill>
                <a:latin typeface="Alatsi"/>
                <a:ea typeface="Alatsi"/>
                <a:cs typeface="Alatsi"/>
                <a:sym typeface="Alatsi"/>
              </a:rPr>
              <a:t>BLUE</a:t>
            </a:r>
          </a:p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00BF63"/>
                </a:solidFill>
                <a:latin typeface="Alatsi"/>
                <a:ea typeface="Alatsi"/>
                <a:cs typeface="Alatsi"/>
                <a:sym typeface="Alatsi"/>
              </a:rPr>
              <a:t>GREEN</a:t>
            </a:r>
          </a:p>
          <a:p>
            <a:pPr algn="ctr">
              <a:lnSpc>
                <a:spcPts val="6727"/>
              </a:lnSpc>
            </a:pPr>
            <a:r>
              <a:rPr lang="en-US" sz="4805">
                <a:solidFill>
                  <a:srgbClr val="EECE20"/>
                </a:solidFill>
                <a:latin typeface="Alatsi"/>
                <a:ea typeface="Alatsi"/>
                <a:cs typeface="Alatsi"/>
                <a:sym typeface="Alatsi"/>
              </a:rPr>
              <a:t>YELLOW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707467" y="6637338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 flipH="1">
            <a:off x="543645" y="-317"/>
            <a:ext cx="57150" cy="1028700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678491" y="866775"/>
            <a:ext cx="15417401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METHODOLOGY: PROCEDURE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2627572" y="-733336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1801352" y="8247063"/>
            <a:ext cx="5938439" cy="2538683"/>
          </a:xfrm>
          <a:custGeom>
            <a:avLst/>
            <a:gdLst/>
            <a:ahLst/>
            <a:cxnLst/>
            <a:rect l="l" t="t" r="r" b="b"/>
            <a:pathLst>
              <a:path w="5938439" h="2538683">
                <a:moveTo>
                  <a:pt x="0" y="0"/>
                </a:moveTo>
                <a:lnTo>
                  <a:pt x="5938439" y="0"/>
                </a:lnTo>
                <a:lnTo>
                  <a:pt x="5938439" y="2538682"/>
                </a:lnTo>
                <a:lnTo>
                  <a:pt x="0" y="25386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1030028" y="2432050"/>
            <a:ext cx="14705320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Pilot studies &amp; Feedback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30028" y="3298825"/>
            <a:ext cx="15061360" cy="184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Randomised word order for each participant. 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Reduced item time limit from 5 seconds to 3 seconds to increase task difficulty.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0028" y="5157788"/>
            <a:ext cx="14705320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Ethical considerations: British Psychological Society Guidelines (2021).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30028" y="6561138"/>
            <a:ext cx="14705320" cy="246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Dissertation proposal form and Ethical Approval Application were submitted and approved by the School Research Ethics Panel prior to study creation. </a:t>
            </a:r>
          </a:p>
          <a:p>
            <a:pPr algn="l">
              <a:lnSpc>
                <a:spcPts val="4900"/>
              </a:lnSpc>
            </a:pPr>
            <a:r>
              <a:rPr lang="en-US" sz="35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Study posed minimal ethical risk, but possible challenges were identified. </a:t>
            </a:r>
          </a:p>
          <a:p>
            <a:pPr algn="l">
              <a:lnSpc>
                <a:spcPts val="4900"/>
              </a:lnSpc>
            </a:pPr>
            <a:r>
              <a:rPr lang="en-US" sz="35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Preventative actions taken.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24029" y="674688"/>
            <a:ext cx="12639943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METHODOLOGY: PROCEDURE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7512165" y="3362831"/>
            <a:ext cx="3259916" cy="1291091"/>
            <a:chOff x="0" y="0"/>
            <a:chExt cx="858579" cy="3400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58579" cy="340040"/>
            </a:xfrm>
            <a:custGeom>
              <a:avLst/>
              <a:gdLst/>
              <a:ahLst/>
              <a:cxnLst/>
              <a:rect l="l" t="t" r="r" b="b"/>
              <a:pathLst>
                <a:path w="858579" h="340040">
                  <a:moveTo>
                    <a:pt x="121119" y="0"/>
                  </a:moveTo>
                  <a:lnTo>
                    <a:pt x="737460" y="0"/>
                  </a:lnTo>
                  <a:cubicBezTo>
                    <a:pt x="804352" y="0"/>
                    <a:pt x="858579" y="54227"/>
                    <a:pt x="858579" y="121119"/>
                  </a:cubicBezTo>
                  <a:lnTo>
                    <a:pt x="858579" y="218921"/>
                  </a:lnTo>
                  <a:cubicBezTo>
                    <a:pt x="858579" y="285813"/>
                    <a:pt x="804352" y="340040"/>
                    <a:pt x="737460" y="340040"/>
                  </a:cubicBezTo>
                  <a:lnTo>
                    <a:pt x="121119" y="340040"/>
                  </a:lnTo>
                  <a:cubicBezTo>
                    <a:pt x="54227" y="340040"/>
                    <a:pt x="0" y="285813"/>
                    <a:pt x="0" y="218921"/>
                  </a:cubicBezTo>
                  <a:lnTo>
                    <a:pt x="0" y="121119"/>
                  </a:lnTo>
                  <a:cubicBezTo>
                    <a:pt x="0" y="54227"/>
                    <a:pt x="54227" y="0"/>
                    <a:pt x="121119" y="0"/>
                  </a:cubicBezTo>
                  <a:close/>
                </a:path>
              </a:pathLst>
            </a:custGeom>
            <a:solidFill>
              <a:srgbClr val="E9C7C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858579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9001" y="3362831"/>
            <a:ext cx="5276728" cy="1780669"/>
            <a:chOff x="0" y="0"/>
            <a:chExt cx="1389756" cy="46898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89756" cy="468983"/>
            </a:xfrm>
            <a:custGeom>
              <a:avLst/>
              <a:gdLst/>
              <a:ahLst/>
              <a:cxnLst/>
              <a:rect l="l" t="t" r="r" b="b"/>
              <a:pathLst>
                <a:path w="1389756" h="468983">
                  <a:moveTo>
                    <a:pt x="74826" y="0"/>
                  </a:moveTo>
                  <a:lnTo>
                    <a:pt x="1314929" y="0"/>
                  </a:lnTo>
                  <a:cubicBezTo>
                    <a:pt x="1334774" y="0"/>
                    <a:pt x="1353807" y="7883"/>
                    <a:pt x="1367839" y="21916"/>
                  </a:cubicBezTo>
                  <a:cubicBezTo>
                    <a:pt x="1381872" y="35949"/>
                    <a:pt x="1389756" y="54981"/>
                    <a:pt x="1389756" y="74826"/>
                  </a:cubicBezTo>
                  <a:lnTo>
                    <a:pt x="1389756" y="394157"/>
                  </a:lnTo>
                  <a:cubicBezTo>
                    <a:pt x="1389756" y="435482"/>
                    <a:pt x="1356255" y="468983"/>
                    <a:pt x="1314929" y="468983"/>
                  </a:cubicBezTo>
                  <a:lnTo>
                    <a:pt x="74826" y="468983"/>
                  </a:lnTo>
                  <a:cubicBezTo>
                    <a:pt x="54981" y="468983"/>
                    <a:pt x="35949" y="461099"/>
                    <a:pt x="21916" y="447067"/>
                  </a:cubicBezTo>
                  <a:cubicBezTo>
                    <a:pt x="7883" y="433034"/>
                    <a:pt x="0" y="414002"/>
                    <a:pt x="0" y="394157"/>
                  </a:cubicBezTo>
                  <a:lnTo>
                    <a:pt x="0" y="74826"/>
                  </a:lnTo>
                  <a:cubicBezTo>
                    <a:pt x="0" y="33501"/>
                    <a:pt x="33501" y="0"/>
                    <a:pt x="74826" y="0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389756" cy="5070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 flipV="1">
            <a:off x="624011" y="-104861"/>
            <a:ext cx="61790" cy="10494697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7512165" y="-1553858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-1517074" y="861626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5" name="Group 15"/>
          <p:cNvGrpSpPr/>
          <p:nvPr/>
        </p:nvGrpSpPr>
        <p:grpSpPr>
          <a:xfrm>
            <a:off x="13197407" y="7150254"/>
            <a:ext cx="3259916" cy="1145176"/>
            <a:chOff x="0" y="0"/>
            <a:chExt cx="858579" cy="30161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58579" cy="301610"/>
            </a:xfrm>
            <a:custGeom>
              <a:avLst/>
              <a:gdLst/>
              <a:ahLst/>
              <a:cxnLst/>
              <a:rect l="l" t="t" r="r" b="b"/>
              <a:pathLst>
                <a:path w="858579" h="301610">
                  <a:moveTo>
                    <a:pt x="121119" y="0"/>
                  </a:moveTo>
                  <a:lnTo>
                    <a:pt x="737460" y="0"/>
                  </a:lnTo>
                  <a:cubicBezTo>
                    <a:pt x="804352" y="0"/>
                    <a:pt x="858579" y="54227"/>
                    <a:pt x="858579" y="121119"/>
                  </a:cubicBezTo>
                  <a:lnTo>
                    <a:pt x="858579" y="180491"/>
                  </a:lnTo>
                  <a:cubicBezTo>
                    <a:pt x="858579" y="247383"/>
                    <a:pt x="804352" y="301610"/>
                    <a:pt x="737460" y="301610"/>
                  </a:cubicBezTo>
                  <a:lnTo>
                    <a:pt x="121119" y="301610"/>
                  </a:lnTo>
                  <a:cubicBezTo>
                    <a:pt x="54227" y="301610"/>
                    <a:pt x="0" y="247383"/>
                    <a:pt x="0" y="180491"/>
                  </a:cubicBezTo>
                  <a:lnTo>
                    <a:pt x="0" y="121119"/>
                  </a:lnTo>
                  <a:cubicBezTo>
                    <a:pt x="0" y="54227"/>
                    <a:pt x="54227" y="0"/>
                    <a:pt x="121119" y="0"/>
                  </a:cubicBezTo>
                  <a:close/>
                </a:path>
              </a:pathLst>
            </a:custGeom>
            <a:solidFill>
              <a:srgbClr val="E9C7C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858579" cy="3397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505636" y="6501964"/>
            <a:ext cx="5276728" cy="2295610"/>
            <a:chOff x="0" y="0"/>
            <a:chExt cx="1389756" cy="60460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389756" cy="604605"/>
            </a:xfrm>
            <a:custGeom>
              <a:avLst/>
              <a:gdLst/>
              <a:ahLst/>
              <a:cxnLst/>
              <a:rect l="l" t="t" r="r" b="b"/>
              <a:pathLst>
                <a:path w="1389756" h="604605">
                  <a:moveTo>
                    <a:pt x="74826" y="0"/>
                  </a:moveTo>
                  <a:lnTo>
                    <a:pt x="1314929" y="0"/>
                  </a:lnTo>
                  <a:cubicBezTo>
                    <a:pt x="1334774" y="0"/>
                    <a:pt x="1353807" y="7883"/>
                    <a:pt x="1367839" y="21916"/>
                  </a:cubicBezTo>
                  <a:cubicBezTo>
                    <a:pt x="1381872" y="35949"/>
                    <a:pt x="1389756" y="54981"/>
                    <a:pt x="1389756" y="74826"/>
                  </a:cubicBezTo>
                  <a:lnTo>
                    <a:pt x="1389756" y="529779"/>
                  </a:lnTo>
                  <a:cubicBezTo>
                    <a:pt x="1389756" y="549624"/>
                    <a:pt x="1381872" y="568656"/>
                    <a:pt x="1367839" y="582689"/>
                  </a:cubicBezTo>
                  <a:cubicBezTo>
                    <a:pt x="1353807" y="596722"/>
                    <a:pt x="1334774" y="604605"/>
                    <a:pt x="1314929" y="604605"/>
                  </a:cubicBezTo>
                  <a:lnTo>
                    <a:pt x="74826" y="604605"/>
                  </a:lnTo>
                  <a:cubicBezTo>
                    <a:pt x="33501" y="604605"/>
                    <a:pt x="0" y="571104"/>
                    <a:pt x="0" y="529779"/>
                  </a:cubicBezTo>
                  <a:lnTo>
                    <a:pt x="0" y="74826"/>
                  </a:lnTo>
                  <a:cubicBezTo>
                    <a:pt x="0" y="33501"/>
                    <a:pt x="33501" y="0"/>
                    <a:pt x="74826" y="0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1389756" cy="6427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028700" y="6829425"/>
            <a:ext cx="3746426" cy="1786835"/>
            <a:chOff x="0" y="0"/>
            <a:chExt cx="986713" cy="470607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986713" cy="470607"/>
            </a:xfrm>
            <a:custGeom>
              <a:avLst/>
              <a:gdLst/>
              <a:ahLst/>
              <a:cxnLst/>
              <a:rect l="l" t="t" r="r" b="b"/>
              <a:pathLst>
                <a:path w="986713" h="470607">
                  <a:moveTo>
                    <a:pt x="105391" y="0"/>
                  </a:moveTo>
                  <a:lnTo>
                    <a:pt x="881322" y="0"/>
                  </a:lnTo>
                  <a:cubicBezTo>
                    <a:pt x="939528" y="0"/>
                    <a:pt x="986713" y="47185"/>
                    <a:pt x="986713" y="105391"/>
                  </a:cubicBezTo>
                  <a:lnTo>
                    <a:pt x="986713" y="365216"/>
                  </a:lnTo>
                  <a:cubicBezTo>
                    <a:pt x="986713" y="423422"/>
                    <a:pt x="939528" y="470607"/>
                    <a:pt x="881322" y="470607"/>
                  </a:cubicBezTo>
                  <a:lnTo>
                    <a:pt x="105391" y="470607"/>
                  </a:lnTo>
                  <a:cubicBezTo>
                    <a:pt x="47185" y="470607"/>
                    <a:pt x="0" y="423422"/>
                    <a:pt x="0" y="365216"/>
                  </a:cubicBezTo>
                  <a:lnTo>
                    <a:pt x="0" y="105391"/>
                  </a:lnTo>
                  <a:cubicBezTo>
                    <a:pt x="0" y="47185"/>
                    <a:pt x="47185" y="0"/>
                    <a:pt x="105391" y="0"/>
                  </a:cubicBezTo>
                  <a:close/>
                </a:path>
              </a:pathLst>
            </a:custGeom>
            <a:solidFill>
              <a:srgbClr val="E9C7C6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986713" cy="5087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301260" y="3362831"/>
            <a:ext cx="4196659" cy="1291091"/>
            <a:chOff x="0" y="0"/>
            <a:chExt cx="1105293" cy="34004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105293" cy="340040"/>
            </a:xfrm>
            <a:custGeom>
              <a:avLst/>
              <a:gdLst/>
              <a:ahLst/>
              <a:cxnLst/>
              <a:rect l="l" t="t" r="r" b="b"/>
              <a:pathLst>
                <a:path w="1105293" h="340040">
                  <a:moveTo>
                    <a:pt x="94084" y="0"/>
                  </a:moveTo>
                  <a:lnTo>
                    <a:pt x="1011209" y="0"/>
                  </a:lnTo>
                  <a:cubicBezTo>
                    <a:pt x="1063170" y="0"/>
                    <a:pt x="1105293" y="42123"/>
                    <a:pt x="1105293" y="94084"/>
                  </a:cubicBezTo>
                  <a:lnTo>
                    <a:pt x="1105293" y="245956"/>
                  </a:lnTo>
                  <a:cubicBezTo>
                    <a:pt x="1105293" y="270909"/>
                    <a:pt x="1095381" y="294840"/>
                    <a:pt x="1077736" y="312484"/>
                  </a:cubicBezTo>
                  <a:cubicBezTo>
                    <a:pt x="1060092" y="330128"/>
                    <a:pt x="1036162" y="340040"/>
                    <a:pt x="1011209" y="340040"/>
                  </a:cubicBezTo>
                  <a:lnTo>
                    <a:pt x="94084" y="340040"/>
                  </a:lnTo>
                  <a:cubicBezTo>
                    <a:pt x="69131" y="340040"/>
                    <a:pt x="45201" y="330128"/>
                    <a:pt x="27557" y="312484"/>
                  </a:cubicBezTo>
                  <a:cubicBezTo>
                    <a:pt x="9912" y="294840"/>
                    <a:pt x="0" y="270909"/>
                    <a:pt x="0" y="245956"/>
                  </a:cubicBezTo>
                  <a:lnTo>
                    <a:pt x="0" y="94084"/>
                  </a:lnTo>
                  <a:cubicBezTo>
                    <a:pt x="0" y="69131"/>
                    <a:pt x="9912" y="45201"/>
                    <a:pt x="27557" y="27557"/>
                  </a:cubicBezTo>
                  <a:cubicBezTo>
                    <a:pt x="45201" y="9912"/>
                    <a:pt x="69131" y="0"/>
                    <a:pt x="94084" y="0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1105293" cy="378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340358" y="3646740"/>
            <a:ext cx="3607283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Arrival at labs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89950" y="7126673"/>
            <a:ext cx="3607283" cy="122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Debrief form &amp; credits awarded</a:t>
            </a:r>
          </a:p>
        </p:txBody>
      </p:sp>
      <p:sp>
        <p:nvSpPr>
          <p:cNvPr id="29" name="Freeform 29"/>
          <p:cNvSpPr/>
          <p:nvPr/>
        </p:nvSpPr>
        <p:spPr>
          <a:xfrm>
            <a:off x="10920499" y="3848535"/>
            <a:ext cx="1120083" cy="404630"/>
          </a:xfrm>
          <a:custGeom>
            <a:avLst/>
            <a:gdLst/>
            <a:ahLst/>
            <a:cxnLst/>
            <a:rect l="l" t="t" r="r" b="b"/>
            <a:pathLst>
              <a:path w="1120083" h="404630">
                <a:moveTo>
                  <a:pt x="0" y="0"/>
                </a:moveTo>
                <a:lnTo>
                  <a:pt x="1120083" y="0"/>
                </a:lnTo>
                <a:lnTo>
                  <a:pt x="1120083" y="404630"/>
                </a:lnTo>
                <a:lnTo>
                  <a:pt x="0" y="4046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>
            <a:off x="5945594" y="3848535"/>
            <a:ext cx="1120083" cy="404630"/>
          </a:xfrm>
          <a:custGeom>
            <a:avLst/>
            <a:gdLst/>
            <a:ahLst/>
            <a:cxnLst/>
            <a:rect l="l" t="t" r="r" b="b"/>
            <a:pathLst>
              <a:path w="1120083" h="404630">
                <a:moveTo>
                  <a:pt x="0" y="0"/>
                </a:moveTo>
                <a:lnTo>
                  <a:pt x="1120083" y="0"/>
                </a:lnTo>
                <a:lnTo>
                  <a:pt x="1120083" y="404630"/>
                </a:lnTo>
                <a:lnTo>
                  <a:pt x="0" y="4046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 rot="-10800000">
            <a:off x="5080339" y="7447454"/>
            <a:ext cx="1120083" cy="404630"/>
          </a:xfrm>
          <a:custGeom>
            <a:avLst/>
            <a:gdLst/>
            <a:ahLst/>
            <a:cxnLst/>
            <a:rect l="l" t="t" r="r" b="b"/>
            <a:pathLst>
              <a:path w="1120083" h="404630">
                <a:moveTo>
                  <a:pt x="0" y="0"/>
                </a:moveTo>
                <a:lnTo>
                  <a:pt x="1120083" y="0"/>
                </a:lnTo>
                <a:lnTo>
                  <a:pt x="1120083" y="404630"/>
                </a:lnTo>
                <a:lnTo>
                  <a:pt x="0" y="4046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32"/>
          <p:cNvSpPr/>
          <p:nvPr/>
        </p:nvSpPr>
        <p:spPr>
          <a:xfrm rot="-10800000">
            <a:off x="11927173" y="7420737"/>
            <a:ext cx="1120083" cy="404630"/>
          </a:xfrm>
          <a:custGeom>
            <a:avLst/>
            <a:gdLst/>
            <a:ahLst/>
            <a:cxnLst/>
            <a:rect l="l" t="t" r="r" b="b"/>
            <a:pathLst>
              <a:path w="1120083" h="404630">
                <a:moveTo>
                  <a:pt x="0" y="0"/>
                </a:moveTo>
                <a:lnTo>
                  <a:pt x="1120083" y="0"/>
                </a:lnTo>
                <a:lnTo>
                  <a:pt x="1120083" y="404630"/>
                </a:lnTo>
                <a:lnTo>
                  <a:pt x="0" y="4046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Freeform 33"/>
          <p:cNvSpPr/>
          <p:nvPr/>
        </p:nvSpPr>
        <p:spPr>
          <a:xfrm rot="9844696">
            <a:off x="16361771" y="5638816"/>
            <a:ext cx="1394168" cy="1394168"/>
          </a:xfrm>
          <a:custGeom>
            <a:avLst/>
            <a:gdLst/>
            <a:ahLst/>
            <a:cxnLst/>
            <a:rect l="l" t="t" r="r" b="b"/>
            <a:pathLst>
              <a:path w="1394168" h="1394168">
                <a:moveTo>
                  <a:pt x="0" y="0"/>
                </a:moveTo>
                <a:lnTo>
                  <a:pt x="1394168" y="0"/>
                </a:lnTo>
                <a:lnTo>
                  <a:pt x="1394168" y="1394168"/>
                </a:lnTo>
                <a:lnTo>
                  <a:pt x="0" y="139416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4" name="TextBox 34"/>
          <p:cNvSpPr txBox="1"/>
          <p:nvPr/>
        </p:nvSpPr>
        <p:spPr>
          <a:xfrm>
            <a:off x="12189001" y="3531420"/>
            <a:ext cx="5276728" cy="1367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87"/>
              </a:lnSpc>
            </a:pPr>
            <a:r>
              <a:rPr lang="en-US" sz="391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Information &amp; consent forms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790206" y="7308457"/>
            <a:ext cx="3607283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Stroop task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505636" y="6553644"/>
            <a:ext cx="5276728" cy="2062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87"/>
              </a:lnSpc>
            </a:pPr>
            <a:r>
              <a:rPr lang="en-US" sz="391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Morningness-Eveningness Questionnaire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615909" y="3646740"/>
            <a:ext cx="4182217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EMS advertisement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866775"/>
            <a:ext cx="16230600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RESULTS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627362" y="0"/>
            <a:ext cx="937061" cy="10287000"/>
            <a:chOff x="0" y="0"/>
            <a:chExt cx="246798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46798" cy="2709333"/>
            </a:xfrm>
            <a:custGeom>
              <a:avLst/>
              <a:gdLst/>
              <a:ahLst/>
              <a:cxnLst/>
              <a:rect l="l" t="t" r="r" b="b"/>
              <a:pathLst>
                <a:path w="246798" h="2709333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 flipH="1" flipV="1">
            <a:off x="1085850" y="7289441"/>
            <a:ext cx="5403" cy="2997456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7" name="AutoShape 7"/>
          <p:cNvSpPr/>
          <p:nvPr/>
        </p:nvSpPr>
        <p:spPr>
          <a:xfrm flipH="1" flipV="1">
            <a:off x="1090490" y="-104525"/>
            <a:ext cx="762" cy="8392437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8" name="Group 8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1720181" y="818491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72502" y="-841071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3612461" y="6127519"/>
            <a:ext cx="4995894" cy="4114800"/>
          </a:xfrm>
          <a:custGeom>
            <a:avLst/>
            <a:gdLst/>
            <a:ahLst/>
            <a:cxnLst/>
            <a:rect l="l" t="t" r="r" b="b"/>
            <a:pathLst>
              <a:path w="4995894" h="4114800">
                <a:moveTo>
                  <a:pt x="0" y="0"/>
                </a:moveTo>
                <a:lnTo>
                  <a:pt x="4995894" y="0"/>
                </a:lnTo>
                <a:lnTo>
                  <a:pt x="499589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1790418" y="3303587"/>
            <a:ext cx="16085310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(via MEQ scores)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Time of testing (morning or afternoon)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790418" y="2411413"/>
            <a:ext cx="9438094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categorisation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90418" y="4897438"/>
            <a:ext cx="7489110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MEQ score analysis: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90418" y="5789612"/>
            <a:ext cx="16085310" cy="2089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Mean score: </a:t>
            </a:r>
            <a:r>
              <a:rPr lang="en-US" sz="3999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</a:t>
            </a:r>
            <a:r>
              <a:rPr lang="en-US" sz="3999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=46, </a:t>
            </a:r>
            <a:r>
              <a:rPr lang="en-US" sz="3999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SD</a:t>
            </a:r>
            <a:r>
              <a:rPr lang="en-US" sz="3999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=1.6</a:t>
            </a:r>
          </a:p>
          <a:p>
            <a:pPr algn="l">
              <a:lnSpc>
                <a:spcPts val="5599"/>
              </a:lnSpc>
            </a:pPr>
            <a:r>
              <a:rPr lang="en-US" sz="3999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 chronotype MEQ ≥ 46, Evening chronotype MEQ &lt; 46</a:t>
            </a:r>
          </a:p>
          <a:p>
            <a:pPr algn="l">
              <a:lnSpc>
                <a:spcPts val="5599"/>
              </a:lnSpc>
            </a:pPr>
            <a:r>
              <a:rPr lang="en-US" sz="3999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Total of 20 morning and 19 evening chronotypes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16665" y="7897710"/>
            <a:ext cx="5042065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Outlier removal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716665" y="8693561"/>
            <a:ext cx="16085310" cy="1384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One extreme mean response time.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One with substantial missing data.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95910"/>
            <a:ext cx="16230600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RESULTS</a:t>
            </a:r>
          </a:p>
        </p:txBody>
      </p:sp>
      <p:sp>
        <p:nvSpPr>
          <p:cNvPr id="3" name="Freeform 3"/>
          <p:cNvSpPr/>
          <p:nvPr/>
        </p:nvSpPr>
        <p:spPr>
          <a:xfrm>
            <a:off x="13764167" y="5827621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1028700" y="1616709"/>
            <a:ext cx="16230600" cy="2114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 chronotypes performed better on the Stroop task in terms of accuracy than evening types.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 chronotypes showed greater effect of time of testing, scoring lower when tested at non-aligned time.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2628900" y="-1449083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9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371425"/>
              </p:ext>
            </p:extLst>
          </p:nvPr>
        </p:nvGraphicFramePr>
        <p:xfrm>
          <a:off x="1800476" y="4966970"/>
          <a:ext cx="7343523" cy="5286377"/>
        </p:xfrm>
        <a:graphic>
          <a:graphicData uri="http://schemas.openxmlformats.org/drawingml/2006/table">
            <a:tbl>
              <a:tblPr/>
              <a:tblGrid>
                <a:gridCol w="24478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78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78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9821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Mean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Std. Deviation (</a:t>
                      </a:r>
                      <a:r>
                        <a:rPr lang="en-US" sz="1899" i="1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SD</a:t>
                      </a:r>
                      <a:r>
                        <a:rPr lang="en-US" sz="1899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)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4139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Morning chronotype x Morning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52.6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5.9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4139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Morning chronotype x Afternoon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45.7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10.4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84139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Evening chronotype x Morning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51.2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5.2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84139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Evening chronotype</a:t>
                      </a:r>
                      <a:endParaRPr lang="en-US" sz="1100"/>
                    </a:p>
                    <a:p>
                      <a:pPr algn="ctr">
                        <a:lnSpc>
                          <a:spcPts val="2100"/>
                        </a:lnSpc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x Afternoon testing</a:t>
                      </a:r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51.8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6.9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TextBox 10"/>
          <p:cNvSpPr txBox="1"/>
          <p:nvPr/>
        </p:nvSpPr>
        <p:spPr>
          <a:xfrm>
            <a:off x="2917798" y="4177665"/>
            <a:ext cx="5648661" cy="789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</a:pPr>
            <a:r>
              <a:rPr lang="en-US" sz="2300" u="sng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Table 1. Descriptive statistics for scores on Stroop task accuracy per condition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767870" y="4177665"/>
            <a:ext cx="6323542" cy="789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20"/>
              </a:lnSpc>
            </a:pPr>
            <a:r>
              <a:rPr lang="en-US" sz="2300" u="sng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Table 2. Descriptive statistics for scores on Stroop task accuracy total</a:t>
            </a:r>
          </a:p>
        </p:txBody>
      </p:sp>
      <p:graphicFrame>
        <p:nvGraphicFramePr>
          <p:cNvPr id="12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909451"/>
              </p:ext>
            </p:extLst>
          </p:nvPr>
        </p:nvGraphicFramePr>
        <p:xfrm>
          <a:off x="9392811" y="5024120"/>
          <a:ext cx="7073661" cy="5238750"/>
        </p:xfrm>
        <a:graphic>
          <a:graphicData uri="http://schemas.openxmlformats.org/drawingml/2006/table">
            <a:tbl>
              <a:tblPr/>
              <a:tblGrid>
                <a:gridCol w="22704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04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28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69073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Mean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Std. Deviation (</a:t>
                      </a:r>
                      <a:r>
                        <a:rPr lang="en-US" sz="1899" i="1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SD</a:t>
                      </a:r>
                      <a:r>
                        <a:rPr lang="en-US" sz="1899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)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4210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morning chronotype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49.1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9.0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4210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evening chronotype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51.5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5.9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17047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morning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51.9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5.1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84210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r>
                        <a:rPr lang="en-US" sz="15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eafternoon testting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48.6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9.2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764167" y="620819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424300" y="10095777"/>
            <a:ext cx="18287847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553980" y="447429"/>
            <a:ext cx="1318003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RESULTS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5859155" y="0"/>
            <a:ext cx="1562612" cy="1673225"/>
            <a:chOff x="0" y="0"/>
            <a:chExt cx="2083482" cy="2230967"/>
          </a:xfrm>
        </p:grpSpPr>
        <p:grpSp>
          <p:nvGrpSpPr>
            <p:cNvPr id="6" name="Group 6"/>
            <p:cNvGrpSpPr/>
            <p:nvPr/>
          </p:nvGrpSpPr>
          <p:grpSpPr>
            <a:xfrm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703982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03982" h="812800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" name="TextBox 9"/>
            <p:cNvSpPr txBox="1"/>
            <p:nvPr/>
          </p:nvSpPr>
          <p:spPr>
            <a:xfrm>
              <a:off x="0" y="437582"/>
              <a:ext cx="2083482" cy="12415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805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-2627572" y="-733336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11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0082249"/>
              </p:ext>
            </p:extLst>
          </p:nvPr>
        </p:nvGraphicFramePr>
        <p:xfrm>
          <a:off x="650165" y="4533177"/>
          <a:ext cx="8074926" cy="5565140"/>
        </p:xfrm>
        <a:graphic>
          <a:graphicData uri="http://schemas.openxmlformats.org/drawingml/2006/table">
            <a:tbl>
              <a:tblPr/>
              <a:tblGrid>
                <a:gridCol w="26916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916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916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20703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Mean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r>
                        <a:rPr lang="en-US" sz="1899" dirty="0" err="1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Sdt</a:t>
                      </a:r>
                      <a:r>
                        <a:rPr lang="en-US" sz="1899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. Deviation (</a:t>
                      </a:r>
                      <a:r>
                        <a:rPr lang="en-US" sz="1899" i="1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SD</a:t>
                      </a:r>
                      <a:r>
                        <a:rPr lang="en-US" sz="1899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)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3027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Morning chronotype x morning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839.2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84.1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0470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Morning chronotype x afternoon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812.6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53.3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0470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Evening chronotype x morning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832.1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73.4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60470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Evening chronotype x afternoon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870.9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54.9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2" name="TextBox 12"/>
          <p:cNvSpPr txBox="1"/>
          <p:nvPr/>
        </p:nvSpPr>
        <p:spPr>
          <a:xfrm>
            <a:off x="1030028" y="1901579"/>
            <a:ext cx="16230600" cy="122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Response times were longer during optimal time of day for both chronotypes, declining during non-optimal times.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11394" y="3541307"/>
            <a:ext cx="6352468" cy="763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2200" u="sng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Table 3. Descriptive statistics for response time on Stroop task per conditon in milliseconds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85230" y="3541307"/>
            <a:ext cx="5957874" cy="763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2200" u="sng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Table 4. Descriptive statistics for response time on Stroop task total in milliseconds</a:t>
            </a:r>
          </a:p>
        </p:txBody>
      </p:sp>
      <p:graphicFrame>
        <p:nvGraphicFramePr>
          <p:cNvPr id="15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6217587"/>
              </p:ext>
            </p:extLst>
          </p:nvPr>
        </p:nvGraphicFramePr>
        <p:xfrm>
          <a:off x="9788303" y="4609377"/>
          <a:ext cx="7951728" cy="5276850"/>
        </p:xfrm>
        <a:graphic>
          <a:graphicData uri="http://schemas.openxmlformats.org/drawingml/2006/table">
            <a:tbl>
              <a:tblPr/>
              <a:tblGrid>
                <a:gridCol w="26505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05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05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21050">
                <a:tc>
                  <a:txBody>
                    <a:bodyPr/>
                    <a:lstStyle/>
                    <a:p>
                      <a:pPr algn="ctr">
                        <a:lnSpc>
                          <a:spcPts val="2659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Mean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 dirty="0" err="1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Sdt</a:t>
                      </a:r>
                      <a:r>
                        <a:rPr lang="en-US" sz="1700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. Deviation (</a:t>
                      </a:r>
                      <a:r>
                        <a:rPr lang="en-US" sz="1700" i="1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SD</a:t>
                      </a:r>
                      <a:r>
                        <a:rPr lang="en-US" sz="1700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)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0907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morning chronotype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825.9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69.8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0907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evening chronotype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850.5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66.5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16993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morning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835.6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76.9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16993">
                <a:tc>
                  <a:txBody>
                    <a:bodyPr/>
                    <a:lstStyle/>
                    <a:p>
                      <a:pPr algn="ctr">
                        <a:lnSpc>
                          <a:spcPts val="2380"/>
                        </a:lnSpc>
                        <a:defRPr/>
                      </a:pPr>
                      <a:r>
                        <a:rPr lang="en-US" sz="17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Total afternoon testing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840.2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220"/>
                        </a:lnSpc>
                        <a:defRPr/>
                      </a:pPr>
                      <a:r>
                        <a:rPr lang="en-US" sz="2300" dirty="0">
                          <a:solidFill>
                            <a:srgbClr val="000000"/>
                          </a:solidFill>
                          <a:latin typeface="Alatsi"/>
                          <a:ea typeface="Alatsi"/>
                          <a:cs typeface="Alatsi"/>
                          <a:sym typeface="Alatsi"/>
                        </a:rPr>
                        <a:t>60.4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866775"/>
            <a:ext cx="16336367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RESULTS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027654" y="2359024"/>
            <a:ext cx="14232692" cy="7727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Test of normality checks conducted.</a:t>
            </a:r>
          </a:p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Two-way between-subjcts ANOVA conducted. </a:t>
            </a:r>
          </a:p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(morning/evening) &amp; Time of testing (morning/afternoon). </a:t>
            </a:r>
          </a:p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 significant interaction effect: F(1,35)=2.26, p&gt; .05</a:t>
            </a:r>
          </a:p>
          <a:p>
            <a:pPr algn="l">
              <a:lnSpc>
                <a:spcPts val="5599"/>
              </a:lnSpc>
            </a:pPr>
            <a:endParaRPr lang="en-US" sz="3999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 significant main effects for chronotype or time of testing: 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Chronotype: F(1,35)=1.38, p&gt; .05</a:t>
            </a:r>
          </a:p>
          <a:p>
            <a:pPr marL="863599" lvl="1" indent="-431800" algn="l">
              <a:lnSpc>
                <a:spcPts val="5599"/>
              </a:lnSpc>
              <a:buFont typeface="Arial"/>
              <a:buChar char="•"/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Time of testing: F(1,35)=0.08, p&gt; .05</a:t>
            </a:r>
          </a:p>
          <a:p>
            <a:pPr algn="l">
              <a:lnSpc>
                <a:spcPts val="5599"/>
              </a:lnSpc>
            </a:pPr>
            <a:endParaRPr lang="en-US" sz="3999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5599"/>
              </a:lnSpc>
            </a:pPr>
            <a:endParaRPr lang="en-US" sz="3999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627362" y="0"/>
            <a:ext cx="937061" cy="10287000"/>
            <a:chOff x="0" y="0"/>
            <a:chExt cx="246798" cy="27093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6798" cy="2709333"/>
            </a:xfrm>
            <a:custGeom>
              <a:avLst/>
              <a:gdLst/>
              <a:ahLst/>
              <a:cxnLst/>
              <a:rect l="l" t="t" r="r" b="b"/>
              <a:pathLst>
                <a:path w="246798" h="2709333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AutoShape 10"/>
          <p:cNvSpPr/>
          <p:nvPr/>
        </p:nvSpPr>
        <p:spPr>
          <a:xfrm flipH="1" flipV="1">
            <a:off x="1085850" y="7289441"/>
            <a:ext cx="5403" cy="2997456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1" name="AutoShape 11"/>
          <p:cNvSpPr/>
          <p:nvPr/>
        </p:nvSpPr>
        <p:spPr>
          <a:xfrm flipH="1" flipV="1">
            <a:off x="1091252" y="141801"/>
            <a:ext cx="381" cy="12120985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0" y="9188218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564423" y="-1641171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3543139" y="7130818"/>
            <a:ext cx="3097322" cy="4114800"/>
          </a:xfrm>
          <a:custGeom>
            <a:avLst/>
            <a:gdLst/>
            <a:ahLst/>
            <a:cxnLst/>
            <a:rect l="l" t="t" r="r" b="b"/>
            <a:pathLst>
              <a:path w="3097322" h="4114800">
                <a:moveTo>
                  <a:pt x="0" y="0"/>
                </a:moveTo>
                <a:lnTo>
                  <a:pt x="3097322" y="0"/>
                </a:lnTo>
                <a:lnTo>
                  <a:pt x="309732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915855" y="0"/>
            <a:ext cx="1449213" cy="1673225"/>
            <a:chOff x="0" y="0"/>
            <a:chExt cx="703982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03982" cy="812800"/>
            </a:xfrm>
            <a:custGeom>
              <a:avLst/>
              <a:gdLst/>
              <a:ahLst/>
              <a:cxnLst/>
              <a:rect l="l" t="t" r="r" b="b"/>
              <a:pathLst>
                <a:path w="703982" h="812800">
                  <a:moveTo>
                    <a:pt x="234787" y="793731"/>
                  </a:moveTo>
                  <a:cubicBezTo>
                    <a:pt x="270879" y="805245"/>
                    <a:pt x="311910" y="812800"/>
                    <a:pt x="352180" y="812800"/>
                  </a:cubicBezTo>
                  <a:cubicBezTo>
                    <a:pt x="392452" y="812800"/>
                    <a:pt x="431204" y="806323"/>
                    <a:pt x="466915" y="794809"/>
                  </a:cubicBezTo>
                  <a:cubicBezTo>
                    <a:pt x="467675" y="794450"/>
                    <a:pt x="468435" y="794450"/>
                    <a:pt x="469194" y="794090"/>
                  </a:cubicBezTo>
                  <a:cubicBezTo>
                    <a:pt x="603304" y="748035"/>
                    <a:pt x="702082" y="626421"/>
                    <a:pt x="703982" y="484298"/>
                  </a:cubicBezTo>
                  <a:lnTo>
                    <a:pt x="703982" y="0"/>
                  </a:lnTo>
                  <a:lnTo>
                    <a:pt x="0" y="0"/>
                  </a:lnTo>
                  <a:lnTo>
                    <a:pt x="0" y="483939"/>
                  </a:lnTo>
                  <a:cubicBezTo>
                    <a:pt x="1900" y="627140"/>
                    <a:pt x="99158" y="748755"/>
                    <a:pt x="234787" y="793731"/>
                  </a:cubicBezTo>
                  <a:close/>
                </a:path>
              </a:pathLst>
            </a:custGeom>
            <a:solidFill>
              <a:srgbClr val="9FC3D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703982" cy="723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28700" y="866775"/>
            <a:ext cx="16336367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RESULTS </a:t>
            </a:r>
          </a:p>
        </p:txBody>
      </p:sp>
      <p:sp>
        <p:nvSpPr>
          <p:cNvPr id="6" name="Freeform 6"/>
          <p:cNvSpPr/>
          <p:nvPr/>
        </p:nvSpPr>
        <p:spPr>
          <a:xfrm>
            <a:off x="10184454" y="8654355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2027654" y="2438919"/>
            <a:ext cx="14232692" cy="8035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2x2 ANOVA conducted on Stroop response time. 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 significant interaction between chronotype and time of testing: F(1,35)=2.26, p&gt; .05</a:t>
            </a:r>
          </a:p>
          <a:p>
            <a:pPr algn="l">
              <a:lnSpc>
                <a:spcPts val="4900"/>
              </a:lnSpc>
            </a:pPr>
            <a:endParaRPr lang="en-US" sz="35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 significant main effects: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Chronotype: F(1,35)=1.38, p&gt; .05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Time of testing: F(1,35)=008, p&gt; .78</a:t>
            </a:r>
          </a:p>
          <a:p>
            <a:pPr algn="l">
              <a:lnSpc>
                <a:spcPts val="4900"/>
              </a:lnSpc>
            </a:pPr>
            <a:endParaRPr lang="en-US" sz="35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 statistically significant effects found for chronotype or time of testing on Stroop response time. 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In this study, neither chronotype nor time of testing had a measurable impact on attention performance as measured by the Stroop task. </a:t>
            </a:r>
          </a:p>
          <a:p>
            <a:pPr algn="l">
              <a:lnSpc>
                <a:spcPts val="4900"/>
              </a:lnSpc>
            </a:pPr>
            <a:endParaRPr lang="en-US" sz="35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627362" y="0"/>
            <a:ext cx="937061" cy="10287000"/>
            <a:chOff x="0" y="0"/>
            <a:chExt cx="246798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46798" cy="2709333"/>
            </a:xfrm>
            <a:custGeom>
              <a:avLst/>
              <a:gdLst/>
              <a:ahLst/>
              <a:cxnLst/>
              <a:rect l="l" t="t" r="r" b="b"/>
              <a:pathLst>
                <a:path w="246798" h="2709333">
                  <a:moveTo>
                    <a:pt x="0" y="0"/>
                  </a:moveTo>
                  <a:lnTo>
                    <a:pt x="246798" y="0"/>
                  </a:lnTo>
                  <a:lnTo>
                    <a:pt x="2467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3E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246798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H="1" flipV="1">
            <a:off x="1085850" y="7289441"/>
            <a:ext cx="5403" cy="2997456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2" name="AutoShape 12"/>
          <p:cNvSpPr/>
          <p:nvPr/>
        </p:nvSpPr>
        <p:spPr>
          <a:xfrm flipH="1" flipV="1">
            <a:off x="1090490" y="-104525"/>
            <a:ext cx="762" cy="7911612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564423" y="-1641171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3000154" y="-384175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06047" y="651581"/>
            <a:ext cx="15815306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﻿RESULTS</a:t>
            </a:r>
          </a:p>
        </p:txBody>
      </p:sp>
      <p:sp>
        <p:nvSpPr>
          <p:cNvPr id="3" name="AutoShape 3"/>
          <p:cNvSpPr/>
          <p:nvPr/>
        </p:nvSpPr>
        <p:spPr>
          <a:xfrm>
            <a:off x="-260599" y="9651817"/>
            <a:ext cx="18548599" cy="0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15859155" y="0"/>
            <a:ext cx="1562612" cy="1673225"/>
            <a:chOff x="0" y="0"/>
            <a:chExt cx="2083482" cy="2230967"/>
          </a:xfrm>
        </p:grpSpPr>
        <p:grpSp>
          <p:nvGrpSpPr>
            <p:cNvPr id="5" name="Group 5"/>
            <p:cNvGrpSpPr/>
            <p:nvPr/>
          </p:nvGrpSpPr>
          <p:grpSpPr>
            <a:xfrm>
              <a:off x="75599" y="0"/>
              <a:ext cx="1932284" cy="2230967"/>
              <a:chOff x="0" y="0"/>
              <a:chExt cx="703982" cy="8128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0" y="0"/>
                <a:ext cx="703982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703982" h="812800">
                    <a:moveTo>
                      <a:pt x="234787" y="793731"/>
                    </a:moveTo>
                    <a:cubicBezTo>
                      <a:pt x="270879" y="805245"/>
                      <a:pt x="311910" y="812800"/>
                      <a:pt x="352180" y="812800"/>
                    </a:cubicBezTo>
                    <a:cubicBezTo>
                      <a:pt x="392452" y="812800"/>
                      <a:pt x="431204" y="806323"/>
                      <a:pt x="466915" y="794809"/>
                    </a:cubicBezTo>
                    <a:cubicBezTo>
                      <a:pt x="467675" y="794450"/>
                      <a:pt x="468435" y="794450"/>
                      <a:pt x="469194" y="794090"/>
                    </a:cubicBezTo>
                    <a:cubicBezTo>
                      <a:pt x="603304" y="748035"/>
                      <a:pt x="702082" y="626421"/>
                      <a:pt x="703982" y="484298"/>
                    </a:cubicBezTo>
                    <a:lnTo>
                      <a:pt x="703982" y="0"/>
                    </a:lnTo>
                    <a:lnTo>
                      <a:pt x="0" y="0"/>
                    </a:lnTo>
                    <a:lnTo>
                      <a:pt x="0" y="483939"/>
                    </a:lnTo>
                    <a:cubicBezTo>
                      <a:pt x="1900" y="627140"/>
                      <a:pt x="99158" y="748755"/>
                      <a:pt x="234787" y="793731"/>
                    </a:cubicBez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703982" cy="733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0" y="437582"/>
              <a:ext cx="2083482" cy="12415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805"/>
                </a:lnSpc>
              </a:pPr>
              <a:endParaRPr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1247" y="1771266"/>
            <a:ext cx="9192416" cy="8275586"/>
          </a:xfrm>
          <a:prstGeom prst="rect">
            <a:avLst/>
          </a:prstGeom>
        </p:spPr>
      </p:pic>
      <p:sp>
        <p:nvSpPr>
          <p:cNvPr id="10" name="Freeform 10"/>
          <p:cNvSpPr/>
          <p:nvPr/>
        </p:nvSpPr>
        <p:spPr>
          <a:xfrm>
            <a:off x="-1145203" y="-402279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14877833" y="815434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462560" y="2478084"/>
            <a:ext cx="8948371" cy="5848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endParaRPr/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 chronotypes performed better in the morning with slower response times.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Evening chronotypes performed petter in the afternoon but also had slower reaction times in the afternoon.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Faster response times were associated with lower Stroop accuracy. 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00830" y="0"/>
            <a:ext cx="4239083" cy="10287000"/>
            <a:chOff x="0" y="0"/>
            <a:chExt cx="5652111" cy="13716000"/>
          </a:xfrm>
        </p:grpSpPr>
        <p:grpSp>
          <p:nvGrpSpPr>
            <p:cNvPr id="3" name="Group 3"/>
            <p:cNvGrpSpPr/>
            <p:nvPr/>
          </p:nvGrpSpPr>
          <p:grpSpPr>
            <a:xfrm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12646898" y="-21019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3038254" y="866775"/>
            <a:ext cx="12625348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DISCUSSION</a:t>
            </a:r>
          </a:p>
        </p:txBody>
      </p:sp>
      <p:sp>
        <p:nvSpPr>
          <p:cNvPr id="14" name="Freeform 14"/>
          <p:cNvSpPr/>
          <p:nvPr/>
        </p:nvSpPr>
        <p:spPr>
          <a:xfrm>
            <a:off x="11118095" y="925830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3038254" y="2559744"/>
            <a:ext cx="15439847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Aim of study: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38254" y="3258244"/>
            <a:ext cx="13861129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Examine how chronotype and time of testing affect attention performance on the Stroopusing the Morningness-Eveningness Questionnaire.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038254" y="4765675"/>
            <a:ext cx="15439847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Research questions: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038254" y="5466456"/>
            <a:ext cx="15439847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Does chronotype and time of testing affect attention performance?</a:t>
            </a:r>
          </a:p>
          <a:p>
            <a:pPr marL="647700" lvl="1" indent="-323850" algn="l">
              <a:lnSpc>
                <a:spcPts val="4200"/>
              </a:lnSpc>
              <a:buAutoNum type="arabicPeriod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Do individuals perform better when tested at their optimal time?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038254" y="6961780"/>
            <a:ext cx="15439847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Findings: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038254" y="7802065"/>
            <a:ext cx="14454255" cy="2114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 significant effect of chronotype or time of testing on Stroop performance.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Trends observed: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 types performed better in the morning, but with longer response times.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Evening types performed better in the afternoon, but with longer response times.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090842" y="0"/>
            <a:ext cx="4239083" cy="10287000"/>
            <a:chOff x="0" y="0"/>
            <a:chExt cx="5652111" cy="13716000"/>
          </a:xfrm>
        </p:grpSpPr>
        <p:grpSp>
          <p:nvGrpSpPr>
            <p:cNvPr id="3" name="Group 3"/>
            <p:cNvGrpSpPr/>
            <p:nvPr/>
          </p:nvGrpSpPr>
          <p:grpSpPr>
            <a:xfrm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12646898" y="-21019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1118095" y="925830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3867268" y="6022344"/>
            <a:ext cx="3119767" cy="4114800"/>
          </a:xfrm>
          <a:custGeom>
            <a:avLst/>
            <a:gdLst/>
            <a:ahLst/>
            <a:cxnLst/>
            <a:rect l="l" t="t" r="r" b="b"/>
            <a:pathLst>
              <a:path w="3119767" h="4114800">
                <a:moveTo>
                  <a:pt x="0" y="0"/>
                </a:moveTo>
                <a:lnTo>
                  <a:pt x="3119767" y="0"/>
                </a:lnTo>
                <a:lnTo>
                  <a:pt x="311976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2206935" y="866775"/>
            <a:ext cx="1387412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DISCUSSION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148242" y="2839083"/>
            <a:ext cx="15439847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Contrasting studies: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48242" y="5067300"/>
            <a:ext cx="13468663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Clarisse et al. (2010), Evansova et al. (2022), Matchock &amp; Mordkoff (2009)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148242" y="7142271"/>
            <a:ext cx="15439847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Arastoo et al. (2024).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148242" y="3953191"/>
            <a:ext cx="15439847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Martinez-Perez et al. (2020) and Goldstein et al. (2007).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090842" y="0"/>
            <a:ext cx="4239083" cy="10287000"/>
            <a:chOff x="0" y="0"/>
            <a:chExt cx="5652111" cy="13716000"/>
          </a:xfrm>
        </p:grpSpPr>
        <p:grpSp>
          <p:nvGrpSpPr>
            <p:cNvPr id="3" name="Group 3"/>
            <p:cNvGrpSpPr/>
            <p:nvPr/>
          </p:nvGrpSpPr>
          <p:grpSpPr>
            <a:xfrm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12646898" y="-21019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1118095" y="925830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3527757" y="3681339"/>
            <a:ext cx="4467715" cy="2924323"/>
          </a:xfrm>
          <a:custGeom>
            <a:avLst/>
            <a:gdLst/>
            <a:ahLst/>
            <a:cxnLst/>
            <a:rect l="l" t="t" r="r" b="b"/>
            <a:pathLst>
              <a:path w="4467715" h="2924323">
                <a:moveTo>
                  <a:pt x="0" y="0"/>
                </a:moveTo>
                <a:lnTo>
                  <a:pt x="4467715" y="0"/>
                </a:lnTo>
                <a:lnTo>
                  <a:pt x="4467715" y="2924322"/>
                </a:lnTo>
                <a:lnTo>
                  <a:pt x="0" y="292432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1683214" y="866775"/>
            <a:ext cx="1534812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DISCUSSION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200483" y="4605655"/>
            <a:ext cx="15439847" cy="1887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Sample limitations 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(Cain et al., 2010; Cohen, 1988; Santhi et al., 2016).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3200483" y="3206750"/>
            <a:ext cx="14058817" cy="122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PVT: (Abad &amp; Guileminault, 2012; Nasiri et al., 2023).</a:t>
            </a:r>
          </a:p>
          <a:p>
            <a:pPr marL="755651" lvl="1" indent="-377825" algn="l">
              <a:lnSpc>
                <a:spcPts val="4900"/>
              </a:lnSpc>
              <a:buFont typeface="Arial"/>
              <a:buChar char="•"/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Flanker task: (Servant &amp; Logan, 2019).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200483" y="2384425"/>
            <a:ext cx="15439847" cy="67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Martinez-Perez et al. (2020).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200483" y="6286686"/>
            <a:ext cx="15439847" cy="1924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Chronotype measurement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Horne &amp; Ostberg’s (1976) MEQ, widely used but self-report only. 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(Reid, 2020).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148242" y="8382186"/>
            <a:ext cx="15439847" cy="1304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Testing conditions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Hill &amp; Chtourou (2020).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090842" y="0"/>
            <a:ext cx="4239083" cy="10287000"/>
            <a:chOff x="0" y="0"/>
            <a:chExt cx="5652111" cy="13716000"/>
          </a:xfrm>
        </p:grpSpPr>
        <p:grpSp>
          <p:nvGrpSpPr>
            <p:cNvPr id="3" name="Group 3"/>
            <p:cNvGrpSpPr/>
            <p:nvPr/>
          </p:nvGrpSpPr>
          <p:grpSpPr>
            <a:xfrm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12646898" y="-21019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1118095" y="925830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-225865" y="7398114"/>
            <a:ext cx="4177946" cy="3165111"/>
          </a:xfrm>
          <a:custGeom>
            <a:avLst/>
            <a:gdLst/>
            <a:ahLst/>
            <a:cxnLst/>
            <a:rect l="l" t="t" r="r" b="b"/>
            <a:pathLst>
              <a:path w="4177946" h="3165111">
                <a:moveTo>
                  <a:pt x="0" y="0"/>
                </a:moveTo>
                <a:lnTo>
                  <a:pt x="4177946" y="0"/>
                </a:lnTo>
                <a:lnTo>
                  <a:pt x="4177946" y="3165111"/>
                </a:lnTo>
                <a:lnTo>
                  <a:pt x="0" y="316511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3460117" y="5849500"/>
            <a:ext cx="4591130" cy="4114800"/>
          </a:xfrm>
          <a:custGeom>
            <a:avLst/>
            <a:gdLst/>
            <a:ahLst/>
            <a:cxnLst/>
            <a:rect l="l" t="t" r="r" b="b"/>
            <a:pathLst>
              <a:path w="4591130" h="4114800">
                <a:moveTo>
                  <a:pt x="0" y="0"/>
                </a:moveTo>
                <a:lnTo>
                  <a:pt x="4591130" y="0"/>
                </a:lnTo>
                <a:lnTo>
                  <a:pt x="459113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1241979" y="866775"/>
            <a:ext cx="1534812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DISCUSSION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48242" y="3076472"/>
            <a:ext cx="9526293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Real-world applications: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148242" y="3924300"/>
            <a:ext cx="12406184" cy="2362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Education (Escribano &amp; Diaz-Moralez, 2014).</a:t>
            </a:r>
          </a:p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Workplace.</a:t>
            </a:r>
          </a:p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Healthcare/Shift work (Reiter et al., 2021).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090842" y="0"/>
            <a:ext cx="4239083" cy="10287000"/>
            <a:chOff x="0" y="0"/>
            <a:chExt cx="5652111" cy="13716000"/>
          </a:xfrm>
        </p:grpSpPr>
        <p:grpSp>
          <p:nvGrpSpPr>
            <p:cNvPr id="3" name="Group 3"/>
            <p:cNvGrpSpPr/>
            <p:nvPr/>
          </p:nvGrpSpPr>
          <p:grpSpPr>
            <a:xfrm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12646898" y="-210192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1118095" y="925830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TextBox 14"/>
          <p:cNvSpPr txBox="1"/>
          <p:nvPr/>
        </p:nvSpPr>
        <p:spPr>
          <a:xfrm>
            <a:off x="3148242" y="2878181"/>
            <a:ext cx="12940046" cy="6318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This study examined the effect of chronotype and time of testing on attention performance.</a:t>
            </a:r>
          </a:p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 significant effects were founds, trends suggest a potential circadian influence. </a:t>
            </a:r>
          </a:p>
          <a:p>
            <a:pPr algn="l">
              <a:lnSpc>
                <a:spcPts val="5599"/>
              </a:lnSpc>
            </a:pPr>
            <a:endParaRPr lang="en-US" sz="3999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Findings offer insight for improving education, work, and shift schedules. </a:t>
            </a:r>
          </a:p>
          <a:p>
            <a:pPr algn="l">
              <a:lnSpc>
                <a:spcPts val="5599"/>
              </a:lnSpc>
            </a:pPr>
            <a:r>
              <a:rPr lang="en-US" sz="3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Provides a basis for future research.</a:t>
            </a:r>
          </a:p>
          <a:p>
            <a:pPr algn="l">
              <a:lnSpc>
                <a:spcPts val="5599"/>
              </a:lnSpc>
            </a:pPr>
            <a:endParaRPr lang="en-US" sz="3999">
              <a:solidFill>
                <a:srgbClr val="000000"/>
              </a:solidFill>
              <a:latin typeface="Alatsi"/>
              <a:ea typeface="Alatsi"/>
              <a:cs typeface="Alatsi"/>
              <a:sym typeface="Alatsi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13333878" y="7165692"/>
            <a:ext cx="4182991" cy="2996068"/>
          </a:xfrm>
          <a:custGeom>
            <a:avLst/>
            <a:gdLst/>
            <a:ahLst/>
            <a:cxnLst/>
            <a:rect l="l" t="t" r="r" b="b"/>
            <a:pathLst>
              <a:path w="4182991" h="2996068">
                <a:moveTo>
                  <a:pt x="0" y="0"/>
                </a:moveTo>
                <a:lnTo>
                  <a:pt x="4182991" y="0"/>
                </a:lnTo>
                <a:lnTo>
                  <a:pt x="4182991" y="2996068"/>
                </a:lnTo>
                <a:lnTo>
                  <a:pt x="0" y="299606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1241979" y="866775"/>
            <a:ext cx="15348129" cy="1377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CONCLUSION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090842" y="0"/>
            <a:ext cx="4239083" cy="10287000"/>
            <a:chOff x="0" y="0"/>
            <a:chExt cx="5652111" cy="13716000"/>
          </a:xfrm>
        </p:grpSpPr>
        <p:grpSp>
          <p:nvGrpSpPr>
            <p:cNvPr id="3" name="Group 3"/>
            <p:cNvGrpSpPr/>
            <p:nvPr/>
          </p:nvGrpSpPr>
          <p:grpSpPr>
            <a:xfrm>
              <a:off x="2826056" y="0"/>
              <a:ext cx="2826056" cy="13716000"/>
              <a:chOff x="0" y="0"/>
              <a:chExt cx="558233" cy="2709333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E0D9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6" name="Group 6"/>
            <p:cNvGrpSpPr/>
            <p:nvPr/>
          </p:nvGrpSpPr>
          <p:grpSpPr>
            <a:xfrm>
              <a:off x="1413028" y="0"/>
              <a:ext cx="2826056" cy="13716000"/>
              <a:chOff x="0" y="0"/>
              <a:chExt cx="558233" cy="270933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9FC3D0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" name="TextBox 8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0" y="0"/>
              <a:ext cx="2826056" cy="13716000"/>
              <a:chOff x="0" y="0"/>
              <a:chExt cx="558233" cy="270933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558233" cy="2709333"/>
              </a:xfrm>
              <a:custGeom>
                <a:avLst/>
                <a:gdLst/>
                <a:ahLst/>
                <a:cxnLst/>
                <a:rect l="l" t="t" r="r" b="b"/>
                <a:pathLst>
                  <a:path w="558233" h="2709333">
                    <a:moveTo>
                      <a:pt x="0" y="0"/>
                    </a:moveTo>
                    <a:lnTo>
                      <a:pt x="558233" y="0"/>
                    </a:lnTo>
                    <a:lnTo>
                      <a:pt x="558233" y="2709333"/>
                    </a:lnTo>
                    <a:lnTo>
                      <a:pt x="0" y="2709333"/>
                    </a:ln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" name="TextBox 11"/>
              <p:cNvSpPr txBox="1"/>
              <p:nvPr/>
            </p:nvSpPr>
            <p:spPr>
              <a:xfrm>
                <a:off x="0" y="-47625"/>
                <a:ext cx="558233" cy="27569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</p:grpSp>
      <p:sp>
        <p:nvSpPr>
          <p:cNvPr id="12" name="Freeform 12"/>
          <p:cNvSpPr/>
          <p:nvPr/>
        </p:nvSpPr>
        <p:spPr>
          <a:xfrm>
            <a:off x="11673636" y="7615290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3"/>
                </a:lnTo>
                <a:lnTo>
                  <a:pt x="0" y="24777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>
            <a:off x="11413653" y="-573693"/>
            <a:ext cx="7315200" cy="2477783"/>
          </a:xfrm>
          <a:custGeom>
            <a:avLst/>
            <a:gdLst/>
            <a:ahLst/>
            <a:cxnLst/>
            <a:rect l="l" t="t" r="r" b="b"/>
            <a:pathLst>
              <a:path w="7315200" h="2477783">
                <a:moveTo>
                  <a:pt x="0" y="0"/>
                </a:moveTo>
                <a:lnTo>
                  <a:pt x="7315200" y="0"/>
                </a:lnTo>
                <a:lnTo>
                  <a:pt x="7315200" y="2477784"/>
                </a:lnTo>
                <a:lnTo>
                  <a:pt x="0" y="24777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>
            <a:off x="14193006" y="5855706"/>
            <a:ext cx="4348534" cy="4114800"/>
          </a:xfrm>
          <a:custGeom>
            <a:avLst/>
            <a:gdLst/>
            <a:ahLst/>
            <a:cxnLst/>
            <a:rect l="l" t="t" r="r" b="b"/>
            <a:pathLst>
              <a:path w="4348534" h="4114800">
                <a:moveTo>
                  <a:pt x="0" y="0"/>
                </a:moveTo>
                <a:lnTo>
                  <a:pt x="4348533" y="0"/>
                </a:lnTo>
                <a:lnTo>
                  <a:pt x="434853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>
            <a:off x="3330251" y="2375905"/>
            <a:ext cx="11627497" cy="3479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999"/>
              </a:lnSpc>
            </a:pPr>
            <a:r>
              <a:rPr lang="en-US" sz="99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THANK YOU FOR LISTENING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809132" y="6316398"/>
            <a:ext cx="10669737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Do you have any questions?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12249" y="1438532"/>
            <a:ext cx="16946207" cy="8595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Abad, V.C.,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Guileminault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C. (2012). Polysomnographic Evaluation of Sleep Disorders.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Aminoff’s Electrodiagnosis in Clinical Neurology, 6.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2" tooltip="https://doi.org/10.1016/C2010-0-65599-4"/>
              </a:rPr>
              <a:t>https://doi.org/10.1016/C2010-0-65599-4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Arastoo, H.S.,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Ghalebandi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M.F., Alavi, K.,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Kashaninasab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F.,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Nojomi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M. (2024). Comparison of chronotypes and their relationship with academic 	performance and quality of life in university students.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Sleep Science, 17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(2), 157-165.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3" tooltip="https://doi.org/10.1055/s-0043-1777776"/>
              </a:rPr>
              <a:t>https://doi.org/10.1055/s-0043-1777776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Barclay, N.L.,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Myachykov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A. (2017). Sustained wakefulness and visual attention: Moderation by chronotype.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Experimental Brain Research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235, p.57-68.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4" tooltip="https://doi.org/10.1007/s00221-016-4772-8"/>
              </a:rPr>
              <a:t>https://doi.org/10.1007/s00221-016-4772-8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Belenky, G.,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Wesensten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N.J., Thorne, D.R., Thomas, M.L., Singh, H.C., Redmond, D.P., &amp; Balkin, T.J. (2003). Patterns of performance degradation and 	restoration during sleep restriction and subsequent recovery: A sleep dose-response study.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Journal of Sleep Research, 12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(1), p.1-12.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5" tooltip="https://doi.org/10.1046/j.1365-2869.2003.00337.x"/>
              </a:rPr>
              <a:t>https://doi.org/10.1046/j.1365-2869.2003.00337.x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Buysse, D.J., Reynolds, C.F., Monk, T.H., Berman, S.R., &amp; Kupfer, D.J. (1989). The Pittsburgh Sleep Quality Index: A new instrument for psychiatric practice and 	research.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Psychiatry Research, 28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(2), p.193-213.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6" tooltip="https://doi.org/10.1016/0165-1781(89)90047-4"/>
              </a:rPr>
              <a:t>https://doi.org/10.1016/0165-1781(89)90047-4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Cain, S.W., Dennison, C.F., Zeitzer, J.M., Guzik, A.M., Khalsa, S.B., Santhi, N., Schoen, M.W., Czeisler, C.A., Duffy, J.F. (2010). Sex differences in Phase angle of 	entertainment and melatonin amplitude in humans.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Journal of Biological Rhythms, 25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(4).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7" tooltip="https://doi.org/10.1177/0748730410374943"/>
              </a:rPr>
              <a:t>https://doi.org/10.1177/0748730410374943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Clarisse, R., Le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Floc’h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N., Kindelberger, C.,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Feunteun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P. (2010). Daily rhythmicity of attention in morning vs evening-type adolescents at boarding school 	under different psychological testing conditions.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The Journal of Biological and Medical Rhythm Research, 27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(4), p.826-841.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8" tooltip="https://doi.org/10.3109/07420521003794051"/>
              </a:rPr>
              <a:t>https://doi.org/10.3109/07420521003794051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Cohen, J. (1988).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Statistical Power Analysis for the Behavioural Sciences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2.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9" tooltip="https://doi.org/10.4324/9780203771587"/>
              </a:rPr>
              <a:t>https://doi.org/10.4324/9780203771587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Coogan, A.N., &amp; McGowan, N.M. (2017). S systematic review of circadian function, chronotype and chronotherapy in attention deficit hyperactivity disorder. 	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ADHD Attention Deficit Hyperactivity Disorders, 9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p.129-147.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10" tooltip="https://doi.org/10.1007/s12402-016-0214-5"/>
              </a:rPr>
              <a:t>https://doi.org/10.1007/s12402-016-0214-5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Czeisler, A.C., &amp; Gooley, J.J. (2007). Sleep and circadian rhythms in humans.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Cold Spring Harbor Symposia on Qualitative Biology, 72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p.579-597.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11" tooltip="https://symposium.cshlp.org/content/72/579.abstract"/>
              </a:rPr>
              <a:t>https://symposium.cshlp.org/content/72/579.abstract</a:t>
            </a: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11" tooltip="https://symposium.cshlp.org/content/72/579.abstract"/>
            </a:endParaRP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11" tooltip="https://symposium.cshlp.org/content/72/579.abstract"/>
            </a:endParaRP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11" tooltip="https://symposium.cshlp.org/content/72/579.abstrac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26388" y="449580"/>
            <a:ext cx="15835224" cy="563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Reference list: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12249" y="1438532"/>
            <a:ext cx="16946207" cy="8236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endParaRPr dirty="0"/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Eriksen, B.A., &amp; Eriksen, C.W. (1974). Effects of noise letters upon the identification of a target letting in a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nonsearch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task.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Perception &amp; Psychophysics, 16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(1), 	p.143-149. 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Escribano, C., &amp; Diaz-Morales, J.F. (2014). Daily fluctuations in attention at school considering start time and chronotype: an exploratory study.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Chronobiology International, 31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. P.761-769.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2" tooltip="https://doi.org/10.3109/07420528.2014.898649"/>
              </a:rPr>
              <a:t>https://doi.org/10.3109/07420528.2014.898649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Evans, M.D., Kelley, P., &amp; Kelley, J. (2017). Identifying the best times for cognitive functioning using new methods: Matching university times to 	undergraduate chronotypes.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Frontiers in Human Neuroscience, 11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188.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3" tooltip="https://doi.org/10.3389/fnhum.2017.00188"/>
              </a:rPr>
              <a:t>https://doi.org/10.3389/fnhum.2017.00188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Evansova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K.,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Cervena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K., Novak, O.,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Dudysova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D.,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Nekovarova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T.,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Farkova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V.,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Fajnerova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I. (2022). The effect of chronotype and time of testing of 	assessment on cognitive performance.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Biological Rhythm Research, 54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(4), p.608-627.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4" tooltip="https://doi.org/10.1080/09291016.2020.1822053"/>
              </a:rPr>
              <a:t>https://doi.org/10.1080/09291016.2020.1822053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Facer-Childs, E.R., Boiling, S.,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Balanos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G.M. (2018). The effects of time of day and chronotype on cognitive and physical performance in healthy volunteers. 	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Sports Medicine – Open, 4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(47).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5" tooltip="https://doi.org/10.1186/s40798-018-0162-z"/>
              </a:rPr>
              <a:t>https://doi.org/10.1186/s40798-018-0162-z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Goldstein, D., Hahn, C.S., Hasher, L.,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Wiprzycka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U.J., &amp; Zelazo, P.D. (2007). Time of day, intellectual performance, and behavioural problems in Morning versus 	Evening type adolescents: Is there any synchrony effect?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Personality and Individual Differences, 42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(3), p.431-440.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6" tooltip="https://doi.org/10.1016/j.paid.2006.07.008"/>
              </a:rPr>
              <a:t>https://doi.org/10.1016/j.paid.2006.07.008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Horne, J.A., &amp; Ostberg, O. (1976). A self-assessment questionnaire to determine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morningness-eveningness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in human circadian rhythms. International 	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Journal of Chronobiology, 4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(2), p.97-110.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7" tooltip="https://doi.org/10.1016/S0022-3999(76)80069-X"/>
              </a:rPr>
              <a:t>https://doi.org/10.1016/S0022-3999(76)80069-X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Martinez-Perez, V., Palmero, L.B., Campoy, G., &amp; Fuentes, L.J. (2020). The role of chronotype in the interaction between the alerting and the executive 	control networks.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Scientific Reports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10.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8" tooltip="https://doi.org/10.1038/s41598-020-68755-z"/>
              </a:rPr>
              <a:t>https://doi.org/10.1038/s41598-020-68755-z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Matchock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R.L.,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Mordkoff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T.J. (2009). Chronotype and time-of-day influences on the alerting, orienting, and executive components of attention. 	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Experimental Brain Research, 192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(2), p189-198.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9" tooltip="https://doi.org/10.1007/s00221-008-1567-6"/>
              </a:rPr>
              <a:t>https://doi.org/10.1007/s00221-008-1567-6</a:t>
            </a: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9" tooltip="https://doi.org/10.1007/s00221-008-1567-6"/>
            </a:endParaRP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9" tooltip="https://doi.org/10.1007/s00221-008-1567-6"/>
            </a:endParaRP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9" tooltip="https://doi.org/10.1007/s00221-008-1567-6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26388" y="449580"/>
            <a:ext cx="15835224" cy="563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Reference list: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12249" y="1438532"/>
            <a:ext cx="16946207" cy="8595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Nasiri, E., Khalilzad, M.,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Hakimzadeh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Z.,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Isari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A.,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Faryabi-Yousefabad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S., Sadigh-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Eteghad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S., &amp; Naseri, A. (2023). A comprehensive review of attention tests: 	Can we assess what we exactly do not understand?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The Egyptian Journal of Neurology, Psychiatry and Neurosurgery, 59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(26).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2" tooltip="http://dx.doi.org/10.1037/xge0001000"/>
              </a:rPr>
              <a:t>http://dx.doi.org/10.1037/xge0001000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Negriff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S., Dorn, L.D., Pabst, S.R., &amp; Susman, E.J. (2011).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Morningness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/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Eveningness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pubertal timing and substance use in adolescent girls.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Psychiatry 	Research, 185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(3), p.408-413.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3" tooltip="https://doi.org/10.1016/j.psychres.2010.07.006"/>
              </a:rPr>
              <a:t>https://doi.org/10.1016/j.psychres.2010.07.006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Opstal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F.V., Aslanov, V., &amp; Schnelzer, S. (2022). Mind-wandering in Larks and Owls: The effect of chronotype and time of day on the frequency of task-	unrelated thoughts.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Collabra: Psychology, 8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(1).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4" tooltip="https://doi.org/10.1525/collabra.57536"/>
              </a:rPr>
              <a:t>https://doi.org/10.1525/collabra.57536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Partonen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T. (2015). Chronotype and Health Outcomes.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Current Sleep Medicine Reports, 1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p.205-211.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5" tooltip="https://doi.org/10.1007/s40675-015-0022-z"/>
              </a:rPr>
              <a:t>https://doi.org/10.1007/s40675-015-0022-z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Polanska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S.,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Karykowska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A., &amp; Pawelec, L. (2024). Associations between chronotype and physical activity and well-being in adults.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The Journal of Biological 	and Medical Rhythm Research, 41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(4), p.521-529.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6" tooltip="https://doi.org/10.1080/07420528.2024.2321942"/>
              </a:rPr>
              <a:t>https://doi.org/10.1080/07420528.2024.2321942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Reid, K.J. (2020). Assessment of Circadian Rhythms.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Neurologic Clinics, 37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(3), p.505-526.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7" tooltip="https://doi.org/10.1016/j.ncl.2019.05.001"/>
              </a:rPr>
              <a:t>https://doi.org/10.1016/j.ncl.2019.05.001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Reiter, A.M., Sargent, C.., &amp; Roach, G.D. (2021). No effect of chronotype on sleepiness, alertness, and sustained attention during a single night shift.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Clocks &amp; 	Sleep, 3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(3), p.377-386.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8" tooltip="https://doi.org/10.3390/clockssleep3030024"/>
              </a:rPr>
              <a:t>https://doi.org/10.3390/clockssleep3030024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Santhi, N., Lazar, A.S., McCabe, P.J., Lo, J.C., Groeger, J.A., &amp; Derek-Jan, D. (2016). Sex differences in the circadian regulation of sleep and waking cognition in 	humans.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Proceedings of The National Academy of Sciences of The United States of America, 113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(19).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9" tooltip="https://doi.org/10.1073/pnas.1521637113"/>
              </a:rPr>
              <a:t>https://doi.org/10.1073/pnas.1521637113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Servant, M., &amp; Logan, G.D. (2019). Dynamics of attentional focusing in the Eriksen Flanker task.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Attention, Perception &amp; Psychophysics, 81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p.2710-2721.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10" tooltip="https://doi.org/10.3758/s13414-019-01796-3"/>
              </a:rPr>
              <a:t>https://doi.org/10.3758/s13414-019-01796-3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Stroop, J. R. (1935). Studies of Interference in Serial Verbal Reactions.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Journal of Experimental Psychology, 18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(6), 643–662.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Teh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W.L., Abdin, E., Asharani, P.V., Kumar, F.D.,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Roystonn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K., Wang, P., Shafie, S., Chang, S.,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Jeyagurunathan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A.,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Vaingankar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J.A., Sum, C.F., Lee, E.N., Van Dam, 	R.M., &amp; Subramaniam, M. (2023). Measuring social desirability bias in a multi-ethnic cohort sample: It’s relationship with self-reported physical 	activity, dietary habits, and factor structure.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BMC Public Health, 23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415.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11" tooltip="https://doi.org/10.1186/s12889-023-15309-3"/>
              </a:rPr>
              <a:t>https://doi.org/10.1186/s12889-023-15309-3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The WHOQOL Group. (1998). Development of the World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Organisation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WHOQOL-BREF quality of life assessment.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Psychological Medicine, 28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(3), p.551-558. 	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12" tooltip="https://doi.org/10.1017/S0033291798006667"/>
              </a:rPr>
              <a:t>https://doi.org/10.1017/S0033291798006667</a:t>
            </a: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12" tooltip="https://doi.org/10.1017/S0033291798006667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26388" y="449580"/>
            <a:ext cx="15835224" cy="563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Reference list: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12249" y="1438532"/>
            <a:ext cx="16946207" cy="2491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Valdez, P. (2019). Circadian Rhythms in Attention.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Yale Journal of Biology and Medicine, 92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(1), p.81-92.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2" tooltip="https://pubmed.ncbi.nlm.nih.gov/30923475/"/>
              </a:rPr>
              <a:t>https://pubmed.ncbi.nlm.nih.gov/30923475/</a:t>
            </a:r>
          </a:p>
          <a:p>
            <a:pPr algn="l">
              <a:lnSpc>
                <a:spcPts val="2800"/>
              </a:lnSpc>
            </a:pP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Wiłkość-Dębczyńska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M., &amp; </a:t>
            </a:r>
            <a:r>
              <a:rPr lang="en-US" sz="2000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Liberacka-Dwojak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, M. (2023). Time of day and chronotype in the assessment of cognitive functions. 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Advances in Psychiatry and 	Neurology, 32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(3), p.162-166.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3" tooltip="https://doi.org/10.5114/ppn.2023.132032"/>
              </a:rPr>
              <a:t>https://doi.org/10.5114/ppn.2023.132032</a:t>
            </a: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Zerbini, G., &amp; Merrow, M. (2017). Time to learn: How chronotype impacts education. </a:t>
            </a:r>
            <a:r>
              <a:rPr lang="en-US" sz="2000" i="1" dirty="0" err="1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PsyCh</a:t>
            </a:r>
            <a:r>
              <a:rPr lang="en-US" sz="2000" i="1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 Journal, 6 </a:t>
            </a:r>
            <a:r>
              <a:rPr lang="en-US" sz="2000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(4), p.263-276. </a:t>
            </a:r>
            <a:r>
              <a:rPr lang="en-US" sz="2000" u="sng" dirty="0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  <a:hlinkClick r:id="rId4" tooltip="https://doi.org/10.1002/pchj.178"/>
              </a:rPr>
              <a:t>https://doi.org/10.1002/pchj.178</a:t>
            </a: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4" tooltip="https://doi.org/10.1002/pchj.178"/>
            </a:endParaRP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4" tooltip="https://doi.org/10.1002/pchj.178"/>
            </a:endParaRPr>
          </a:p>
          <a:p>
            <a:pPr algn="l">
              <a:lnSpc>
                <a:spcPts val="2800"/>
              </a:lnSpc>
            </a:pPr>
            <a:endParaRPr lang="en-US" sz="2000" u="sng" dirty="0">
              <a:solidFill>
                <a:srgbClr val="000000"/>
              </a:solidFill>
              <a:latin typeface="Alatsi"/>
              <a:ea typeface="Alatsi"/>
              <a:cs typeface="Alatsi"/>
              <a:sym typeface="Alatsi"/>
              <a:hlinkClick r:id="rId4" tooltip="https://doi.org/10.1002/pchj.178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26388" y="449580"/>
            <a:ext cx="15835224" cy="563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latsi"/>
                <a:ea typeface="Alatsi"/>
                <a:cs typeface="Alatsi"/>
                <a:sym typeface="Alatsi"/>
              </a:rPr>
              <a:t>Reference list: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3616</Words>
  <Application>Microsoft Macintosh PowerPoint</Application>
  <PresentationFormat>Custom</PresentationFormat>
  <Paragraphs>305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Alatsi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empirical project</dc:title>
  <cp:lastModifiedBy>Harriet Adams (2219657)</cp:lastModifiedBy>
  <cp:revision>3</cp:revision>
  <dcterms:created xsi:type="dcterms:W3CDTF">2006-08-16T00:00:00Z</dcterms:created>
  <dcterms:modified xsi:type="dcterms:W3CDTF">2025-05-19T22:37:55Z</dcterms:modified>
  <dc:identifier>DAGncJHrOAE</dc:identifier>
</cp:coreProperties>
</file>