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60" r:id="rId4"/>
    <p:sldId id="257" r:id="rId5"/>
    <p:sldId id="269" r:id="rId6"/>
    <p:sldId id="258" r:id="rId7"/>
    <p:sldId id="270" r:id="rId8"/>
    <p:sldId id="271" r:id="rId9"/>
    <p:sldId id="264" r:id="rId10"/>
    <p:sldId id="262" r:id="rId11"/>
    <p:sldId id="263" r:id="rId12"/>
    <p:sldId id="272" r:id="rId13"/>
    <p:sldId id="273" r:id="rId14"/>
    <p:sldId id="275" r:id="rId15"/>
    <p:sldId id="265" r:id="rId16"/>
    <p:sldId id="266" r:id="rId17"/>
    <p:sldId id="267" r:id="rId18"/>
    <p:sldId id="268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28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 anchor="t"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36636D-D922-432D-A958-524484B5923D}" type="datetimeFigureOut">
              <a:rPr lang="en-US" smtClean="0"/>
              <a:pPr/>
              <a:t>3/16/2017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wU9R_TDBHO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onlinechallenge/discover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v=2CL5bza2Tso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youtube.com/watch?v=EqRZd_XBYCE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hyperlink" Target="https://www.google.com/onlinechallenge/discover/adwords-certification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G_Mg_xVgxq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youtube.com/watch?v=OiyJkPffIG0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hyperlink" Target="https://www.youtube.com/watch?v=vd79h_xiwM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cakyszGvD9E&amp;t=1s" TargetMode="External"/><Relationship Id="rId3" Type="http://schemas.openxmlformats.org/officeDocument/2006/relationships/hyperlink" Target="https://www.youtube.com/watch?v=Z9gCrG8W9BI" TargetMode="External"/><Relationship Id="rId7" Type="http://schemas.openxmlformats.org/officeDocument/2006/relationships/image" Target="../media/image14.png"/><Relationship Id="rId2" Type="http://schemas.openxmlformats.org/officeDocument/2006/relationships/hyperlink" Target="https://www.youtube.com/watch?v=ZBOQwZF61B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vovPbtfyvDg" TargetMode="External"/><Relationship Id="rId5" Type="http://schemas.openxmlformats.org/officeDocument/2006/relationships/image" Target="../media/image13.png"/><Relationship Id="rId4" Type="http://schemas.openxmlformats.org/officeDocument/2006/relationships/hyperlink" Target="https://support.google.com/adwords/answer/2580399?utm_source=YouTube&amp;utm_medium=video_path2&amp;utm_campaign=Step_3c" TargetMode="External"/><Relationship Id="rId9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youtube.com/watch?v=ZBOQwZF61BY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png"/><Relationship Id="rId4" Type="http://schemas.openxmlformats.org/officeDocument/2006/relationships/hyperlink" Target="https://www.youtube.com/watch?v=Z9gCrG8W9BI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Digital Marketing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Alex Bell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609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6868" y="1270187"/>
            <a:ext cx="6191250" cy="49434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07932" y="623856"/>
            <a:ext cx="3968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</a:t>
            </a:r>
            <a:r>
              <a:rPr lang="en-GB" dirty="0" smtClean="0"/>
              <a:t>he Google Online Marketing Challenge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561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700" y="0"/>
            <a:ext cx="80785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08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0872" y="2000101"/>
            <a:ext cx="6867292" cy="470051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b="7866"/>
          <a:stretch/>
        </p:blipFill>
        <p:spPr>
          <a:xfrm>
            <a:off x="1280871" y="206174"/>
            <a:ext cx="3371173" cy="16770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2045" y="206174"/>
            <a:ext cx="3496119" cy="1677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315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6780"/>
            <a:ext cx="8229600" cy="879989"/>
          </a:xfrm>
        </p:spPr>
        <p:txBody>
          <a:bodyPr/>
          <a:lstStyle/>
          <a:p>
            <a:r>
              <a:rPr lang="en-US" dirty="0" smtClean="0"/>
              <a:t>Key Dates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6692"/>
          <a:stretch/>
        </p:blipFill>
        <p:spPr>
          <a:xfrm>
            <a:off x="1738072" y="1554717"/>
            <a:ext cx="6053110" cy="515000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69100" y="1040128"/>
            <a:ext cx="5045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www.google.com</a:t>
            </a:r>
            <a:r>
              <a:rPr lang="en-US" dirty="0">
                <a:hlinkClick r:id="rId3"/>
              </a:rPr>
              <a:t>/</a:t>
            </a:r>
            <a:r>
              <a:rPr lang="en-US" dirty="0" err="1">
                <a:hlinkClick r:id="rId3"/>
              </a:rPr>
              <a:t>onlinechallenge</a:t>
            </a:r>
            <a:r>
              <a:rPr lang="en-US" dirty="0">
                <a:hlinkClick r:id="rId3"/>
              </a:rPr>
              <a:t>/discover/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00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4796"/>
            <a:ext cx="8229600" cy="4773996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Identify </a:t>
            </a:r>
            <a:r>
              <a:rPr lang="en-US" dirty="0" smtClean="0"/>
              <a:t>teams by Thursday afternoon (between 3 and 6 people)</a:t>
            </a:r>
            <a:endParaRPr lang="en-US" dirty="0"/>
          </a:p>
          <a:p>
            <a:r>
              <a:rPr lang="en-US" dirty="0" smtClean="0"/>
              <a:t>Identify </a:t>
            </a:r>
            <a:r>
              <a:rPr lang="en-US" dirty="0" smtClean="0"/>
              <a:t>team </a:t>
            </a:r>
            <a:r>
              <a:rPr lang="en-US" dirty="0" smtClean="0"/>
              <a:t>captain (captain to email me with team by Thursday 23</a:t>
            </a:r>
            <a:r>
              <a:rPr lang="en-US" baseline="30000" dirty="0" smtClean="0"/>
              <a:t>rd</a:t>
            </a:r>
            <a:r>
              <a:rPr lang="en-US" dirty="0" smtClean="0"/>
              <a:t> March)</a:t>
            </a:r>
            <a:endParaRPr lang="en-US" dirty="0" smtClean="0"/>
          </a:p>
          <a:p>
            <a:r>
              <a:rPr lang="en-US" dirty="0">
                <a:solidFill>
                  <a:srgbClr val="FF0000"/>
                </a:solidFill>
              </a:rPr>
              <a:t>Teams identify their </a:t>
            </a:r>
            <a:r>
              <a:rPr lang="en-US" dirty="0" smtClean="0">
                <a:solidFill>
                  <a:srgbClr val="FF0000"/>
                </a:solidFill>
              </a:rPr>
              <a:t>organization by 23</a:t>
            </a:r>
            <a:r>
              <a:rPr lang="en-US" baseline="30000" dirty="0" smtClean="0">
                <a:solidFill>
                  <a:srgbClr val="FF0000"/>
                </a:solidFill>
              </a:rPr>
              <a:t>rd</a:t>
            </a:r>
            <a:r>
              <a:rPr lang="en-US" dirty="0" smtClean="0">
                <a:solidFill>
                  <a:srgbClr val="FF0000"/>
                </a:solidFill>
              </a:rPr>
              <a:t> March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Teams get approval from </a:t>
            </a:r>
            <a:r>
              <a:rPr lang="en-US" dirty="0" smtClean="0"/>
              <a:t>organization (Captain tells me who the organization is by Thursday 23</a:t>
            </a:r>
            <a:r>
              <a:rPr lang="en-US" baseline="30000" dirty="0" smtClean="0"/>
              <a:t>rd</a:t>
            </a:r>
            <a:r>
              <a:rPr lang="en-US" dirty="0" smtClean="0"/>
              <a:t> March)</a:t>
            </a:r>
            <a:endParaRPr lang="en-US" dirty="0" smtClean="0"/>
          </a:p>
          <a:p>
            <a:r>
              <a:rPr lang="en-US" dirty="0" smtClean="0"/>
              <a:t>Team captain </a:t>
            </a:r>
            <a:r>
              <a:rPr lang="en-US" dirty="0" smtClean="0"/>
              <a:t>registration (by Thursday 23</a:t>
            </a:r>
            <a:r>
              <a:rPr lang="en-US" baseline="30000" dirty="0" smtClean="0"/>
              <a:t>rd</a:t>
            </a:r>
            <a:r>
              <a:rPr lang="en-US" dirty="0" smtClean="0"/>
              <a:t> March)</a:t>
            </a:r>
            <a:endParaRPr lang="en-US" dirty="0" smtClean="0"/>
          </a:p>
          <a:p>
            <a:r>
              <a:rPr lang="en-US" dirty="0" smtClean="0"/>
              <a:t>Team captain lists team members in student </a:t>
            </a:r>
            <a:r>
              <a:rPr lang="en-US" dirty="0" smtClean="0"/>
              <a:t>dashboard (By Friday 23</a:t>
            </a:r>
            <a:r>
              <a:rPr lang="en-US" baseline="30000" dirty="0" smtClean="0"/>
              <a:t>rd</a:t>
            </a:r>
            <a:r>
              <a:rPr lang="en-US" dirty="0" smtClean="0"/>
              <a:t> March)</a:t>
            </a:r>
            <a:endParaRPr lang="en-US" dirty="0" smtClean="0"/>
          </a:p>
          <a:p>
            <a:r>
              <a:rPr lang="en-US" dirty="0" smtClean="0"/>
              <a:t>Teams </a:t>
            </a:r>
            <a:r>
              <a:rPr lang="en-US" dirty="0"/>
              <a:t>v</a:t>
            </a:r>
            <a:r>
              <a:rPr lang="en-US" dirty="0" smtClean="0"/>
              <a:t>erification by professor in </a:t>
            </a:r>
            <a:r>
              <a:rPr lang="en-US" dirty="0" smtClean="0"/>
              <a:t>dashboard (By Friday 24</a:t>
            </a:r>
            <a:r>
              <a:rPr lang="en-US" baseline="30000" dirty="0" smtClean="0"/>
              <a:t>th</a:t>
            </a:r>
            <a:r>
              <a:rPr lang="en-US" dirty="0" smtClean="0"/>
              <a:t> March)</a:t>
            </a:r>
          </a:p>
          <a:p>
            <a:r>
              <a:rPr lang="en-US" dirty="0" smtClean="0"/>
              <a:t>Teams </a:t>
            </a:r>
            <a:r>
              <a:rPr lang="en-US" dirty="0" smtClean="0"/>
              <a:t>prepare </a:t>
            </a:r>
            <a:r>
              <a:rPr lang="en-US" dirty="0" smtClean="0"/>
              <a:t>and submit their </a:t>
            </a:r>
            <a:r>
              <a:rPr lang="en-US" dirty="0" smtClean="0"/>
              <a:t>pre-campaign </a:t>
            </a:r>
            <a:r>
              <a:rPr lang="en-US" dirty="0" smtClean="0"/>
              <a:t>reports (By April 12</a:t>
            </a:r>
            <a:r>
              <a:rPr lang="en-US" baseline="30000" dirty="0" smtClean="0"/>
              <a:t>th</a:t>
            </a:r>
            <a:r>
              <a:rPr lang="en-US" dirty="0" smtClean="0"/>
              <a:t>)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08522" y="885524"/>
            <a:ext cx="111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Key dates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323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>How student captains register their teams</a:t>
            </a:r>
            <a:endParaRPr lang="en-US" sz="3600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338" y="1914337"/>
            <a:ext cx="7422487" cy="415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009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Student </a:t>
            </a:r>
            <a:r>
              <a:rPr lang="en-US" dirty="0" err="1" smtClean="0"/>
              <a:t>Adwords</a:t>
            </a:r>
            <a:r>
              <a:rPr lang="en-US" dirty="0" smtClean="0"/>
              <a:t> Certification</a:t>
            </a:r>
            <a:endParaRPr lang="en-US" dirty="0"/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754" y="2461455"/>
            <a:ext cx="3554548" cy="2713382"/>
          </a:xfrm>
          <a:prstGeom prst="rect">
            <a:avLst/>
          </a:prstGeom>
        </p:spPr>
      </p:pic>
      <p:pic>
        <p:nvPicPr>
          <p:cNvPr id="4" name="Picture 3">
            <a:hlinkClick r:id="rId4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9302" y="2461455"/>
            <a:ext cx="5314895" cy="3354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88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adwords</a:t>
            </a:r>
            <a:endParaRPr lang="en-US" dirty="0"/>
          </a:p>
        </p:txBody>
      </p:sp>
      <p:pic>
        <p:nvPicPr>
          <p:cNvPr id="8" name="Picture 7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6037" y="1600200"/>
            <a:ext cx="5099415" cy="231591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60222" y="3365940"/>
            <a:ext cx="5023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https://www.youtube.com/watch?v=G_Mg_xVgxqs</a:t>
            </a:r>
          </a:p>
        </p:txBody>
      </p:sp>
    </p:spTree>
    <p:extLst>
      <p:ext uri="{BB962C8B-B14F-4D97-AF65-F5344CB8AC3E}">
        <p14:creationId xmlns:p14="http://schemas.microsoft.com/office/powerpoint/2010/main" val="43119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Search network</a:t>
            </a:r>
            <a:endParaRPr lang="en-US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7008" y="4040738"/>
            <a:ext cx="3628395" cy="199086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88390" y="6174405"/>
            <a:ext cx="32477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https://www.youtube.com/watch?v=OiyJkPffIG0</a:t>
            </a:r>
          </a:p>
        </p:txBody>
      </p:sp>
      <p:pic>
        <p:nvPicPr>
          <p:cNvPr id="7" name="Picture 6">
            <a:hlinkClick r:id="rId4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7010" y="1721836"/>
            <a:ext cx="3628393" cy="183951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757638" y="3590157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/>
              <a:t>https://www.youtube.com/watch?v=vd79h_xiwMg</a:t>
            </a:r>
          </a:p>
        </p:txBody>
      </p:sp>
    </p:spTree>
    <p:extLst>
      <p:ext uri="{BB962C8B-B14F-4D97-AF65-F5344CB8AC3E}">
        <p14:creationId xmlns:p14="http://schemas.microsoft.com/office/powerpoint/2010/main" val="2595005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Display network </a:t>
            </a:r>
            <a:r>
              <a:rPr lang="mr-IN" sz="3200" dirty="0" smtClean="0"/>
              <a:t>–</a:t>
            </a:r>
            <a:r>
              <a:rPr lang="en-US" sz="3200" dirty="0" smtClean="0"/>
              <a:t> product/brand awareness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8581" y="5630779"/>
            <a:ext cx="8229600" cy="2093178"/>
          </a:xfrm>
        </p:spPr>
        <p:txBody>
          <a:bodyPr>
            <a:normAutofit fontScale="55000" lnSpcReduction="20000"/>
          </a:bodyPr>
          <a:lstStyle/>
          <a:p>
            <a:r>
              <a:rPr lang="en-US" dirty="0" smtClean="0"/>
              <a:t>Creating </a:t>
            </a:r>
            <a:r>
              <a:rPr lang="en-US" dirty="0" smtClean="0"/>
              <a:t>Display Ads</a:t>
            </a:r>
          </a:p>
          <a:p>
            <a:pPr lvl="1"/>
            <a:r>
              <a:rPr lang="en-US" dirty="0">
                <a:hlinkClick r:id="rId2"/>
              </a:rPr>
              <a:t>https://www.youtube.com/watch?v=</a:t>
            </a:r>
            <a:r>
              <a:rPr lang="en-US" dirty="0" smtClean="0">
                <a:hlinkClick r:id="rId2"/>
              </a:rPr>
              <a:t>ZBOQwZF61BY</a:t>
            </a:r>
            <a:endParaRPr lang="en-US" dirty="0" smtClean="0"/>
          </a:p>
          <a:p>
            <a:pPr lvl="1"/>
            <a:r>
              <a:rPr lang="en-US" dirty="0">
                <a:hlinkClick r:id="rId3"/>
              </a:rPr>
              <a:t>https://www.youtube.com/watch?v=</a:t>
            </a:r>
            <a:r>
              <a:rPr lang="en-US" dirty="0" smtClean="0">
                <a:hlinkClick r:id="rId3"/>
              </a:rPr>
              <a:t>Z9gCrG8W9BI</a:t>
            </a:r>
            <a:endParaRPr lang="en-US" dirty="0" smtClean="0"/>
          </a:p>
          <a:p>
            <a:r>
              <a:rPr lang="en-US" dirty="0" smtClean="0"/>
              <a:t>CPM </a:t>
            </a:r>
            <a:r>
              <a:rPr lang="mr-IN" dirty="0" smtClean="0"/>
              <a:t>–</a:t>
            </a:r>
            <a:r>
              <a:rPr lang="en-US" dirty="0" smtClean="0"/>
              <a:t> for broad campaigns (</a:t>
            </a:r>
            <a:r>
              <a:rPr lang="en-US" dirty="0" err="1" smtClean="0"/>
              <a:t>foucs</a:t>
            </a:r>
            <a:r>
              <a:rPr lang="en-US" dirty="0" smtClean="0"/>
              <a:t> on impressions /1000) </a:t>
            </a:r>
            <a:r>
              <a:rPr lang="mr-IN" dirty="0" smtClean="0"/>
              <a:t>–</a:t>
            </a:r>
            <a:r>
              <a:rPr lang="en-US" dirty="0" smtClean="0"/>
              <a:t> see your adds</a:t>
            </a:r>
          </a:p>
          <a:p>
            <a:r>
              <a:rPr lang="en-US" dirty="0" smtClean="0"/>
              <a:t>CPC </a:t>
            </a:r>
            <a:r>
              <a:rPr lang="mr-IN" dirty="0" smtClean="0"/>
              <a:t>–</a:t>
            </a:r>
            <a:r>
              <a:rPr lang="en-US" dirty="0" smtClean="0"/>
              <a:t> for </a:t>
            </a:r>
            <a:r>
              <a:rPr lang="en-US" dirty="0" err="1" smtClean="0"/>
              <a:t>targetted</a:t>
            </a:r>
            <a:r>
              <a:rPr lang="en-US" dirty="0" smtClean="0"/>
              <a:t> responses (focus on clicks) </a:t>
            </a:r>
            <a:r>
              <a:rPr lang="mr-IN" dirty="0" smtClean="0"/>
              <a:t>–</a:t>
            </a:r>
            <a:r>
              <a:rPr lang="en-US" dirty="0" smtClean="0"/>
              <a:t> click your adds</a:t>
            </a:r>
          </a:p>
          <a:p>
            <a:endParaRPr lang="en-US" dirty="0"/>
          </a:p>
        </p:txBody>
      </p:sp>
      <p:pic>
        <p:nvPicPr>
          <p:cNvPr id="4" name="Picture 3">
            <a:hlinkClick r:id="rId4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876" y="1263465"/>
            <a:ext cx="4634743" cy="2182379"/>
          </a:xfrm>
          <a:prstGeom prst="rect">
            <a:avLst/>
          </a:prstGeom>
        </p:spPr>
      </p:pic>
      <p:pic>
        <p:nvPicPr>
          <p:cNvPr id="5" name="Picture 4">
            <a:hlinkClick r:id="rId6"/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876" y="3536532"/>
            <a:ext cx="3477557" cy="1815115"/>
          </a:xfrm>
          <a:prstGeom prst="rect">
            <a:avLst/>
          </a:prstGeom>
        </p:spPr>
      </p:pic>
      <p:pic>
        <p:nvPicPr>
          <p:cNvPr id="6" name="Picture 5">
            <a:hlinkClick r:id="rId8"/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15340" y="3536532"/>
            <a:ext cx="3601142" cy="1815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060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Display Ads</a:t>
            </a:r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9377" y="2617171"/>
            <a:ext cx="3685279" cy="1891815"/>
          </a:xfrm>
          <a:prstGeom prst="rect">
            <a:avLst/>
          </a:prstGeom>
        </p:spPr>
      </p:pic>
      <p:pic>
        <p:nvPicPr>
          <p:cNvPr id="5" name="Picture 4">
            <a:hlinkClick r:id="rId4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6832" y="2617171"/>
            <a:ext cx="3449905" cy="1943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4820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Started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898" y="1600200"/>
            <a:ext cx="7476203" cy="4650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6934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1929865"/>
            <a:ext cx="8229600" cy="1143000"/>
          </a:xfrm>
        </p:spPr>
        <p:txBody>
          <a:bodyPr/>
          <a:lstStyle/>
          <a:p>
            <a:r>
              <a:rPr lang="en-GB" dirty="0" smtClean="0"/>
              <a:t>Things to consider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2052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 smtClean="0"/>
              <a:t>What are your goals (1 campaign for each </a:t>
            </a:r>
            <a:r>
              <a:rPr lang="en-US" sz="2400" b="1" dirty="0" smtClean="0"/>
              <a:t>goal</a:t>
            </a:r>
            <a:r>
              <a:rPr lang="en-US" sz="3200" b="1" dirty="0" smtClean="0"/>
              <a:t>)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5864" y="1299411"/>
            <a:ext cx="4393933" cy="519371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b="1" dirty="0" smtClean="0"/>
              <a:t>Example: Carmarthen Business School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 smtClean="0"/>
              <a:t>objective (visits and </a:t>
            </a:r>
            <a:r>
              <a:rPr lang="en-US" dirty="0" smtClean="0"/>
              <a:t>applications for Business </a:t>
            </a:r>
            <a:r>
              <a:rPr lang="en-US" dirty="0" err="1" smtClean="0"/>
              <a:t>programmes</a:t>
            </a:r>
            <a:r>
              <a:rPr lang="en-US" dirty="0" smtClean="0"/>
              <a:t>)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The motivation (I want a </a:t>
            </a:r>
            <a:r>
              <a:rPr lang="en-US" dirty="0" smtClean="0"/>
              <a:t>ethical and sustainable </a:t>
            </a:r>
            <a:r>
              <a:rPr lang="en-US" dirty="0" smtClean="0"/>
              <a:t>business degree</a:t>
            </a:r>
            <a:r>
              <a:rPr lang="en-US" dirty="0" smtClean="0"/>
              <a:t>)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The effort (get </a:t>
            </a:r>
            <a:r>
              <a:rPr lang="en-US" dirty="0" smtClean="0"/>
              <a:t>applications from the right people)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Key performance indicator </a:t>
            </a:r>
            <a:r>
              <a:rPr lang="en-US" dirty="0" smtClean="0"/>
              <a:t>(100 </a:t>
            </a:r>
            <a:r>
              <a:rPr lang="en-US" dirty="0" smtClean="0"/>
              <a:t>requests for an application form by May)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26" y="1374507"/>
            <a:ext cx="4006563" cy="306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8173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823" y="601579"/>
            <a:ext cx="8229600" cy="1143000"/>
          </a:xfrm>
        </p:spPr>
        <p:txBody>
          <a:bodyPr/>
          <a:lstStyle/>
          <a:p>
            <a:r>
              <a:rPr lang="en-US" dirty="0" smtClean="0"/>
              <a:t>Marketable products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BA Business and Management</a:t>
            </a:r>
          </a:p>
          <a:p>
            <a:r>
              <a:rPr lang="en-US" dirty="0" smtClean="0"/>
              <a:t>BA Rural Business Management</a:t>
            </a:r>
          </a:p>
          <a:p>
            <a:r>
              <a:rPr lang="en-US" dirty="0" smtClean="0"/>
              <a:t>BA Cultural Business Management</a:t>
            </a:r>
          </a:p>
          <a:p>
            <a:r>
              <a:rPr lang="en-US" dirty="0" smtClean="0"/>
              <a:t>MBA General </a:t>
            </a:r>
            <a:r>
              <a:rPr lang="en-US" dirty="0" smtClean="0"/>
              <a:t>Management (online)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116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5379"/>
            <a:ext cx="8229600" cy="1143000"/>
          </a:xfrm>
        </p:spPr>
        <p:txBody>
          <a:bodyPr/>
          <a:lstStyle/>
          <a:p>
            <a:r>
              <a:rPr lang="en-US" dirty="0" smtClean="0"/>
              <a:t>Applicants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49098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School 16/17 year olds in UK looking to study a Business Studies degree</a:t>
            </a:r>
          </a:p>
          <a:p>
            <a:pPr lvl="1"/>
            <a:r>
              <a:rPr lang="en-US" dirty="0" smtClean="0"/>
              <a:t>Motivation</a:t>
            </a:r>
          </a:p>
          <a:p>
            <a:pPr lvl="1"/>
            <a:r>
              <a:rPr lang="en-US" dirty="0" smtClean="0"/>
              <a:t>Where spend time</a:t>
            </a:r>
          </a:p>
          <a:p>
            <a:pPr lvl="1"/>
            <a:r>
              <a:rPr lang="en-US" dirty="0" smtClean="0"/>
              <a:t>Why interested in your products</a:t>
            </a:r>
          </a:p>
          <a:p>
            <a:pPr lvl="1"/>
            <a:r>
              <a:rPr lang="en-US" dirty="0" smtClean="0"/>
              <a:t>What will persuade them to apply</a:t>
            </a:r>
          </a:p>
          <a:p>
            <a:r>
              <a:rPr lang="en-US" dirty="0" smtClean="0"/>
              <a:t>People in their 20s and 30s who want a career so </a:t>
            </a:r>
            <a:r>
              <a:rPr lang="en-US" dirty="0"/>
              <a:t>looking to study a Business Studies degree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844564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Setting realistic expectations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Making educated guesses and collecting data</a:t>
            </a:r>
          </a:p>
          <a:p>
            <a:r>
              <a:rPr lang="en-US" dirty="0" smtClean="0"/>
              <a:t>Making improvements</a:t>
            </a:r>
          </a:p>
          <a:p>
            <a:r>
              <a:rPr lang="en-US" dirty="0" smtClean="0"/>
              <a:t>Be patient</a:t>
            </a:r>
          </a:p>
        </p:txBody>
      </p:sp>
    </p:spTree>
    <p:extLst>
      <p:ext uri="{BB962C8B-B14F-4D97-AF65-F5344CB8AC3E}">
        <p14:creationId xmlns:p14="http://schemas.microsoft.com/office/powerpoint/2010/main" val="3933097907"/>
      </p:ext>
    </p:extLst>
  </p:cSld>
  <p:clrMapOvr>
    <a:masterClrMapping/>
  </p:clrMapOvr>
</p:sld>
</file>

<file path=ppt/theme/theme1.xml><?xml version="1.0" encoding="utf-8"?>
<a:theme xmlns:a="http://schemas.openxmlformats.org/drawingml/2006/main" name="Twilight">
  <a:themeElements>
    <a:clrScheme name="Twilight">
      <a:dk1>
        <a:sysClr val="windowText" lastClr="000000"/>
      </a:dk1>
      <a:lt1>
        <a:sysClr val="window" lastClr="FFFFFF"/>
      </a:lt1>
      <a:dk2>
        <a:srgbClr val="24213E"/>
      </a:dk2>
      <a:lt2>
        <a:srgbClr val="E9EAF0"/>
      </a:lt2>
      <a:accent1>
        <a:srgbClr val="E8BC4A"/>
      </a:accent1>
      <a:accent2>
        <a:srgbClr val="83C1C6"/>
      </a:accent2>
      <a:accent3>
        <a:srgbClr val="E78D35"/>
      </a:accent3>
      <a:accent4>
        <a:srgbClr val="909CE1"/>
      </a:accent4>
      <a:accent5>
        <a:srgbClr val="839C41"/>
      </a:accent5>
      <a:accent6>
        <a:srgbClr val="CC5439"/>
      </a:accent6>
      <a:hlink>
        <a:srgbClr val="1C6CF1"/>
      </a:hlink>
      <a:folHlink>
        <a:srgbClr val="C649E0"/>
      </a:folHlink>
    </a:clrScheme>
    <a:fontScheme name="Twilight">
      <a:maj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 fov="600000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300000"/>
              </a:schemeClr>
            </a:gs>
            <a:gs pos="31000">
              <a:schemeClr val="bg1">
                <a:tint val="100000"/>
                <a:satMod val="300000"/>
              </a:schemeClr>
            </a:gs>
            <a:gs pos="62000">
              <a:schemeClr val="phClr">
                <a:tint val="100000"/>
                <a:shade val="100000"/>
                <a:satMod val="100000"/>
              </a:schemeClr>
            </a:gs>
            <a:gs pos="100000">
              <a:schemeClr val="phClr">
                <a:shade val="100000"/>
                <a:hueMod val="93000"/>
                <a:satMod val="50000"/>
                <a:lumMod val="2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atMod val="100000"/>
              </a:schemeClr>
            </a:gs>
            <a:gs pos="100000">
              <a:schemeClr val="phClr">
                <a:tint val="100000"/>
                <a:shade val="100000"/>
                <a:alpha val="100000"/>
                <a:hueMod val="100000"/>
                <a:satMod val="150000"/>
                <a:lumMod val="5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Twilight.thmx</Template>
  <TotalTime>1343</TotalTime>
  <Words>285</Words>
  <Application>Microsoft Office PowerPoint</Application>
  <PresentationFormat>On-screen Show (4:3)</PresentationFormat>
  <Paragraphs>52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Corbel</vt:lpstr>
      <vt:lpstr>Mangal</vt:lpstr>
      <vt:lpstr>Twilight</vt:lpstr>
      <vt:lpstr>Digital Marketing</vt:lpstr>
      <vt:lpstr>PowerPoint Presentation</vt:lpstr>
      <vt:lpstr>PowerPoint Presentation</vt:lpstr>
      <vt:lpstr>PowerPoint Presentation</vt:lpstr>
      <vt:lpstr>Key Dates</vt:lpstr>
      <vt:lpstr>PowerPoint Presentation</vt:lpstr>
      <vt:lpstr>How student captains register their teams</vt:lpstr>
      <vt:lpstr>Student Adwords Certification</vt:lpstr>
      <vt:lpstr>adwords</vt:lpstr>
      <vt:lpstr>Search network</vt:lpstr>
      <vt:lpstr>Display network – product/brand awareness</vt:lpstr>
      <vt:lpstr>Creating Display Ads</vt:lpstr>
      <vt:lpstr>Getting Started</vt:lpstr>
      <vt:lpstr>Things to consider</vt:lpstr>
      <vt:lpstr>What are your goals (1 campaign for each goal)</vt:lpstr>
      <vt:lpstr>Marketable products</vt:lpstr>
      <vt:lpstr>Applicants</vt:lpstr>
      <vt:lpstr>Setting realistic expectations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</dc:title>
  <dc:creator>Alex Bell</dc:creator>
  <cp:lastModifiedBy>Alex Bell</cp:lastModifiedBy>
  <cp:revision>18</cp:revision>
  <dcterms:created xsi:type="dcterms:W3CDTF">2017-03-14T10:49:42Z</dcterms:created>
  <dcterms:modified xsi:type="dcterms:W3CDTF">2017-03-16T09:00:07Z</dcterms:modified>
</cp:coreProperties>
</file>