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8" r:id="rId1"/>
  </p:sldMasterIdLst>
  <p:notesMasterIdLst>
    <p:notesMasterId r:id="rId47"/>
  </p:notesMasterIdLst>
  <p:sldIdLst>
    <p:sldId id="342" r:id="rId2"/>
    <p:sldId id="256" r:id="rId3"/>
    <p:sldId id="356" r:id="rId4"/>
    <p:sldId id="328" r:id="rId5"/>
    <p:sldId id="324" r:id="rId6"/>
    <p:sldId id="341" r:id="rId7"/>
    <p:sldId id="325" r:id="rId8"/>
    <p:sldId id="350" r:id="rId9"/>
    <p:sldId id="287" r:id="rId10"/>
    <p:sldId id="383" r:id="rId11"/>
    <p:sldId id="384" r:id="rId12"/>
    <p:sldId id="331" r:id="rId13"/>
    <p:sldId id="332" r:id="rId14"/>
    <p:sldId id="330" r:id="rId15"/>
    <p:sldId id="333" r:id="rId16"/>
    <p:sldId id="370" r:id="rId17"/>
    <p:sldId id="371" r:id="rId18"/>
    <p:sldId id="372" r:id="rId19"/>
    <p:sldId id="369" r:id="rId20"/>
    <p:sldId id="373" r:id="rId21"/>
    <p:sldId id="374" r:id="rId22"/>
    <p:sldId id="375" r:id="rId23"/>
    <p:sldId id="312" r:id="rId24"/>
    <p:sldId id="376" r:id="rId25"/>
    <p:sldId id="377" r:id="rId26"/>
    <p:sldId id="378" r:id="rId27"/>
    <p:sldId id="379" r:id="rId28"/>
    <p:sldId id="380" r:id="rId29"/>
    <p:sldId id="381" r:id="rId30"/>
    <p:sldId id="385" r:id="rId31"/>
    <p:sldId id="348" r:id="rId32"/>
    <p:sldId id="336" r:id="rId33"/>
    <p:sldId id="335" r:id="rId34"/>
    <p:sldId id="337" r:id="rId35"/>
    <p:sldId id="354" r:id="rId36"/>
    <p:sldId id="386" r:id="rId37"/>
    <p:sldId id="355" r:id="rId38"/>
    <p:sldId id="339" r:id="rId39"/>
    <p:sldId id="340" r:id="rId40"/>
    <p:sldId id="344" r:id="rId41"/>
    <p:sldId id="352" r:id="rId42"/>
    <p:sldId id="346" r:id="rId43"/>
    <p:sldId id="338" r:id="rId44"/>
    <p:sldId id="382" r:id="rId45"/>
    <p:sldId id="349" r:id="rId46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2C50C8-62DF-4F13-9571-A1F2CD88487F}" v="9" dt="2023-06-08T16:26:38.0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30" y="1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Young" userId="450ac887-d51d-4f28-b5bb-9aa773a39bcf" providerId="ADAL" clId="{B52C50C8-62DF-4F13-9571-A1F2CD88487F}"/>
    <pc:docChg chg="undo custSel addSld modSld sldOrd">
      <pc:chgData name="Natasha Young" userId="450ac887-d51d-4f28-b5bb-9aa773a39bcf" providerId="ADAL" clId="{B52C50C8-62DF-4F13-9571-A1F2CD88487F}" dt="2023-06-11T23:01:17.452" v="3985" actId="20577"/>
      <pc:docMkLst>
        <pc:docMk/>
      </pc:docMkLst>
      <pc:sldChg chg="modSp mod">
        <pc:chgData name="Natasha Young" userId="450ac887-d51d-4f28-b5bb-9aa773a39bcf" providerId="ADAL" clId="{B52C50C8-62DF-4F13-9571-A1F2CD88487F}" dt="2023-06-08T15:06:01.400" v="346" actId="20577"/>
        <pc:sldMkLst>
          <pc:docMk/>
          <pc:sldMk cId="0" sldId="287"/>
        </pc:sldMkLst>
        <pc:spChg chg="mod">
          <ac:chgData name="Natasha Young" userId="450ac887-d51d-4f28-b5bb-9aa773a39bcf" providerId="ADAL" clId="{B52C50C8-62DF-4F13-9571-A1F2CD88487F}" dt="2023-06-08T15:06:01.400" v="346" actId="20577"/>
          <ac:spMkLst>
            <pc:docMk/>
            <pc:sldMk cId="0" sldId="287"/>
            <ac:spMk id="19458" creationId="{0F0869B6-6176-E139-9E59-A5280D3E710F}"/>
          </ac:spMkLst>
        </pc:spChg>
      </pc:sldChg>
      <pc:sldChg chg="modSp mod">
        <pc:chgData name="Natasha Young" userId="450ac887-d51d-4f28-b5bb-9aa773a39bcf" providerId="ADAL" clId="{B52C50C8-62DF-4F13-9571-A1F2CD88487F}" dt="2023-06-08T14:46:13.655" v="58" actId="20577"/>
        <pc:sldMkLst>
          <pc:docMk/>
          <pc:sldMk cId="0" sldId="324"/>
        </pc:sldMkLst>
        <pc:spChg chg="mod">
          <ac:chgData name="Natasha Young" userId="450ac887-d51d-4f28-b5bb-9aa773a39bcf" providerId="ADAL" clId="{B52C50C8-62DF-4F13-9571-A1F2CD88487F}" dt="2023-06-08T14:46:13.655" v="58" actId="20577"/>
          <ac:spMkLst>
            <pc:docMk/>
            <pc:sldMk cId="0" sldId="324"/>
            <ac:spMk id="12291" creationId="{BB7ADC96-8E01-24FB-0785-17FA1EFC75DB}"/>
          </ac:spMkLst>
        </pc:spChg>
        <pc:spChg chg="mod">
          <ac:chgData name="Natasha Young" userId="450ac887-d51d-4f28-b5bb-9aa773a39bcf" providerId="ADAL" clId="{B52C50C8-62DF-4F13-9571-A1F2CD88487F}" dt="2023-06-08T14:46:11.559" v="56" actId="20577"/>
          <ac:spMkLst>
            <pc:docMk/>
            <pc:sldMk cId="0" sldId="324"/>
            <ac:spMk id="12292" creationId="{7686E51B-D303-9422-C5A9-FAD686A99469}"/>
          </ac:spMkLst>
        </pc:spChg>
      </pc:sldChg>
      <pc:sldChg chg="modSp mod">
        <pc:chgData name="Natasha Young" userId="450ac887-d51d-4f28-b5bb-9aa773a39bcf" providerId="ADAL" clId="{B52C50C8-62DF-4F13-9571-A1F2CD88487F}" dt="2023-06-08T15:05:41.357" v="329" actId="20577"/>
        <pc:sldMkLst>
          <pc:docMk/>
          <pc:sldMk cId="0" sldId="325"/>
        </pc:sldMkLst>
        <pc:spChg chg="mod">
          <ac:chgData name="Natasha Young" userId="450ac887-d51d-4f28-b5bb-9aa773a39bcf" providerId="ADAL" clId="{B52C50C8-62DF-4F13-9571-A1F2CD88487F}" dt="2023-06-08T15:05:41.357" v="329" actId="20577"/>
          <ac:spMkLst>
            <pc:docMk/>
            <pc:sldMk cId="0" sldId="325"/>
            <ac:spMk id="16388" creationId="{C6A228F0-A9E0-CAD6-46F3-5DAAEFB21312}"/>
          </ac:spMkLst>
        </pc:spChg>
      </pc:sldChg>
      <pc:sldChg chg="modSp mod">
        <pc:chgData name="Natasha Young" userId="450ac887-d51d-4f28-b5bb-9aa773a39bcf" providerId="ADAL" clId="{B52C50C8-62DF-4F13-9571-A1F2CD88487F}" dt="2023-06-08T14:45:50.323" v="55" actId="20577"/>
        <pc:sldMkLst>
          <pc:docMk/>
          <pc:sldMk cId="0" sldId="328"/>
        </pc:sldMkLst>
        <pc:spChg chg="mod">
          <ac:chgData name="Natasha Young" userId="450ac887-d51d-4f28-b5bb-9aa773a39bcf" providerId="ADAL" clId="{B52C50C8-62DF-4F13-9571-A1F2CD88487F}" dt="2023-06-08T14:45:50.323" v="55" actId="20577"/>
          <ac:spMkLst>
            <pc:docMk/>
            <pc:sldMk cId="0" sldId="328"/>
            <ac:spMk id="3" creationId="{584875C8-67CA-8A71-5DB6-F96DC5210C1F}"/>
          </ac:spMkLst>
        </pc:spChg>
      </pc:sldChg>
      <pc:sldChg chg="modSp mod">
        <pc:chgData name="Natasha Young" userId="450ac887-d51d-4f28-b5bb-9aa773a39bcf" providerId="ADAL" clId="{B52C50C8-62DF-4F13-9571-A1F2CD88487F}" dt="2023-06-08T15:32:51.856" v="1125" actId="27636"/>
        <pc:sldMkLst>
          <pc:docMk/>
          <pc:sldMk cId="0" sldId="330"/>
        </pc:sldMkLst>
        <pc:spChg chg="mod">
          <ac:chgData name="Natasha Young" userId="450ac887-d51d-4f28-b5bb-9aa773a39bcf" providerId="ADAL" clId="{B52C50C8-62DF-4F13-9571-A1F2CD88487F}" dt="2023-06-08T15:32:51.852" v="1124" actId="27636"/>
          <ac:spMkLst>
            <pc:docMk/>
            <pc:sldMk cId="0" sldId="330"/>
            <ac:spMk id="24579" creationId="{1F9B698F-FA1E-D9DB-6E30-946024AC17E2}"/>
          </ac:spMkLst>
        </pc:spChg>
        <pc:spChg chg="mod">
          <ac:chgData name="Natasha Young" userId="450ac887-d51d-4f28-b5bb-9aa773a39bcf" providerId="ADAL" clId="{B52C50C8-62DF-4F13-9571-A1F2CD88487F}" dt="2023-06-08T15:32:51.856" v="1125" actId="27636"/>
          <ac:spMkLst>
            <pc:docMk/>
            <pc:sldMk cId="0" sldId="330"/>
            <ac:spMk id="24580" creationId="{0A9D1A26-E859-E887-3D71-9FC045079EF7}"/>
          </ac:spMkLst>
        </pc:spChg>
      </pc:sldChg>
      <pc:sldChg chg="modSp mod">
        <pc:chgData name="Natasha Young" userId="450ac887-d51d-4f28-b5bb-9aa773a39bcf" providerId="ADAL" clId="{B52C50C8-62DF-4F13-9571-A1F2CD88487F}" dt="2023-06-08T15:37:01.440" v="1127" actId="1076"/>
        <pc:sldMkLst>
          <pc:docMk/>
          <pc:sldMk cId="0" sldId="333"/>
        </pc:sldMkLst>
        <pc:spChg chg="mod">
          <ac:chgData name="Natasha Young" userId="450ac887-d51d-4f28-b5bb-9aa773a39bcf" providerId="ADAL" clId="{B52C50C8-62DF-4F13-9571-A1F2CD88487F}" dt="2023-06-08T15:36:57.915" v="1126" actId="1076"/>
          <ac:spMkLst>
            <pc:docMk/>
            <pc:sldMk cId="0" sldId="333"/>
            <ac:spMk id="21508" creationId="{2AB4D055-AB49-C6C5-B101-54B73CFC8443}"/>
          </ac:spMkLst>
        </pc:spChg>
        <pc:spChg chg="mod">
          <ac:chgData name="Natasha Young" userId="450ac887-d51d-4f28-b5bb-9aa773a39bcf" providerId="ADAL" clId="{B52C50C8-62DF-4F13-9571-A1F2CD88487F}" dt="2023-06-08T15:37:01.440" v="1127" actId="1076"/>
          <ac:spMkLst>
            <pc:docMk/>
            <pc:sldMk cId="0" sldId="333"/>
            <ac:spMk id="34819" creationId="{A2F5489D-E817-71A2-A048-50E11324B182}"/>
          </ac:spMkLst>
        </pc:spChg>
      </pc:sldChg>
      <pc:sldChg chg="modNotesTx">
        <pc:chgData name="Natasha Young" userId="450ac887-d51d-4f28-b5bb-9aa773a39bcf" providerId="ADAL" clId="{B52C50C8-62DF-4F13-9571-A1F2CD88487F}" dt="2023-06-08T16:07:30.825" v="2401" actId="20577"/>
        <pc:sldMkLst>
          <pc:docMk/>
          <pc:sldMk cId="0" sldId="338"/>
        </pc:sldMkLst>
      </pc:sldChg>
      <pc:sldChg chg="modSp mod">
        <pc:chgData name="Natasha Young" userId="450ac887-d51d-4f28-b5bb-9aa773a39bcf" providerId="ADAL" clId="{B52C50C8-62DF-4F13-9571-A1F2CD88487F}" dt="2023-06-08T16:06:30.361" v="2332" actId="20577"/>
        <pc:sldMkLst>
          <pc:docMk/>
          <pc:sldMk cId="0" sldId="339"/>
        </pc:sldMkLst>
        <pc:spChg chg="mod">
          <ac:chgData name="Natasha Young" userId="450ac887-d51d-4f28-b5bb-9aa773a39bcf" providerId="ADAL" clId="{B52C50C8-62DF-4F13-9571-A1F2CD88487F}" dt="2023-06-08T16:06:28.300" v="2331" actId="20577"/>
          <ac:spMkLst>
            <pc:docMk/>
            <pc:sldMk cId="0" sldId="339"/>
            <ac:spMk id="3" creationId="{95C46034-C827-E679-CDC8-268D67A20797}"/>
          </ac:spMkLst>
        </pc:spChg>
        <pc:spChg chg="mod">
          <ac:chgData name="Natasha Young" userId="450ac887-d51d-4f28-b5bb-9aa773a39bcf" providerId="ADAL" clId="{B52C50C8-62DF-4F13-9571-A1F2CD88487F}" dt="2023-06-08T16:06:30.361" v="2332" actId="20577"/>
          <ac:spMkLst>
            <pc:docMk/>
            <pc:sldMk cId="0" sldId="339"/>
            <ac:spMk id="4" creationId="{C3967591-EB42-9367-9C92-2FAE1D2F6E55}"/>
          </ac:spMkLst>
        </pc:spChg>
      </pc:sldChg>
      <pc:sldChg chg="modSp mod">
        <pc:chgData name="Natasha Young" userId="450ac887-d51d-4f28-b5bb-9aa773a39bcf" providerId="ADAL" clId="{B52C50C8-62DF-4F13-9571-A1F2CD88487F}" dt="2023-06-08T15:05:17.211" v="327" actId="14100"/>
        <pc:sldMkLst>
          <pc:docMk/>
          <pc:sldMk cId="0" sldId="341"/>
        </pc:sldMkLst>
        <pc:spChg chg="mod">
          <ac:chgData name="Natasha Young" userId="450ac887-d51d-4f28-b5bb-9aa773a39bcf" providerId="ADAL" clId="{B52C50C8-62DF-4F13-9571-A1F2CD88487F}" dt="2023-06-08T15:05:13.469" v="326" actId="14100"/>
          <ac:spMkLst>
            <pc:docMk/>
            <pc:sldMk cId="0" sldId="341"/>
            <ac:spMk id="14339" creationId="{D8AB3B1F-729A-CF49-122A-9967B1648EFE}"/>
          </ac:spMkLst>
        </pc:spChg>
        <pc:spChg chg="mod">
          <ac:chgData name="Natasha Young" userId="450ac887-d51d-4f28-b5bb-9aa773a39bcf" providerId="ADAL" clId="{B52C50C8-62DF-4F13-9571-A1F2CD88487F}" dt="2023-06-08T15:05:17.211" v="327" actId="14100"/>
          <ac:spMkLst>
            <pc:docMk/>
            <pc:sldMk cId="0" sldId="341"/>
            <ac:spMk id="14340" creationId="{03D34DDB-457A-ABC1-42CF-D6CCA48E77F2}"/>
          </ac:spMkLst>
        </pc:spChg>
      </pc:sldChg>
      <pc:sldChg chg="modNotesTx">
        <pc:chgData name="Natasha Young" userId="450ac887-d51d-4f28-b5bb-9aa773a39bcf" providerId="ADAL" clId="{B52C50C8-62DF-4F13-9571-A1F2CD88487F}" dt="2023-06-11T23:00:23.871" v="3920" actId="20577"/>
        <pc:sldMkLst>
          <pc:docMk/>
          <pc:sldMk cId="0" sldId="348"/>
        </pc:sldMkLst>
      </pc:sldChg>
      <pc:sldChg chg="modSp mod">
        <pc:chgData name="Natasha Young" userId="450ac887-d51d-4f28-b5bb-9aa773a39bcf" providerId="ADAL" clId="{B52C50C8-62DF-4F13-9571-A1F2CD88487F}" dt="2023-06-08T16:07:49.402" v="2403" actId="27636"/>
        <pc:sldMkLst>
          <pc:docMk/>
          <pc:sldMk cId="0" sldId="349"/>
        </pc:sldMkLst>
        <pc:spChg chg="mod">
          <ac:chgData name="Natasha Young" userId="450ac887-d51d-4f28-b5bb-9aa773a39bcf" providerId="ADAL" clId="{B52C50C8-62DF-4F13-9571-A1F2CD88487F}" dt="2023-06-08T16:07:49.402" v="2403" actId="27636"/>
          <ac:spMkLst>
            <pc:docMk/>
            <pc:sldMk cId="0" sldId="349"/>
            <ac:spMk id="65539" creationId="{04F95DDC-F987-173B-5ECE-787A4E55822B}"/>
          </ac:spMkLst>
        </pc:spChg>
      </pc:sldChg>
      <pc:sldChg chg="modSp mod">
        <pc:chgData name="Natasha Young" userId="450ac887-d51d-4f28-b5bb-9aa773a39bcf" providerId="ADAL" clId="{B52C50C8-62DF-4F13-9571-A1F2CD88487F}" dt="2023-06-08T15:05:56.075" v="339" actId="20577"/>
        <pc:sldMkLst>
          <pc:docMk/>
          <pc:sldMk cId="0" sldId="350"/>
        </pc:sldMkLst>
        <pc:spChg chg="mod">
          <ac:chgData name="Natasha Young" userId="450ac887-d51d-4f28-b5bb-9aa773a39bcf" providerId="ADAL" clId="{B52C50C8-62DF-4F13-9571-A1F2CD88487F}" dt="2023-06-08T15:05:56.075" v="339" actId="20577"/>
          <ac:spMkLst>
            <pc:docMk/>
            <pc:sldMk cId="0" sldId="350"/>
            <ac:spMk id="18434" creationId="{A8A2F1B3-53DE-2FF2-DF16-E93E3329569F}"/>
          </ac:spMkLst>
        </pc:spChg>
      </pc:sldChg>
      <pc:sldChg chg="addSp modSp mod">
        <pc:chgData name="Natasha Young" userId="450ac887-d51d-4f28-b5bb-9aa773a39bcf" providerId="ADAL" clId="{B52C50C8-62DF-4F13-9571-A1F2CD88487F}" dt="2023-06-08T16:05:35.402" v="2310" actId="1076"/>
        <pc:sldMkLst>
          <pc:docMk/>
          <pc:sldMk cId="0" sldId="354"/>
        </pc:sldMkLst>
        <pc:spChg chg="mod">
          <ac:chgData name="Natasha Young" userId="450ac887-d51d-4f28-b5bb-9aa773a39bcf" providerId="ADAL" clId="{B52C50C8-62DF-4F13-9571-A1F2CD88487F}" dt="2023-06-08T16:04:04.067" v="2301" actId="27636"/>
          <ac:spMkLst>
            <pc:docMk/>
            <pc:sldMk cId="0" sldId="354"/>
            <ac:spMk id="38915" creationId="{C5B7777D-F77D-8219-8147-64FCC456F06C}"/>
          </ac:spMkLst>
        </pc:spChg>
        <pc:spChg chg="mod">
          <ac:chgData name="Natasha Young" userId="450ac887-d51d-4f28-b5bb-9aa773a39bcf" providerId="ADAL" clId="{B52C50C8-62DF-4F13-9571-A1F2CD88487F}" dt="2023-06-08T16:04:10.376" v="2303" actId="14100"/>
          <ac:spMkLst>
            <pc:docMk/>
            <pc:sldMk cId="0" sldId="354"/>
            <ac:spMk id="38916" creationId="{4FDD37A0-AB01-00C0-B71F-63DBE5A37A9B}"/>
          </ac:spMkLst>
        </pc:spChg>
        <pc:picChg chg="add mod">
          <ac:chgData name="Natasha Young" userId="450ac887-d51d-4f28-b5bb-9aa773a39bcf" providerId="ADAL" clId="{B52C50C8-62DF-4F13-9571-A1F2CD88487F}" dt="2023-06-08T16:05:24.744" v="2308" actId="1076"/>
          <ac:picMkLst>
            <pc:docMk/>
            <pc:sldMk cId="0" sldId="354"/>
            <ac:picMk id="2" creationId="{58E38282-601C-4B6D-0E2E-511728BF74BB}"/>
          </ac:picMkLst>
        </pc:picChg>
        <pc:picChg chg="add mod">
          <ac:chgData name="Natasha Young" userId="450ac887-d51d-4f28-b5bb-9aa773a39bcf" providerId="ADAL" clId="{B52C50C8-62DF-4F13-9571-A1F2CD88487F}" dt="2023-06-08T16:05:35.402" v="2310" actId="1076"/>
          <ac:picMkLst>
            <pc:docMk/>
            <pc:sldMk cId="0" sldId="354"/>
            <ac:picMk id="3" creationId="{74E565C7-C2B6-50CF-48FC-5185DC8BEFA8}"/>
          </ac:picMkLst>
        </pc:picChg>
      </pc:sldChg>
      <pc:sldChg chg="modNotesTx">
        <pc:chgData name="Natasha Young" userId="450ac887-d51d-4f28-b5bb-9aa773a39bcf" providerId="ADAL" clId="{B52C50C8-62DF-4F13-9571-A1F2CD88487F}" dt="2023-06-11T23:01:17.452" v="3985" actId="20577"/>
        <pc:sldMkLst>
          <pc:docMk/>
          <pc:sldMk cId="0" sldId="355"/>
        </pc:sldMkLst>
      </pc:sldChg>
      <pc:sldChg chg="modSp mod">
        <pc:chgData name="Natasha Young" userId="450ac887-d51d-4f28-b5bb-9aa773a39bcf" providerId="ADAL" clId="{B52C50C8-62DF-4F13-9571-A1F2CD88487F}" dt="2023-06-11T22:54:04.905" v="3318" actId="14100"/>
        <pc:sldMkLst>
          <pc:docMk/>
          <pc:sldMk cId="2341687828" sldId="371"/>
        </pc:sldMkLst>
        <pc:spChg chg="mod">
          <ac:chgData name="Natasha Young" userId="450ac887-d51d-4f28-b5bb-9aa773a39bcf" providerId="ADAL" clId="{B52C50C8-62DF-4F13-9571-A1F2CD88487F}" dt="2023-06-11T22:54:04.905" v="3318" actId="14100"/>
          <ac:spMkLst>
            <pc:docMk/>
            <pc:sldMk cId="2341687828" sldId="371"/>
            <ac:spMk id="21508" creationId="{2AB4D055-AB49-C6C5-B101-54B73CFC8443}"/>
          </ac:spMkLst>
        </pc:spChg>
      </pc:sldChg>
      <pc:sldChg chg="modNotesTx">
        <pc:chgData name="Natasha Young" userId="450ac887-d51d-4f28-b5bb-9aa773a39bcf" providerId="ADAL" clId="{B52C50C8-62DF-4F13-9571-A1F2CD88487F}" dt="2023-06-08T15:38:40.452" v="1272" actId="20577"/>
        <pc:sldMkLst>
          <pc:docMk/>
          <pc:sldMk cId="1080271864" sldId="372"/>
        </pc:sldMkLst>
      </pc:sldChg>
      <pc:sldChg chg="modNotesTx">
        <pc:chgData name="Natasha Young" userId="450ac887-d51d-4f28-b5bb-9aa773a39bcf" providerId="ADAL" clId="{B52C50C8-62DF-4F13-9571-A1F2CD88487F}" dt="2023-06-11T22:56:27.109" v="3478" actId="20577"/>
        <pc:sldMkLst>
          <pc:docMk/>
          <pc:sldMk cId="594894256" sldId="377"/>
        </pc:sldMkLst>
      </pc:sldChg>
      <pc:sldChg chg="modNotesTx">
        <pc:chgData name="Natasha Young" userId="450ac887-d51d-4f28-b5bb-9aa773a39bcf" providerId="ADAL" clId="{B52C50C8-62DF-4F13-9571-A1F2CD88487F}" dt="2023-06-11T22:58:21.971" v="3816" actId="20577"/>
        <pc:sldMkLst>
          <pc:docMk/>
          <pc:sldMk cId="3923601388" sldId="378"/>
        </pc:sldMkLst>
      </pc:sldChg>
      <pc:sldChg chg="modNotesTx">
        <pc:chgData name="Natasha Young" userId="450ac887-d51d-4f28-b5bb-9aa773a39bcf" providerId="ADAL" clId="{B52C50C8-62DF-4F13-9571-A1F2CD88487F}" dt="2023-06-08T15:41:03.073" v="1438" actId="20577"/>
        <pc:sldMkLst>
          <pc:docMk/>
          <pc:sldMk cId="2449196690" sldId="379"/>
        </pc:sldMkLst>
      </pc:sldChg>
      <pc:sldChg chg="modNotesTx">
        <pc:chgData name="Natasha Young" userId="450ac887-d51d-4f28-b5bb-9aa773a39bcf" providerId="ADAL" clId="{B52C50C8-62DF-4F13-9571-A1F2CD88487F}" dt="2023-06-11T22:58:33.530" v="3824" actId="20577"/>
        <pc:sldMkLst>
          <pc:docMk/>
          <pc:sldMk cId="1784473237" sldId="380"/>
        </pc:sldMkLst>
      </pc:sldChg>
      <pc:sldChg chg="modSp add mod ord">
        <pc:chgData name="Natasha Young" userId="450ac887-d51d-4f28-b5bb-9aa773a39bcf" providerId="ADAL" clId="{B52C50C8-62DF-4F13-9571-A1F2CD88487F}" dt="2023-06-08T15:26:36.707" v="982" actId="1076"/>
        <pc:sldMkLst>
          <pc:docMk/>
          <pc:sldMk cId="515979283" sldId="383"/>
        </pc:sldMkLst>
        <pc:spChg chg="mod">
          <ac:chgData name="Natasha Young" userId="450ac887-d51d-4f28-b5bb-9aa773a39bcf" providerId="ADAL" clId="{B52C50C8-62DF-4F13-9571-A1F2CD88487F}" dt="2023-06-08T15:06:36.450" v="383" actId="20577"/>
          <ac:spMkLst>
            <pc:docMk/>
            <pc:sldMk cId="515979283" sldId="383"/>
            <ac:spMk id="18434" creationId="{A8A2F1B3-53DE-2FF2-DF16-E93E3329569F}"/>
          </ac:spMkLst>
        </pc:spChg>
        <pc:spChg chg="mod">
          <ac:chgData name="Natasha Young" userId="450ac887-d51d-4f28-b5bb-9aa773a39bcf" providerId="ADAL" clId="{B52C50C8-62DF-4F13-9571-A1F2CD88487F}" dt="2023-06-08T15:26:36.707" v="982" actId="1076"/>
          <ac:spMkLst>
            <pc:docMk/>
            <pc:sldMk cId="515979283" sldId="383"/>
            <ac:spMk id="18435" creationId="{8934CDDF-D450-9689-87FA-14A19ABF2DE4}"/>
          </ac:spMkLst>
        </pc:spChg>
      </pc:sldChg>
      <pc:sldChg chg="modSp add mod ord modNotesTx">
        <pc:chgData name="Natasha Young" userId="450ac887-d51d-4f28-b5bb-9aa773a39bcf" providerId="ADAL" clId="{B52C50C8-62DF-4F13-9571-A1F2CD88487F}" dt="2023-06-08T16:47:14.146" v="3317" actId="6549"/>
        <pc:sldMkLst>
          <pc:docMk/>
          <pc:sldMk cId="1452877379" sldId="384"/>
        </pc:sldMkLst>
        <pc:spChg chg="mod">
          <ac:chgData name="Natasha Young" userId="450ac887-d51d-4f28-b5bb-9aa773a39bcf" providerId="ADAL" clId="{B52C50C8-62DF-4F13-9571-A1F2CD88487F}" dt="2023-06-08T15:07:02.049" v="417" actId="1076"/>
          <ac:spMkLst>
            <pc:docMk/>
            <pc:sldMk cId="1452877379" sldId="384"/>
            <ac:spMk id="19458" creationId="{0F0869B6-6176-E139-9E59-A5280D3E710F}"/>
          </ac:spMkLst>
        </pc:spChg>
        <pc:spChg chg="mod">
          <ac:chgData name="Natasha Young" userId="450ac887-d51d-4f28-b5bb-9aa773a39bcf" providerId="ADAL" clId="{B52C50C8-62DF-4F13-9571-A1F2CD88487F}" dt="2023-06-08T15:26:29.075" v="980" actId="1076"/>
          <ac:spMkLst>
            <pc:docMk/>
            <pc:sldMk cId="1452877379" sldId="384"/>
            <ac:spMk id="19459" creationId="{8E52D318-2566-2B2C-A1E6-70223A8E55DD}"/>
          </ac:spMkLst>
        </pc:spChg>
      </pc:sldChg>
      <pc:sldChg chg="modSp new mod modNotesTx">
        <pc:chgData name="Natasha Young" userId="450ac887-d51d-4f28-b5bb-9aa773a39bcf" providerId="ADAL" clId="{B52C50C8-62DF-4F13-9571-A1F2CD88487F}" dt="2023-06-11T22:59:27.134" v="3891" actId="20577"/>
        <pc:sldMkLst>
          <pc:docMk/>
          <pc:sldMk cId="1110880843" sldId="385"/>
        </pc:sldMkLst>
        <pc:spChg chg="mod">
          <ac:chgData name="Natasha Young" userId="450ac887-d51d-4f28-b5bb-9aa773a39bcf" providerId="ADAL" clId="{B52C50C8-62DF-4F13-9571-A1F2CD88487F}" dt="2023-06-08T15:59:40.095" v="2007" actId="20577"/>
          <ac:spMkLst>
            <pc:docMk/>
            <pc:sldMk cId="1110880843" sldId="385"/>
            <ac:spMk id="2" creationId="{ACE3C6C5-7076-E375-C4E3-EA9B9B68F2EA}"/>
          </ac:spMkLst>
        </pc:spChg>
        <pc:spChg chg="mod">
          <ac:chgData name="Natasha Young" userId="450ac887-d51d-4f28-b5bb-9aa773a39bcf" providerId="ADAL" clId="{B52C50C8-62DF-4F13-9571-A1F2CD88487F}" dt="2023-06-08T16:20:53.175" v="2567" actId="20577"/>
          <ac:spMkLst>
            <pc:docMk/>
            <pc:sldMk cId="1110880843" sldId="385"/>
            <ac:spMk id="3" creationId="{A67AA359-DC92-6A8A-9A84-43C170D38080}"/>
          </ac:spMkLst>
        </pc:spChg>
        <pc:spChg chg="mod">
          <ac:chgData name="Natasha Young" userId="450ac887-d51d-4f28-b5bb-9aa773a39bcf" providerId="ADAL" clId="{B52C50C8-62DF-4F13-9571-A1F2CD88487F}" dt="2023-06-08T16:20:45.523" v="2555" actId="20577"/>
          <ac:spMkLst>
            <pc:docMk/>
            <pc:sldMk cId="1110880843" sldId="385"/>
            <ac:spMk id="4" creationId="{B90992DF-11AB-8C1B-0100-0ED463F4A71F}"/>
          </ac:spMkLst>
        </pc:spChg>
      </pc:sldChg>
      <pc:sldChg chg="addSp modSp new mod">
        <pc:chgData name="Natasha Young" userId="450ac887-d51d-4f28-b5bb-9aa773a39bcf" providerId="ADAL" clId="{B52C50C8-62DF-4F13-9571-A1F2CD88487F}" dt="2023-06-11T23:00:48.275" v="3922" actId="20577"/>
        <pc:sldMkLst>
          <pc:docMk/>
          <pc:sldMk cId="3228114344" sldId="386"/>
        </pc:sldMkLst>
        <pc:spChg chg="mod">
          <ac:chgData name="Natasha Young" userId="450ac887-d51d-4f28-b5bb-9aa773a39bcf" providerId="ADAL" clId="{B52C50C8-62DF-4F13-9571-A1F2CD88487F}" dt="2023-06-08T16:28:38.424" v="2972" actId="207"/>
          <ac:spMkLst>
            <pc:docMk/>
            <pc:sldMk cId="3228114344" sldId="386"/>
            <ac:spMk id="2" creationId="{D1095EF8-0A9D-CD0F-A12E-DD86D1C28E28}"/>
          </ac:spMkLst>
        </pc:spChg>
        <pc:spChg chg="mod">
          <ac:chgData name="Natasha Young" userId="450ac887-d51d-4f28-b5bb-9aa773a39bcf" providerId="ADAL" clId="{B52C50C8-62DF-4F13-9571-A1F2CD88487F}" dt="2023-06-08T16:28:17.632" v="2965" actId="20577"/>
          <ac:spMkLst>
            <pc:docMk/>
            <pc:sldMk cId="3228114344" sldId="386"/>
            <ac:spMk id="3" creationId="{FB4940D9-B3A9-C14B-7D6D-C7B8D033C304}"/>
          </ac:spMkLst>
        </pc:spChg>
        <pc:spChg chg="mod">
          <ac:chgData name="Natasha Young" userId="450ac887-d51d-4f28-b5bb-9aa773a39bcf" providerId="ADAL" clId="{B52C50C8-62DF-4F13-9571-A1F2CD88487F}" dt="2023-06-11T23:00:48.275" v="3922" actId="20577"/>
          <ac:spMkLst>
            <pc:docMk/>
            <pc:sldMk cId="3228114344" sldId="386"/>
            <ac:spMk id="4" creationId="{8EC32EF1-5EB8-EBF9-14FA-C913F531C84E}"/>
          </ac:spMkLst>
        </pc:spChg>
        <pc:picChg chg="add mod">
          <ac:chgData name="Natasha Young" userId="450ac887-d51d-4f28-b5bb-9aa773a39bcf" providerId="ADAL" clId="{B52C50C8-62DF-4F13-9571-A1F2CD88487F}" dt="2023-06-08T16:28:28.552" v="2969" actId="1076"/>
          <ac:picMkLst>
            <pc:docMk/>
            <pc:sldMk cId="3228114344" sldId="386"/>
            <ac:picMk id="5" creationId="{ABC665F7-8042-E768-D933-643B9850422E}"/>
          </ac:picMkLst>
        </pc:picChg>
        <pc:picChg chg="add mod">
          <ac:chgData name="Natasha Young" userId="450ac887-d51d-4f28-b5bb-9aa773a39bcf" providerId="ADAL" clId="{B52C50C8-62DF-4F13-9571-A1F2CD88487F}" dt="2023-06-08T16:28:21.380" v="2966" actId="1076"/>
          <ac:picMkLst>
            <pc:docMk/>
            <pc:sldMk cId="3228114344" sldId="386"/>
            <ac:picMk id="6" creationId="{6C3266CF-6FEB-571F-00E0-58738D23E30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0E9678-B8ED-4F96-9AD9-B9A286D0A12C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B6EA19-2DA9-4082-AC82-6C90D739D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345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r>
              <a:rPr lang="en-US" dirty="0"/>
              <a:t>As it is sensitive topic we are talking about, if you feel you cannot  stay please do feel free to step out to gather your thoughts. </a:t>
            </a:r>
            <a:endParaRPr lang="en-GB"/>
          </a:p>
          <a:p>
            <a:r>
              <a:rPr lang="en-US" dirty="0"/>
              <a:t>Be kind, considerate and compassionate</a:t>
            </a:r>
            <a:endParaRPr lang="en-GB" dirty="0"/>
          </a:p>
          <a:p>
            <a:r>
              <a:rPr lang="en-US" dirty="0"/>
              <a:t>Respect each others diversity, experience, culture and beliefs. When listening to this presentation it is about mutual tolerance and respect and acceptance of different faiths and beliefs</a:t>
            </a:r>
            <a:endParaRPr lang="en-GB" dirty="0"/>
          </a:p>
          <a:p>
            <a:r>
              <a:rPr lang="en-US" dirty="0"/>
              <a:t>Please don’t worry about giving any wrong answers, if you want to ask anything or say anything, feel free to do so, this is a safe and non </a:t>
            </a:r>
            <a:r>
              <a:rPr lang="en-US" dirty="0" err="1"/>
              <a:t>judgemental</a:t>
            </a:r>
            <a:r>
              <a:rPr lang="en-US" dirty="0"/>
              <a:t> space. </a:t>
            </a:r>
            <a:endParaRPr lang="en-GB" dirty="0"/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6EA19-2DA9-4082-AC82-6C90D739D1A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4545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598BE9F6-41A9-66F4-1559-8F4F0B2FAA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5CF40EEB-A595-7F79-8159-E2C0FD82FE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C1BCC15D-50D9-7BCA-0F70-507AC09E3F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D4B21F1-22D6-4F6F-BC38-3BB85677301A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F90BE5D2-BA37-4B1E-512D-1477ADAFEA1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67311691-22AB-0056-C8D3-AC48A09366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E9E8B0CA-1B14-D63B-3F89-69FB735EF0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DDF431F3-E24E-4A04-BA43-D3FBFA88688C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E8D0073F-6D00-EB42-A831-AB7B3C90D1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6269FA36-372E-3514-8F1F-035388C23D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ED672B32-17D3-C455-B45B-D6AF2C6A47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28663" indent="-2794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20775" indent="-22383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70038" indent="-22383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19300" indent="-22383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50B6697-E101-4CEF-B438-B1F2989335DE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13D1238F-EB2A-19F3-585A-6B68A8903D3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40CE121D-E1EF-5C16-DA31-C76891891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0F2689AA-2BA4-C251-F3B5-6F42C5FDDA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CFBD002E-2BF1-40A5-ADD7-C4131C7039BE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Ethical Frameworks – Permissions, voice of the child, rights, code of ethics</a:t>
            </a:r>
          </a:p>
          <a:p>
            <a:r>
              <a:rPr lang="en-US" dirty="0">
                <a:cs typeface="Calibri"/>
              </a:rPr>
              <a:t>Legislative frameworks – Acts, laws, bills, policies, statutory and legal powers</a:t>
            </a:r>
          </a:p>
          <a:p>
            <a:r>
              <a:rPr lang="en-US" dirty="0">
                <a:cs typeface="Calibri"/>
              </a:rPr>
              <a:t>Rights of the Child – UNCRC</a:t>
            </a:r>
          </a:p>
          <a:p>
            <a:r>
              <a:rPr lang="en-US" dirty="0">
                <a:cs typeface="Calibri"/>
              </a:rPr>
              <a:t>Regional Safeguarding boards – representatives from health, social, education, police</a:t>
            </a:r>
          </a:p>
          <a:p>
            <a:r>
              <a:rPr lang="en-US" dirty="0">
                <a:cs typeface="Calibri"/>
              </a:rPr>
              <a:t>Multi agency working – importance of</a:t>
            </a:r>
          </a:p>
          <a:p>
            <a:r>
              <a:rPr lang="en-US" dirty="0">
                <a:cs typeface="Calibri"/>
              </a:rPr>
              <a:t>Reflection – by reflecting on what you have learnt as a result of the module, your research and assignment preparation, you will be able to </a:t>
            </a:r>
            <a:r>
              <a:rPr lang="en-US" dirty="0" err="1">
                <a:cs typeface="Calibri"/>
              </a:rPr>
              <a:t>analyse</a:t>
            </a:r>
            <a:r>
              <a:rPr lang="en-US" dirty="0">
                <a:cs typeface="Calibri"/>
              </a:rPr>
              <a:t> historical events and link policy to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6EA19-2DA9-4082-AC82-6C90D739D1A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9980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6EA19-2DA9-4082-AC82-6C90D739D1A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2923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3937D790-44DC-9707-4C6E-E19BD0DFA91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A8FBC10C-99A3-C063-98D4-F7F457475C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185B6F47-F48D-AA26-76E3-D8CED51E3C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E5885741-1067-46F0-9401-830D06F737FA}" type="slidenum">
              <a:rPr lang="en-GB" altLang="en-US" sz="1200" smtClean="0">
                <a:latin typeface="Arial" panose="020B0604020202020204" pitchFamily="34" charset="0"/>
              </a:rPr>
              <a:pPr/>
              <a:t>12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87925DB6-E58F-EA2C-5BF4-0938366BB62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5811BB60-CFBD-F37A-288F-963CC1C65E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C958332F-F133-5331-0815-6DC819D9FC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A58B9956-8B93-4187-A9BC-A64EB22C3876}" type="slidenum">
              <a:rPr lang="en-GB" altLang="en-US" sz="1200" smtClean="0">
                <a:latin typeface="Arial" panose="020B0604020202020204" pitchFamily="34" charset="0"/>
              </a:rPr>
              <a:pPr/>
              <a:t>13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3B2E8D77-DCEF-429D-3B6E-A12223F1856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50CE9FA5-E63C-36CE-366A-EEF3EBD32C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BB5A7DA5-5D20-3333-20B2-28C3874C0A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E467CDFE-18CB-4271-AFE5-3CFD0A8DCD05}" type="slidenum">
              <a:rPr lang="cy-GB" altLang="en-US" sz="1200" smtClean="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3B79D424-1EB1-B6E5-B2CB-E1D9909CE0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7FAE85AB-1080-A203-669F-551622AF56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tabLst>
                <a:tab pos="0" algn="l"/>
                <a:tab pos="879475" algn="l"/>
                <a:tab pos="1762125" algn="l"/>
                <a:tab pos="2643188" algn="l"/>
                <a:tab pos="3525838" algn="l"/>
                <a:tab pos="4405313" algn="l"/>
                <a:tab pos="5287963" algn="l"/>
                <a:tab pos="6170613" algn="l"/>
                <a:tab pos="7051675" algn="l"/>
                <a:tab pos="7932738" algn="l"/>
                <a:tab pos="8813800" algn="l"/>
                <a:tab pos="9696450" algn="l"/>
              </a:tabLst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1191CDA7-BDCA-3C00-EB31-5F5AF0DCE8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EAAAAC26-22D4-440A-85FA-8AD12ED26EE5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3B79D424-1EB1-B6E5-B2CB-E1D9909CE0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7FAE85AB-1080-A203-669F-551622AF56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4 members – 30 minutes (20 minutes presentation 10 minutes reflection (2 and a half minutes each)  10% over 33 minutes 10% under 27 minutes)</a:t>
            </a:r>
            <a:r>
              <a:rPr lang="en-US" sz="1800" b="0" i="0" dirty="0">
                <a:solidFill>
                  <a:srgbClr val="444444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444444"/>
              </a:solidFill>
              <a:effectLst/>
              <a:latin typeface="Calibri" panose="020F0502020204030204" pitchFamily="34" charset="0"/>
            </a:endParaRP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5 members – 35 minutes (25 minutes presentation 10 minutes reflection (2 minutes each) 10% over 38.5 minutes 10% under 31.5 minutes)</a:t>
            </a:r>
            <a:r>
              <a:rPr lang="en-US" sz="1800" b="0" i="0" dirty="0">
                <a:solidFill>
                  <a:srgbClr val="444444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444444"/>
              </a:solidFill>
              <a:effectLst/>
              <a:latin typeface="Calibri" panose="020F0502020204030204" pitchFamily="34" charset="0"/>
            </a:endParaRP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6 members – 40 minutes (30 minutes presentation 10 minutes reflection (just under 2 minutes each) 10 % over is 44 minutes 10% under is 36 minutes</a:t>
            </a:r>
            <a:endParaRPr lang="en-US" b="0" i="0" dirty="0">
              <a:solidFill>
                <a:srgbClr val="444444"/>
              </a:solidFill>
              <a:effectLst/>
              <a:latin typeface="Calibri" panose="020F0502020204030204" pitchFamily="34" charset="0"/>
            </a:endParaRPr>
          </a:p>
          <a:p>
            <a:pPr>
              <a:tabLst>
                <a:tab pos="0" algn="l"/>
                <a:tab pos="879475" algn="l"/>
                <a:tab pos="1762125" algn="l"/>
                <a:tab pos="2643188" algn="l"/>
                <a:tab pos="3525838" algn="l"/>
                <a:tab pos="4405313" algn="l"/>
                <a:tab pos="5287963" algn="l"/>
                <a:tab pos="6170613" algn="l"/>
                <a:tab pos="7051675" algn="l"/>
                <a:tab pos="7932738" algn="l"/>
                <a:tab pos="8813800" algn="l"/>
                <a:tab pos="9696450" algn="l"/>
              </a:tabLst>
            </a:pP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1191CDA7-BDCA-3C00-EB31-5F5AF0DCE8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EAAAAC26-22D4-440A-85FA-8AD12ED26EE5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67176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3B79D424-1EB1-B6E5-B2CB-E1D9909CE0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7FAE85AB-1080-A203-669F-551622AF56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tabLst>
                <a:tab pos="0" algn="l"/>
                <a:tab pos="879475" algn="l"/>
                <a:tab pos="1762125" algn="l"/>
                <a:tab pos="2643188" algn="l"/>
                <a:tab pos="3525838" algn="l"/>
                <a:tab pos="4405313" algn="l"/>
                <a:tab pos="5287963" algn="l"/>
                <a:tab pos="6170613" algn="l"/>
                <a:tab pos="7051675" algn="l"/>
                <a:tab pos="7932738" algn="l"/>
                <a:tab pos="8813800" algn="l"/>
                <a:tab pos="9696450" algn="l"/>
              </a:tabLst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1191CDA7-BDCA-3C00-EB31-5F5AF0DCE8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EAAAAC26-22D4-440A-85FA-8AD12ED26EE5}" type="slidenum">
              <a:rPr lang="cy-GB" altLang="en-US" sz="1200" smtClean="0">
                <a:latin typeface="Arial" panose="020B0604020202020204" pitchFamily="34" charset="0"/>
              </a:rPr>
              <a:pPr/>
              <a:t>17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03853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3B79D424-1EB1-B6E5-B2CB-E1D9909CE0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7FAE85AB-1080-A203-669F-551622AF56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tabLst>
                <a:tab pos="0" algn="l"/>
                <a:tab pos="879475" algn="l"/>
                <a:tab pos="1762125" algn="l"/>
                <a:tab pos="2643188" algn="l"/>
                <a:tab pos="3525838" algn="l"/>
                <a:tab pos="4405313" algn="l"/>
                <a:tab pos="5287963" algn="l"/>
                <a:tab pos="6170613" algn="l"/>
                <a:tab pos="7051675" algn="l"/>
                <a:tab pos="7932738" algn="l"/>
                <a:tab pos="8813800" algn="l"/>
                <a:tab pos="9696450" algn="l"/>
              </a:tabLst>
            </a:pPr>
            <a:r>
              <a:rPr lang="en-GB" altLang="en-US" dirty="0">
                <a:latin typeface="Arial" panose="020B0604020202020204" pitchFamily="34" charset="0"/>
              </a:rPr>
              <a:t>With the reflection, there is 10 minutes, so if there is 4 members that’s 2.5 minutes each, 5 members 2 minutes each and so on.</a:t>
            </a: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1191CDA7-BDCA-3C00-EB31-5F5AF0DCE8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EAAAAC26-22D4-440A-85FA-8AD12ED26EE5}" type="slidenum">
              <a:rPr lang="cy-GB" altLang="en-US" sz="1200" smtClean="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03996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59906A1A-994B-BE1F-8DF4-DB155A0021A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EEFA7975-A6AA-DDE0-E518-A490E8345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6C47240-FC61-D1B1-BEAC-AF599D0CD4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0121AFA7-0C2B-42C6-88EA-E25FFCBACEE2}" type="slidenum">
              <a:rPr lang="cy-GB" altLang="en-US" sz="1200" smtClean="0">
                <a:latin typeface="Arial" panose="020B0604020202020204" pitchFamily="34" charset="0"/>
              </a:rPr>
              <a:pPr/>
              <a:t>19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59906A1A-994B-BE1F-8DF4-DB155A0021A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EEFA7975-A6AA-DDE0-E518-A490E8345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6C47240-FC61-D1B1-BEAC-AF599D0CD4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0121AFA7-0C2B-42C6-88EA-E25FFCBACEE2}" type="slidenum">
              <a:rPr lang="cy-GB" altLang="en-US" sz="1200" smtClean="0">
                <a:latin typeface="Arial" panose="020B0604020202020204" pitchFamily="34" charset="0"/>
              </a:rPr>
              <a:pPr/>
              <a:t>20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8661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59906A1A-994B-BE1F-8DF4-DB155A0021A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EEFA7975-A6AA-DDE0-E518-A490E8345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6C47240-FC61-D1B1-BEAC-AF599D0CD4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0121AFA7-0C2B-42C6-88EA-E25FFCBACEE2}" type="slidenum">
              <a:rPr lang="cy-GB" altLang="en-US" sz="1200" smtClean="0">
                <a:latin typeface="Arial" panose="020B0604020202020204" pitchFamily="34" charset="0"/>
              </a:rPr>
              <a:pPr/>
              <a:t>21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33076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59906A1A-994B-BE1F-8DF4-DB155A0021A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EEFA7975-A6AA-DDE0-E518-A490E8345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6C47240-FC61-D1B1-BEAC-AF599D0CD4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0121AFA7-0C2B-42C6-88EA-E25FFCBACEE2}" type="slidenum">
              <a:rPr lang="cy-GB" altLang="en-US" sz="1200" smtClean="0">
                <a:latin typeface="Arial" panose="020B0604020202020204" pitchFamily="34" charset="0"/>
              </a:rPr>
              <a:pPr/>
              <a:t>22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11529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8F781270-F3A3-0638-4962-DE37B8EAA7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4B8C8D15-7B9F-F92D-87E4-A2D8E34832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66C001E8-4E6A-6DD7-9CD2-45E36E5A037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D9763BE-5888-4896-A22C-E2E98DAA7B1F}" type="slidenum">
              <a:rPr lang="cy-GB" altLang="en-US" sz="1200" smtClean="0">
                <a:latin typeface="Arial" panose="020B0604020202020204" pitchFamily="34" charset="0"/>
              </a:rPr>
              <a:pPr/>
              <a:t>23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8F781270-F3A3-0638-4962-DE37B8EAA7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4B8C8D15-7B9F-F92D-87E4-A2D8E34832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66C001E8-4E6A-6DD7-9CD2-45E36E5A037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D9763BE-5888-4896-A22C-E2E98DAA7B1F}" type="slidenum">
              <a:rPr lang="cy-GB" altLang="en-US" sz="1200" smtClean="0">
                <a:latin typeface="Arial" panose="020B0604020202020204" pitchFamily="34" charset="0"/>
              </a:rPr>
              <a:pPr/>
              <a:t>24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189547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8F781270-F3A3-0638-4962-DE37B8EAA7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4B8C8D15-7B9F-F92D-87E4-A2D8E34832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Contents as a group, consistency, links to scenario, extensive research, knowledge of timescales/ timeframes, specific sections of legislation</a:t>
            </a: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66C001E8-4E6A-6DD7-9CD2-45E36E5A037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D9763BE-5888-4896-A22C-E2E98DAA7B1F}" type="slidenum">
              <a:rPr lang="cy-GB" altLang="en-US" sz="1200" smtClean="0">
                <a:latin typeface="Arial" panose="020B0604020202020204" pitchFamily="34" charset="0"/>
              </a:rPr>
              <a:pPr/>
              <a:t>25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880685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8F781270-F3A3-0638-4962-DE37B8EAA7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4B8C8D15-7B9F-F92D-87E4-A2D8E34832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Excellent opportunity for marks here. Split into three sections</a:t>
            </a:r>
          </a:p>
          <a:p>
            <a:pPr marL="228600" indent="-228600">
              <a:buAutoNum type="arabicPeriod"/>
            </a:pPr>
            <a:r>
              <a:rPr lang="en-GB" altLang="en-US" dirty="0">
                <a:latin typeface="Arial" panose="020B0604020202020204" pitchFamily="34" charset="0"/>
              </a:rPr>
              <a:t>What was the individuals knowledge and understanding before the module and research</a:t>
            </a:r>
          </a:p>
          <a:p>
            <a:pPr marL="228600" indent="-228600">
              <a:buAutoNum type="arabicPeriod"/>
            </a:pPr>
            <a:r>
              <a:rPr lang="en-GB" altLang="en-US" dirty="0">
                <a:latin typeface="Arial" panose="020B0604020202020204" pitchFamily="34" charset="0"/>
              </a:rPr>
              <a:t>What did the individuals learn as a result of the module/ research, main learning point</a:t>
            </a:r>
          </a:p>
          <a:p>
            <a:pPr marL="228600" indent="-228600">
              <a:buAutoNum type="arabicPeriod"/>
            </a:pPr>
            <a:r>
              <a:rPr lang="en-GB" altLang="en-US" dirty="0">
                <a:latin typeface="Arial" panose="020B0604020202020204" pitchFamily="34" charset="0"/>
              </a:rPr>
              <a:t>How will this help you in your role as a practitioner in the future</a:t>
            </a: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66C001E8-4E6A-6DD7-9CD2-45E36E5A037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D9763BE-5888-4896-A22C-E2E98DAA7B1F}" type="slidenum">
              <a:rPr lang="cy-GB" altLang="en-US" sz="1200" smtClean="0">
                <a:latin typeface="Arial" panose="020B0604020202020204" pitchFamily="34" charset="0"/>
              </a:rPr>
              <a:pPr/>
              <a:t>26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01774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8F781270-F3A3-0638-4962-DE37B8EAA7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4B8C8D15-7B9F-F92D-87E4-A2D8E34832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Marks here for a clear understanding of the role they have chosen, specific research linked to this role, links to legislation. </a:t>
            </a: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66C001E8-4E6A-6DD7-9CD2-45E36E5A037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D9763BE-5888-4896-A22C-E2E98DAA7B1F}" type="slidenum">
              <a:rPr lang="cy-GB" altLang="en-US" sz="1200" smtClean="0">
                <a:latin typeface="Arial" panose="020B0604020202020204" pitchFamily="34" charset="0"/>
              </a:rPr>
              <a:pPr/>
              <a:t>27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790737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8F781270-F3A3-0638-4962-DE37B8EAA7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4B8C8D15-7B9F-F92D-87E4-A2D8E34832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As above</a:t>
            </a: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66C001E8-4E6A-6DD7-9CD2-45E36E5A037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D9763BE-5888-4896-A22C-E2E98DAA7B1F}" type="slidenum">
              <a:rPr lang="cy-GB" altLang="en-US" sz="1200" smtClean="0">
                <a:latin typeface="Arial" panose="020B0604020202020204" pitchFamily="34" charset="0"/>
              </a:rPr>
              <a:pPr/>
              <a:t>28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490808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8F781270-F3A3-0638-4962-DE37B8EAA7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4B8C8D15-7B9F-F92D-87E4-A2D8E34832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66C001E8-4E6A-6DD7-9CD2-45E36E5A037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D9763BE-5888-4896-A22C-E2E98DAA7B1F}" type="slidenum">
              <a:rPr lang="cy-GB" altLang="en-US" sz="1200" smtClean="0">
                <a:latin typeface="Arial" panose="020B0604020202020204" pitchFamily="34" charset="0"/>
              </a:rPr>
              <a:pPr/>
              <a:t>29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06223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Written test under exam conditions, no books or phones etc. Anyone who has compensatory measures can sit the test individually/orally, to be arranged at Natasha’s convenience. Pass mark is 29/40. If failed, additional questioning, if still fails, then they would have to resit the course during employability week for another go.</a:t>
            </a:r>
          </a:p>
          <a:p>
            <a:r>
              <a:rPr lang="en-GB" dirty="0"/>
              <a:t>Up to 45 minutes to complete the test. </a:t>
            </a:r>
          </a:p>
          <a:p>
            <a:r>
              <a:rPr lang="en-GB" dirty="0"/>
              <a:t>Tips, there are slides identified as relevant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6EA19-2DA9-4082-AC82-6C90D739D1A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18421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B69BD30D-1CB4-F671-5144-7C19DB16D5C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A5CC7AE4-CE39-1053-40E8-AAFA36DCC2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5 mins </a:t>
            </a:r>
          </a:p>
          <a:p>
            <a:r>
              <a:rPr lang="en-GB" altLang="en-US" dirty="0">
                <a:latin typeface="Arial" panose="020B0604020202020204" pitchFamily="34" charset="0"/>
              </a:rPr>
              <a:t>15 mins</a:t>
            </a: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30B0DB5B-89B5-CB63-B51E-0BD92E6DF4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FB4E997-8675-4A89-9B4D-A19E209B110B}" type="slidenum">
              <a:rPr lang="cy-GB" altLang="en-US" sz="1200" smtClean="0">
                <a:latin typeface="Arial" panose="020B0604020202020204" pitchFamily="34" charset="0"/>
              </a:rPr>
              <a:pPr/>
              <a:t>31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>
            <a:extLst>
              <a:ext uri="{FF2B5EF4-FFF2-40B4-BE49-F238E27FC236}">
                <a16:creationId xmlns:a16="http://schemas.microsoft.com/office/drawing/2014/main" id="{FD28B90A-BDF0-3B71-9F26-51A8063B2FF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>
            <a:extLst>
              <a:ext uri="{FF2B5EF4-FFF2-40B4-BE49-F238E27FC236}">
                <a16:creationId xmlns:a16="http://schemas.microsoft.com/office/drawing/2014/main" id="{5F4FBABB-B469-A19F-DCCD-871CA9D0AF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Think back to your Professional Practitioner module where we talked about our values and ethics</a:t>
            </a:r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105D24FB-7CDF-8E3F-DC73-6B6868F137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46124CC-EF30-4474-8F13-DB277BC9068C}" type="slidenum">
              <a:rPr lang="cy-GB" altLang="en-US" sz="1200" smtClean="0">
                <a:latin typeface="Arial" panose="020B0604020202020204" pitchFamily="34" charset="0"/>
              </a:rPr>
              <a:pPr/>
              <a:t>32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EE76E301-B7B2-E957-46C5-152CCF259B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AB54C32A-5577-596B-9D87-1EDB52074D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ts val="425"/>
              </a:spcBef>
            </a:pPr>
            <a:r>
              <a:rPr lang="en-US" altLang="en-US" b="1" u="sng" dirty="0">
                <a:latin typeface="Arial"/>
                <a:cs typeface="Arial"/>
              </a:rPr>
              <a:t>Values – </a:t>
            </a:r>
            <a:r>
              <a:rPr lang="en-US" altLang="en-US" dirty="0">
                <a:latin typeface="Arial"/>
                <a:cs typeface="Arial"/>
              </a:rPr>
              <a:t>Things that you believe are important in the way you live and work, honesty, kindness, compassion, integrity, selflessness, courage, determination, empathy, altruism,</a:t>
            </a:r>
          </a:p>
          <a:p>
            <a:pPr>
              <a:spcBef>
                <a:spcPts val="425"/>
              </a:spcBef>
            </a:pPr>
            <a:endParaRPr lang="en-US" altLang="en-US" b="1" u="sng" dirty="0">
              <a:latin typeface="Arial" panose="020B0604020202020204" pitchFamily="34" charset="0"/>
              <a:cs typeface="Lucida Sans Unicode" panose="020B0602030504020204" pitchFamily="34" charset="0"/>
            </a:endParaRPr>
          </a:p>
          <a:p>
            <a:pPr>
              <a:spcBef>
                <a:spcPts val="425"/>
              </a:spcBef>
            </a:pPr>
            <a:endParaRPr lang="en-US" altLang="en-US" b="1" u="sng" dirty="0">
              <a:latin typeface="Arial" panose="020B0604020202020204" pitchFamily="34" charset="0"/>
              <a:cs typeface="Lucida Sans Unicode" panose="020B0602030504020204" pitchFamily="34" charset="0"/>
            </a:endParaRPr>
          </a:p>
          <a:p>
            <a:pPr>
              <a:spcBef>
                <a:spcPts val="425"/>
              </a:spcBef>
            </a:pPr>
            <a:r>
              <a:rPr lang="en-US" altLang="en-US" b="1" u="sng" dirty="0">
                <a:latin typeface="Arial"/>
                <a:cs typeface="Arial"/>
              </a:rPr>
              <a:t>Ethics- </a:t>
            </a:r>
            <a:r>
              <a:rPr lang="en-US" altLang="en-US" dirty="0">
                <a:latin typeface="Arial"/>
                <a:cs typeface="Arial"/>
              </a:rPr>
              <a:t>The moral principles that govern the way yo9u behave or the way you conduct yourself, what is morally right and wrong rights and responsibilities, reasoning, rules, integrity, </a:t>
            </a:r>
          </a:p>
          <a:p>
            <a:pPr>
              <a:spcBef>
                <a:spcPts val="425"/>
              </a:spcBef>
            </a:pPr>
            <a:endParaRPr lang="en-US" altLang="en-US" dirty="0">
              <a:latin typeface="Arial" panose="020B0604020202020204" pitchFamily="34" charset="0"/>
              <a:cs typeface="Arial"/>
            </a:endParaRPr>
          </a:p>
          <a:p>
            <a:pPr>
              <a:spcBef>
                <a:spcPts val="425"/>
              </a:spcBef>
            </a:pPr>
            <a:r>
              <a:rPr lang="en-US" altLang="en-US" b="1" u="sng" dirty="0">
                <a:latin typeface="Arial"/>
                <a:cs typeface="Arial"/>
              </a:rPr>
              <a:t>Who are you? What is important to you?</a:t>
            </a:r>
            <a:endParaRPr lang="en-US" altLang="en-US" b="1" u="sng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B0F0AB7E-9202-9F08-26D0-D3BCC0A618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4CA300F5-8EA5-4B81-9A1C-5173DB959E68}" type="slidenum">
              <a:rPr lang="cy-GB" altLang="en-US" sz="1200" smtClean="0">
                <a:latin typeface="Arial" panose="020B0604020202020204" pitchFamily="34" charset="0"/>
              </a:rPr>
              <a:pPr/>
              <a:t>33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A8ECE9EF-F7D7-9A12-4A6A-E815123E49E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70DAEA0F-A09C-91BD-9C2D-E1CCEC2D21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Ask the students to discuss what they think these terms mean? Are they the same? Can they define them?</a:t>
            </a:r>
          </a:p>
          <a:p>
            <a:endParaRPr lang="en-GB" altLang="en-US" dirty="0"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9121C394-3D4C-4156-F5E4-8F28C956DA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CF0EE310-CAA3-4017-9B91-058C628E2E9D}" type="slidenum">
              <a:rPr lang="cy-GB" altLang="en-US" sz="1200" smtClean="0">
                <a:latin typeface="Arial" panose="020B0604020202020204" pitchFamily="34" charset="0"/>
              </a:rPr>
              <a:pPr/>
              <a:t>34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F26C0D50-CAC1-2E3C-CD15-45C63971EBC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1BE30880-245E-B18A-BD6C-66372D7F54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Safeguarding is the proactive </a:t>
            </a:r>
          </a:p>
          <a:p>
            <a:r>
              <a:rPr lang="en-GB" altLang="en-US">
                <a:latin typeface="Arial" panose="020B0604020202020204" pitchFamily="34" charset="0"/>
              </a:rPr>
              <a:t>Child Protection is reactive</a:t>
            </a:r>
          </a:p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EB2C57FB-1916-9431-E332-EFAD238126F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F85C002-1DA4-4474-BDDB-83FA76CD3689}" type="slidenum">
              <a:rPr lang="cy-GB" altLang="en-US" sz="1200" smtClean="0">
                <a:latin typeface="Arial" panose="020B0604020202020204" pitchFamily="34" charset="0"/>
              </a:rPr>
              <a:pPr/>
              <a:t>35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2008D307-A4C6-A43D-B9D5-1778BA22556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34D2DED8-84F7-E1A6-29AD-80567F7902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/>
                <a:cs typeface="Arial"/>
              </a:rPr>
              <a:t>Working Together to Safeguard Children (2018) identifies some of the factors that contribute </a:t>
            </a:r>
            <a:r>
              <a:rPr lang="en-GB" altLang="en-US">
                <a:latin typeface="Arial"/>
                <a:cs typeface="Arial"/>
              </a:rPr>
              <a:t>to safeguarding</a:t>
            </a:r>
            <a:endParaRPr lang="en-GB" altLang="en-US" dirty="0">
              <a:latin typeface="Arial"/>
              <a:cs typeface="Arial"/>
            </a:endParaRPr>
          </a:p>
          <a:p>
            <a:r>
              <a:rPr lang="en-GB" altLang="en-US" dirty="0">
                <a:latin typeface="Arial"/>
                <a:cs typeface="Arial"/>
              </a:rPr>
              <a:t>Recruitment</a:t>
            </a:r>
          </a:p>
          <a:p>
            <a:r>
              <a:rPr lang="en-GB" altLang="en-US" dirty="0">
                <a:latin typeface="Arial"/>
                <a:cs typeface="Arial"/>
              </a:rPr>
              <a:t>Building and </a:t>
            </a:r>
            <a:r>
              <a:rPr lang="en-GB" altLang="en-US" dirty="0" err="1">
                <a:latin typeface="Arial"/>
                <a:cs typeface="Arial"/>
              </a:rPr>
              <a:t>premesis</a:t>
            </a:r>
          </a:p>
          <a:p>
            <a:r>
              <a:rPr lang="en-GB" altLang="en-US" dirty="0">
                <a:latin typeface="Arial"/>
                <a:cs typeface="Arial"/>
              </a:rPr>
              <a:t>Curriculum</a:t>
            </a:r>
            <a:endParaRPr lang="en-GB" altLang="en-US" dirty="0">
              <a:latin typeface="Arial" panose="020B0604020202020204" pitchFamily="34" charset="0"/>
              <a:cs typeface="Arial"/>
            </a:endParaRPr>
          </a:p>
          <a:p>
            <a:r>
              <a:rPr lang="en-GB" altLang="en-US" dirty="0">
                <a:latin typeface="Arial"/>
                <a:cs typeface="Arial"/>
              </a:rPr>
              <a:t>E safety</a:t>
            </a:r>
          </a:p>
          <a:p>
            <a:r>
              <a:rPr lang="en-GB" altLang="en-US" dirty="0">
                <a:latin typeface="Arial"/>
                <a:cs typeface="Arial"/>
              </a:rPr>
              <a:t>ALN</a:t>
            </a:r>
          </a:p>
          <a:p>
            <a:r>
              <a:rPr lang="en-GB" altLang="en-US" dirty="0">
                <a:latin typeface="Arial"/>
                <a:cs typeface="Arial"/>
              </a:rPr>
              <a:t>Attendance</a:t>
            </a:r>
          </a:p>
          <a:p>
            <a:r>
              <a:rPr lang="en-GB" altLang="en-US" dirty="0">
                <a:latin typeface="Arial"/>
                <a:cs typeface="Arial"/>
              </a:rPr>
              <a:t>Health and safety</a:t>
            </a:r>
          </a:p>
          <a:p>
            <a:r>
              <a:rPr lang="en-GB" altLang="en-US" dirty="0">
                <a:latin typeface="Arial"/>
                <a:cs typeface="Arial"/>
              </a:rPr>
              <a:t>Whistleblowing</a:t>
            </a:r>
          </a:p>
          <a:p>
            <a:r>
              <a:rPr lang="en-GB" altLang="en-US" dirty="0">
                <a:latin typeface="Arial"/>
                <a:cs typeface="Arial"/>
              </a:rPr>
              <a:t>Governance – policies and procedures</a:t>
            </a:r>
          </a:p>
          <a:p>
            <a:r>
              <a:rPr lang="en-GB" altLang="en-US" dirty="0">
                <a:latin typeface="Arial"/>
                <a:cs typeface="Arial"/>
              </a:rPr>
              <a:t>Anti-bullying</a:t>
            </a:r>
          </a:p>
          <a:p>
            <a:r>
              <a:rPr lang="en-GB" altLang="en-US" dirty="0">
                <a:latin typeface="Arial"/>
                <a:cs typeface="Arial"/>
              </a:rPr>
              <a:t>Behaviour</a:t>
            </a:r>
          </a:p>
          <a:p>
            <a:endParaRPr lang="en-GB" altLang="en-US" dirty="0">
              <a:latin typeface="Arial"/>
              <a:cs typeface="Arial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D7C5B624-F19A-19BE-B7A6-72271F978EE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43CF8F3-D469-4344-8EBD-00789CFAB94B}" type="slidenum">
              <a:rPr lang="cy-GB" altLang="en-US" sz="1200" smtClean="0">
                <a:latin typeface="Arial" panose="020B0604020202020204" pitchFamily="34" charset="0"/>
              </a:rPr>
              <a:pPr/>
              <a:t>37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497F333B-B9F2-C7A2-3CD7-0BEBBB87CE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>
            <a:extLst>
              <a:ext uri="{FF2B5EF4-FFF2-40B4-BE49-F238E27FC236}">
                <a16:creationId xmlns:a16="http://schemas.microsoft.com/office/drawing/2014/main" id="{EFDE9FE6-022D-D432-963E-22A2121EA8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C3A7B63D-0780-D390-B4F2-BCC72EA004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2DE3A35A-A866-4B9C-9D60-EF3A8969CF7F}" type="slidenum">
              <a:rPr lang="cy-GB" altLang="en-US" sz="1200" smtClean="0">
                <a:latin typeface="Arial" panose="020B0604020202020204" pitchFamily="34" charset="0"/>
              </a:rPr>
              <a:pPr/>
              <a:t>38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DA06EB23-B1E6-0316-615D-B56AFAC5B2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DBA441A9-93D3-D7BB-75C0-979B30D133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Show students how to register for the newsletter</a:t>
            </a:r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2D806BD1-DE75-0FCA-9426-AA09CE6584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B192ED7B-F800-4581-A4B0-4D0E16370AFB}" type="slidenum">
              <a:rPr lang="cy-GB" altLang="en-US" sz="1200" smtClean="0">
                <a:latin typeface="Arial" panose="020B0604020202020204" pitchFamily="34" charset="0"/>
              </a:rPr>
              <a:pPr/>
              <a:t>39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A5F6345E-B8EC-ACC7-5880-5DFAFF31A3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43CCA815-A276-86A5-DA81-C0DCAA04652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33815656-9982-925C-AB34-F3F2235E7B6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12E6C1B-808E-4ECE-89E7-FC1FA82F1BCD}" type="slidenum">
              <a:rPr lang="cy-GB" altLang="en-US" sz="1200" smtClean="0">
                <a:latin typeface="Arial" panose="020B0604020202020204" pitchFamily="34" charset="0"/>
              </a:rPr>
              <a:pPr/>
              <a:t>40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90BACED6-7091-C64C-553D-112058B5E11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877D0A7E-3807-5E5C-B828-B3824D844F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294401F7-7CEF-A21F-FB74-B43414D435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FBFF8EDA-420A-40B5-8307-F1B28FC97641}" type="slidenum">
              <a:rPr lang="cy-GB" altLang="en-US" sz="1200" smtClean="0">
                <a:latin typeface="Arial" panose="020B0604020202020204" pitchFamily="34" charset="0"/>
              </a:rPr>
              <a:pPr/>
              <a:t>41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6287A2C0-EC49-59B5-A9F7-1AD14387DEF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A913F55D-91DD-0D8C-B5C3-9685BF3B5D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2228" name="Slide Number Placeholder 3">
            <a:extLst>
              <a:ext uri="{FF2B5EF4-FFF2-40B4-BE49-F238E27FC236}">
                <a16:creationId xmlns:a16="http://schemas.microsoft.com/office/drawing/2014/main" id="{B935D57A-ED39-0540-744F-38CA96C07B7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D5B2C975-42BD-490E-B3FA-46F591F0724C}" type="slidenum">
              <a:rPr lang="cy-GB" altLang="en-US" sz="1200" smtClean="0">
                <a:latin typeface="Arial" panose="020B0604020202020204" pitchFamily="34" charset="0"/>
              </a:rPr>
              <a:pPr/>
              <a:t>42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>
            <a:extLst>
              <a:ext uri="{FF2B5EF4-FFF2-40B4-BE49-F238E27FC236}">
                <a16:creationId xmlns:a16="http://schemas.microsoft.com/office/drawing/2014/main" id="{B8FB876E-DF40-BB9F-024B-B57DD083BB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Notes Placeholder 2">
            <a:extLst>
              <a:ext uri="{FF2B5EF4-FFF2-40B4-BE49-F238E27FC236}">
                <a16:creationId xmlns:a16="http://schemas.microsoft.com/office/drawing/2014/main" id="{C65F7BC6-F0E7-304C-654C-4BECD218B6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Ask students to discuss and consider. We will discuss this further on in the module but gives you an idea of knowledge and understanding</a:t>
            </a:r>
          </a:p>
          <a:p>
            <a:r>
              <a:rPr lang="en-GB" altLang="en-US" b="1" dirty="0">
                <a:latin typeface="Arial"/>
                <a:cs typeface="Arial"/>
              </a:rPr>
              <a:t>Abuse </a:t>
            </a:r>
            <a:r>
              <a:rPr lang="en-GB" altLang="en-US" dirty="0">
                <a:latin typeface="Arial"/>
                <a:cs typeface="Arial"/>
              </a:rPr>
              <a:t>is purposeful NOT accidental</a:t>
            </a:r>
          </a:p>
          <a:p>
            <a:r>
              <a:rPr lang="en-GB" altLang="en-US" dirty="0">
                <a:latin typeface="Arial"/>
                <a:cs typeface="Arial"/>
              </a:rPr>
              <a:t>Abuse can be present in several types of ways, not just physical</a:t>
            </a:r>
          </a:p>
          <a:p>
            <a:r>
              <a:rPr lang="en-GB" altLang="en-US" dirty="0">
                <a:latin typeface="Arial"/>
                <a:cs typeface="Arial"/>
              </a:rPr>
              <a:t>Neglect – Maslow</a:t>
            </a:r>
            <a:endParaRPr lang="en-GB" altLang="en-US" dirty="0">
              <a:latin typeface="Arial" panose="020B0604020202020204" pitchFamily="34" charset="0"/>
              <a:cs typeface="Arial"/>
            </a:endParaRPr>
          </a:p>
          <a:p>
            <a:r>
              <a:rPr lang="en-GB" altLang="en-US" b="1" dirty="0">
                <a:latin typeface="Arial"/>
                <a:cs typeface="Arial"/>
              </a:rPr>
              <a:t>Causes c</a:t>
            </a:r>
            <a:r>
              <a:rPr lang="en-GB" altLang="en-US" dirty="0">
                <a:latin typeface="Arial"/>
                <a:cs typeface="Arial"/>
              </a:rPr>
              <a:t>hanges in technology – pornography, children having access to devices from a much younger age, technology much more readily available. People think that pornography is the norm if they are exposed to it. Exploitation on social media. Patterns being repeated. Poverty. </a:t>
            </a:r>
          </a:p>
          <a:p>
            <a:r>
              <a:rPr lang="en-GB" altLang="en-US" dirty="0">
                <a:latin typeface="Arial"/>
                <a:cs typeface="Arial"/>
              </a:rPr>
              <a:t>Explain that we will look at some of the causes later in the module.</a:t>
            </a:r>
          </a:p>
        </p:txBody>
      </p:sp>
      <p:sp>
        <p:nvSpPr>
          <p:cNvPr id="56324" name="Slide Number Placeholder 3">
            <a:extLst>
              <a:ext uri="{FF2B5EF4-FFF2-40B4-BE49-F238E27FC236}">
                <a16:creationId xmlns:a16="http://schemas.microsoft.com/office/drawing/2014/main" id="{D61E521F-6A7C-4D8C-CA91-547F27D8B9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3B8CDF6B-47D8-4B7A-9BA8-6603B8E0B22F}" type="slidenum">
              <a:rPr lang="cy-GB" altLang="en-US" sz="1200" smtClean="0">
                <a:latin typeface="Arial" panose="020B0604020202020204" pitchFamily="34" charset="0"/>
              </a:rPr>
              <a:pPr/>
              <a:t>43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3815-C835-4C07-84DA-3D555DAF22DC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37B4E-3F42-42D4-AD6E-89C314DB0A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802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3815-C835-4C07-84DA-3D555DAF22DC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37B4E-3F42-42D4-AD6E-89C314DB0A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7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3815-C835-4C07-84DA-3D555DAF22DC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37B4E-3F42-42D4-AD6E-89C314DB0A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954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3815-C835-4C07-84DA-3D555DAF22DC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37B4E-3F42-42D4-AD6E-89C314DB0A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082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3815-C835-4C07-84DA-3D555DAF22DC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37B4E-3F42-42D4-AD6E-89C314DB0A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281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3815-C835-4C07-84DA-3D555DAF22DC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37B4E-3F42-42D4-AD6E-89C314DB0A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4924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3815-C835-4C07-84DA-3D555DAF22DC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37B4E-3F42-42D4-AD6E-89C314DB0A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67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3815-C835-4C07-84DA-3D555DAF22DC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37B4E-3F42-42D4-AD6E-89C314DB0A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799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3815-C835-4C07-84DA-3D555DAF22DC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37B4E-3F42-42D4-AD6E-89C314DB0A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989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3815-C835-4C07-84DA-3D555DAF22DC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37B4E-3F42-42D4-AD6E-89C314DB0A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89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3815-C835-4C07-84DA-3D555DAF22DC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37B4E-3F42-42D4-AD6E-89C314DB0A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9588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484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3D3815-C835-4C07-84DA-3D555DAF22DC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37B4E-3F42-42D4-AD6E-89C314DB0AA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886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n.young@uwtsd.ac.u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hyperlink" Target="mailto:Lauren.Thomas@uwtsd.ac.uk" TargetMode="External"/><Relationship Id="rId4" Type="http://schemas.openxmlformats.org/officeDocument/2006/relationships/hyperlink" Target="mailto:r.iles@uwtsd.ac.uk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jRX38_P5HU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3Q11zm-L-hQ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spcc.org.uk/what-is-child-abuse/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alcare.wales/cms_assets/hub-downloads/Wales-Safeguarding-Procedures-Frequently-asked-questions.pdf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afeguarding.wales/" TargetMode="External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jRX38_P5HU" TargetMode="External"/><Relationship Id="rId2" Type="http://schemas.openxmlformats.org/officeDocument/2006/relationships/hyperlink" Target="https://assets.publishing.service.gov.uk/government/uploads/system/uploads/attachment_data/file/942454/Working_together_to_safeguard_children_inter_agency_guidance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afeguarding.wales/" TargetMode="External"/><Relationship Id="rId4" Type="http://schemas.openxmlformats.org/officeDocument/2006/relationships/hyperlink" Target="https://www.nspcc.org.uk/what-is-child-abus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565348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1FAB0-CF51-4BD5-BFF6-7F11BBA471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50530" y="4084347"/>
            <a:ext cx="12493060" cy="2387600"/>
          </a:xfrm>
        </p:spPr>
        <p:txBody>
          <a:bodyPr>
            <a:normAutofit fontScale="90000"/>
          </a:bodyPr>
          <a:lstStyle/>
          <a:p>
            <a:br>
              <a:rPr lang="cy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cy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en-US" sz="4900" b="1" dirty="0">
                <a:latin typeface="Arial" panose="020B0604020202020204" pitchFamily="34" charset="0"/>
                <a:cs typeface="Arial" panose="020B0604020202020204" pitchFamily="34" charset="0"/>
              </a:rPr>
              <a:t>ECEY5008C</a:t>
            </a:r>
            <a:br>
              <a:rPr lang="cy-GB" altLang="en-US" sz="4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en-US" sz="4900" b="1" dirty="0">
                <a:latin typeface="Arial" panose="020B0604020202020204" pitchFamily="34" charset="0"/>
                <a:cs typeface="Arial" panose="020B0604020202020204" pitchFamily="34" charset="0"/>
              </a:rPr>
              <a:t>Diogelu: arfer, deddfwriaeth a’r tîm aml-ddisgyblaethol </a:t>
            </a:r>
            <a:br>
              <a:rPr lang="cy-GB" altLang="en-US" sz="4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en-US" sz="4900" b="1" i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Safeguarding</a:t>
            </a:r>
            <a:r>
              <a:rPr lang="cy-GB" altLang="en-US" sz="4900" b="1" i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altLang="en-US" sz="4900" b="1" i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  <a:r>
              <a:rPr lang="cy-GB" altLang="en-US" sz="4900" b="1" i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altLang="en-US" sz="4900" b="1" i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legislation</a:t>
            </a:r>
            <a:r>
              <a:rPr lang="cy-GB" altLang="en-US" sz="4900" b="1" i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sz="4900" b="1" i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altLang="en-US" sz="4900" b="1" i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altLang="en-US" sz="4900" b="1" i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multi-disciplinary</a:t>
            </a:r>
            <a:r>
              <a:rPr lang="cy-GB" altLang="en-US" sz="4900" b="1" i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sz="4900" b="1" i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</a:t>
            </a:r>
            <a:br>
              <a:rPr lang="cy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en-US" sz="4900" b="1" dirty="0">
                <a:latin typeface="Lucida Sans" panose="020B0602030504020204" pitchFamily="34" charset="0"/>
                <a:cs typeface="Lucida Sans Unicode" panose="020B0602030504020204" pitchFamily="34" charset="0"/>
              </a:rPr>
              <a:t>Darlith 1</a:t>
            </a:r>
            <a:br>
              <a:rPr lang="cy-GB" altLang="en-US" sz="4900" b="1" dirty="0">
                <a:latin typeface="Lucida Sans" panose="020B0602030504020204" pitchFamily="34" charset="0"/>
                <a:cs typeface="Lucida Sans Unicode" panose="020B0602030504020204" pitchFamily="34" charset="0"/>
              </a:rPr>
            </a:br>
            <a:r>
              <a:rPr lang="cy-GB" altLang="en-US" sz="4900" b="1" dirty="0">
                <a:latin typeface="Lucida Sans" panose="020B0602030504020204" pitchFamily="34" charset="0"/>
                <a:cs typeface="Lucida Sans Unicode" panose="020B0602030504020204" pitchFamily="34" charset="0"/>
              </a:rPr>
              <a:t> </a:t>
            </a:r>
            <a:r>
              <a:rPr lang="cy-GB" altLang="en-US" sz="4900" b="1" i="1" dirty="0" err="1">
                <a:solidFill>
                  <a:schemeClr val="accent6">
                    <a:lumMod val="75000"/>
                  </a:schemeClr>
                </a:solidFill>
                <a:latin typeface="Lucida Sans" panose="020B0602030504020204" pitchFamily="34" charset="0"/>
                <a:cs typeface="Lucida Sans Unicode" panose="020B0602030504020204" pitchFamily="34" charset="0"/>
              </a:rPr>
              <a:t>Lecture</a:t>
            </a:r>
            <a:r>
              <a:rPr lang="cy-GB" altLang="en-US" sz="4900" b="1" i="1" dirty="0">
                <a:solidFill>
                  <a:schemeClr val="accent6">
                    <a:lumMod val="75000"/>
                  </a:schemeClr>
                </a:solidFill>
                <a:latin typeface="Lucida Sans" panose="020B0602030504020204" pitchFamily="34" charset="0"/>
                <a:cs typeface="Lucida Sans Unicode" panose="020B0602030504020204" pitchFamily="34" charset="0"/>
              </a:rPr>
              <a:t> 1</a:t>
            </a:r>
            <a:br>
              <a:rPr lang="cy-GB" altLang="en-US" sz="4900" b="1" dirty="0">
                <a:latin typeface="Lucida Sans" panose="020B0602030504020204" pitchFamily="34" charset="0"/>
                <a:cs typeface="Lucida Sans Unicode" panose="020B0602030504020204" pitchFamily="34" charset="0"/>
              </a:rPr>
            </a:br>
            <a:r>
              <a:rPr lang="cy-GB" altLang="en-US" sz="4900" b="1" dirty="0">
                <a:latin typeface="Lucida Sans" panose="020B0602030504020204" pitchFamily="34" charset="0"/>
                <a:cs typeface="Lucida Sans Unicode" panose="020B0602030504020204" pitchFamily="34" charset="0"/>
              </a:rPr>
              <a:t>Cyflwyniad</a:t>
            </a:r>
            <a:br>
              <a:rPr lang="cy-GB" altLang="en-US" sz="4900" b="1" dirty="0">
                <a:latin typeface="Lucida Sans" panose="020B0602030504020204" pitchFamily="34" charset="0"/>
                <a:cs typeface="Lucida Sans Unicode" panose="020B0602030504020204" pitchFamily="34" charset="0"/>
              </a:rPr>
            </a:br>
            <a:r>
              <a:rPr lang="cy-GB" altLang="en-US" sz="4900" b="1" dirty="0">
                <a:latin typeface="Lucida Sans" panose="020B0602030504020204" pitchFamily="34" charset="0"/>
                <a:cs typeface="Lucida Sans Unicode" panose="020B0602030504020204" pitchFamily="34" charset="0"/>
              </a:rPr>
              <a:t> </a:t>
            </a:r>
            <a:r>
              <a:rPr lang="cy-GB" altLang="en-US" sz="4900" b="1" i="1" dirty="0" err="1">
                <a:solidFill>
                  <a:schemeClr val="accent6">
                    <a:lumMod val="75000"/>
                  </a:schemeClr>
                </a:solidFill>
                <a:latin typeface="Lucida Sans" panose="020B0602030504020204" pitchFamily="34" charset="0"/>
                <a:cs typeface="Lucida Sans Unicode" panose="020B0602030504020204" pitchFamily="34" charset="0"/>
              </a:rPr>
              <a:t>Introduction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9405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ownload royalty-free Take care of yourself text on grunge background stock  photo 117283690 from Deposi… | Take care of yourself, Take care, Happy new  year everyone">
            <a:extLst>
              <a:ext uri="{FF2B5EF4-FFF2-40B4-BE49-F238E27FC236}">
                <a16:creationId xmlns:a16="http://schemas.microsoft.com/office/drawing/2014/main" id="{DA72E3A1-FB13-4309-A639-E9890925DA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672" y="107342"/>
            <a:ext cx="6546655" cy="5504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0800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72BC8345-1AB0-7DEE-9F21-75D922AAF6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53569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î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m y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b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875C8-67CA-8A71-5DB6-F96DC5210C1F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847850" y="1593295"/>
            <a:ext cx="8496300" cy="4032250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spcBef>
                <a:spcPts val="700"/>
              </a:spcBef>
              <a:buNone/>
              <a:defRPr/>
            </a:pPr>
            <a:r>
              <a:rPr lang="en-GB" alt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Cydlynydd</a:t>
            </a: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altLang="en-US" sz="40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co-ordinator:</a:t>
            </a:r>
          </a:p>
          <a:p>
            <a:pPr marL="0" indent="0" algn="ctr">
              <a:spcBef>
                <a:spcPts val="700"/>
              </a:spcBef>
              <a:buNone/>
              <a:defRPr/>
            </a:pPr>
            <a:endParaRPr lang="en-GB" altLang="en-US" sz="40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spcBef>
                <a:spcPts val="700"/>
              </a:spcBef>
              <a:buNone/>
              <a:defRPr/>
            </a:pPr>
            <a:r>
              <a:rPr lang="en-GB" altLang="en-US" sz="40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Natasha Young </a:t>
            </a:r>
          </a:p>
          <a:p>
            <a:pPr marL="0" indent="0" algn="ctr">
              <a:spcBef>
                <a:spcPts val="700"/>
              </a:spcBef>
              <a:buNone/>
              <a:defRPr/>
            </a:pP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n.young@uwtsd.ac.uk</a:t>
            </a: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altLang="en-US" sz="4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spcBef>
                <a:spcPts val="700"/>
              </a:spcBef>
              <a:buNone/>
              <a:defRPr/>
            </a:pPr>
            <a:endParaRPr lang="en-GB" alt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spcBef>
                <a:spcPts val="700"/>
              </a:spcBef>
              <a:buNone/>
              <a:defRPr/>
            </a:pPr>
            <a:r>
              <a:rPr lang="en-GB" alt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altLang="en-US" sz="40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Team:</a:t>
            </a:r>
          </a:p>
          <a:p>
            <a:pPr marL="0" indent="0" algn="ctr">
              <a:spcBef>
                <a:spcPts val="700"/>
              </a:spcBef>
              <a:buNone/>
              <a:defRPr/>
            </a:pP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Natasha Jones</a:t>
            </a:r>
          </a:p>
          <a:p>
            <a:pPr marL="0" indent="0" algn="ctr">
              <a:spcBef>
                <a:spcPts val="700"/>
              </a:spcBef>
              <a:buNone/>
              <a:defRPr/>
            </a:pPr>
            <a:r>
              <a:rPr lang="en-GB" altLang="en-US" sz="4000" b="1" u="sng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natasha.jones.uwtsd.ac.uk </a:t>
            </a:r>
          </a:p>
          <a:p>
            <a:pPr marL="0" indent="0" algn="ctr">
              <a:spcBef>
                <a:spcPts val="700"/>
              </a:spcBef>
              <a:buNone/>
              <a:defRPr/>
            </a:pP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Rachel Iles</a:t>
            </a:r>
          </a:p>
          <a:p>
            <a:pPr marL="0" indent="0" algn="ctr">
              <a:spcBef>
                <a:spcPts val="700"/>
              </a:spcBef>
              <a:buNone/>
              <a:defRPr/>
            </a:pPr>
            <a:r>
              <a:rPr lang="en-GB" altLang="en-US" sz="4000" b="1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r.iles@uwtsd.ac.uk</a:t>
            </a:r>
            <a:r>
              <a:rPr lang="en-GB" altLang="en-US" sz="4000" b="1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ctr">
              <a:spcBef>
                <a:spcPts val="700"/>
              </a:spcBef>
              <a:buNone/>
              <a:defRPr/>
            </a:pP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Lauren Thomas</a:t>
            </a:r>
          </a:p>
          <a:p>
            <a:pPr marL="0" indent="0" algn="ctr">
              <a:spcBef>
                <a:spcPts val="700"/>
              </a:spcBef>
              <a:buNone/>
              <a:defRPr/>
            </a:pP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Lauren.Thomas@uwtsd.ac.uk</a:t>
            </a: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ctr">
              <a:spcBef>
                <a:spcPts val="700"/>
              </a:spcBef>
              <a:buNone/>
              <a:defRPr/>
            </a:pPr>
            <a:endParaRPr lang="en-GB" altLang="en-US" sz="4000" b="1" u="sng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spcBef>
                <a:spcPts val="700"/>
              </a:spcBef>
              <a:buNone/>
              <a:defRPr/>
            </a:pPr>
            <a:endParaRPr lang="en-GB" altLang="en-US" sz="3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378160BF-807A-8E5B-CDA7-98280C52CC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Llawlyfr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b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handbook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BB7ADC96-8E01-24FB-0785-17FA1EFC75DB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Amlinelliad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Amserlen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dirty="0"/>
          </a:p>
        </p:txBody>
      </p:sp>
      <p:sp>
        <p:nvSpPr>
          <p:cNvPr id="12292" name="Content Placeholder 3">
            <a:extLst>
              <a:ext uri="{FF2B5EF4-FFF2-40B4-BE49-F238E27FC236}">
                <a16:creationId xmlns:a16="http://schemas.microsoft.com/office/drawing/2014/main" id="{7686E51B-D303-9422-C5A9-FAD686A99469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7250906" y="1815306"/>
            <a:ext cx="5181600" cy="4351338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outline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team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Scheme of work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timetable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</a:p>
          <a:p>
            <a:endParaRPr lang="en-US" alt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2AE369A0-EC6A-47B5-4DA7-19521B4323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b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D8AB3B1F-729A-CF49-122A-9967B1648EF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2125663" y="1814514"/>
            <a:ext cx="4056354" cy="4351337"/>
          </a:xfrm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Cymhwyster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Lefel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Achrededig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Diolgelu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plant,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archolladwy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Achosion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astudio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40" name="Content Placeholder 3">
            <a:extLst>
              <a:ext uri="{FF2B5EF4-FFF2-40B4-BE49-F238E27FC236}">
                <a16:creationId xmlns:a16="http://schemas.microsoft.com/office/drawing/2014/main" id="{03D34DDB-457A-ABC1-42CF-D6CCA48E77F2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602412" y="1814514"/>
            <a:ext cx="4056353" cy="4351337"/>
          </a:xfrm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Accredited Level 3 Qualification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Safeguarding children, young people and vulnerable adults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Studies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E6419A0F-9010-E5AA-BE1D-987C0E339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2313" y="404813"/>
            <a:ext cx="8229600" cy="9271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cy-GB" altLang="en-US" sz="4000" dirty="0">
                <a:latin typeface="Lucida Sans" panose="020B0602030504020204" pitchFamily="34" charset="0"/>
              </a:rPr>
            </a:br>
            <a:r>
              <a:rPr lang="cy-GB" altLang="en-US" sz="5300" b="1" dirty="0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cy-GB" altLang="en-US" sz="5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en-US" sz="5300" b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br>
              <a:rPr lang="cy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</a:br>
            <a:endParaRPr lang="en-GB" altLang="en-US" dirty="0"/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29EC9FDF-E13D-6736-8C48-68A6DF1CEDDC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1631950" y="1825625"/>
            <a:ext cx="4406900" cy="4351338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ts val="700"/>
              </a:spcBef>
              <a:buFont typeface="Lucida Sans" panose="020B0602030504020204" pitchFamily="34" charset="0"/>
              <a:buChar char="•"/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Manylion y modwl</a:t>
            </a:r>
          </a:p>
          <a:p>
            <a:pPr>
              <a:spcBef>
                <a:spcPts val="700"/>
              </a:spcBef>
              <a:buFont typeface="Lucida Sans" panose="020B0602030504020204" pitchFamily="34" charset="0"/>
              <a:buChar char="•"/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Deilliannau dysgu</a:t>
            </a:r>
          </a:p>
          <a:p>
            <a:pPr>
              <a:spcBef>
                <a:spcPts val="700"/>
              </a:spcBef>
              <a:buFont typeface="Lucida Sans" panose="020B0602030504020204" pitchFamily="34" charset="0"/>
              <a:buChar char="•"/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Aseiniadau</a:t>
            </a:r>
          </a:p>
          <a:p>
            <a:pPr>
              <a:spcBef>
                <a:spcPts val="700"/>
              </a:spcBef>
              <a:buFont typeface="Lucida Sans" panose="020B0602030504020204" pitchFamily="34" charset="0"/>
              <a:buChar char="•"/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Adfyfyrio</a:t>
            </a:r>
          </a:p>
          <a:p>
            <a:pPr>
              <a:spcBef>
                <a:spcPts val="700"/>
              </a:spcBef>
              <a:buFont typeface="Lucida Sans" panose="020B0602030504020204" pitchFamily="34" charset="0"/>
              <a:buChar char="•"/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Gwerthoedd a moeseg</a:t>
            </a:r>
          </a:p>
          <a:p>
            <a:pPr>
              <a:spcBef>
                <a:spcPts val="700"/>
              </a:spcBef>
              <a:buFont typeface="Lucida Sans" panose="020B0602030504020204" pitchFamily="34" charset="0"/>
              <a:buChar char="•"/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Astudiaethau Achos</a:t>
            </a:r>
          </a:p>
          <a:p>
            <a:endParaRPr lang="en-GB" altLang="en-US" dirty="0"/>
          </a:p>
        </p:txBody>
      </p:sp>
      <p:sp>
        <p:nvSpPr>
          <p:cNvPr id="16388" name="Content Placeholder 3">
            <a:extLst>
              <a:ext uri="{FF2B5EF4-FFF2-40B4-BE49-F238E27FC236}">
                <a16:creationId xmlns:a16="http://schemas.microsoft.com/office/drawing/2014/main" id="{C6A228F0-A9E0-CAD6-46F3-5DAAEFB21312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527800" y="1773239"/>
            <a:ext cx="3886200" cy="4351337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ts val="700"/>
              </a:spcBef>
              <a:buClr>
                <a:srgbClr val="0000FF"/>
              </a:buClr>
              <a:buFont typeface="Lucida Sans" panose="020B0602030504020204" pitchFamily="34" charset="0"/>
              <a:buChar char="•"/>
            </a:pP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</a:t>
            </a:r>
            <a:r>
              <a:rPr lang="cy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details</a:t>
            </a:r>
            <a:endParaRPr lang="cy-GB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700"/>
              </a:spcBef>
              <a:buClr>
                <a:srgbClr val="0000FF"/>
              </a:buClr>
              <a:buFont typeface="Lucida Sans" panose="020B0602030504020204" pitchFamily="34" charset="0"/>
              <a:buChar char="•"/>
            </a:pP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</a:t>
            </a:r>
            <a:r>
              <a:rPr lang="cy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outcomes</a:t>
            </a:r>
            <a:endParaRPr lang="cy-GB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700"/>
              </a:spcBef>
              <a:buClr>
                <a:srgbClr val="0000FF"/>
              </a:buClr>
              <a:buFont typeface="Lucida Sans" panose="020B0602030504020204" pitchFamily="34" charset="0"/>
              <a:buChar char="•"/>
            </a:pP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Assessments</a:t>
            </a:r>
            <a:endParaRPr lang="cy-GB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700"/>
              </a:spcBef>
              <a:buClr>
                <a:srgbClr val="0000FF"/>
              </a:buClr>
              <a:buFont typeface="Lucida Sans" panose="020B0602030504020204" pitchFamily="34" charset="0"/>
              <a:buChar char="•"/>
            </a:pP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  <a:endParaRPr lang="cy-GB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700"/>
              </a:spcBef>
              <a:buClr>
                <a:srgbClr val="0000FF"/>
              </a:buClr>
              <a:buFont typeface="Lucida Sans" panose="020B0602030504020204" pitchFamily="34" charset="0"/>
              <a:buChar char="•"/>
            </a:pP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</a:t>
            </a:r>
            <a:r>
              <a:rPr lang="cy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ethics</a:t>
            </a:r>
            <a:endParaRPr lang="cy-GB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700"/>
              </a:spcBef>
              <a:buClr>
                <a:srgbClr val="0000FF"/>
              </a:buClr>
              <a:buFont typeface="Lucida Sans" panose="020B0602030504020204" pitchFamily="34" charset="0"/>
              <a:buChar char="•"/>
            </a:pP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</a:t>
            </a:r>
            <a:r>
              <a:rPr lang="cy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Studies</a:t>
            </a:r>
            <a:endParaRPr lang="cy-GB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4">
            <a:extLst>
              <a:ext uri="{FF2B5EF4-FFF2-40B4-BE49-F238E27FC236}">
                <a16:creationId xmlns:a16="http://schemas.microsoft.com/office/drawing/2014/main" id="{A8A2F1B3-53DE-2FF2-DF16-E93E332956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Dysgu’r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5" name="Content Placeholder 5">
            <a:extLst>
              <a:ext uri="{FF2B5EF4-FFF2-40B4-BE49-F238E27FC236}">
                <a16:creationId xmlns:a16="http://schemas.microsoft.com/office/drawing/2014/main" id="{8934CDDF-D450-9689-87FA-14A19ABF2DE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4395" y="1600201"/>
            <a:ext cx="11550611" cy="3916363"/>
          </a:xfrm>
        </p:spPr>
        <p:txBody>
          <a:bodyPr wrap="square" numCol="1" anchor="t" anchorCtr="0" compatLnSpc="1">
            <a:prstTxWarp prst="textNoShape">
              <a:avLst/>
            </a:prstTxWarp>
            <a:normAutofit fontScale="92500"/>
          </a:bodyPr>
          <a:lstStyle/>
          <a:p>
            <a:pPr algn="just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cy-GB" altLang="en-US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dadansoddi’n fanwl </a:t>
            </a:r>
            <a:r>
              <a:rPr lang="cy-GB" altLang="en-US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fframweithiau moesegol </a:t>
            </a:r>
            <a:r>
              <a:rPr lang="cy-GB" altLang="en-US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a’r modd y mae’r rhain yn perthnasu â </a:t>
            </a:r>
            <a:r>
              <a:rPr lang="cy-GB" altLang="en-US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fframweithiau deddfwriaethol </a:t>
            </a:r>
            <a:r>
              <a:rPr lang="cy-GB" altLang="en-US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pholisïau cyhoeddus, a gwerthuso’n feirniadol y cysylltiadau rhwng </a:t>
            </a:r>
            <a:r>
              <a:rPr lang="cy-GB" altLang="en-US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llesiant a diogelu</a:t>
            </a:r>
            <a:r>
              <a:rPr lang="cy-GB" altLang="en-US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ynghyd â dadansoddiad o oblygiadau </a:t>
            </a:r>
            <a:r>
              <a:rPr lang="cy-GB" altLang="en-US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Confensiwn y Cenhedloedd Unedig ar Hawliau’r Plentyn </a:t>
            </a:r>
            <a:r>
              <a:rPr lang="cy-GB" altLang="en-US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deddfwriaeth ddiweddar; </a:t>
            </a:r>
            <a:endParaRPr lang="en-GB" altLang="en-US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cy-GB" altLang="en-US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dangos dealltwriaeth fanwl o waith </a:t>
            </a:r>
            <a:r>
              <a:rPr lang="cy-GB" altLang="en-US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Byrddau Lleol Diogelu Plant</a:t>
            </a:r>
            <a:r>
              <a:rPr lang="cy-GB" altLang="en-US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cy-GB" altLang="en-US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arfer aml-</a:t>
            </a:r>
            <a:r>
              <a:rPr lang="cy-GB" altLang="en-US" sz="2400" b="1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asiantaethol</a:t>
            </a:r>
            <a:r>
              <a:rPr lang="cy-GB" altLang="en-US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ac aml-ddisgyblaethol</a:t>
            </a:r>
            <a:r>
              <a:rPr lang="cy-GB" altLang="en-US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gweithdrefnau sy’n gysylltiedig â </a:t>
            </a:r>
            <a:r>
              <a:rPr lang="cy-GB" altLang="en-US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gweithdrefnau Diogelu </a:t>
            </a:r>
            <a:r>
              <a:rPr lang="cy-GB" altLang="en-US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cyfredol ar draws y Deyrnas Unedig; </a:t>
            </a:r>
            <a:endParaRPr lang="en-GB" altLang="en-US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cy-GB" altLang="en-US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adnabod gweithdrefnau ac elfennau arfer da, trwy </a:t>
            </a:r>
            <a:r>
              <a:rPr lang="cy-GB" altLang="en-US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hunan-adfyfyrio beirniadol, mewn perthynas ag arfer personol;</a:t>
            </a:r>
            <a:r>
              <a:rPr lang="cy-GB" altLang="en-US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altLang="en-US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cy-GB" altLang="en-US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trefnu eu gwybodaeth a’r hyn y maent wedi’i ddysgu drwy ddefnyddio amrywiaeth o adnoddau gwybodaeth, a chyflwyno’u gwaith ar y lefel briodol. </a:t>
            </a:r>
            <a:endParaRPr lang="en-GB" altLang="en-US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tabLst>
                <a:tab pos="914400" algn="l"/>
              </a:tabLst>
            </a:pPr>
            <a:endParaRPr lang="en-GB" altLang="en-US" dirty="0"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0F0869B6-6176-E139-9E59-A5280D3E71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2650" y="188914"/>
            <a:ext cx="7886700" cy="1152525"/>
          </a:xfrm>
        </p:spPr>
        <p:txBody>
          <a:bodyPr/>
          <a:lstStyle/>
          <a:p>
            <a:pPr algn="ctr"/>
            <a:r>
              <a:rPr lang="en-GB" altLang="en-US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Module Learning Outcomes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8E52D318-2566-2B2C-A1E6-70223A8E55D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0977" y="1196976"/>
            <a:ext cx="11769394" cy="4316413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257175" indent="-257175" algn="just">
              <a:buFont typeface="Symbol" panose="05050102010706020507" pitchFamily="18" charset="2"/>
              <a:buChar char=""/>
              <a:tabLst>
                <a:tab pos="685800" algn="l"/>
              </a:tabLst>
            </a:pP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analyse in depth, </a:t>
            </a:r>
            <a:r>
              <a:rPr lang="en-GB" altLang="en-US" sz="2400" b="1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ethical frameworks </a:t>
            </a: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and how these relate to </a:t>
            </a:r>
            <a:r>
              <a:rPr lang="en-GB" altLang="en-US" sz="2400" b="1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legislative frameworks</a:t>
            </a: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 and public policies and critically evaluate the links between </a:t>
            </a:r>
            <a:r>
              <a:rPr lang="en-GB" altLang="en-US" sz="2400" b="1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well-being and safeguarding </a:t>
            </a: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together with an analysis of the implications of the </a:t>
            </a:r>
            <a:r>
              <a:rPr lang="en-GB" altLang="en-US" sz="2400" b="1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UN Convention on the Rights of the Child </a:t>
            </a: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and recent legislation; </a:t>
            </a:r>
            <a:endParaRPr lang="en-GB" altLang="en-US" sz="24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57175" indent="-257175" algn="just">
              <a:buFont typeface="Symbol" panose="05050102010706020507" pitchFamily="18" charset="2"/>
              <a:buChar char=""/>
              <a:tabLst>
                <a:tab pos="685800" algn="l"/>
              </a:tabLst>
            </a:pP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demonstrate a deep understanding of the work of </a:t>
            </a:r>
            <a:r>
              <a:rPr lang="en-GB" altLang="en-US" sz="2400" b="1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Regional Safeguarding Boards, multi-agency and multi-disciplinary practice </a:t>
            </a: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and procedures in relation to current </a:t>
            </a:r>
            <a:r>
              <a:rPr lang="en-GB" altLang="en-US" sz="2400" b="1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Safeguarding procedures </a:t>
            </a: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across the United Kingdom; </a:t>
            </a:r>
            <a:endParaRPr lang="en-GB" altLang="en-US" sz="24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57175" indent="-257175" algn="just">
              <a:buFont typeface="Symbol" panose="05050102010706020507" pitchFamily="18" charset="2"/>
              <a:buChar char=""/>
              <a:tabLst>
                <a:tab pos="685800" algn="l"/>
              </a:tabLst>
            </a:pP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identify procedures and elements of good practice, through </a:t>
            </a:r>
            <a:r>
              <a:rPr lang="en-GB" altLang="en-US" sz="2400" b="1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critical self-reflection, in relation to personal practice</a:t>
            </a: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; </a:t>
            </a:r>
            <a:endParaRPr lang="en-GB" altLang="en-US" sz="24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57175" indent="-257175" algn="just">
              <a:buFont typeface="Symbol" panose="05050102010706020507" pitchFamily="18" charset="2"/>
              <a:buChar char=""/>
              <a:tabLst>
                <a:tab pos="685800" algn="l"/>
              </a:tabLst>
            </a:pP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organise their knowledge and learning through use of a range of information resources, and present their work at the appropriate level. </a:t>
            </a:r>
            <a:endParaRPr lang="en-GB" altLang="en-US" sz="24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57175" indent="-257175">
              <a:tabLst>
                <a:tab pos="685800" algn="l"/>
              </a:tabLst>
            </a:pPr>
            <a:endParaRPr lang="en-GB" altLang="en-US" dirty="0"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4">
            <a:extLst>
              <a:ext uri="{FF2B5EF4-FFF2-40B4-BE49-F238E27FC236}">
                <a16:creationId xmlns:a16="http://schemas.microsoft.com/office/drawing/2014/main" id="{A8A2F1B3-53DE-2FF2-DF16-E93E332956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Dysgu’r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Cyhwyster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Lefel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</a:p>
        </p:txBody>
      </p:sp>
      <p:sp>
        <p:nvSpPr>
          <p:cNvPr id="18435" name="Content Placeholder 5">
            <a:extLst>
              <a:ext uri="{FF2B5EF4-FFF2-40B4-BE49-F238E27FC236}">
                <a16:creationId xmlns:a16="http://schemas.microsoft.com/office/drawing/2014/main" id="{8934CDDF-D450-9689-87FA-14A19ABF2DE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83421" y="1897521"/>
            <a:ext cx="10944751" cy="3916363"/>
          </a:xfrm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tabLst>
                <a:tab pos="914400" algn="l"/>
              </a:tabLst>
            </a:pP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Deall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sut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ddiolgelu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ac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amdiffyn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plant,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pobl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ifanc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ac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oedolion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archolladwy</a:t>
            </a:r>
            <a:endParaRPr lang="en-GB" altLang="en-US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tabLst>
                <a:tab pos="914400" algn="l"/>
              </a:tabLst>
            </a:pP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Gwybod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sut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y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ymateb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tystiolaeth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pryderon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neu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datgeliad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bod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plentyn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, person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ifanc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neu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oedolyn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archolladwy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wedi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bod, neu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yn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dioddef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o </a:t>
            </a:r>
            <a:r>
              <a:rPr lang="en-GB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camdriniaeth</a:t>
            </a: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5159792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0F0869B6-6176-E139-9E59-A5280D3E71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0496" y="267451"/>
            <a:ext cx="10568893" cy="1152525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en-US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Level 3 Qualification Learning Outcomes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8E52D318-2566-2B2C-A1E6-70223A8E55D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17930" y="1814056"/>
            <a:ext cx="11214023" cy="4316413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257175" indent="-257175" algn="just">
              <a:buFont typeface="Symbol" panose="05050102010706020507" pitchFamily="18" charset="2"/>
              <a:buChar char=""/>
              <a:tabLst>
                <a:tab pos="685800" algn="l"/>
              </a:tabLst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Understand how to safeguard and protect children, young people and vulnerable adults. </a:t>
            </a:r>
          </a:p>
          <a:p>
            <a:pPr marL="257175" indent="-257175" algn="just">
              <a:buFont typeface="Symbol" panose="05050102010706020507" pitchFamily="18" charset="2"/>
              <a:buChar char=""/>
              <a:tabLst>
                <a:tab pos="685800" algn="l"/>
              </a:tabLst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Know how to respond to evidence, concerns or disclosures that a child, young person or vulnerable adult has been or is suffering abuse.</a:t>
            </a:r>
            <a:endParaRPr lang="en-GB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57175" indent="-257175">
              <a:tabLst>
                <a:tab pos="685800" algn="l"/>
              </a:tabLst>
            </a:pPr>
            <a:endParaRPr lang="en-GB" altLang="en-US" dirty="0"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28773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1B361-0394-3E52-05DB-EE24177C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9514" y="365125"/>
            <a:ext cx="12605256" cy="1325563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Sgiliau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US" sz="48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03B5B49B-85B4-BAEF-FA1C-B152EE1FFFF2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2282825" y="1690689"/>
            <a:ext cx="3886200" cy="4351337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Trefniadaeth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Ymwybyddiaeth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chyfrifoldeb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484" name="Content Placeholder 3">
            <a:extLst>
              <a:ext uri="{FF2B5EF4-FFF2-40B4-BE49-F238E27FC236}">
                <a16:creationId xmlns:a16="http://schemas.microsoft.com/office/drawing/2014/main" id="{6367CBA0-70A7-D070-95FE-0B2369536A21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responsibility and awareness</a:t>
            </a:r>
            <a:endParaRPr lang="en-US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EB4E0589-D7C7-FA90-6556-7D919A8F1B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457200" y="18255"/>
            <a:ext cx="13106400" cy="1325563"/>
          </a:xfrm>
        </p:spPr>
        <p:txBody>
          <a:bodyPr>
            <a:noAutofit/>
          </a:bodyPr>
          <a:lstStyle/>
          <a:p>
            <a:pPr algn="ctr"/>
            <a:r>
              <a:rPr lang="en-GB" alt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Rhaglen</a:t>
            </a:r>
            <a:r>
              <a:rPr lang="en-GB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Ymarferydd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br>
              <a:rPr lang="en-GB" altLang="en-US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Years Practitioner </a:t>
            </a: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endParaRPr lang="en-US" altLang="en-US" sz="48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D2E599D5-9577-6B43-23F5-C86085021C49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indent="0">
              <a:buNone/>
            </a:pPr>
            <a:r>
              <a:rPr lang="en-GB" altLang="en-US" dirty="0">
                <a:cs typeface="Arial" panose="020B0604020202020204" pitchFamily="34" charset="0"/>
              </a:rPr>
              <a:t>Meini </a:t>
            </a:r>
            <a:r>
              <a:rPr lang="en-GB" altLang="en-US" dirty="0" err="1">
                <a:cs typeface="Arial" panose="020B0604020202020204" pitchFamily="34" charset="0"/>
              </a:rPr>
              <a:t>prawf</a:t>
            </a:r>
            <a:r>
              <a:rPr lang="en-GB" altLang="en-US" dirty="0">
                <a:cs typeface="Arial" panose="020B0604020202020204" pitchFamily="34" charset="0"/>
              </a:rPr>
              <a:t> y NOS a </a:t>
            </a:r>
            <a:r>
              <a:rPr lang="en-GB" altLang="en-US" dirty="0" err="1">
                <a:cs typeface="Arial" panose="020B0604020202020204" pitchFamily="34" charset="0"/>
              </a:rPr>
              <a:t>gyflawnwyd</a:t>
            </a:r>
            <a:r>
              <a:rPr lang="en-GB" altLang="en-US" dirty="0">
                <a:cs typeface="Arial" panose="020B0604020202020204" pitchFamily="34" charset="0"/>
              </a:rPr>
              <a:t> </a:t>
            </a:r>
            <a:r>
              <a:rPr lang="en-GB" altLang="en-US" dirty="0" err="1">
                <a:cs typeface="Arial" panose="020B0604020202020204" pitchFamily="34" charset="0"/>
              </a:rPr>
              <a:t>yn</a:t>
            </a:r>
            <a:r>
              <a:rPr lang="en-GB" altLang="en-US" dirty="0">
                <a:cs typeface="Arial" panose="020B0604020202020204" pitchFamily="34" charset="0"/>
              </a:rPr>
              <a:t> y </a:t>
            </a:r>
            <a:r>
              <a:rPr lang="en-GB" altLang="en-US" dirty="0" err="1">
                <a:cs typeface="Arial" panose="020B0604020202020204" pitchFamily="34" charset="0"/>
              </a:rPr>
              <a:t>ddarlith</a:t>
            </a:r>
            <a:r>
              <a:rPr lang="en-GB" altLang="en-US" dirty="0">
                <a:cs typeface="Arial" panose="020B0604020202020204" pitchFamily="34" charset="0"/>
              </a:rPr>
              <a:t> hon:</a:t>
            </a:r>
          </a:p>
          <a:p>
            <a:pPr marL="0" indent="0">
              <a:buNone/>
            </a:pPr>
            <a:endParaRPr lang="en-GB" altLang="en-US" dirty="0"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dirty="0" err="1">
                <a:cs typeface="Arial" panose="020B0604020202020204" pitchFamily="34" charset="0"/>
              </a:rPr>
              <a:t>Craidd</a:t>
            </a:r>
            <a:r>
              <a:rPr lang="en-GB" altLang="en-US" dirty="0">
                <a:cs typeface="Arial" panose="020B0604020202020204" pitchFamily="34" charset="0"/>
              </a:rPr>
              <a:t> </a:t>
            </a:r>
            <a:r>
              <a:rPr lang="en-GB" altLang="en-US" dirty="0"/>
              <a:t>– K35</a:t>
            </a:r>
          </a:p>
          <a:p>
            <a:pPr marL="0" indent="0">
              <a:buNone/>
            </a:pPr>
            <a:r>
              <a:rPr lang="en-GB" altLang="en-US" dirty="0"/>
              <a:t>SCD CCLD 0417</a:t>
            </a:r>
          </a:p>
          <a:p>
            <a:pPr marL="0" indent="0">
              <a:buNone/>
            </a:pPr>
            <a:r>
              <a:rPr lang="en-GB" altLang="en-US" dirty="0"/>
              <a:t>K63</a:t>
            </a:r>
          </a:p>
          <a:p>
            <a:pPr marL="0" indent="0">
              <a:buNone/>
            </a:pPr>
            <a:r>
              <a:rPr lang="en-GB" altLang="en-US" dirty="0"/>
              <a:t>SCD HSC 0044</a:t>
            </a:r>
          </a:p>
          <a:p>
            <a:pPr marL="0" indent="0">
              <a:buNone/>
            </a:pPr>
            <a:r>
              <a:rPr lang="en-GB" altLang="en-US" dirty="0"/>
              <a:t>K53, K59 </a:t>
            </a:r>
            <a:endParaRPr lang="en-US" altLang="en-US" dirty="0"/>
          </a:p>
          <a:p>
            <a:pPr marL="0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532" name="Content Placeholder 3">
            <a:extLst>
              <a:ext uri="{FF2B5EF4-FFF2-40B4-BE49-F238E27FC236}">
                <a16:creationId xmlns:a16="http://schemas.microsoft.com/office/drawing/2014/main" id="{BA815068-96B8-2A19-EDC6-71913F75419F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385373" y="1825625"/>
            <a:ext cx="5181600" cy="4351338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indent="0">
              <a:buNone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The NOS criteria met in this lecture</a:t>
            </a:r>
          </a:p>
          <a:p>
            <a:pPr marL="0" indent="0">
              <a:buNone/>
            </a:pPr>
            <a:endParaRPr lang="en-GB" altLang="en-US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Core – K35</a:t>
            </a:r>
          </a:p>
          <a:p>
            <a:pPr marL="0" indent="0">
              <a:buNone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SCD CCLD 0417</a:t>
            </a:r>
          </a:p>
          <a:p>
            <a:pPr marL="0" indent="0">
              <a:buNone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K63</a:t>
            </a:r>
          </a:p>
          <a:p>
            <a:pPr marL="0" indent="0">
              <a:buNone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SCD HSC 0044</a:t>
            </a:r>
          </a:p>
          <a:p>
            <a:pPr marL="0" indent="0">
              <a:buNone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K53, K59 </a:t>
            </a:r>
            <a:endParaRPr lang="en-US" altLang="en-US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2F14BD23-0028-376D-E3A7-A01DEEE8F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288" y="260350"/>
            <a:ext cx="8229600" cy="11430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cy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en-US" sz="5300" b="1" dirty="0">
                <a:latin typeface="Arial" panose="020B0604020202020204" pitchFamily="34" charset="0"/>
                <a:cs typeface="Arial" panose="020B0604020202020204" pitchFamily="34" charset="0"/>
              </a:rPr>
              <a:t>Meysydd astudiaeth</a:t>
            </a:r>
            <a:br>
              <a:rPr lang="cy-GB" altLang="en-US" sz="5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en-US" sz="5300" b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Topics</a:t>
            </a:r>
            <a:r>
              <a:rPr lang="cy-GB" altLang="en-US" sz="53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be </a:t>
            </a:r>
            <a:r>
              <a:rPr lang="cy-GB" altLang="en-US" sz="5300" b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studied</a:t>
            </a:r>
            <a:br>
              <a:rPr lang="cy-GB" altLang="en-US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1F9B698F-FA1E-D9DB-6E30-946024AC17E2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1004157" y="1628775"/>
            <a:ext cx="5034693" cy="4351338"/>
          </a:xfrm>
        </p:spPr>
        <p:txBody>
          <a:bodyPr wrap="square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>
              <a:spcBef>
                <a:spcPts val="600"/>
              </a:spcBef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</a:p>
          <a:p>
            <a:pPr>
              <a:spcBef>
                <a:spcPts val="600"/>
              </a:spcBef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Hanes Diogelwch</a:t>
            </a:r>
          </a:p>
          <a:p>
            <a:pPr>
              <a:spcBef>
                <a:spcPts val="600"/>
              </a:spcBef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</a:p>
          <a:p>
            <a:pPr>
              <a:spcBef>
                <a:spcPts val="600"/>
              </a:spcBef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Mathau o Camdriniaeth</a:t>
            </a:r>
          </a:p>
          <a:p>
            <a:pPr>
              <a:spcBef>
                <a:spcPts val="600"/>
              </a:spcBef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Adnabod, recordio, adrodd ac </a:t>
            </a:r>
            <a:r>
              <a:rPr lang="cy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atgyfeirio</a:t>
            </a:r>
            <a:endParaRPr lang="cy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Achosion Camdriniaeth</a:t>
            </a:r>
          </a:p>
          <a:p>
            <a:pPr>
              <a:spcBef>
                <a:spcPts val="600"/>
              </a:spcBef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Adroddiadau</a:t>
            </a:r>
          </a:p>
          <a:p>
            <a:pPr>
              <a:spcBef>
                <a:spcPts val="600"/>
              </a:spcBef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Polisïau a Gweithdrefnau</a:t>
            </a:r>
          </a:p>
          <a:p>
            <a:pPr>
              <a:spcBef>
                <a:spcPts val="600"/>
              </a:spcBef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Achosion Astudiaeth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24580" name="Content Placeholder 3">
            <a:extLst>
              <a:ext uri="{FF2B5EF4-FFF2-40B4-BE49-F238E27FC236}">
                <a16:creationId xmlns:a16="http://schemas.microsoft.com/office/drawing/2014/main" id="{0A9D1A26-E859-E887-3D71-9FC045079EF7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262688" y="1628775"/>
            <a:ext cx="5562804" cy="4351338"/>
          </a:xfrm>
        </p:spPr>
        <p:txBody>
          <a:bodyPr wrap="square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>
              <a:spcBef>
                <a:spcPts val="600"/>
              </a:spcBef>
              <a:buClr>
                <a:srgbClr val="0000FF"/>
              </a:buClr>
              <a:buFont typeface="Lucida Sans" panose="020B0602030504020204" pitchFamily="34" charset="0"/>
              <a:buChar char="•"/>
            </a:pP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</a:t>
            </a:r>
            <a:endParaRPr lang="cy-GB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buClr>
                <a:srgbClr val="0000FF"/>
              </a:buClr>
              <a:buFont typeface="Lucida Sans" panose="020B0602030504020204" pitchFamily="34" charset="0"/>
              <a:buChar char="•"/>
            </a:pP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Safeguarding</a:t>
            </a:r>
            <a:r>
              <a:rPr lang="cy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</a:t>
            </a:r>
            <a:endParaRPr lang="cy-GB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buClr>
                <a:srgbClr val="0000FF"/>
              </a:buClr>
              <a:buFont typeface="Lucida Sans" panose="020B0602030504020204" pitchFamily="34" charset="0"/>
              <a:buChar char="•"/>
            </a:pP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Legislation</a:t>
            </a:r>
            <a:endParaRPr lang="cy-GB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buClr>
                <a:srgbClr val="0000FF"/>
              </a:buClr>
              <a:buFont typeface="Lucida Sans" panose="020B0602030504020204" pitchFamily="34" charset="0"/>
              <a:buChar char="•"/>
            </a:pP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</a:t>
            </a:r>
            <a:r>
              <a:rPr lang="cy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Abuse</a:t>
            </a:r>
            <a:endParaRPr lang="cy-GB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buClr>
                <a:srgbClr val="0000FF"/>
              </a:buClr>
              <a:buFont typeface="Lucida Sans" panose="020B0602030504020204" pitchFamily="34" charset="0"/>
              <a:buChar char="•"/>
            </a:pPr>
            <a:r>
              <a:rPr lang="cy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Recognising, </a:t>
            </a: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recording</a:t>
            </a:r>
            <a:r>
              <a:rPr lang="cy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reporting</a:t>
            </a:r>
            <a:r>
              <a:rPr lang="cy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referring</a:t>
            </a:r>
            <a:endParaRPr lang="cy-GB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buClr>
                <a:srgbClr val="0000FF"/>
              </a:buClr>
              <a:buFont typeface="Lucida Sans" panose="020B0602030504020204" pitchFamily="34" charset="0"/>
              <a:buChar char="•"/>
            </a:pP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Causes</a:t>
            </a:r>
            <a:r>
              <a:rPr lang="cy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Abuse</a:t>
            </a:r>
            <a:endParaRPr lang="cy-GB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buClr>
                <a:srgbClr val="0000FF"/>
              </a:buClr>
              <a:buFont typeface="Lucida Sans" panose="020B0602030504020204" pitchFamily="34" charset="0"/>
              <a:buChar char="•"/>
            </a:pP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Reports</a:t>
            </a:r>
            <a:endParaRPr lang="cy-GB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buClr>
                <a:srgbClr val="0000FF"/>
              </a:buClr>
              <a:buFont typeface="Lucida Sans" panose="020B0602030504020204" pitchFamily="34" charset="0"/>
              <a:buChar char="•"/>
            </a:pP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Policies</a:t>
            </a:r>
            <a:r>
              <a:rPr lang="cy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Procedures</a:t>
            </a:r>
            <a:endParaRPr lang="cy-GB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buClr>
                <a:srgbClr val="0000FF"/>
              </a:buClr>
              <a:buFont typeface="Lucida Sans" panose="020B0602030504020204" pitchFamily="34" charset="0"/>
              <a:buChar char="•"/>
            </a:pP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</a:t>
            </a:r>
            <a:r>
              <a:rPr lang="cy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Studies</a:t>
            </a:r>
            <a:endParaRPr lang="cy-GB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i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38CD6700-8CD9-2899-0087-F1A59AE62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346075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cy-GB" altLang="en-US" dirty="0">
                <a:latin typeface="Lucida Sans" pitchFamily="34" charset="0"/>
              </a:rPr>
            </a:br>
            <a:r>
              <a:rPr lang="cy-GB" altLang="en-US" sz="5300" b="1" dirty="0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cy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</a:t>
            </a:r>
            <a:r>
              <a:rPr lang="cy-GB" altLang="en-US" sz="5300" b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br>
              <a:rPr lang="cy-GB" altLang="en-US" dirty="0">
                <a:solidFill>
                  <a:srgbClr val="0000FF"/>
                </a:solidFill>
                <a:latin typeface="Lucida Sans" pitchFamily="34" charset="0"/>
              </a:rPr>
            </a:br>
            <a:endParaRPr lang="en-GB" altLang="en-US" dirty="0">
              <a:latin typeface="+mn-lt"/>
            </a:endParaRP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A2F5489D-E817-71A2-A048-50E11324B1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9762" y="1470024"/>
            <a:ext cx="5506969" cy="45656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Prosiect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Perfformiad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Ymarferol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cyfwerth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â 4,000 o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>
              <a:defRPr/>
            </a:pP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Trafodaeth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- 30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>
              <a:defRPr/>
            </a:pP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Cyflwyniadau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Microsoft Teams neu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wyneb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wyneb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>
              <a:defRPr/>
            </a:pP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sz="2400" dirty="0" err="1">
                <a:latin typeface="Arial"/>
                <a:cs typeface="Arial"/>
              </a:rPr>
              <a:t>Rhestr</a:t>
            </a:r>
            <a:r>
              <a:rPr lang="en-GB" altLang="en-US" sz="2400" dirty="0">
                <a:latin typeface="Arial"/>
                <a:cs typeface="Arial"/>
              </a:rPr>
              <a:t> </a:t>
            </a:r>
            <a:r>
              <a:rPr lang="en-GB" altLang="en-US" sz="2400" dirty="0" err="1">
                <a:latin typeface="Arial"/>
                <a:cs typeface="Arial"/>
              </a:rPr>
              <a:t>cyfeirnodi</a:t>
            </a:r>
            <a:r>
              <a:rPr lang="en-GB" altLang="en-US" sz="2400" dirty="0">
                <a:latin typeface="Arial"/>
                <a:cs typeface="Arial"/>
              </a:rPr>
              <a:t> </a:t>
            </a:r>
            <a:r>
              <a:rPr lang="en-GB" altLang="en-US" sz="2400" dirty="0" err="1">
                <a:latin typeface="Arial"/>
                <a:cs typeface="Arial"/>
              </a:rPr>
              <a:t>ar</a:t>
            </a:r>
            <a:r>
              <a:rPr lang="en-GB" altLang="en-US" sz="2400" dirty="0">
                <a:latin typeface="Arial"/>
                <a:cs typeface="Arial"/>
              </a:rPr>
              <a:t> Turnitin </a:t>
            </a:r>
            <a:r>
              <a:rPr lang="en-GB" altLang="en-US" sz="2400" dirty="0" err="1">
                <a:latin typeface="Arial"/>
                <a:cs typeface="Arial"/>
              </a:rPr>
              <a:t>erbyn</a:t>
            </a:r>
            <a:r>
              <a:rPr lang="en-GB" altLang="en-US" sz="2400" dirty="0">
                <a:latin typeface="Arial"/>
                <a:cs typeface="Arial"/>
              </a:rPr>
              <a:t> </a:t>
            </a:r>
            <a:r>
              <a:rPr lang="en-GB" altLang="en-US" sz="2400" dirty="0" err="1">
                <a:latin typeface="Arial"/>
                <a:cs typeface="Arial"/>
              </a:rPr>
              <a:t>terfyn</a:t>
            </a:r>
            <a:r>
              <a:rPr lang="en-GB" altLang="en-US" sz="2400" dirty="0">
                <a:latin typeface="Arial"/>
                <a:cs typeface="Arial"/>
              </a:rPr>
              <a:t> </a:t>
            </a:r>
            <a:r>
              <a:rPr lang="en-GB" altLang="en-US" sz="2400" dirty="0" err="1">
                <a:latin typeface="Arial"/>
                <a:cs typeface="Arial"/>
              </a:rPr>
              <a:t>amser</a:t>
            </a:r>
            <a:endParaRPr lang="en-GB" altLang="en-US" sz="2400" dirty="0">
              <a:latin typeface="Arial"/>
              <a:cs typeface="Arial"/>
            </a:endParaRPr>
          </a:p>
        </p:txBody>
      </p:sp>
      <p:sp>
        <p:nvSpPr>
          <p:cNvPr id="21508" name="Content Placeholder 3">
            <a:extLst>
              <a:ext uri="{FF2B5EF4-FFF2-40B4-BE49-F238E27FC236}">
                <a16:creationId xmlns:a16="http://schemas.microsoft.com/office/drawing/2014/main" id="{2AB4D055-AB49-C6C5-B101-54B73CFC84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29243" y="1470024"/>
            <a:ext cx="5259660" cy="5113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600"/>
              </a:spcBef>
              <a:buClr>
                <a:srgbClr val="0000FF"/>
              </a:buClr>
              <a:defRPr/>
            </a:pPr>
            <a:r>
              <a:rPr lang="en-GB" sz="26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Performance Project (equivalent to 4,000 words).</a:t>
            </a:r>
          </a:p>
          <a:p>
            <a:pPr>
              <a:spcBef>
                <a:spcPts val="600"/>
              </a:spcBef>
              <a:defRPr/>
            </a:pPr>
            <a:r>
              <a:rPr lang="cy-GB" altLang="en-US" sz="26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</a:t>
            </a:r>
            <a:r>
              <a:rPr lang="cy-GB" altLang="en-US" sz="2600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discussion</a:t>
            </a:r>
            <a:r>
              <a:rPr lang="cy-GB" altLang="en-US" sz="26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- 30 </a:t>
            </a:r>
            <a:r>
              <a:rPr lang="cy-GB" altLang="en-US" sz="2600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</a:t>
            </a:r>
            <a:endParaRPr lang="cy-GB" altLang="en-US" sz="26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defRPr/>
            </a:pPr>
            <a:r>
              <a:rPr lang="cy-GB" altLang="en-US" sz="26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</a:t>
            </a:r>
            <a:r>
              <a:rPr lang="cy-GB" altLang="en-US" sz="2600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r>
              <a:rPr lang="cy-GB" altLang="en-US" sz="26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sz="2600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</a:t>
            </a:r>
            <a:r>
              <a:rPr lang="cy-GB" altLang="en-US" sz="26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Microsoft </a:t>
            </a:r>
            <a:r>
              <a:rPr lang="cy-GB" altLang="en-US" sz="2600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Teams</a:t>
            </a:r>
            <a:r>
              <a:rPr lang="cy-GB" altLang="en-US" sz="26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cy-GB" altLang="en-US" sz="2600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</a:t>
            </a:r>
            <a:r>
              <a:rPr lang="cy-GB" altLang="en-US" sz="26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cy-GB" altLang="en-US" sz="2600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</a:t>
            </a:r>
            <a:r>
              <a:rPr lang="cy-GB" altLang="en-US" sz="26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spcBef>
                <a:spcPts val="600"/>
              </a:spcBef>
              <a:defRPr/>
            </a:pPr>
            <a:r>
              <a:rPr lang="cy-GB" altLang="en-US" sz="26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Group </a:t>
            </a:r>
            <a:r>
              <a:rPr lang="cy-GB" altLang="en-US" sz="26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reference</a:t>
            </a:r>
            <a:r>
              <a:rPr lang="cy-GB" altLang="en-US" sz="26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altLang="en-US" sz="26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list</a:t>
            </a:r>
            <a:endParaRPr lang="cy-GB" altLang="en-US" sz="26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defRPr/>
            </a:pPr>
            <a:r>
              <a:rPr lang="cy-GB" altLang="en-US" sz="26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Reference</a:t>
            </a:r>
            <a:r>
              <a:rPr lang="cy-GB" altLang="en-US" sz="26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altLang="en-US" sz="26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list</a:t>
            </a:r>
            <a:r>
              <a:rPr lang="cy-GB" altLang="en-US" sz="26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altLang="en-US" sz="26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on</a:t>
            </a:r>
            <a:r>
              <a:rPr lang="cy-GB" altLang="en-US" sz="26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altLang="en-US" sz="26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Turnitin</a:t>
            </a:r>
            <a:r>
              <a:rPr lang="cy-GB" altLang="en-US" sz="26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by </a:t>
            </a:r>
            <a:r>
              <a:rPr lang="cy-GB" altLang="en-US" sz="26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deadline</a:t>
            </a:r>
            <a:endParaRPr lang="cy-GB" altLang="en-US" sz="2600" dirty="0">
              <a:solidFill>
                <a:schemeClr val="accent6">
                  <a:lumMod val="75000"/>
                </a:schemeClr>
              </a:solidFill>
              <a:latin typeface="Arial"/>
              <a:cs typeface="Arial"/>
            </a:endParaRPr>
          </a:p>
          <a:p>
            <a:pPr>
              <a:spcBef>
                <a:spcPts val="600"/>
              </a:spcBef>
              <a:buNone/>
              <a:defRPr/>
            </a:pPr>
            <a:endParaRPr lang="cy-GB" altLang="en-US" sz="2400" b="1" dirty="0">
              <a:solidFill>
                <a:srgbClr val="0000FF"/>
              </a:solidFill>
              <a:latin typeface="Lucida Sans" pitchFamily="34" charset="0"/>
            </a:endParaRPr>
          </a:p>
          <a:p>
            <a:pPr marL="0" indent="0">
              <a:buNone/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38CD6700-8CD9-2899-0087-F1A59AE62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95125"/>
            <a:ext cx="8229600" cy="346075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cy-GB" altLang="en-US" dirty="0">
                <a:latin typeface="Lucida Sans" pitchFamily="34" charset="0"/>
              </a:rPr>
            </a:br>
            <a:r>
              <a:rPr lang="cy-GB" altLang="en-US" sz="5300" b="1" dirty="0">
                <a:latin typeface="Arial" panose="020B0604020202020204" pitchFamily="34" charset="0"/>
                <a:cs typeface="Arial" panose="020B0604020202020204" pitchFamily="34" charset="0"/>
              </a:rPr>
              <a:t>Y Dasg</a:t>
            </a:r>
            <a:r>
              <a:rPr lang="cy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</a:t>
            </a:r>
            <a:r>
              <a:rPr lang="cy-GB" altLang="en-US" sz="53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cy-GB" altLang="en-US" sz="5300" b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br>
              <a:rPr lang="cy-GB" altLang="en-US" dirty="0">
                <a:solidFill>
                  <a:srgbClr val="0000FF"/>
                </a:solidFill>
                <a:latin typeface="Lucida Sans" pitchFamily="34" charset="0"/>
              </a:rPr>
            </a:br>
            <a:endParaRPr lang="en-GB" altLang="en-US" dirty="0">
              <a:latin typeface="+mn-lt"/>
            </a:endParaRP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A2F5489D-E817-71A2-A048-50E11324B1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5298" y="758076"/>
            <a:ext cx="6014677" cy="456565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Prosiect Perfformiad Ymarferol – 30 munud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Cyflwyniad 20 munud </a:t>
            </a:r>
          </a:p>
          <a:p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10 munud i rhannu hunan </a:t>
            </a:r>
            <a:r>
              <a:rPr lang="cy-GB" sz="2200" dirty="0" err="1">
                <a:latin typeface="Arial" panose="020B0604020202020204" pitchFamily="34" charset="0"/>
                <a:cs typeface="Arial" panose="020B0604020202020204" pitchFamily="34" charset="0"/>
              </a:rPr>
              <a:t>adfyfyriadau</a:t>
            </a:r>
            <a:r>
              <a:rPr lang="cy-GB" sz="2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(*Bydd amseroedd yn amrywio yn ôl maint y grŵp)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200" b="1" dirty="0">
                <a:latin typeface="Arial" panose="020B0604020202020204" pitchFamily="34" charset="0"/>
                <a:cs typeface="Arial" panose="020B0604020202020204" pitchFamily="34" charset="0"/>
              </a:rPr>
              <a:t>Teitl y Drafodaeth: </a:t>
            </a: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Trafodwch y senario isod.  Ystyriwch rolau unigol swyddogion proffesiynol wrth iddynt ddelio a sefyllfa mewn </a:t>
            </a:r>
            <a:r>
              <a:rPr lang="cy-GB" sz="2200" u="sng" dirty="0">
                <a:latin typeface="Arial" panose="020B0604020202020204" pitchFamily="34" charset="0"/>
                <a:cs typeface="Arial" panose="020B0604020202020204" pitchFamily="34" charset="0"/>
              </a:rPr>
              <a:t>Asesiad Cychwynnol Diogelu Plentyn</a:t>
            </a: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 gan gyfeirio at </a:t>
            </a:r>
            <a:r>
              <a:rPr lang="cy-GB" sz="2200" u="sng" dirty="0">
                <a:latin typeface="Arial" panose="020B0604020202020204" pitchFamily="34" charset="0"/>
                <a:cs typeface="Arial" panose="020B0604020202020204" pitchFamily="34" charset="0"/>
              </a:rPr>
              <a:t>hawliau a lles y plant yn yr achos</a:t>
            </a: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. Mae angen dangos dealltwriaeth o oblygiadau posibl y sefyllfa, gan gyfeirio at arfer dda ac at gweithdrefnau perthnasol.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400" dirty="0">
              <a:latin typeface="Arial"/>
              <a:cs typeface="Arial"/>
            </a:endParaRPr>
          </a:p>
        </p:txBody>
      </p:sp>
      <p:sp>
        <p:nvSpPr>
          <p:cNvPr id="21508" name="Content Placeholder 3">
            <a:extLst>
              <a:ext uri="{FF2B5EF4-FFF2-40B4-BE49-F238E27FC236}">
                <a16:creationId xmlns:a16="http://schemas.microsoft.com/office/drawing/2014/main" id="{2AB4D055-AB49-C6C5-B101-54B73CFC84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9975" y="825394"/>
            <a:ext cx="5259660" cy="511333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Practical Performance Project - 30 minutes </a:t>
            </a:r>
            <a:endParaRPr lang="en-GB" sz="24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20 minute presentation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10 minute reflection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(*Times will vary according to group size)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Discussion title:  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Discuss the scenario below.  Consider the roles of professional individuals in an </a:t>
            </a:r>
            <a:r>
              <a:rPr lang="en-GB" sz="2400" u="sng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Initial Child Protection Conference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through referring to the </a:t>
            </a:r>
            <a:r>
              <a:rPr lang="en-GB" sz="2400" u="sng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well-being and rights of the child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 You are required to show an understanding of the possible obligations and outcomes to this situation by considering good practice and appropriate procedures.</a:t>
            </a:r>
          </a:p>
          <a:p>
            <a:pPr>
              <a:spcBef>
                <a:spcPts val="600"/>
              </a:spcBef>
              <a:buNone/>
              <a:defRPr/>
            </a:pPr>
            <a:endParaRPr lang="cy-GB" altLang="en-US" sz="2400" b="1" dirty="0">
              <a:solidFill>
                <a:srgbClr val="0000FF"/>
              </a:solidFill>
              <a:latin typeface="Lucida Sans" pitchFamily="34" charset="0"/>
            </a:endParaRPr>
          </a:p>
          <a:p>
            <a:pPr marL="0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0368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38CD6700-8CD9-2899-0087-F1A59AE62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421" y="95125"/>
            <a:ext cx="10776455" cy="346075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cy-GB" altLang="en-US" sz="5300" dirty="0">
                <a:latin typeface="Lucida Sans" pitchFamily="34" charset="0"/>
              </a:rPr>
            </a:br>
            <a:r>
              <a:rPr lang="en-GB" sz="5300" b="1" dirty="0">
                <a:latin typeface="Arial"/>
                <a:cs typeface="Arial"/>
              </a:rPr>
              <a:t>Y </a:t>
            </a:r>
            <a:r>
              <a:rPr lang="en-GB" sz="5300" b="1" dirty="0" err="1">
                <a:latin typeface="Arial"/>
                <a:cs typeface="Arial"/>
              </a:rPr>
              <a:t>senario</a:t>
            </a:r>
            <a:r>
              <a:rPr lang="en-GB" sz="5300" b="1" dirty="0">
                <a:latin typeface="Arial"/>
                <a:cs typeface="Arial"/>
              </a:rPr>
              <a:t>                </a:t>
            </a:r>
            <a:r>
              <a:rPr lang="en-GB" sz="53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The scenario </a:t>
            </a:r>
            <a:br>
              <a:rPr lang="cy-GB" altLang="en-US" dirty="0">
                <a:solidFill>
                  <a:srgbClr val="0000FF"/>
                </a:solidFill>
                <a:latin typeface="Lucida Sans" pitchFamily="34" charset="0"/>
              </a:rPr>
            </a:br>
            <a:endParaRPr lang="en-GB" altLang="en-US" dirty="0">
              <a:latin typeface="+mn-lt"/>
            </a:endParaRP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A2F5489D-E817-71A2-A048-50E11324B1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147" y="505634"/>
            <a:ext cx="5867391" cy="456565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fontAlgn="base" hangingPunct="0">
              <a:buNone/>
            </a:pP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Rydych yn weithiwr allweddol mewn lleoliad blynyddoedd cynnar. Mae ymddygiad plentyn, sydd yn 3 oed yn eich grŵp wedi newid yn sylweddol dros y mis diwethaf. </a:t>
            </a:r>
          </a:p>
          <a:p>
            <a:pPr marL="0" indent="0" fontAlgn="base" hangingPunct="0">
              <a:buNone/>
            </a:pP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Rydych yn pryderu am lles y plentyn a wedi trafod y mater gyda’ch arweinydd. Rydych hefyd, gyda chefnogaeth eich arweinydd, wedi trafod eich pryderon gyda mam y plentyn ond nid yw hi yn cynnig rhesymau neu yn datgelu os oes newidiadau o fewn y teulu. Mae’r plentyn hefyd yn gwisgo dillad brwnt yn ddyddiol erbyn hyn ac mae safon glendid y plentyn wedi gwaethygu ers amser. Bore yma, mae dyn, nad yw staff yn adnabod, wedi cyrraedd yn y lleoliad gyda’r plentyn. Mae yna tystiolaeth bod arogl cryf o alcohol ar y dyn. Mae’r plentyn bach yn encilgar. Fel tîm o staff rydych hefyd yn ymwybodol bod gan y plentyn bach, chwaer o dan 1 blwydd oed. Mae eich arweinydd yn gofyn i chi gofnodi popeth ac yn penderfynu gwneud atgyfeiriad.      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400" dirty="0">
              <a:latin typeface="Arial"/>
              <a:cs typeface="Arial"/>
            </a:endParaRPr>
          </a:p>
        </p:txBody>
      </p:sp>
      <p:sp>
        <p:nvSpPr>
          <p:cNvPr id="21508" name="Content Placeholder 3">
            <a:extLst>
              <a:ext uri="{FF2B5EF4-FFF2-40B4-BE49-F238E27FC236}">
                <a16:creationId xmlns:a16="http://schemas.microsoft.com/office/drawing/2014/main" id="{2AB4D055-AB49-C6C5-B101-54B73CFC84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0464" y="505634"/>
            <a:ext cx="5259660" cy="5113337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 algn="just">
              <a:buNone/>
            </a:pP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are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a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key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worker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 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in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an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early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years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setting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 The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behaviour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of a 3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year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old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child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in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group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has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altered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significantly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over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the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last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month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 </a:t>
            </a:r>
            <a:endParaRPr lang="cy-GB" sz="24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are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concerned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regarding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child’s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well-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being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and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have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raised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this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matter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with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leader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With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the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support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of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leader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/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manager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,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have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also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discussed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concerns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with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the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child’s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mother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but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she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has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not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offered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any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explanation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or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disclosed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whether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there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are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any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changes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to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family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circumstances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 </a:t>
            </a:r>
            <a:endParaRPr lang="cy-GB" sz="24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By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now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, the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child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is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wearing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dirty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clothes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on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a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daily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basis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and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the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child’s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level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of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hygiene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has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deteriorated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for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some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time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This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morning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, the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child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arrived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at the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setting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with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a male,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who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was not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known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to the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setting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There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was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clear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evidence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of a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strong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smell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of alcohol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on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the male. The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child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was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withdrawn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 As a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team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of staff,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are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also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aware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that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the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child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has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a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younger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sister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under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a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year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old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leader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/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manager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asks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to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document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everything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and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decides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to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make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a </a:t>
            </a:r>
            <a:r>
              <a:rPr lang="cy-GB" sz="24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referral</a:t>
            </a:r>
            <a:r>
              <a:rPr lang="cy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   </a:t>
            </a:r>
            <a:endParaRPr lang="cy-GB" altLang="en-US" sz="2400" b="1" dirty="0">
              <a:solidFill>
                <a:schemeClr val="accent6">
                  <a:lumMod val="75000"/>
                </a:schemeClr>
              </a:solidFill>
              <a:latin typeface="Lucida Sans" pitchFamily="34" charset="0"/>
            </a:endParaRPr>
          </a:p>
          <a:p>
            <a:pPr marL="0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416878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38CD6700-8CD9-2899-0087-F1A59AE62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589" y="95125"/>
            <a:ext cx="11023287" cy="346075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cy-GB" altLang="en-US" sz="5300" dirty="0">
                <a:latin typeface="Lucida Sans" pitchFamily="34" charset="0"/>
              </a:rPr>
            </a:br>
            <a:r>
              <a:rPr lang="en-GB" sz="5300" b="1" dirty="0">
                <a:latin typeface="Arial"/>
                <a:cs typeface="Arial"/>
              </a:rPr>
              <a:t>Gofynion                       </a:t>
            </a:r>
            <a:r>
              <a:rPr lang="en-GB" sz="53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Requirements</a:t>
            </a:r>
            <a:r>
              <a:rPr lang="en-GB" sz="5300" b="1" dirty="0">
                <a:latin typeface="Arial"/>
                <a:cs typeface="Arial"/>
              </a:rPr>
              <a:t> </a:t>
            </a:r>
            <a:br>
              <a:rPr lang="cy-GB" altLang="en-US" dirty="0">
                <a:solidFill>
                  <a:srgbClr val="0000FF"/>
                </a:solidFill>
                <a:latin typeface="Lucida Sans" pitchFamily="34" charset="0"/>
              </a:rPr>
            </a:br>
            <a:endParaRPr lang="en-GB" altLang="en-US" dirty="0">
              <a:latin typeface="+mn-lt"/>
            </a:endParaRP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A2F5489D-E817-71A2-A048-50E11324B1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147" y="505634"/>
            <a:ext cx="5867391" cy="456565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fontAlgn="base" hangingPunc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Dadansoddwch y senario a chynlluniwch prosiect perfformiad ymarferol ar 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Asesiad Cychwynnol Diogelu Plant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gan greu ystod o rolau proffesiynol addas. </a:t>
            </a:r>
          </a:p>
          <a:p>
            <a:pPr marL="0" indent="0" fontAlgn="base" hangingPunc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Mae angen i chi drefnu cyflwyniad o 20 munud ble bydd </a:t>
            </a: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bob aelod o’r grŵp yn chwarae rôl un aelod proffesiynol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 fontAlgn="base" hangingPunc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Mae gofyn i chi ddangos tystiolaeth o sut y byddech yn mynd ati i ddelio gyda’r achos yma gan gyfeirio at lles a hawliau’r plentyn. </a:t>
            </a:r>
          </a:p>
          <a:p>
            <a:pPr marL="0" indent="0" fontAlgn="base" hangingPunc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Rhaid hefyd sicrhau eich bod yn dangos tystiolaeth o’ch gwybodaeth a’ch dealltwriaeth sydd yn ymwneud â </a:t>
            </a: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gofynion cyfreithlon a statudol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sydd yn gysylltiedig a’r senario yma. </a:t>
            </a:r>
          </a:p>
          <a:p>
            <a:pPr marL="0" indent="0" fontAlgn="base" hangingPunc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Ar ddiwedd y gyflwyniad bydd gofyn i bob aelod o’r grŵp i gyflwyno tua 2 funud yr un o hunan-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adfyfyriad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beirniadol (cyfanswm 10 munud am y grŵp).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altLang="en-US" sz="2400" dirty="0">
              <a:latin typeface="Arial"/>
              <a:cs typeface="Arial"/>
            </a:endParaRPr>
          </a:p>
        </p:txBody>
      </p:sp>
      <p:sp>
        <p:nvSpPr>
          <p:cNvPr id="21508" name="Content Placeholder 3">
            <a:extLst>
              <a:ext uri="{FF2B5EF4-FFF2-40B4-BE49-F238E27FC236}">
                <a16:creationId xmlns:a16="http://schemas.microsoft.com/office/drawing/2014/main" id="{2AB4D055-AB49-C6C5-B101-54B73CFC84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0463" y="505634"/>
            <a:ext cx="5867389" cy="511333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Analyse the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case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study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and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plan a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practical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performance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project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based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on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an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Initial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Child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Protection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Conference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creating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a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range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of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suitable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professional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roles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. 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  <a:cs typeface="Calibri"/>
              </a:rPr>
              <a:t>                 </a:t>
            </a:r>
          </a:p>
          <a:p>
            <a:pPr marL="0" indent="0">
              <a:buNone/>
            </a:pP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You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are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required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to plan a 20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minute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presentation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where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b="1" dirty="0" err="1">
                <a:solidFill>
                  <a:schemeClr val="accent6">
                    <a:lumMod val="75000"/>
                  </a:schemeClr>
                </a:solidFill>
              </a:rPr>
              <a:t>each</a:t>
            </a:r>
            <a:r>
              <a:rPr lang="cy-GB" sz="2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b="1" dirty="0" err="1">
                <a:solidFill>
                  <a:schemeClr val="accent6">
                    <a:lumMod val="75000"/>
                  </a:schemeClr>
                </a:solidFill>
              </a:rPr>
              <a:t>member</a:t>
            </a:r>
            <a:r>
              <a:rPr lang="cy-GB" sz="2000" b="1" dirty="0">
                <a:solidFill>
                  <a:schemeClr val="accent6">
                    <a:lumMod val="75000"/>
                  </a:schemeClr>
                </a:solidFill>
              </a:rPr>
              <a:t> of the </a:t>
            </a:r>
            <a:r>
              <a:rPr lang="cy-GB" sz="2000" b="1" dirty="0" err="1">
                <a:solidFill>
                  <a:schemeClr val="accent6">
                    <a:lumMod val="75000"/>
                  </a:schemeClr>
                </a:solidFill>
              </a:rPr>
              <a:t>group</a:t>
            </a:r>
            <a:r>
              <a:rPr lang="cy-GB" sz="2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b="1" dirty="0" err="1">
                <a:solidFill>
                  <a:schemeClr val="accent6">
                    <a:lumMod val="75000"/>
                  </a:schemeClr>
                </a:solidFill>
              </a:rPr>
              <a:t>will</a:t>
            </a:r>
            <a:r>
              <a:rPr lang="cy-GB" sz="2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b="1" dirty="0" err="1">
                <a:solidFill>
                  <a:schemeClr val="accent6">
                    <a:lumMod val="75000"/>
                  </a:schemeClr>
                </a:solidFill>
              </a:rPr>
              <a:t>play</a:t>
            </a:r>
            <a:r>
              <a:rPr lang="cy-GB" sz="2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b="1" dirty="0" err="1">
                <a:solidFill>
                  <a:schemeClr val="accent6">
                    <a:lumMod val="75000"/>
                  </a:schemeClr>
                </a:solidFill>
              </a:rPr>
              <a:t>one</a:t>
            </a:r>
            <a:r>
              <a:rPr lang="cy-GB" sz="2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b="1" dirty="0" err="1">
                <a:solidFill>
                  <a:schemeClr val="accent6">
                    <a:lumMod val="75000"/>
                  </a:schemeClr>
                </a:solidFill>
              </a:rPr>
              <a:t>specific</a:t>
            </a:r>
            <a:r>
              <a:rPr lang="cy-GB" sz="2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b="1" dirty="0" err="1">
                <a:solidFill>
                  <a:schemeClr val="accent6">
                    <a:lumMod val="75000"/>
                  </a:schemeClr>
                </a:solidFill>
              </a:rPr>
              <a:t>professional</a:t>
            </a:r>
            <a:r>
              <a:rPr lang="cy-GB" sz="2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b="1" dirty="0" err="1">
                <a:solidFill>
                  <a:schemeClr val="accent6">
                    <a:lumMod val="75000"/>
                  </a:schemeClr>
                </a:solidFill>
              </a:rPr>
              <a:t>role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. </a:t>
            </a:r>
            <a:endParaRPr lang="cy-GB" sz="2000" dirty="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pPr marL="0" indent="0">
              <a:buNone/>
            </a:pP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You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are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required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to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demonstrate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evidence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of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how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you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would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go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about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dealing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with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this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scenario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by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referring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to the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child’s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rights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and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well-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being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. </a:t>
            </a:r>
            <a:endParaRPr lang="cy-GB" sz="2000" dirty="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pPr marL="0" indent="0">
              <a:buNone/>
            </a:pP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You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must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also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ensure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that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you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provide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evidence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of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your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knowledge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and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understanding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in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relation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to the </a:t>
            </a:r>
            <a:r>
              <a:rPr lang="cy-GB" sz="2000" b="1" dirty="0" err="1">
                <a:solidFill>
                  <a:schemeClr val="accent6">
                    <a:lumMod val="75000"/>
                  </a:schemeClr>
                </a:solidFill>
              </a:rPr>
              <a:t>legal</a:t>
            </a:r>
            <a:r>
              <a:rPr lang="cy-GB" sz="2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b="1" dirty="0" err="1">
                <a:solidFill>
                  <a:schemeClr val="accent6">
                    <a:lumMod val="75000"/>
                  </a:schemeClr>
                </a:solidFill>
              </a:rPr>
              <a:t>and</a:t>
            </a:r>
            <a:r>
              <a:rPr lang="cy-GB" sz="2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b="1" dirty="0" err="1">
                <a:solidFill>
                  <a:schemeClr val="accent6">
                    <a:lumMod val="75000"/>
                  </a:schemeClr>
                </a:solidFill>
              </a:rPr>
              <a:t>statutory</a:t>
            </a:r>
            <a:r>
              <a:rPr lang="cy-GB" sz="2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b="1" dirty="0" err="1">
                <a:solidFill>
                  <a:schemeClr val="accent6">
                    <a:lumMod val="75000"/>
                  </a:schemeClr>
                </a:solidFill>
              </a:rPr>
              <a:t>requirements</a:t>
            </a:r>
            <a:r>
              <a:rPr lang="cy-GB" sz="2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which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could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be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linked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to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this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scenario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. </a:t>
            </a:r>
            <a:endParaRPr lang="cy-GB" sz="2000" dirty="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pPr marL="0" indent="0">
              <a:buNone/>
            </a:pP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At the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end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of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your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presentation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each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member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of the Group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will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be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expected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t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provide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an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individual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critical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self-refective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account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of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approximatly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2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minutes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each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(10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minutes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total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000" dirty="0" err="1">
                <a:solidFill>
                  <a:schemeClr val="accent6">
                    <a:lumMod val="75000"/>
                  </a:schemeClr>
                </a:solidFill>
              </a:rPr>
              <a:t>for</a:t>
            </a:r>
            <a:r>
              <a:rPr lang="cy-GB" sz="2000" dirty="0">
                <a:solidFill>
                  <a:schemeClr val="accent6">
                    <a:lumMod val="75000"/>
                  </a:schemeClr>
                </a:solidFill>
              </a:rPr>
              <a:t> Group).</a:t>
            </a:r>
            <a:endParaRPr lang="en-GB" sz="20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02718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A9874986-65B1-EF9C-540F-7FC904C5952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Cyflwyniad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b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presentation</a:t>
            </a:r>
          </a:p>
        </p:txBody>
      </p:sp>
      <p:sp>
        <p:nvSpPr>
          <p:cNvPr id="36867" name="Content Placeholder 2">
            <a:extLst>
              <a:ext uri="{FF2B5EF4-FFF2-40B4-BE49-F238E27FC236}">
                <a16:creationId xmlns:a16="http://schemas.microsoft.com/office/drawing/2014/main" id="{293A58CF-5CB7-BB9C-D089-2B077F0D1B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6818" y="1691442"/>
            <a:ext cx="5014951" cy="39893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/>
            </a:pP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Senario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Gwaith gr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ŵ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p:                                     dim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llai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4/dim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6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Does dim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pwerbwynt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/>
            </a:pPr>
            <a:r>
              <a:rPr lang="en-GB" altLang="en-US" sz="2400" dirty="0">
                <a:latin typeface="Arial"/>
                <a:cs typeface="Arial"/>
              </a:rPr>
              <a:t> </a:t>
            </a:r>
            <a:r>
              <a:rPr lang="en-GB" altLang="en-US" sz="2400" dirty="0" err="1">
                <a:latin typeface="Arial"/>
                <a:cs typeface="Arial"/>
              </a:rPr>
              <a:t>Angen</a:t>
            </a:r>
            <a:r>
              <a:rPr lang="en-GB" altLang="en-US" sz="2400" dirty="0">
                <a:latin typeface="Arial"/>
                <a:cs typeface="Arial"/>
              </a:rPr>
              <a:t> </a:t>
            </a:r>
            <a:r>
              <a:rPr lang="en-GB" altLang="en-US" sz="2400" dirty="0" err="1">
                <a:latin typeface="Arial"/>
                <a:cs typeface="Arial"/>
              </a:rPr>
              <a:t>trefnu</a:t>
            </a:r>
            <a:r>
              <a:rPr lang="en-GB" altLang="en-US" sz="2400" dirty="0">
                <a:latin typeface="Arial"/>
                <a:cs typeface="Arial"/>
              </a:rPr>
              <a:t> </a:t>
            </a:r>
            <a:r>
              <a:rPr lang="en-GB" altLang="en-US" sz="2400" dirty="0" err="1">
                <a:latin typeface="Arial"/>
                <a:cs typeface="Arial"/>
              </a:rPr>
              <a:t>grwpiau</a:t>
            </a:r>
            <a:r>
              <a:rPr lang="en-GB" altLang="en-US" sz="2400" dirty="0">
                <a:latin typeface="Arial"/>
                <a:cs typeface="Arial"/>
              </a:rPr>
              <a:t> </a:t>
            </a:r>
            <a:r>
              <a:rPr lang="en-GB" altLang="en-US" sz="2400" dirty="0" err="1">
                <a:latin typeface="Arial"/>
                <a:cs typeface="Arial"/>
              </a:rPr>
              <a:t>heno</a:t>
            </a:r>
            <a:endParaRPr lang="en-GB" altLang="en-US" sz="2400" dirty="0">
              <a:latin typeface="Arial"/>
              <a:cs typeface="Arial"/>
            </a:endParaRPr>
          </a:p>
          <a:p>
            <a:pPr marL="0" indent="0"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/>
            </a:pPr>
            <a:r>
              <a:rPr lang="en-GB" altLang="en-US" sz="2400" dirty="0">
                <a:latin typeface="Arial"/>
                <a:cs typeface="Arial"/>
              </a:rPr>
              <a:t>Un </a:t>
            </a:r>
            <a:r>
              <a:rPr lang="en-GB" altLang="en-US" sz="2400" dirty="0" err="1">
                <a:latin typeface="Arial"/>
                <a:cs typeface="Arial"/>
              </a:rPr>
              <a:t>aelod</a:t>
            </a:r>
            <a:r>
              <a:rPr lang="en-GB" altLang="en-US" sz="2400" dirty="0">
                <a:latin typeface="Arial"/>
                <a:cs typeface="Arial"/>
              </a:rPr>
              <a:t> o </a:t>
            </a:r>
            <a:r>
              <a:rPr lang="en-GB" altLang="en-US" sz="2400" dirty="0" err="1">
                <a:latin typeface="Arial"/>
                <a:cs typeface="Arial"/>
              </a:rPr>
              <a:t>pob</a:t>
            </a:r>
            <a:r>
              <a:rPr lang="en-GB" altLang="en-US" sz="2400" dirty="0">
                <a:latin typeface="Arial"/>
                <a:cs typeface="Arial"/>
              </a:rPr>
              <a:t> </a:t>
            </a:r>
            <a:r>
              <a:rPr lang="en-GB" altLang="en-US" sz="2400" dirty="0" err="1">
                <a:latin typeface="Arial"/>
                <a:cs typeface="Arial"/>
              </a:rPr>
              <a:t>grwp</a:t>
            </a:r>
            <a:r>
              <a:rPr lang="en-GB" altLang="en-US" sz="2400" dirty="0">
                <a:latin typeface="Arial"/>
                <a:cs typeface="Arial"/>
              </a:rPr>
              <a:t> </a:t>
            </a:r>
            <a:r>
              <a:rPr lang="en-GB" altLang="en-US" sz="2400" dirty="0" err="1">
                <a:latin typeface="Arial"/>
                <a:cs typeface="Arial"/>
              </a:rPr>
              <a:t>i</a:t>
            </a:r>
            <a:r>
              <a:rPr lang="en-GB" altLang="en-US" sz="2400" dirty="0">
                <a:latin typeface="Arial"/>
                <a:cs typeface="Arial"/>
              </a:rPr>
              <a:t> </a:t>
            </a:r>
            <a:r>
              <a:rPr lang="en-GB" altLang="en-US" sz="2400" dirty="0" err="1">
                <a:latin typeface="Arial"/>
                <a:cs typeface="Arial"/>
              </a:rPr>
              <a:t>cwblhau'r</a:t>
            </a:r>
            <a:r>
              <a:rPr lang="en-GB" altLang="en-US" sz="2400" dirty="0">
                <a:latin typeface="Arial"/>
                <a:cs typeface="Arial"/>
              </a:rPr>
              <a:t> </a:t>
            </a:r>
            <a:r>
              <a:rPr lang="en-GB" altLang="en-US" sz="2400" dirty="0" err="1">
                <a:latin typeface="Arial"/>
                <a:cs typeface="Arial"/>
              </a:rPr>
              <a:t>dogfen</a:t>
            </a:r>
            <a:r>
              <a:rPr lang="en-GB" altLang="en-US" sz="2400" dirty="0">
                <a:latin typeface="Arial"/>
                <a:cs typeface="Arial"/>
              </a:rPr>
              <a:t> </a:t>
            </a:r>
            <a:r>
              <a:rPr lang="en-GB" altLang="en-US" sz="2400" dirty="0" err="1">
                <a:latin typeface="Arial"/>
                <a:cs typeface="Arial"/>
              </a:rPr>
              <a:t>ar</a:t>
            </a:r>
            <a:r>
              <a:rPr lang="en-GB" altLang="en-US" sz="2400" dirty="0">
                <a:latin typeface="Arial"/>
                <a:cs typeface="Arial"/>
              </a:rPr>
              <a:t> Teams </a:t>
            </a:r>
            <a:r>
              <a:rPr lang="en-GB" altLang="en-US" sz="2400" dirty="0" err="1">
                <a:latin typeface="Arial"/>
                <a:cs typeface="Arial"/>
              </a:rPr>
              <a:t>i</a:t>
            </a:r>
            <a:r>
              <a:rPr lang="en-GB" altLang="en-US" sz="2400" dirty="0">
                <a:latin typeface="Arial"/>
                <a:cs typeface="Arial"/>
              </a:rPr>
              <a:t> nodi </a:t>
            </a:r>
            <a:r>
              <a:rPr lang="en-GB" altLang="en-US" sz="2400" dirty="0" err="1">
                <a:latin typeface="Arial"/>
                <a:cs typeface="Arial"/>
              </a:rPr>
              <a:t>aelodau</a:t>
            </a:r>
            <a:r>
              <a:rPr lang="en-GB" altLang="en-US" sz="2400" dirty="0">
                <a:latin typeface="Arial"/>
                <a:cs typeface="Arial"/>
              </a:rPr>
              <a:t> </a:t>
            </a:r>
            <a:r>
              <a:rPr lang="en-GB" altLang="en-US" sz="2400" dirty="0" err="1">
                <a:latin typeface="Arial"/>
                <a:cs typeface="Arial"/>
              </a:rPr>
              <a:t>o'r</a:t>
            </a:r>
            <a:r>
              <a:rPr lang="en-GB" altLang="en-US" sz="2400" dirty="0">
                <a:latin typeface="Arial"/>
                <a:cs typeface="Arial"/>
              </a:rPr>
              <a:t> </a:t>
            </a:r>
            <a:r>
              <a:rPr lang="en-GB" altLang="en-US" sz="2400" dirty="0" err="1">
                <a:latin typeface="Arial"/>
                <a:cs typeface="Arial"/>
              </a:rPr>
              <a:t>grwp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/>
            </a:pPr>
            <a:r>
              <a:rPr lang="en-GB" altLang="en-US" sz="2400" dirty="0">
                <a:latin typeface="Arial"/>
                <a:cs typeface="Arial"/>
              </a:rPr>
              <a:t>Un </a:t>
            </a:r>
            <a:r>
              <a:rPr lang="en-GB" altLang="en-US" sz="2400" dirty="0" err="1">
                <a:latin typeface="Arial"/>
                <a:cs typeface="Arial"/>
              </a:rPr>
              <a:t>aelod</a:t>
            </a:r>
            <a:r>
              <a:rPr lang="en-GB" altLang="en-US" sz="2400" dirty="0">
                <a:latin typeface="Arial"/>
                <a:cs typeface="Arial"/>
              </a:rPr>
              <a:t> o </a:t>
            </a:r>
            <a:r>
              <a:rPr lang="en-GB" altLang="en-US" sz="2400" dirty="0" err="1">
                <a:latin typeface="Arial"/>
                <a:cs typeface="Arial"/>
              </a:rPr>
              <a:t>pob</a:t>
            </a:r>
            <a:r>
              <a:rPr lang="en-GB" altLang="en-US" sz="2400" dirty="0">
                <a:latin typeface="Arial"/>
                <a:cs typeface="Arial"/>
              </a:rPr>
              <a:t> </a:t>
            </a:r>
            <a:r>
              <a:rPr lang="en-GB" altLang="en-US" sz="2400" dirty="0" err="1">
                <a:latin typeface="Arial"/>
                <a:cs typeface="Arial"/>
              </a:rPr>
              <a:t>grwp</a:t>
            </a:r>
            <a:r>
              <a:rPr lang="en-GB" altLang="en-US" sz="2400" dirty="0">
                <a:latin typeface="Arial"/>
                <a:cs typeface="Arial"/>
              </a:rPr>
              <a:t> </a:t>
            </a:r>
            <a:r>
              <a:rPr lang="en-GB" altLang="en-US" sz="2400" dirty="0" err="1">
                <a:latin typeface="Arial"/>
                <a:cs typeface="Arial"/>
              </a:rPr>
              <a:t>i</a:t>
            </a:r>
            <a:r>
              <a:rPr lang="en-GB" altLang="en-US" sz="2400" dirty="0">
                <a:latin typeface="Arial"/>
                <a:cs typeface="Arial"/>
              </a:rPr>
              <a:t> </a:t>
            </a:r>
            <a:r>
              <a:rPr lang="en-GB" altLang="en-US" sz="2400" dirty="0" err="1">
                <a:latin typeface="Arial"/>
                <a:cs typeface="Arial"/>
              </a:rPr>
              <a:t>cwblhau'r</a:t>
            </a:r>
            <a:r>
              <a:rPr lang="en-GB" altLang="en-US" sz="2400" dirty="0">
                <a:latin typeface="Arial"/>
                <a:cs typeface="Arial"/>
              </a:rPr>
              <a:t> </a:t>
            </a:r>
            <a:r>
              <a:rPr lang="en-GB" altLang="en-US" sz="2400" dirty="0" err="1">
                <a:latin typeface="Arial"/>
                <a:cs typeface="Arial"/>
              </a:rPr>
              <a:t>amserlen</a:t>
            </a:r>
            <a:r>
              <a:rPr lang="en-GB" altLang="en-US" sz="2400" dirty="0">
                <a:latin typeface="Arial"/>
                <a:cs typeface="Arial"/>
              </a:rPr>
              <a:t> </a:t>
            </a:r>
            <a:r>
              <a:rPr lang="en-GB" altLang="en-US" sz="2400" dirty="0" err="1">
                <a:latin typeface="Arial"/>
                <a:cs typeface="Arial"/>
              </a:rPr>
              <a:t>ar</a:t>
            </a:r>
            <a:r>
              <a:rPr lang="en-GB" altLang="en-US" sz="2400" dirty="0">
                <a:latin typeface="Arial"/>
                <a:cs typeface="Arial"/>
              </a:rPr>
              <a:t> Teams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6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/>
            </a:pPr>
            <a:endParaRPr lang="en-GB" altLang="en-US" dirty="0">
              <a:cs typeface="Calibri" panose="020F0502020204030204"/>
            </a:endParaRPr>
          </a:p>
        </p:txBody>
      </p:sp>
      <p:sp>
        <p:nvSpPr>
          <p:cNvPr id="36868" name="Content Placeholder 3">
            <a:extLst>
              <a:ext uri="{FF2B5EF4-FFF2-40B4-BE49-F238E27FC236}">
                <a16:creationId xmlns:a16="http://schemas.microsoft.com/office/drawing/2014/main" id="{34DC3D16-E387-4E6F-E9E7-26954C8F89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1900" y="1587501"/>
            <a:ext cx="5291379" cy="410527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spcBef>
                <a:spcPts val="600"/>
              </a:spcBef>
              <a:buClr>
                <a:srgbClr val="0000FF"/>
              </a:buCl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/>
            </a:pP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Scenario</a:t>
            </a:r>
          </a:p>
          <a:p>
            <a:pPr marL="0" indent="0">
              <a:spcBef>
                <a:spcPts val="600"/>
              </a:spcBef>
              <a:buClr>
                <a:srgbClr val="0000FF"/>
              </a:buCl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/>
            </a:pP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Group work:                                        no less than 4/no more than 6 per group</a:t>
            </a:r>
            <a:endParaRPr lang="en-GB" altLang="en-US" sz="24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600"/>
              </a:spcBef>
              <a:buClr>
                <a:srgbClr val="0000FF"/>
              </a:buCl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/>
            </a:pP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 No need for PowerPoint</a:t>
            </a:r>
          </a:p>
          <a:p>
            <a:pPr marL="0" indent="0">
              <a:spcBef>
                <a:spcPts val="600"/>
              </a:spcBef>
              <a:buClr>
                <a:srgbClr val="0000FF"/>
              </a:buCl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/>
            </a:pP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You need to arrange groups this evening</a:t>
            </a:r>
          </a:p>
          <a:p>
            <a:pPr marL="0" indent="0">
              <a:spcBef>
                <a:spcPts val="600"/>
              </a:spcBef>
              <a:buClr>
                <a:srgbClr val="0000FF"/>
              </a:buCl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/>
            </a:pP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 One member of each group to complete the document on Teams to note group members</a:t>
            </a:r>
          </a:p>
          <a:p>
            <a:pPr>
              <a:spcBef>
                <a:spcPts val="600"/>
              </a:spcBef>
              <a:buClr>
                <a:srgbClr val="0000FF"/>
              </a:buCl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/>
            </a:pP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One member of each group to complete the timetable on Teams</a:t>
            </a:r>
            <a:endParaRPr lang="en-GB" altLang="en-US" sz="24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600"/>
              </a:spcBef>
              <a:buClr>
                <a:srgbClr val="0000FF"/>
              </a:buCl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/>
            </a:pPr>
            <a:endParaRPr lang="en-GB" altLang="en-US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/>
            </a:pPr>
            <a:endParaRPr lang="en-GB" altLang="en-US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6410705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A9874986-65B1-EF9C-540F-7FC904C5952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7308" y="79024"/>
            <a:ext cx="11308921" cy="132556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latin typeface="Arial"/>
                <a:cs typeface="Arial"/>
              </a:rPr>
              <a:t>Bydd </a:t>
            </a:r>
            <a:r>
              <a:rPr lang="en-GB" sz="4800" b="1" dirty="0" err="1">
                <a:latin typeface="Arial"/>
                <a:cs typeface="Arial"/>
              </a:rPr>
              <a:t>angen</a:t>
            </a:r>
            <a:r>
              <a:rPr lang="en-GB" sz="4800" b="1" dirty="0">
                <a:latin typeface="Arial"/>
                <a:cs typeface="Arial"/>
              </a:rPr>
              <a:t> </a:t>
            </a:r>
            <a:r>
              <a:rPr lang="en-GB" sz="4800" b="1" dirty="0" err="1">
                <a:latin typeface="Arial"/>
                <a:cs typeface="Arial"/>
              </a:rPr>
              <a:t>i</a:t>
            </a:r>
            <a:r>
              <a:rPr lang="en-GB" sz="4800" b="1" dirty="0">
                <a:latin typeface="Arial"/>
                <a:cs typeface="Arial"/>
              </a:rPr>
              <a:t> chi…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 will need to…</a:t>
            </a:r>
            <a:endParaRPr lang="en-GB" altLang="en-US" sz="48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867" name="Content Placeholder 2">
            <a:extLst>
              <a:ext uri="{FF2B5EF4-FFF2-40B4-BE49-F238E27FC236}">
                <a16:creationId xmlns:a16="http://schemas.microsoft.com/office/drawing/2014/main" id="{293A58CF-5CB7-BB9C-D089-2B077F0D1B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0978" y="1222940"/>
            <a:ext cx="5710792" cy="345003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Cynllunio  Asesiad Cychwynnol Diogelu Plant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Dewis rolau addas a phroffesiynol sydd yn debygol o fynychu’r asesiad </a:t>
            </a:r>
          </a:p>
          <a:p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Penodi Cadeirydd er mwyn rheoli effeithiolrwydd y Gynhadledd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Sicrhau bod bob unigolyn yn y grŵp yn cynnig mewnbwn unigol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Dangos tystiolaeth o wybodaeth a dealltwriaeth unigol yn ogystal a’r grŵp ynglŷn a gofynion statudol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Dangos tystiolaeth o wybodaeth a dealltwriaeth unigol yn ogystal a’r grŵp ynglŷn a hawliau a lles plant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Paratoi </a:t>
            </a:r>
            <a:r>
              <a:rPr lang="cy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prosiect perfformiad ymarferol o 20 munud a 10 munud o Hunan-</a:t>
            </a:r>
            <a:r>
              <a:rPr lang="cy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adfyfyriad</a:t>
            </a:r>
            <a:r>
              <a:rPr lang="cy-GB" sz="1800" b="1" dirty="0">
                <a:latin typeface="Arial" panose="020B0604020202020204" pitchFamily="34" charset="0"/>
                <a:cs typeface="Arial" panose="020B0604020202020204" pitchFamily="34" charset="0"/>
              </a:rPr>
              <a:t> beirniadol 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unigol gan bob 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aleod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 o’r grŵp (tua 2 funud i bob aelod ar ddiwedd y gyflwyniad).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868" name="Content Placeholder 3">
            <a:extLst>
              <a:ext uri="{FF2B5EF4-FFF2-40B4-BE49-F238E27FC236}">
                <a16:creationId xmlns:a16="http://schemas.microsoft.com/office/drawing/2014/main" id="{34DC3D16-E387-4E6F-E9E7-26954C8F89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290182"/>
            <a:ext cx="5286317" cy="4560857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sz="32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Plan an Initial Child Protection Conference </a:t>
            </a:r>
            <a:endParaRPr lang="en-GB" sz="32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Create/choose suitable professional roles of individuals likely to attend </a:t>
            </a:r>
            <a:endParaRPr lang="en-GB" sz="32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Appoint a Chairperson to manage effectiveness of the Conference </a:t>
            </a:r>
            <a:endParaRPr lang="en-GB" sz="32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Ensure all members of the group have an individual input</a:t>
            </a:r>
          </a:p>
          <a:p>
            <a:r>
              <a:rPr lang="en-GB" sz="32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Demonstrate evidence of individual and group’s knowledge in relation to statutory requirements </a:t>
            </a:r>
            <a:endParaRPr lang="en-GB" sz="32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Demonstrate evidence of individual and group’s knowledge in relation to children’s rights and well-being</a:t>
            </a:r>
          </a:p>
          <a:p>
            <a:r>
              <a:rPr lang="en-GB" sz="32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Plan a practical </a:t>
            </a:r>
            <a:r>
              <a:rPr lang="en-GB" sz="32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performance presentation of 20 minutes, followed by 10 minutes of critical self-reflection </a:t>
            </a:r>
            <a:r>
              <a:rPr lang="en-GB" sz="32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from each group member (approximately 2 minutes for each member).  </a:t>
            </a:r>
            <a:endParaRPr lang="en-GB" sz="32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600"/>
              </a:spcBef>
              <a:buClr>
                <a:srgbClr val="0000FF"/>
              </a:buClr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/>
            </a:pPr>
            <a:endParaRPr lang="en-GB" altLang="en-US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/>
            </a:pPr>
            <a:endParaRPr lang="en-GB" altLang="en-US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171219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A9874986-65B1-EF9C-540F-7FC904C5952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7308" y="79024"/>
            <a:ext cx="11308921" cy="132556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latin typeface="Arial"/>
                <a:cs typeface="Arial"/>
              </a:rPr>
              <a:t>Rhaid </a:t>
            </a:r>
            <a:r>
              <a:rPr lang="en-GB" sz="4800" b="1" dirty="0" err="1">
                <a:latin typeface="Arial"/>
                <a:cs typeface="Arial"/>
              </a:rPr>
              <a:t>cofio</a:t>
            </a:r>
            <a:r>
              <a:rPr lang="en-GB" sz="4800" b="1" dirty="0">
                <a:latin typeface="Arial"/>
                <a:cs typeface="Arial"/>
              </a:rPr>
              <a:t>…    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 must remember…</a:t>
            </a:r>
            <a:endParaRPr lang="en-GB" altLang="en-US" sz="48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867" name="Content Placeholder 2">
            <a:extLst>
              <a:ext uri="{FF2B5EF4-FFF2-40B4-BE49-F238E27FC236}">
                <a16:creationId xmlns:a16="http://schemas.microsoft.com/office/drawing/2014/main" id="{293A58CF-5CB7-BB9C-D089-2B077F0D1B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0978" y="1222940"/>
            <a:ext cx="5710792" cy="3450037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Yn ôl faint bydd yn ffurfio grŵp, cynlluniwch yn ofalus gan ystyried munudau penodol unigol er mwyn sicrhau tegwch gyda’r amseru.</a:t>
            </a:r>
          </a:p>
          <a:p>
            <a:pPr lvl="0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Sicrhewch bod eich </a:t>
            </a:r>
            <a:r>
              <a:rPr lang="cy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adfyfyriad</a:t>
            </a:r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 beirniadol unigol o 2 funud 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yn cael eu hystyried yn ofalus i ffurfio’r adran terfynol (10 munud) o’r brosiect yma. </a:t>
            </a:r>
          </a:p>
          <a:p>
            <a:pPr lvl="0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Paratoi </a:t>
            </a:r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Un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rhestr cyfeirnodi grŵp ond bod bob aelod o’r grŵp yn cyflwyno/</a:t>
            </a:r>
            <a:r>
              <a:rPr 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lanlwytho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hwn yn unigol i </a:t>
            </a:r>
            <a:r>
              <a:rPr 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868" name="Content Placeholder 3">
            <a:extLst>
              <a:ext uri="{FF2B5EF4-FFF2-40B4-BE49-F238E27FC236}">
                <a16:creationId xmlns:a16="http://schemas.microsoft.com/office/drawing/2014/main" id="{34DC3D16-E387-4E6F-E9E7-26954C8F89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290182"/>
            <a:ext cx="5286317" cy="456085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Depending on how many form the group, plan carefully with individual allocated minutes to ensure fairness of timing.</a:t>
            </a:r>
          </a:p>
          <a:p>
            <a:pPr lvl="0"/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Ensure that your individual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2 minute critical reflections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are considered carefully to form the final section (10 minutes) of this project.</a:t>
            </a:r>
          </a:p>
          <a:p>
            <a:pPr lvl="0"/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Prepare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One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group reference list but each group member must present/upload this individually to Turnitin</a:t>
            </a:r>
          </a:p>
        </p:txBody>
      </p:sp>
    </p:spTree>
    <p:extLst>
      <p:ext uri="{BB962C8B-B14F-4D97-AF65-F5344CB8AC3E}">
        <p14:creationId xmlns:p14="http://schemas.microsoft.com/office/powerpoint/2010/main" val="42299382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A9874986-65B1-EF9C-540F-7FC904C5952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7308" y="79024"/>
            <a:ext cx="11308921" cy="132556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latin typeface="Arial"/>
                <a:cs typeface="Arial"/>
              </a:rPr>
              <a:t>Gwybodaeth </a:t>
            </a:r>
            <a:r>
              <a:rPr lang="en-GB" sz="4800" b="1" dirty="0" err="1">
                <a:latin typeface="Arial"/>
                <a:cs typeface="Arial"/>
              </a:rPr>
              <a:t>i’w</a:t>
            </a:r>
            <a:r>
              <a:rPr lang="en-GB" sz="4800" b="1" dirty="0">
                <a:latin typeface="Arial"/>
                <a:cs typeface="Arial"/>
              </a:rPr>
              <a:t> </a:t>
            </a:r>
            <a:r>
              <a:rPr lang="en-GB" sz="4800" b="1" dirty="0" err="1">
                <a:latin typeface="Arial"/>
                <a:cs typeface="Arial"/>
              </a:rPr>
              <a:t>ystyried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Information to consider</a:t>
            </a:r>
            <a:endParaRPr lang="en-GB" altLang="en-US" sz="48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867" name="Content Placeholder 2">
            <a:extLst>
              <a:ext uri="{FF2B5EF4-FFF2-40B4-BE49-F238E27FC236}">
                <a16:creationId xmlns:a16="http://schemas.microsoft.com/office/drawing/2014/main" id="{293A58CF-5CB7-BB9C-D089-2B077F0D1B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0978" y="1222940"/>
            <a:ext cx="5649083" cy="43868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Rolau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debygol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gynhadledd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cychwynnol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plant:</a:t>
            </a: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Gweithiwr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Rheolwraig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Arweinydd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Pennaeth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Athrawes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Ymarferydd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Gweithiwr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Bydwraig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Ymwelydd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Iechyd</a:t>
            </a: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Meddyg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Teulu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Heddlu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Swyddog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Plant/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Heddwas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clip Ann a Terry o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ddarlith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868" name="Content Placeholder 3">
            <a:extLst>
              <a:ext uri="{FF2B5EF4-FFF2-40B4-BE49-F238E27FC236}">
                <a16:creationId xmlns:a16="http://schemas.microsoft.com/office/drawing/2014/main" id="{34DC3D16-E387-4E6F-E9E7-26954C8F89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290182"/>
            <a:ext cx="5286317" cy="4560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Individual roles/professionals who are likely to form part of an initial child protection conference: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Social Worker </a:t>
            </a:r>
            <a:endParaRPr lang="en-GB" sz="24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Manager/Leader/Headteacher                     of an early years setting or a school </a:t>
            </a:r>
            <a:endParaRPr lang="en-GB" sz="24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Teacher/Practitioner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Child’s Key worker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Midwife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Health Visitor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Family GP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Police: Child Protection Officer/Police Officer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Others (remember to consider the Ann and Terry clip during lecture)</a:t>
            </a:r>
          </a:p>
          <a:p>
            <a:pPr marL="0" indent="0">
              <a:buNone/>
            </a:pPr>
            <a:endParaRPr lang="en-GB" sz="2400" dirty="0">
              <a:solidFill>
                <a:srgbClr val="182BF5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093091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2506C2E4-A072-CC3D-0753-2F85FC1D66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58964" y="260351"/>
            <a:ext cx="8359775" cy="1439863"/>
          </a:xfrm>
        </p:spPr>
        <p:txBody>
          <a:bodyPr>
            <a:normAutofit/>
          </a:bodyPr>
          <a:lstStyle/>
          <a:p>
            <a:pPr algn="ctr"/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Tiwtorialau</a:t>
            </a:r>
            <a:b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Tutorials</a:t>
            </a: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71ACD742-3E1C-692E-9BC2-5E3C8E81C0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0742" y="1844676"/>
            <a:ext cx="5158110" cy="24558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10%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cyfan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defRPr/>
            </a:pP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Tiwtorialau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ymlaen</a:t>
            </a:r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1 x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Tiwtorial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1 x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Tiwtorial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sp>
        <p:nvSpPr>
          <p:cNvPr id="38916" name="Content Placeholder 3">
            <a:extLst>
              <a:ext uri="{FF2B5EF4-FFF2-40B4-BE49-F238E27FC236}">
                <a16:creationId xmlns:a16="http://schemas.microsoft.com/office/drawing/2014/main" id="{910C70F8-CD77-398C-1F34-993EE0448F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338" y="1844676"/>
            <a:ext cx="3898900" cy="265747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Additional 10% for the </a:t>
            </a:r>
            <a:r>
              <a:rPr lang="en-GB" altLang="en-US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whole group time</a:t>
            </a: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defRPr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Tutorials from </a:t>
            </a:r>
            <a:r>
              <a:rPr lang="en-GB" altLang="en-US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3 </a:t>
            </a: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onwards</a:t>
            </a:r>
          </a:p>
          <a:p>
            <a:pPr>
              <a:defRPr/>
            </a:pPr>
            <a:endParaRPr lang="en-GB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x Individual Tutorial</a:t>
            </a:r>
          </a:p>
          <a:p>
            <a:pPr>
              <a:defRPr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x Group Tutorial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2506C2E4-A072-CC3D-0753-2F85FC1D66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58964" y="260351"/>
            <a:ext cx="8359775" cy="1439863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Arial"/>
                <a:cs typeface="Arial"/>
              </a:rPr>
              <a:t>Meini </a:t>
            </a:r>
            <a:r>
              <a:rPr lang="en-GB" sz="4800" b="1" dirty="0" err="1">
                <a:latin typeface="Arial"/>
                <a:cs typeface="Arial"/>
              </a:rPr>
              <a:t>Prawf</a:t>
            </a:r>
            <a:r>
              <a:rPr lang="en-GB" sz="4800" b="1" dirty="0">
                <a:latin typeface="Arial"/>
                <a:cs typeface="Arial"/>
              </a:rPr>
              <a:t> 1 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Marking Criteria 1 </a:t>
            </a:r>
            <a:endParaRPr lang="en-GB" altLang="en-US" sz="48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71ACD742-3E1C-692E-9BC2-5E3C8E81C0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0742" y="1844676"/>
            <a:ext cx="5158110" cy="24558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Cyfeirnodi </a:t>
            </a: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 addas: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 marc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5 marc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10 marc</a:t>
            </a:r>
          </a:p>
          <a:p>
            <a:pPr>
              <a:defRPr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6" name="Content Placeholder 3">
            <a:extLst>
              <a:ext uri="{FF2B5EF4-FFF2-40B4-BE49-F238E27FC236}">
                <a16:creationId xmlns:a16="http://schemas.microsoft.com/office/drawing/2014/main" id="{910C70F8-CD77-398C-1F34-993EE0448F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38851" y="1882991"/>
            <a:ext cx="6014355" cy="26574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Referencing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 </a:t>
            </a:r>
            <a:endParaRPr lang="en-GB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Correct and appropriate referencing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Oral referencing during group discussion </a:t>
            </a:r>
            <a:endParaRPr lang="en-GB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 5 marks (Individual)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Reference list - correct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 5 marks (Group)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10 marks</a:t>
            </a:r>
          </a:p>
          <a:p>
            <a:pPr marL="0" indent="0">
              <a:buNone/>
              <a:defRPr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63906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2506C2E4-A072-CC3D-0753-2F85FC1D66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58964" y="260351"/>
            <a:ext cx="8359775" cy="1439863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Arial"/>
                <a:cs typeface="Arial"/>
              </a:rPr>
              <a:t>Meini </a:t>
            </a:r>
            <a:r>
              <a:rPr lang="en-GB" sz="4800" b="1" dirty="0" err="1">
                <a:latin typeface="Arial"/>
                <a:cs typeface="Arial"/>
              </a:rPr>
              <a:t>Prawf</a:t>
            </a:r>
            <a:r>
              <a:rPr lang="en-GB" sz="4800" b="1" dirty="0">
                <a:latin typeface="Arial"/>
                <a:cs typeface="Arial"/>
              </a:rPr>
              <a:t> 2 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Marking Criteria 2 </a:t>
            </a:r>
            <a:endParaRPr lang="en-GB" altLang="en-US" sz="48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71ACD742-3E1C-692E-9BC2-5E3C8E81C0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0742" y="1844676"/>
            <a:ext cx="5158110" cy="24558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Gwybodaeth a dealltwriaeth</a:t>
            </a:r>
          </a:p>
          <a:p>
            <a:pPr marL="0" indent="0">
              <a:buNone/>
            </a:pPr>
            <a:r>
              <a:rPr lang="cy-GB" sz="2800" dirty="0"/>
              <a:t>Tystiolaeth o ymchwil addas, cysylltiadau clir rhwng </a:t>
            </a:r>
            <a:r>
              <a:rPr lang="cy-GB" sz="2800" b="1" dirty="0"/>
              <a:t>cynnwys y drafodaeth a’r achos</a:t>
            </a:r>
            <a:r>
              <a:rPr lang="cy-GB" sz="2800" dirty="0"/>
              <a:t> </a:t>
            </a:r>
            <a:endParaRPr lang="en-GB" sz="2800" dirty="0"/>
          </a:p>
          <a:p>
            <a:pPr marL="0" indent="0">
              <a:buNone/>
            </a:pPr>
            <a:r>
              <a:rPr lang="cy-GB" sz="2800" dirty="0"/>
              <a:t>(Marc grŵp)</a:t>
            </a:r>
            <a:endParaRPr lang="en-GB" sz="2800" dirty="0"/>
          </a:p>
          <a:p>
            <a:pPr marL="0" indent="0">
              <a:buNone/>
            </a:pPr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40 marc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6" name="Content Placeholder 3">
            <a:extLst>
              <a:ext uri="{FF2B5EF4-FFF2-40B4-BE49-F238E27FC236}">
                <a16:creationId xmlns:a16="http://schemas.microsoft.com/office/drawing/2014/main" id="{910C70F8-CD77-398C-1F34-993EE0448F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337" y="1844676"/>
            <a:ext cx="5358007" cy="26574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Knowledge and understanding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Evidence of appropriate research, clear links between </a:t>
            </a: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content of the discussion and the case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(Group mark)</a:t>
            </a:r>
            <a:endParaRPr lang="en-US" sz="2800" b="1" dirty="0">
              <a:solidFill>
                <a:schemeClr val="accent6">
                  <a:lumMod val="75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8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40 marks</a:t>
            </a:r>
            <a:endParaRPr lang="en-GB" sz="2800" b="1" dirty="0">
              <a:solidFill>
                <a:schemeClr val="accent6">
                  <a:lumMod val="75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  <a:defRPr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48942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2506C2E4-A072-CC3D-0753-2F85FC1D66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58964" y="260351"/>
            <a:ext cx="8359775" cy="1439863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Arial"/>
                <a:cs typeface="Arial"/>
              </a:rPr>
              <a:t>Meini </a:t>
            </a:r>
            <a:r>
              <a:rPr lang="en-GB" sz="4800" b="1" dirty="0" err="1">
                <a:latin typeface="Arial"/>
                <a:cs typeface="Arial"/>
              </a:rPr>
              <a:t>Prawf</a:t>
            </a:r>
            <a:r>
              <a:rPr lang="en-GB" sz="4800" b="1" dirty="0">
                <a:latin typeface="Arial"/>
                <a:cs typeface="Arial"/>
              </a:rPr>
              <a:t> 3 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Marking Criteria 3</a:t>
            </a:r>
            <a:endParaRPr lang="en-GB" altLang="en-US" sz="48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71ACD742-3E1C-692E-9BC2-5E3C8E81C0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0742" y="1844676"/>
            <a:ext cx="5158110" cy="24558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  <a:t>Adfyfyriad unigol</a:t>
            </a:r>
          </a:p>
          <a:p>
            <a:pPr marL="0" indent="0">
              <a:buNone/>
            </a:pPr>
            <a:r>
              <a:rPr lang="cy-GB" dirty="0"/>
              <a:t>Gwerthusiad beirniadol a dadansoddiad o’r pynciau trafodwyd </a:t>
            </a:r>
            <a:r>
              <a:rPr lang="en-GB" b="1" dirty="0"/>
              <a:t>(Marc </a:t>
            </a:r>
            <a:r>
              <a:rPr lang="en-GB" b="1" dirty="0" err="1"/>
              <a:t>unigol</a:t>
            </a:r>
            <a:r>
              <a:rPr lang="en-GB" b="1" dirty="0"/>
              <a:t>) </a:t>
            </a:r>
          </a:p>
          <a:p>
            <a:pPr marL="0" indent="0">
              <a:buNone/>
            </a:pPr>
            <a:r>
              <a:rPr lang="en-GB" dirty="0" err="1"/>
              <a:t>Adfyfyriad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y </a:t>
            </a:r>
            <a:r>
              <a:rPr lang="en-GB" dirty="0" err="1"/>
              <a:t>drafodaeth</a:t>
            </a:r>
            <a:r>
              <a:rPr lang="en-GB" dirty="0"/>
              <a:t>/</a:t>
            </a:r>
            <a:r>
              <a:rPr lang="en-GB" dirty="0" err="1"/>
              <a:t>cyflwyniad</a:t>
            </a:r>
            <a:r>
              <a:rPr lang="en-GB" dirty="0"/>
              <a:t> (2 </a:t>
            </a:r>
            <a:r>
              <a:rPr lang="en-GB" dirty="0" err="1"/>
              <a:t>funud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un).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10 marc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6" name="Content Placeholder 3">
            <a:extLst>
              <a:ext uri="{FF2B5EF4-FFF2-40B4-BE49-F238E27FC236}">
                <a16:creationId xmlns:a16="http://schemas.microsoft.com/office/drawing/2014/main" id="{910C70F8-CD77-398C-1F34-993EE0448F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337" y="1844676"/>
            <a:ext cx="5301909" cy="26574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Individual Reflection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 critical evaluation and analysis of the topics discussed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(Individual mark)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This reflection will follow the group discussion/presentation (2 minutes each)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10 marks</a:t>
            </a:r>
            <a:endParaRPr lang="en-GB" b="1" dirty="0">
              <a:solidFill>
                <a:schemeClr val="accent6">
                  <a:lumMod val="75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  <a:defRPr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36013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2506C2E4-A072-CC3D-0753-2F85FC1D66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58964" y="260351"/>
            <a:ext cx="8359775" cy="1439863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Arial"/>
                <a:cs typeface="Arial"/>
              </a:rPr>
              <a:t>Meini </a:t>
            </a:r>
            <a:r>
              <a:rPr lang="en-GB" sz="4800" b="1" dirty="0" err="1">
                <a:latin typeface="Arial"/>
                <a:cs typeface="Arial"/>
              </a:rPr>
              <a:t>Prawf</a:t>
            </a:r>
            <a:r>
              <a:rPr lang="en-GB" sz="4800" b="1" dirty="0">
                <a:latin typeface="Arial"/>
                <a:cs typeface="Arial"/>
              </a:rPr>
              <a:t> 4 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Marking Criteria 4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 </a:t>
            </a:r>
            <a:endParaRPr lang="en-GB" altLang="en-US" sz="48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71ACD742-3E1C-692E-9BC2-5E3C8E81C0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0742" y="1844676"/>
            <a:ext cx="5158110" cy="24558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Sgiliau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Ymarferol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800" b="1" dirty="0"/>
              <a:t>Cyfraniad unigol i’r drafodaeth</a:t>
            </a:r>
            <a:r>
              <a:rPr lang="cy-GB" sz="2800" dirty="0"/>
              <a:t>, tystiolaeth o meddwl yn feirniadol a thystiolaeth o gyd-weithio a gwaith tîm</a:t>
            </a:r>
            <a:endParaRPr lang="en-GB" sz="2800" dirty="0"/>
          </a:p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30 marc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(Marc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  <a:defRPr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6" name="Content Placeholder 3">
            <a:extLst>
              <a:ext uri="{FF2B5EF4-FFF2-40B4-BE49-F238E27FC236}">
                <a16:creationId xmlns:a16="http://schemas.microsoft.com/office/drawing/2014/main" id="{910C70F8-CD77-398C-1F34-993EE0448F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338" y="1844676"/>
            <a:ext cx="4095798" cy="26574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Individual contribution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to the discussion, evidence of critical thinking, evidence of collaboration and team working</a:t>
            </a:r>
            <a:endParaRPr lang="en-GB" sz="2800" b="1" dirty="0">
              <a:solidFill>
                <a:schemeClr val="accent6">
                  <a:lumMod val="75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30 marks </a:t>
            </a: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(Individual mark)</a:t>
            </a:r>
          </a:p>
          <a:p>
            <a:pPr marL="0" indent="0">
              <a:buNone/>
              <a:defRPr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91966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2506C2E4-A072-CC3D-0753-2F85FC1D66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58964" y="260351"/>
            <a:ext cx="8359775" cy="1439863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Arial"/>
                <a:cs typeface="Arial"/>
              </a:rPr>
              <a:t>Meini </a:t>
            </a:r>
            <a:r>
              <a:rPr lang="en-GB" sz="4800" b="1" dirty="0" err="1">
                <a:latin typeface="Arial"/>
                <a:cs typeface="Arial"/>
              </a:rPr>
              <a:t>Prawf</a:t>
            </a:r>
            <a:r>
              <a:rPr lang="en-GB" sz="4800" b="1" dirty="0">
                <a:latin typeface="Arial"/>
                <a:cs typeface="Arial"/>
              </a:rPr>
              <a:t> 5 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Marking Criteria 5 </a:t>
            </a:r>
            <a:endParaRPr lang="en-GB" altLang="en-US" sz="48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71ACD742-3E1C-692E-9BC2-5E3C8E81C0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0742" y="1844676"/>
            <a:ext cx="5158110" cy="24558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b="1" dirty="0"/>
              <a:t>Sgiliau Cyflwyno – marc unigol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Goslef, cyflymdra, uchder llais, ymrwymiad ag aelodau’r grŵp, iaith y corff, lleoliad cadarnhaol, cyflwyniad proffesiynol, cywirdeb iaith ar lafar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10 marc </a:t>
            </a:r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(Marc Unigol)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6" name="Content Placeholder 3">
            <a:extLst>
              <a:ext uri="{FF2B5EF4-FFF2-40B4-BE49-F238E27FC236}">
                <a16:creationId xmlns:a16="http://schemas.microsoft.com/office/drawing/2014/main" id="{910C70F8-CD77-398C-1F34-993EE0448F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337" y="1844676"/>
            <a:ext cx="5038247" cy="26574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Presentational skills – Individual mark</a:t>
            </a:r>
            <a:endParaRPr lang="en-GB" b="1" dirty="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Intonation, volume, engagement with group members, body language, positive positioning, professional presentation, accuracy of spoken language</a:t>
            </a:r>
            <a:endParaRPr lang="en-GB" dirty="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10 marks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(Individual Mark)</a:t>
            </a:r>
            <a:endParaRPr lang="en-GB" sz="2400" b="1" dirty="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pPr>
              <a:defRPr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44732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2506C2E4-A072-CC3D-0753-2F85FC1D66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8794" y="260351"/>
            <a:ext cx="9079946" cy="1439863"/>
          </a:xfrm>
        </p:spPr>
        <p:txBody>
          <a:bodyPr>
            <a:normAutofit/>
          </a:bodyPr>
          <a:lstStyle/>
          <a:p>
            <a:pPr algn="ctr"/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Pwyntiau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gofio</a:t>
            </a:r>
            <a:br>
              <a:rPr lang="en-GB" altLang="en-US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Points to remember</a:t>
            </a: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71ACD742-3E1C-692E-9BC2-5E3C8E81C0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0742" y="1844676"/>
            <a:ext cx="5158110" cy="2455863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Cyflwyniad 30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gyflwyno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adfyfriad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tua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funud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un)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Lanlwythwch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Cyfernodi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Turnitin   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POB LWC!</a:t>
            </a:r>
          </a:p>
          <a:p>
            <a:pPr marL="0" indent="0">
              <a:buNone/>
              <a:defRPr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6" name="Content Placeholder 3">
            <a:extLst>
              <a:ext uri="{FF2B5EF4-FFF2-40B4-BE49-F238E27FC236}">
                <a16:creationId xmlns:a16="http://schemas.microsoft.com/office/drawing/2014/main" id="{910C70F8-CD77-398C-1F34-993EE0448F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337" y="1844676"/>
            <a:ext cx="5313129" cy="26574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30 minute presentation to include: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20 minutes of presentation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10 minutes of reflection (approx. 2 minutes each)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Upload your Group Reference List individually to Turnitin 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GOOD LUCK</a:t>
            </a:r>
            <a:r>
              <a:rPr lang="en-GB" b="1" dirty="0">
                <a:solidFill>
                  <a:srgbClr val="0033CC"/>
                </a:solidFill>
                <a:latin typeface="Arial"/>
                <a:cs typeface="Arial"/>
              </a:rPr>
              <a:t>!</a:t>
            </a:r>
            <a:r>
              <a:rPr lang="en-GB" b="1" dirty="0">
                <a:latin typeface="Arial"/>
                <a:cs typeface="Arial"/>
              </a:rPr>
              <a:t>  </a:t>
            </a: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39872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3C6C5-7076-E375-C4E3-EA9B9B68F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Asesiad</a:t>
            </a:r>
            <a:r>
              <a:rPr lang="en-GB" b="1" dirty="0"/>
              <a:t> </a:t>
            </a:r>
            <a:r>
              <a:rPr lang="en-GB" b="1" dirty="0" err="1"/>
              <a:t>Lefel</a:t>
            </a:r>
            <a:r>
              <a:rPr lang="en-GB" b="1" dirty="0"/>
              <a:t> 3</a:t>
            </a:r>
            <a:br>
              <a:rPr lang="en-GB" b="1" dirty="0"/>
            </a:b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Assessment Level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AA359-DC92-6A8A-9A84-43C170D3808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Asesiad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Amodau</a:t>
            </a:r>
            <a:r>
              <a:rPr lang="en-GB" dirty="0"/>
              <a:t> </a:t>
            </a:r>
            <a:r>
              <a:rPr lang="en-GB" dirty="0" err="1"/>
              <a:t>arholiad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45 </a:t>
            </a:r>
            <a:r>
              <a:rPr lang="en-GB" dirty="0" err="1"/>
              <a:t>munud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14 </a:t>
            </a:r>
            <a:r>
              <a:rPr lang="en-GB" dirty="0" err="1"/>
              <a:t>Cwestiwn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Marc </a:t>
            </a:r>
            <a:r>
              <a:rPr lang="en-GB" dirty="0" err="1"/>
              <a:t>pasio</a:t>
            </a:r>
            <a:r>
              <a:rPr lang="en-GB" dirty="0"/>
              <a:t> 29/40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0992DF-11AB-8C1B-0100-0ED463F4A71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Assessment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Exam conditions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45 minutes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14 questions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Pass mark 29/40 </a:t>
            </a:r>
          </a:p>
        </p:txBody>
      </p:sp>
    </p:spTree>
    <p:extLst>
      <p:ext uri="{BB962C8B-B14F-4D97-AF65-F5344CB8AC3E}">
        <p14:creationId xmlns:p14="http://schemas.microsoft.com/office/powerpoint/2010/main" val="11108808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>
            <a:extLst>
              <a:ext uri="{FF2B5EF4-FFF2-40B4-BE49-F238E27FC236}">
                <a16:creationId xmlns:a16="http://schemas.microsoft.com/office/drawing/2014/main" id="{3495ECB7-704B-13FD-E8BA-DAD6114408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Cychwynnol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Diogelu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Plant</a:t>
            </a:r>
            <a:b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Initial Child Protection Conference</a:t>
            </a:r>
          </a:p>
        </p:txBody>
      </p:sp>
      <p:sp>
        <p:nvSpPr>
          <p:cNvPr id="63491" name="Content Placeholder 4">
            <a:extLst>
              <a:ext uri="{FF2B5EF4-FFF2-40B4-BE49-F238E27FC236}">
                <a16:creationId xmlns:a16="http://schemas.microsoft.com/office/drawing/2014/main" id="{D0755D83-C43E-DEEE-ED62-0B78C8E41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989138"/>
            <a:ext cx="8229600" cy="391636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sz="2400" b="1" dirty="0">
                <a:hlinkClick r:id="rId3"/>
              </a:rPr>
              <a:t>Background:</a:t>
            </a:r>
          </a:p>
          <a:p>
            <a:pPr marL="0" indent="0">
              <a:buNone/>
              <a:defRPr/>
            </a:pPr>
            <a:r>
              <a:rPr lang="en-GB" altLang="en-US" sz="2400" dirty="0">
                <a:solidFill>
                  <a:srgbClr val="0563C1"/>
                </a:solidFill>
                <a:hlinkClick r:id="rId3"/>
              </a:rPr>
              <a:t>Anne and Terry's story (Part 1) - child protection conference – YouTube</a:t>
            </a:r>
            <a:endParaRPr lang="en-GB" altLang="en-US" sz="2400" dirty="0"/>
          </a:p>
          <a:p>
            <a:pPr marL="0" indent="0">
              <a:buNone/>
              <a:defRPr/>
            </a:pPr>
            <a:endParaRPr lang="en-GB" altLang="en-US" sz="2400" dirty="0"/>
          </a:p>
          <a:p>
            <a:pPr marL="0" indent="0">
              <a:buNone/>
              <a:defRPr/>
            </a:pPr>
            <a:r>
              <a:rPr lang="en-GB" altLang="en-US" sz="2400" b="1" u="sng" dirty="0"/>
              <a:t>Initial Child Protection Conference:</a:t>
            </a:r>
          </a:p>
          <a:p>
            <a:pPr marL="0" indent="0">
              <a:buNone/>
              <a:defRPr/>
            </a:pPr>
            <a:r>
              <a:rPr lang="en-GB" altLang="en-US" sz="2400" dirty="0">
                <a:hlinkClick r:id="rId4"/>
              </a:rPr>
              <a:t>https://www.youtube.com/watch?v=3Q11zm-L-hQ</a:t>
            </a:r>
            <a:endParaRPr lang="en-GB" altLang="en-US" sz="240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A276B123-C30D-1CBA-8B53-C3F426C136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Adfyfyrio</a:t>
            </a:r>
            <a:br>
              <a:rPr lang="cy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en-US" sz="4800" b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  <a:endParaRPr lang="en-GB" altLang="en-US" sz="48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029F39D7-4C84-98AD-A68C-83DAAD4B4C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08699" y="1848064"/>
            <a:ext cx="5181600" cy="4351338"/>
          </a:xfrm>
        </p:spPr>
        <p:txBody>
          <a:bodyPr/>
          <a:lstStyle/>
          <a:p>
            <a:pPr marL="0" indent="0">
              <a:buNone/>
              <a:defRPr/>
            </a:pPr>
            <a:endParaRPr lang="en-US" alt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US" alt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alt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Ymarferydd</a:t>
            </a:r>
            <a:r>
              <a:rPr lang="en-US" alt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US" alt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604" name="Content Placeholder 3">
            <a:extLst>
              <a:ext uri="{FF2B5EF4-FFF2-40B4-BE49-F238E27FC236}">
                <a16:creationId xmlns:a16="http://schemas.microsoft.com/office/drawing/2014/main" id="{4B539530-D75C-DD38-3B41-BB0CB58E16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61481" y="1774104"/>
            <a:ext cx="4038600" cy="4205288"/>
          </a:xfrm>
        </p:spPr>
        <p:txBody>
          <a:bodyPr/>
          <a:lstStyle/>
          <a:p>
            <a:pPr marL="0" indent="0">
              <a:buNone/>
              <a:defRPr/>
            </a:pPr>
            <a:endParaRPr lang="en-US" altLang="en-US" sz="3200" b="1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US" altLang="en-US" sz="32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altLang="en-US" sz="3200" b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Professioinal</a:t>
            </a:r>
            <a:r>
              <a:rPr lang="en-US" altLang="en-US" sz="32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Practitioner </a:t>
            </a:r>
            <a:endParaRPr lang="en-GB" altLang="en-US" sz="3200" b="1" i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515ECBE2-EBAA-9586-F720-EFE906A184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br>
              <a:rPr lang="cy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en-US" sz="4800" b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</a:t>
            </a:r>
            <a:endParaRPr lang="en-GB" altLang="en-US" sz="48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CE6D7328-7224-0603-9066-077B1D0A86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Font typeface="Times New Roman" pitchFamily="18" charset="0"/>
              <a:buChar char="•"/>
              <a:defRPr/>
            </a:pP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ystyr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Font typeface="Times New Roman" pitchFamily="18" charset="0"/>
              <a:buChar char="•"/>
              <a:defRPr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Times New Roman" pitchFamily="18" charset="0"/>
              <a:buChar char="•"/>
              <a:defRPr/>
            </a:pP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Moeseg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ystyr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moeseg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Font typeface="Times New Roman" pitchFamily="18" charset="0"/>
              <a:buChar char="•"/>
              <a:defRPr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Times New Roman" pitchFamily="18" charset="0"/>
              <a:buChar char="•"/>
              <a:defRPr/>
            </a:pP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chi?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24580" name="Content Placeholder 3">
            <a:extLst>
              <a:ext uri="{FF2B5EF4-FFF2-40B4-BE49-F238E27FC236}">
                <a16:creationId xmlns:a16="http://schemas.microsoft.com/office/drawing/2014/main" id="{86D4CC60-D46C-1CB5-9B45-C6E68E47FB6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Font typeface="Times New Roman" pitchFamily="18" charset="0"/>
              <a:buChar char="•"/>
              <a:defRPr/>
            </a:pPr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 – what does values mean?</a:t>
            </a:r>
          </a:p>
          <a:p>
            <a:pPr marL="0" indent="0">
              <a:buFont typeface="Times New Roman" pitchFamily="18" charset="0"/>
              <a:buChar char="•"/>
              <a:defRPr/>
            </a:pPr>
            <a:endParaRPr lang="en-US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Times New Roman" pitchFamily="18" charset="0"/>
              <a:buChar char="•"/>
              <a:defRPr/>
            </a:pPr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Ethics – what does ethics mean?</a:t>
            </a:r>
          </a:p>
          <a:p>
            <a:pPr marL="0" indent="0">
              <a:buFont typeface="Times New Roman" pitchFamily="18" charset="0"/>
              <a:buChar char="•"/>
              <a:defRPr/>
            </a:pPr>
            <a:endParaRPr lang="en-US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Times New Roman" pitchFamily="18" charset="0"/>
              <a:buChar char="•"/>
              <a:defRPr/>
            </a:pPr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are you?</a:t>
            </a:r>
          </a:p>
          <a:p>
            <a:pPr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6F296-1BE5-1D92-D6E2-E4D2F64E66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>
              <a:defRPr/>
            </a:pPr>
            <a:r>
              <a:rPr lang="en-GB" b="1" dirty="0" err="1">
                <a:latin typeface="+mn-lt"/>
              </a:rPr>
              <a:t>Termau</a:t>
            </a:r>
            <a:br>
              <a:rPr lang="en-GB" b="1" dirty="0">
                <a:latin typeface="+mn-lt"/>
              </a:rPr>
            </a:b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Terms</a:t>
            </a:r>
          </a:p>
        </p:txBody>
      </p:sp>
      <p:sp>
        <p:nvSpPr>
          <p:cNvPr id="36867" name="Content Placeholder 4">
            <a:extLst>
              <a:ext uri="{FF2B5EF4-FFF2-40B4-BE49-F238E27FC236}">
                <a16:creationId xmlns:a16="http://schemas.microsoft.com/office/drawing/2014/main" id="{FC8F7E99-F67D-BF5E-5190-D41EEF685773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b="1"/>
          </a:p>
          <a:p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Beth yw ystyr diogelu?</a:t>
            </a:r>
          </a:p>
          <a:p>
            <a:endParaRPr lang="en-US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Beth yw ystyr amddiffyn plant?</a:t>
            </a:r>
          </a:p>
          <a:p>
            <a:endParaRPr lang="en-GB" altLang="en-US"/>
          </a:p>
        </p:txBody>
      </p:sp>
      <p:sp>
        <p:nvSpPr>
          <p:cNvPr id="36868" name="Content Placeholder 2">
            <a:extLst>
              <a:ext uri="{FF2B5EF4-FFF2-40B4-BE49-F238E27FC236}">
                <a16:creationId xmlns:a16="http://schemas.microsoft.com/office/drawing/2014/main" id="{9F2DDDC8-0492-2F94-CB61-78D80A37CDB4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5808664" y="1855789"/>
            <a:ext cx="4751387" cy="3989387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US" altLang="en-US" sz="24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does safeguarding mean?</a:t>
            </a:r>
            <a:endParaRPr lang="en-GB" altLang="en-US" sz="24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does the term Child protection mean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F14E403E-9782-3144-9928-F39283FE5B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-50487"/>
            <a:ext cx="10515600" cy="1741178"/>
          </a:xfrm>
        </p:spPr>
        <p:txBody>
          <a:bodyPr>
            <a:normAutofit/>
          </a:bodyPr>
          <a:lstStyle/>
          <a:p>
            <a:pPr algn="ctr"/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Diogelu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altLang="en-US" sz="4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Safeguarding</a:t>
            </a: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C5B7777D-F77D-8219-8147-64FCC456F06C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936839" y="1603376"/>
            <a:ext cx="5140111" cy="1458913"/>
          </a:xfrm>
        </p:spPr>
        <p:txBody>
          <a:bodyPr wrap="square" numCol="1" anchor="t" anchorCtr="0" compatLnSpc="1">
            <a:prstTxWarp prst="textNoShape">
              <a:avLst/>
            </a:prstTxWarp>
            <a:normAutofit fontScale="85000" lnSpcReduction="10000"/>
          </a:bodyPr>
          <a:lstStyle/>
          <a:p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Diolgelu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camau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rhagweithiol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cadw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o’n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diogel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Y proses o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plant neu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archollodwy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camdriniaeth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niwed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a/neu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esgeulustod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6" name="Content Placeholder 3">
            <a:extLst>
              <a:ext uri="{FF2B5EF4-FFF2-40B4-BE49-F238E27FC236}">
                <a16:creationId xmlns:a16="http://schemas.microsoft.com/office/drawing/2014/main" id="{4FDD37A0-AB01-00C0-B71F-63DBE5A37A9B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229349" y="1554164"/>
            <a:ext cx="5140111" cy="1603375"/>
          </a:xfrm>
        </p:spPr>
        <p:txBody>
          <a:bodyPr wrap="square" numCol="1" anchor="t" anchorCtr="0" compatLnSpc="1">
            <a:prstTxWarp prst="textNoShape">
              <a:avLst/>
            </a:prstTxWarp>
            <a:normAutofit fontScale="85000" lnSpcReduction="10000"/>
          </a:bodyPr>
          <a:lstStyle/>
          <a:p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Safeguarding is the proactive steps that we take towards keeping all our children safe. The process of protecting children or vulnerable adults from abuse, harm and/or  neglect</a:t>
            </a:r>
          </a:p>
        </p:txBody>
      </p:sp>
      <p:sp>
        <p:nvSpPr>
          <p:cNvPr id="38917" name="Title 1">
            <a:extLst>
              <a:ext uri="{FF2B5EF4-FFF2-40B4-BE49-F238E27FC236}">
                <a16:creationId xmlns:a16="http://schemas.microsoft.com/office/drawing/2014/main" id="{E11F6369-9E48-1EC5-2A30-EC855C899D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14542" y="2882899"/>
            <a:ext cx="9924816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6858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 defTabSz="6858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 defTabSz="6858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 defTabSz="6858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 defTabSz="6858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90000"/>
              </a:lnSpc>
            </a:pP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Plant/ </a:t>
            </a:r>
            <a:r>
              <a:rPr lang="en-GB" altLang="en-US" sz="4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Protection</a:t>
            </a:r>
          </a:p>
        </p:txBody>
      </p:sp>
      <p:sp>
        <p:nvSpPr>
          <p:cNvPr id="38918" name="Content Placeholder 2">
            <a:extLst>
              <a:ext uri="{FF2B5EF4-FFF2-40B4-BE49-F238E27FC236}">
                <a16:creationId xmlns:a16="http://schemas.microsoft.com/office/drawing/2014/main" id="{BDF9F19F-6D39-F7BE-6F82-005D374B55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750" y="4119563"/>
            <a:ext cx="3886200" cy="145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171450" indent="-171450"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5143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8572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2001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5430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000250" indent="-171450" defTabSz="6858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457450" indent="-171450" defTabSz="6858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2914650" indent="-171450" defTabSz="6858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371850" indent="-171450" defTabSz="6858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gweithredoedd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adweithiol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canlyniad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consyrn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9" name="Content Placeholder 3">
            <a:extLst>
              <a:ext uri="{FF2B5EF4-FFF2-40B4-BE49-F238E27FC236}">
                <a16:creationId xmlns:a16="http://schemas.microsoft.com/office/drawing/2014/main" id="{9D194FE3-F99B-AD82-954B-B4DA7C5A09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56350" y="4047331"/>
            <a:ext cx="3886200" cy="160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171450" indent="-171450"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5143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8572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2001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543050" indent="-1714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000250" indent="-171450" defTabSz="6858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457450" indent="-171450" defTabSz="6858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2914650" indent="-171450" defTabSz="6858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371850" indent="-171450" defTabSz="6858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protection is the reactive actions that occur as a result of a concern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8E38282-601C-4B6D-0E2E-511728BF74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39358" y="909301"/>
            <a:ext cx="770415" cy="77041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4E565C7-C2B6-50CF-48FC-5185DC8BEF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764" y="1072921"/>
            <a:ext cx="770415" cy="770415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95EF8-0A9D-CD0F-A12E-DD86D1C28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Diffiniad</a:t>
            </a:r>
            <a:r>
              <a:rPr lang="en-GB" b="1" dirty="0"/>
              <a:t>/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940D9-B3A9-C14B-7D6D-C7B8D033C30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err="1"/>
              <a:t>Plentyn</a:t>
            </a:r>
            <a:r>
              <a:rPr lang="en-GB" dirty="0"/>
              <a:t> – Person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cyrraedd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phenblwydd</a:t>
            </a:r>
            <a:r>
              <a:rPr lang="en-GB" dirty="0"/>
              <a:t> 18 </a:t>
            </a:r>
            <a:r>
              <a:rPr lang="en-GB" dirty="0" err="1"/>
              <a:t>eto</a:t>
            </a:r>
            <a:r>
              <a:rPr lang="en-GB" dirty="0"/>
              <a:t> (DU – y 4 </a:t>
            </a:r>
            <a:r>
              <a:rPr lang="en-GB" dirty="0" err="1"/>
              <a:t>cenedl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err="1"/>
              <a:t>Oedolyn</a:t>
            </a:r>
            <a:r>
              <a:rPr lang="en-GB" b="1" dirty="0"/>
              <a:t> </a:t>
            </a:r>
            <a:r>
              <a:rPr lang="en-GB" b="1" dirty="0" err="1"/>
              <a:t>archollodwy</a:t>
            </a:r>
            <a:r>
              <a:rPr lang="en-GB" b="1" dirty="0"/>
              <a:t> </a:t>
            </a:r>
            <a:r>
              <a:rPr lang="en-GB" dirty="0"/>
              <a:t>– Person 18 </a:t>
            </a:r>
            <a:r>
              <a:rPr lang="en-GB" dirty="0" err="1"/>
              <a:t>oed</a:t>
            </a:r>
            <a:r>
              <a:rPr lang="en-GB" dirty="0"/>
              <a:t> neu h</a:t>
            </a:r>
            <a:r>
              <a:rPr lang="cy-GB" dirty="0"/>
              <a:t>ŷ</a:t>
            </a:r>
            <a:r>
              <a:rPr lang="en-GB" dirty="0"/>
              <a:t>n,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perygl</a:t>
            </a:r>
            <a:r>
              <a:rPr lang="en-GB" dirty="0"/>
              <a:t> o </a:t>
            </a:r>
            <a:r>
              <a:rPr lang="en-GB" dirty="0" err="1"/>
              <a:t>camdriniaeth</a:t>
            </a:r>
            <a:r>
              <a:rPr lang="en-GB" dirty="0"/>
              <a:t>, </a:t>
            </a:r>
            <a:r>
              <a:rPr lang="en-GB" dirty="0" err="1"/>
              <a:t>niwed</a:t>
            </a:r>
            <a:r>
              <a:rPr lang="en-GB" dirty="0"/>
              <a:t> a/neu </a:t>
            </a:r>
            <a:r>
              <a:rPr lang="en-GB" dirty="0" err="1"/>
              <a:t>esgeulustod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gofal</a:t>
            </a:r>
            <a:r>
              <a:rPr lang="en-GB" dirty="0"/>
              <a:t> a </a:t>
            </a:r>
            <a:r>
              <a:rPr lang="en-GB" dirty="0" err="1"/>
              <a:t>chefnogaeth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C32EF1-5EB8-EBF9-14FA-C913F531C84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Child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– A person who has not yet reached their 18</a:t>
            </a:r>
            <a:r>
              <a:rPr lang="en-GB" baseline="30000" dirty="0">
                <a:solidFill>
                  <a:schemeClr val="accent6">
                    <a:lumMod val="75000"/>
                  </a:schemeClr>
                </a:solidFill>
              </a:rPr>
              <a:t>th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Birthday (UK – all 4 nations)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Vulnerable adult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– A person aged 18 or over, at risk of abuse, harm and/or neglect because of their needs for care and support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C665F7-8042-E768-D933-643B985042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0992" y="1583413"/>
            <a:ext cx="770415" cy="77041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C3266CF-6FEB-571F-00E0-58738D23E3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83414"/>
            <a:ext cx="770415" cy="770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11434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>
            <a:extLst>
              <a:ext uri="{FF2B5EF4-FFF2-40B4-BE49-F238E27FC236}">
                <a16:creationId xmlns:a16="http://schemas.microsoft.com/office/drawing/2014/main" id="{98795AE3-5BE1-7AD0-F1A8-4E47B59094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2650" y="11113"/>
            <a:ext cx="7886700" cy="830262"/>
          </a:xfrm>
        </p:spPr>
        <p:txBody>
          <a:bodyPr>
            <a:normAutofit/>
          </a:bodyPr>
          <a:lstStyle/>
          <a:p>
            <a:pPr algn="ctr"/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Diolgelu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altLang="en-US" sz="4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Safeguarding</a:t>
            </a:r>
          </a:p>
        </p:txBody>
      </p:sp>
      <p:pic>
        <p:nvPicPr>
          <p:cNvPr id="40963" name="Picture 2">
            <a:extLst>
              <a:ext uri="{FF2B5EF4-FFF2-40B4-BE49-F238E27FC236}">
                <a16:creationId xmlns:a16="http://schemas.microsoft.com/office/drawing/2014/main" id="{6CDF7621-1F28-17E4-30C3-AE3E0B1CC7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348"/>
          <a:stretch>
            <a:fillRect/>
          </a:stretch>
        </p:blipFill>
        <p:spPr bwMode="auto">
          <a:xfrm>
            <a:off x="2900364" y="873125"/>
            <a:ext cx="6391275" cy="453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>
            <a:extLst>
              <a:ext uri="{FF2B5EF4-FFF2-40B4-BE49-F238E27FC236}">
                <a16:creationId xmlns:a16="http://schemas.microsoft.com/office/drawing/2014/main" id="{37B5E11F-5C5E-9BF9-C21E-68E32608AC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135123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US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Ymchwlio</a:t>
            </a:r>
            <a:r>
              <a:rPr lang="en-US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ymhellach</a:t>
            </a:r>
            <a:br>
              <a:rPr lang="en-US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4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Further </a:t>
            </a:r>
            <a:r>
              <a:rPr lang="en-US" altLang="en-US" sz="4800" b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reasearch</a:t>
            </a:r>
            <a:endParaRPr lang="en-GB" altLang="en-US" sz="48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46034-C827-E679-CDC8-268D67A207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19288" y="1844675"/>
            <a:ext cx="3886200" cy="3987800"/>
          </a:xfrm>
        </p:spPr>
        <p:txBody>
          <a:bodyPr>
            <a:normAutofit/>
          </a:bodyPr>
          <a:lstStyle/>
          <a:p>
            <a:pPr marL="0" indent="0">
              <a:buFont typeface="Times New Roman" pitchFamily="18" charset="0"/>
              <a:buChar char="•"/>
              <a:defRPr/>
            </a:pPr>
            <a:r>
              <a:rPr lang="en-US" altLang="en-US" dirty="0"/>
              <a:t>NSPCC –                                                                   </a:t>
            </a:r>
            <a:r>
              <a:rPr lang="en-US" altLang="en-US" dirty="0" err="1"/>
              <a:t>edrychwch</a:t>
            </a:r>
            <a:r>
              <a:rPr lang="en-US" altLang="en-US" dirty="0"/>
              <a:t> </a:t>
            </a:r>
            <a:r>
              <a:rPr lang="en-US" altLang="en-US" dirty="0" err="1"/>
              <a:t>ar</a:t>
            </a:r>
            <a:r>
              <a:rPr lang="en-US" altLang="en-US" dirty="0"/>
              <a:t> y we </a:t>
            </a:r>
          </a:p>
          <a:p>
            <a:pPr marL="0" indent="0">
              <a:buNone/>
              <a:defRPr/>
            </a:pPr>
            <a:r>
              <a:rPr lang="en-GB" dirty="0">
                <a:hlinkClick r:id="rId3"/>
              </a:rPr>
              <a:t>https://www.nspcc.org.uk/what-is-child-abuse/</a:t>
            </a:r>
            <a:endParaRPr lang="en-GB" dirty="0"/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Font typeface="Times New Roman" pitchFamily="18" charset="0"/>
              <a:buChar char="•"/>
              <a:defRPr/>
            </a:pPr>
            <a:r>
              <a:rPr lang="en-US" altLang="en-US" dirty="0" err="1"/>
              <a:t>Llinell</a:t>
            </a:r>
            <a:r>
              <a:rPr lang="en-US" altLang="en-US" dirty="0"/>
              <a:t> </a:t>
            </a:r>
            <a:r>
              <a:rPr lang="en-US" altLang="en-US" dirty="0" err="1"/>
              <a:t>amser</a:t>
            </a:r>
            <a:r>
              <a:rPr lang="en-US" altLang="en-US" dirty="0"/>
              <a:t>                                                          </a:t>
            </a:r>
            <a:r>
              <a:rPr lang="en-US" altLang="en-US" dirty="0" err="1"/>
              <a:t>camdriniaeth</a:t>
            </a:r>
            <a:r>
              <a:rPr lang="en-US" altLang="en-US" dirty="0"/>
              <a:t>                                                       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967591-EB42-9367-9C92-2FAE1D2F6E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27800" y="1844675"/>
            <a:ext cx="3886200" cy="4351338"/>
          </a:xfrm>
        </p:spPr>
        <p:txBody>
          <a:bodyPr>
            <a:normAutofit/>
          </a:bodyPr>
          <a:lstStyle/>
          <a:p>
            <a:pPr marL="0" indent="0">
              <a:buFont typeface="Times New Roman" pitchFamily="18" charset="0"/>
              <a:buChar char="•"/>
              <a:defRPr/>
            </a:pPr>
            <a:r>
              <a:rPr lang="en-US" altLang="en-US" dirty="0">
                <a:solidFill>
                  <a:schemeClr val="tx2">
                    <a:lumMod val="75000"/>
                  </a:schemeClr>
                </a:solidFill>
              </a:rPr>
              <a:t>NSPCC –                                       look at the website</a:t>
            </a:r>
          </a:p>
          <a:p>
            <a:pPr marL="0" indent="0">
              <a:buNone/>
              <a:defRPr/>
            </a:pPr>
            <a:r>
              <a:rPr lang="en-GB" dirty="0">
                <a:hlinkClick r:id="rId3"/>
              </a:rPr>
              <a:t>https://www.nspcc.org.uk/what-is-child-abuse/</a:t>
            </a:r>
            <a:endParaRPr lang="en-GB" dirty="0"/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Font typeface="Times New Roman" pitchFamily="18" charset="0"/>
              <a:buChar char="•"/>
              <a:defRPr/>
            </a:pPr>
            <a:r>
              <a:rPr lang="en-US" altLang="en-US" dirty="0">
                <a:solidFill>
                  <a:schemeClr val="tx2">
                    <a:lumMod val="75000"/>
                  </a:schemeClr>
                </a:solidFill>
              </a:rPr>
              <a:t>Timeline of abuse </a:t>
            </a:r>
            <a:endParaRPr lang="en-US" altLang="en-US" b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Font typeface="Times New Roman" pitchFamily="18" charset="0"/>
              <a:buChar char="•"/>
              <a:defRPr/>
            </a:pPr>
            <a:endParaRPr lang="en-US" altLang="en-US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>
            <a:extLst>
              <a:ext uri="{FF2B5EF4-FFF2-40B4-BE49-F238E27FC236}">
                <a16:creationId xmlns:a16="http://schemas.microsoft.com/office/drawing/2014/main" id="{CF22AC2A-176E-A647-ED25-F538C814E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US" altLang="en-US" dirty="0"/>
            </a:br>
            <a:r>
              <a:rPr lang="en-US" altLang="en-US" sz="5300" b="1" dirty="0">
                <a:latin typeface="Arial" panose="020B0604020202020204" pitchFamily="34" charset="0"/>
                <a:cs typeface="Arial" panose="020B0604020202020204" pitchFamily="34" charset="0"/>
              </a:rPr>
              <a:t>CASPAR/ </a:t>
            </a:r>
            <a:r>
              <a:rPr lang="en-US" altLang="en-US" sz="53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CASPAR</a:t>
            </a:r>
            <a:br>
              <a:rPr lang="en-US" altLang="en-US" dirty="0"/>
            </a:br>
            <a:endParaRPr lang="en-GB" altLang="en-US" dirty="0"/>
          </a:p>
        </p:txBody>
      </p:sp>
      <p:sp>
        <p:nvSpPr>
          <p:cNvPr id="45059" name="Content Placeholder 4">
            <a:extLst>
              <a:ext uri="{FF2B5EF4-FFF2-40B4-BE49-F238E27FC236}">
                <a16:creationId xmlns:a16="http://schemas.microsoft.com/office/drawing/2014/main" id="{95037C23-1071-907D-3B23-569A3DB42E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981200" y="1600201"/>
            <a:ext cx="8229600" cy="3916363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ctr">
              <a:spcBef>
                <a:spcPts val="900"/>
              </a:spcBef>
              <a:buNone/>
            </a:pPr>
            <a:r>
              <a:rPr lang="en-US" altLang="en-US" b="1" dirty="0"/>
              <a:t>C</a:t>
            </a:r>
            <a:r>
              <a:rPr lang="en-US" altLang="en-US" dirty="0"/>
              <a:t>urrent</a:t>
            </a:r>
            <a:r>
              <a:rPr lang="en-US" altLang="en-US" b="1" dirty="0"/>
              <a:t> A</a:t>
            </a:r>
            <a:r>
              <a:rPr lang="en-US" altLang="en-US" dirty="0"/>
              <a:t>wareness</a:t>
            </a:r>
            <a:r>
              <a:rPr lang="en-US" altLang="en-US" b="1" dirty="0"/>
              <a:t> S</a:t>
            </a:r>
            <a:r>
              <a:rPr lang="en-US" altLang="en-US" dirty="0"/>
              <a:t>ervice</a:t>
            </a:r>
            <a:r>
              <a:rPr lang="en-US" altLang="en-US" b="1" dirty="0"/>
              <a:t> </a:t>
            </a:r>
          </a:p>
          <a:p>
            <a:pPr algn="ctr">
              <a:spcBef>
                <a:spcPts val="900"/>
              </a:spcBef>
              <a:buNone/>
            </a:pPr>
            <a:r>
              <a:rPr lang="en-US" altLang="en-US" b="1" dirty="0"/>
              <a:t>for P</a:t>
            </a:r>
            <a:r>
              <a:rPr lang="en-US" altLang="en-US" dirty="0"/>
              <a:t>olicy</a:t>
            </a:r>
            <a:r>
              <a:rPr lang="en-US" altLang="en-US" b="1" dirty="0"/>
              <a:t>, P</a:t>
            </a:r>
            <a:r>
              <a:rPr lang="en-US" altLang="en-US" dirty="0"/>
              <a:t>ractice</a:t>
            </a:r>
            <a:r>
              <a:rPr lang="en-US" altLang="en-US" b="1" dirty="0"/>
              <a:t> and R</a:t>
            </a:r>
            <a:r>
              <a:rPr lang="en-US" altLang="en-US" dirty="0"/>
              <a:t>esearch</a:t>
            </a:r>
          </a:p>
          <a:p>
            <a:pPr algn="ctr">
              <a:spcBef>
                <a:spcPts val="900"/>
              </a:spcBef>
              <a:buNone/>
            </a:pPr>
            <a:endParaRPr lang="en-US" altLang="en-US" b="1" dirty="0"/>
          </a:p>
          <a:p>
            <a:pPr algn="ctr">
              <a:spcBef>
                <a:spcPts val="700"/>
              </a:spcBef>
              <a:buNone/>
            </a:pPr>
            <a:r>
              <a:rPr lang="en-US" altLang="en-US" sz="2400" dirty="0" err="1"/>
              <a:t>Cofrestrwch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ar-lein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gyda’r</a:t>
            </a:r>
            <a:r>
              <a:rPr lang="en-US" altLang="en-US" sz="2400" dirty="0"/>
              <a:t> NSPCC </a:t>
            </a:r>
            <a:r>
              <a:rPr lang="en-US" altLang="en-US" sz="2400" dirty="0" err="1"/>
              <a:t>i</a:t>
            </a:r>
            <a:r>
              <a:rPr lang="en-US" altLang="en-US" sz="2400" dirty="0"/>
              <a:t> </a:t>
            </a:r>
            <a:r>
              <a:rPr lang="en-US" altLang="en-US" sz="2400" dirty="0" err="1"/>
              <a:t>dderbyn</a:t>
            </a:r>
            <a:r>
              <a:rPr lang="en-US" altLang="en-US" sz="2400" dirty="0"/>
              <a:t> </a:t>
            </a:r>
          </a:p>
          <a:p>
            <a:pPr algn="ctr">
              <a:spcBef>
                <a:spcPts val="700"/>
              </a:spcBef>
              <a:buNone/>
            </a:pPr>
            <a:r>
              <a:rPr lang="en-US" altLang="en-US" sz="2400" dirty="0" err="1"/>
              <a:t>ebyst</a:t>
            </a:r>
            <a:r>
              <a:rPr lang="en-US" altLang="en-US" sz="2400" dirty="0"/>
              <a:t> </a:t>
            </a:r>
            <a:r>
              <a:rPr lang="en-US" altLang="en-US" sz="2400" dirty="0" err="1"/>
              <a:t>wythnosol</a:t>
            </a:r>
            <a:r>
              <a:rPr lang="en-US" altLang="en-US" sz="2400" dirty="0"/>
              <a:t> bob </a:t>
            </a:r>
            <a:r>
              <a:rPr lang="en-US" altLang="en-US" sz="2400" dirty="0" err="1"/>
              <a:t>dydd</a:t>
            </a:r>
            <a:r>
              <a:rPr lang="en-US" altLang="en-US" sz="2400" dirty="0"/>
              <a:t> </a:t>
            </a:r>
            <a:r>
              <a:rPr lang="en-US" altLang="en-US" sz="2400" dirty="0" err="1"/>
              <a:t>Llun</a:t>
            </a:r>
            <a:endParaRPr lang="en-US" altLang="en-US" sz="2400" dirty="0"/>
          </a:p>
          <a:p>
            <a:pPr algn="ctr">
              <a:spcBef>
                <a:spcPts val="700"/>
              </a:spcBef>
              <a:buNone/>
            </a:pPr>
            <a:endParaRPr lang="en-US" altLang="en-US" sz="2400" dirty="0"/>
          </a:p>
          <a:p>
            <a:pPr algn="ctr">
              <a:spcBef>
                <a:spcPts val="700"/>
              </a:spcBef>
              <a:buNone/>
            </a:pPr>
            <a:r>
              <a:rPr lang="en-US" altLang="en-US" sz="2400" dirty="0">
                <a:solidFill>
                  <a:schemeClr val="accent6">
                    <a:lumMod val="75000"/>
                  </a:schemeClr>
                </a:solidFill>
              </a:rPr>
              <a:t>Register online with the NSPCC and receive weekly bulletins every Monday 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>
            <a:extLst>
              <a:ext uri="{FF2B5EF4-FFF2-40B4-BE49-F238E27FC236}">
                <a16:creationId xmlns:a16="http://schemas.microsoft.com/office/drawing/2014/main" id="{82996ECD-B9BD-5D15-358A-D67A52DDE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9188" y="631933"/>
            <a:ext cx="12330376" cy="720725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en-US" sz="4800" b="1" dirty="0"/>
              <a:t>App </a:t>
            </a:r>
            <a:r>
              <a:rPr lang="en-GB" altLang="en-US" sz="4800" b="1" dirty="0" err="1"/>
              <a:t>Gweithdrefnau</a:t>
            </a:r>
            <a:r>
              <a:rPr lang="en-GB" altLang="en-US" sz="4800" b="1" dirty="0"/>
              <a:t> </a:t>
            </a:r>
            <a:r>
              <a:rPr lang="en-GB" altLang="en-US" sz="4800" b="1" dirty="0" err="1"/>
              <a:t>Diogelu</a:t>
            </a:r>
            <a:r>
              <a:rPr lang="en-GB" altLang="en-US" sz="4800" b="1" dirty="0"/>
              <a:t> Cymru</a:t>
            </a:r>
            <a:br>
              <a:rPr lang="en-GB" altLang="en-US" sz="4800" b="1" dirty="0"/>
            </a:br>
            <a:r>
              <a:rPr lang="en-GB" altLang="en-US" sz="4800" b="1" dirty="0">
                <a:solidFill>
                  <a:schemeClr val="accent6">
                    <a:lumMod val="75000"/>
                  </a:schemeClr>
                </a:solidFill>
              </a:rPr>
              <a:t>Wales Safeguarding Procedures App</a:t>
            </a: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 </a:t>
            </a:r>
            <a:endParaRPr lang="en-GB" altLang="en-US" sz="4800" dirty="0">
              <a:solidFill>
                <a:schemeClr val="accent6">
                  <a:lumMod val="75000"/>
                </a:schemeClr>
              </a:solidFill>
              <a:cs typeface="Calibri Light" panose="020F0302020204030204"/>
            </a:endParaRPr>
          </a:p>
        </p:txBody>
      </p:sp>
      <p:pic>
        <p:nvPicPr>
          <p:cNvPr id="47107" name="Content Placeholder 3">
            <a:extLst>
              <a:ext uri="{FF2B5EF4-FFF2-40B4-BE49-F238E27FC236}">
                <a16:creationId xmlns:a16="http://schemas.microsoft.com/office/drawing/2014/main" id="{5FDDB404-EB97-0B30-261B-99374A141AF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7025" y="1903413"/>
            <a:ext cx="3759200" cy="3757612"/>
          </a:xfrm>
        </p:spPr>
      </p:pic>
      <p:pic>
        <p:nvPicPr>
          <p:cNvPr id="47108" name="Content Placeholder 3">
            <a:extLst>
              <a:ext uri="{FF2B5EF4-FFF2-40B4-BE49-F238E27FC236}">
                <a16:creationId xmlns:a16="http://schemas.microsoft.com/office/drawing/2014/main" id="{87433850-701C-044D-4024-F7FA5885C9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1313" y="1916113"/>
            <a:ext cx="3759200" cy="3757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>
            <a:extLst>
              <a:ext uri="{FF2B5EF4-FFF2-40B4-BE49-F238E27FC236}">
                <a16:creationId xmlns:a16="http://schemas.microsoft.com/office/drawing/2014/main" id="{F91662ED-6A00-93A8-266A-80053E8EF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816" y="263662"/>
            <a:ext cx="11640368" cy="981075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Ap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Gweithdrefnau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Diogelu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Cymru</a:t>
            </a:r>
            <a:br>
              <a:rPr lang="en-GB" altLang="en-US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 Safeguarding Procedures App </a:t>
            </a:r>
          </a:p>
        </p:txBody>
      </p:sp>
      <p:pic>
        <p:nvPicPr>
          <p:cNvPr id="49155" name="Content Placeholder 4">
            <a:extLst>
              <a:ext uri="{FF2B5EF4-FFF2-40B4-BE49-F238E27FC236}">
                <a16:creationId xmlns:a16="http://schemas.microsoft.com/office/drawing/2014/main" id="{6AE4682D-91C1-6EB9-2191-4DBB610A720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91000" y="2096294"/>
            <a:ext cx="3810000" cy="3810000"/>
          </a:xfr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>
            <a:extLst>
              <a:ext uri="{FF2B5EF4-FFF2-40B4-BE49-F238E27FC236}">
                <a16:creationId xmlns:a16="http://schemas.microsoft.com/office/drawing/2014/main" id="{83237929-3131-E843-C1FC-A54859224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0488" y="620714"/>
            <a:ext cx="12242488" cy="720725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Gweithdrefnau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Diogelu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Cymru 2019</a:t>
            </a:r>
            <a:b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 Safeguarding </a:t>
            </a:r>
            <a:r>
              <a:rPr lang="en-GB" altLang="en-US" sz="4800" b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Procuedures</a:t>
            </a:r>
            <a:r>
              <a:rPr lang="en-GB" altLang="en-US" sz="4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2019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E83AE-AA08-A0E0-725E-55B8BCA12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>
                <a:hlinkClick r:id="rId3"/>
              </a:rPr>
              <a:t>https://socialcare.wales/cms_assets/hub-downloads/Wales-Safeguarding-Procedures-Frequently-asked-questions.pdf</a:t>
            </a:r>
            <a:endParaRPr lang="en-GB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>
            <a:extLst>
              <a:ext uri="{FF2B5EF4-FFF2-40B4-BE49-F238E27FC236}">
                <a16:creationId xmlns:a16="http://schemas.microsoft.com/office/drawing/2014/main" id="{90090712-D0F0-57CB-58B6-7AD1AC81A5B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Camdriniaeth</a:t>
            </a:r>
            <a:br>
              <a:rPr lang="cy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en-US" sz="4800" b="1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Abuse</a:t>
            </a:r>
            <a:endParaRPr lang="en-GB" altLang="en-US" sz="48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0A10F-440C-8C48-F0C4-C7C508033E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03388" y="1965325"/>
            <a:ext cx="4519612" cy="4351338"/>
          </a:xfrm>
        </p:spPr>
        <p:txBody>
          <a:bodyPr/>
          <a:lstStyle/>
          <a:p>
            <a:pPr marL="0" indent="0">
              <a:buFont typeface="Times New Roman" pitchFamily="18" charset="0"/>
              <a:buChar char="•"/>
              <a:defRPr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ystyr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camdriniaeth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Font typeface="Times New Roman" pitchFamily="18" charset="0"/>
              <a:buChar char="•"/>
              <a:defRPr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Times New Roman" pitchFamily="18" charset="0"/>
              <a:buChar char="•"/>
              <a:defRPr/>
            </a:pP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achosi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camdrinaeth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85F461-2802-7A9A-C885-9CEA49D83A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99898" y="1965325"/>
            <a:ext cx="4335462" cy="4351338"/>
          </a:xfrm>
        </p:spPr>
        <p:txBody>
          <a:bodyPr/>
          <a:lstStyle/>
          <a:p>
            <a:pPr marL="0" indent="0">
              <a:buFont typeface="Times New Roman" pitchFamily="18" charset="0"/>
              <a:buChar char="•"/>
              <a:defRPr/>
            </a:pPr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does abuse mean?</a:t>
            </a:r>
          </a:p>
          <a:p>
            <a:pPr marL="0" indent="0">
              <a:buFont typeface="Times New Roman" pitchFamily="18" charset="0"/>
              <a:buChar char="•"/>
              <a:defRPr/>
            </a:pPr>
            <a:endParaRPr lang="en-US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Times New Roman" pitchFamily="18" charset="0"/>
              <a:buChar char="•"/>
              <a:defRPr/>
            </a:pPr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what you think might cause abuse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A9D41-CA59-2C23-E914-08D9AF6E7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Sut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cyfeirnodi’r</a:t>
            </a:r>
            <a:r>
              <a:rPr lang="en-GB" b="1" dirty="0"/>
              <a:t> Ap</a:t>
            </a:r>
            <a:br>
              <a:rPr lang="en-GB" b="1" dirty="0"/>
            </a:b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How to reference the 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395E5-F4CE-8C54-04F4-27F408C834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07092"/>
            <a:ext cx="10370212" cy="4351338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/>
              <a:t>Social Care Wales (no date) </a:t>
            </a:r>
            <a:r>
              <a:rPr lang="en-GB" altLang="en-US" sz="2800" i="1" dirty="0"/>
              <a:t>Wales Safeguarding Procedures 2019. </a:t>
            </a:r>
            <a:r>
              <a:rPr lang="en-GB" altLang="en-US" sz="2800" dirty="0"/>
              <a:t>Available at: </a:t>
            </a:r>
            <a:r>
              <a:rPr lang="en-GB" altLang="en-US" sz="2800" dirty="0">
                <a:hlinkClick r:id="rId2"/>
              </a:rPr>
              <a:t>https://www.safeguarding.wales</a:t>
            </a:r>
            <a:r>
              <a:rPr lang="en-GB" altLang="en-US" sz="2800" dirty="0"/>
              <a:t> (Accessed: 7</a:t>
            </a:r>
            <a:r>
              <a:rPr lang="en-GB" altLang="en-US" sz="2800" baseline="30000" dirty="0"/>
              <a:t>th</a:t>
            </a:r>
            <a:r>
              <a:rPr lang="en-GB" altLang="en-US" sz="2800" dirty="0"/>
              <a:t> Dec 2022).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46408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>
            <a:extLst>
              <a:ext uri="{FF2B5EF4-FFF2-40B4-BE49-F238E27FC236}">
                <a16:creationId xmlns:a16="http://schemas.microsoft.com/office/drawing/2014/main" id="{6761D006-BC52-44A0-9D85-6AAF2C5902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>
            <a:normAutofit/>
          </a:bodyPr>
          <a:lstStyle/>
          <a:p>
            <a:r>
              <a:rPr lang="en-GB" altLang="en-US" sz="4800" b="1" dirty="0" err="1"/>
              <a:t>Cyfeirnodi</a:t>
            </a:r>
            <a:r>
              <a:rPr lang="en-GB" altLang="en-US" sz="4800" b="1" dirty="0"/>
              <a:t> - </a:t>
            </a:r>
            <a:r>
              <a:rPr lang="en-GB" altLang="en-US" sz="4800" b="1" dirty="0">
                <a:solidFill>
                  <a:schemeClr val="accent6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65539" name="Content Placeholder 2">
            <a:extLst>
              <a:ext uri="{FF2B5EF4-FFF2-40B4-BE49-F238E27FC236}">
                <a16:creationId xmlns:a16="http://schemas.microsoft.com/office/drawing/2014/main" id="{04F95DDC-F987-173B-5ECE-787A4E558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341439"/>
            <a:ext cx="8229600" cy="4175125"/>
          </a:xfrm>
        </p:spPr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r>
              <a:rPr lang="en-GB" altLang="en-US" sz="2000" dirty="0"/>
              <a:t>Department of Education (2018) Working Together to Safeguard Children. Available at: </a:t>
            </a:r>
            <a:r>
              <a:rPr lang="en-GB" altLang="en-US" sz="2000" dirty="0">
                <a:hlinkClick r:id="rId2"/>
              </a:rPr>
              <a:t>https://assets.publishing.service.gov.uk/government/uploads/system/uploads/attachment_data/file/942454/Working_together_to_safeguard_children_inter_agency_guidance.pdf</a:t>
            </a:r>
            <a:r>
              <a:rPr lang="en-GB" altLang="en-US" sz="2000" dirty="0"/>
              <a:t> (Accessed: 31</a:t>
            </a:r>
            <a:r>
              <a:rPr lang="en-GB" altLang="en-US" sz="2000" baseline="30000" dirty="0"/>
              <a:t>st</a:t>
            </a:r>
            <a:r>
              <a:rPr lang="en-GB" altLang="en-US" sz="2000" dirty="0"/>
              <a:t> May 2022).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Family Rights Group (2012) Ann and Terry’s Story (Parts 1 and 2)-Child Protection Conference. Available at: </a:t>
            </a:r>
            <a:r>
              <a:rPr lang="en-GB" altLang="en-US" sz="2000" dirty="0">
                <a:hlinkClick r:id="rId3"/>
              </a:rPr>
              <a:t>https://www.youtube.com/watch?v=EjRX38_P5HU</a:t>
            </a:r>
            <a:r>
              <a:rPr lang="en-GB" altLang="en-US" sz="2000" dirty="0"/>
              <a:t> (Accessed 7</a:t>
            </a:r>
            <a:r>
              <a:rPr lang="en-GB" altLang="en-US" sz="2000" baseline="30000" dirty="0"/>
              <a:t>th</a:t>
            </a:r>
            <a:r>
              <a:rPr lang="en-GB" altLang="en-US" sz="2000" dirty="0"/>
              <a:t> May 2021). 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NSPCC (2021) What is child abuse? Available at: </a:t>
            </a:r>
            <a:r>
              <a:rPr lang="en-GB" altLang="en-US" sz="2000" dirty="0">
                <a:hlinkClick r:id="rId4"/>
              </a:rPr>
              <a:t>https://www.nspcc.org.uk/what-is-child-abuse/</a:t>
            </a:r>
            <a:r>
              <a:rPr lang="en-GB" altLang="en-US" sz="2000" dirty="0"/>
              <a:t> (Accessed: 7</a:t>
            </a:r>
            <a:r>
              <a:rPr lang="en-GB" altLang="en-US" sz="2000" baseline="30000" dirty="0"/>
              <a:t>th</a:t>
            </a:r>
            <a:r>
              <a:rPr lang="en-GB" altLang="en-US" sz="2000" dirty="0"/>
              <a:t> May 2021).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Social Care Wales (no date) </a:t>
            </a:r>
            <a:r>
              <a:rPr lang="en-GB" altLang="en-US" sz="2000" i="1" dirty="0"/>
              <a:t>Wales Safeguarding Procedures 2019. </a:t>
            </a:r>
            <a:r>
              <a:rPr lang="en-GB" altLang="en-US" sz="2000" dirty="0"/>
              <a:t>Available at: </a:t>
            </a:r>
            <a:r>
              <a:rPr lang="en-GB" altLang="en-US" sz="2000" dirty="0">
                <a:hlinkClick r:id="rId5"/>
              </a:rPr>
              <a:t>https://www.safeguarding.wales</a:t>
            </a:r>
            <a:r>
              <a:rPr lang="en-GB" altLang="en-US" sz="2000" dirty="0"/>
              <a:t> (Accessed: 7</a:t>
            </a:r>
            <a:r>
              <a:rPr lang="en-GB" altLang="en-US" sz="2000" baseline="30000" dirty="0"/>
              <a:t>th</a:t>
            </a:r>
            <a:r>
              <a:rPr lang="en-GB" altLang="en-US" sz="2000" dirty="0"/>
              <a:t> May 2021).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Blank Powerpoint</Template>
  <TotalTime>0</TotalTime>
  <Words>4036</Words>
  <Application>Microsoft Office PowerPoint</Application>
  <PresentationFormat>Widescreen</PresentationFormat>
  <Paragraphs>464</Paragraphs>
  <Slides>45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2" baseType="lpstr">
      <vt:lpstr>Arial</vt:lpstr>
      <vt:lpstr>Calibri</vt:lpstr>
      <vt:lpstr>Lucida Sans</vt:lpstr>
      <vt:lpstr>Symbol</vt:lpstr>
      <vt:lpstr>Times</vt:lpstr>
      <vt:lpstr>Times New Roman</vt:lpstr>
      <vt:lpstr>UWTSD PP Template (Cream background)</vt:lpstr>
      <vt:lpstr>PowerPoint Presentation</vt:lpstr>
      <vt:lpstr>  ECEY5008C Diogelu: arfer, deddfwriaeth a’r tîm aml-ddisgyblaethol  Safeguarding: practice, legislation and the multi-disciplinary team Darlith 1  Lecture 1 Cyflwyniad  Introduction </vt:lpstr>
      <vt:lpstr>PowerPoint Presentation</vt:lpstr>
      <vt:lpstr>Tîm y modiwl       Module team</vt:lpstr>
      <vt:lpstr>Llawlyfr modiwl      Module handbook</vt:lpstr>
      <vt:lpstr>Adnoddau Resources</vt:lpstr>
      <vt:lpstr> Cynnwys Contents </vt:lpstr>
      <vt:lpstr>Deilliannau Dysgu’r Modiwl</vt:lpstr>
      <vt:lpstr>Module Learning Outcomes</vt:lpstr>
      <vt:lpstr>Deilliannau Dysgu’r Cyhwyster Lefel 3</vt:lpstr>
      <vt:lpstr>Level 3 Qualification Learning Outcomes</vt:lpstr>
      <vt:lpstr>Sgiliau Cyflogadwyedd/Trosglwyddadwy Employability/Transferable Skills</vt:lpstr>
      <vt:lpstr>Rhaglen Ymarferydd Blynyddoedd Cynnar Early Years Practitioner programme</vt:lpstr>
      <vt:lpstr> Meysydd astudiaeth Topics to be studied </vt:lpstr>
      <vt:lpstr> Asesiad               Assessment </vt:lpstr>
      <vt:lpstr> Y Dasg                Y Task </vt:lpstr>
      <vt:lpstr> Y senario                The scenario  </vt:lpstr>
      <vt:lpstr> Gofynion                       Requirements  </vt:lpstr>
      <vt:lpstr>Cyflwyniad Grŵp Group presentation</vt:lpstr>
      <vt:lpstr>Bydd angen i chi…You will need to…</vt:lpstr>
      <vt:lpstr>Rhaid cofio…    You must remember…</vt:lpstr>
      <vt:lpstr>Gwybodaeth i’w ystyried Information to consider</vt:lpstr>
      <vt:lpstr>Tiwtorialau Tutorials</vt:lpstr>
      <vt:lpstr>Meini Prawf 1  Marking Criteria 1 </vt:lpstr>
      <vt:lpstr>Meini Prawf 2  Marking Criteria 2 </vt:lpstr>
      <vt:lpstr>Meini Prawf 3  Marking Criteria 3</vt:lpstr>
      <vt:lpstr>Meini Prawf 4  Marking Criteria 4 </vt:lpstr>
      <vt:lpstr>Meini Prawf 5  Marking Criteria 5 </vt:lpstr>
      <vt:lpstr>Pwyntiau i’w gofio Points to remember</vt:lpstr>
      <vt:lpstr>Asesiad Lefel 3 Assessment Level 3</vt:lpstr>
      <vt:lpstr>Asesiad Cychwynnol Diogelu Plant Initial Child Protection Conference</vt:lpstr>
      <vt:lpstr>Adfyfyrio Reflection</vt:lpstr>
      <vt:lpstr>Gwerthoedd Values</vt:lpstr>
      <vt:lpstr>Termau Terms</vt:lpstr>
      <vt:lpstr>Diogelu/ Safeguarding</vt:lpstr>
      <vt:lpstr>Diffiniad/ Definition</vt:lpstr>
      <vt:lpstr>Diolgelu/ Safeguarding</vt:lpstr>
      <vt:lpstr>Ymchwlio ymhellach Further reasearch</vt:lpstr>
      <vt:lpstr> CASPAR/ CASPAR </vt:lpstr>
      <vt:lpstr>App Gweithdrefnau Diogelu Cymru Wales Safeguarding Procedures App </vt:lpstr>
      <vt:lpstr>Ap Gweithdrefnau Diogelu Cymru Wales Safeguarding Procedures App </vt:lpstr>
      <vt:lpstr>Gweithdrefnau Diogelu Cymru 2019 Wales Safeguarding Procuedures 2019 </vt:lpstr>
      <vt:lpstr>Camdriniaeth Abuse</vt:lpstr>
      <vt:lpstr>Sut i cyfeirnodi’r Ap How to reference the Ap</vt:lpstr>
      <vt:lpstr>Cyfeirnodi -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Natasha Young</cp:lastModifiedBy>
  <cp:revision>244</cp:revision>
  <dcterms:created xsi:type="dcterms:W3CDTF">2022-06-01T08:35:47Z</dcterms:created>
  <dcterms:modified xsi:type="dcterms:W3CDTF">2023-06-11T23:01:27Z</dcterms:modified>
</cp:coreProperties>
</file>