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sldIdLst>
    <p:sldId id="256" r:id="rId2"/>
    <p:sldId id="295" r:id="rId3"/>
    <p:sldId id="299" r:id="rId4"/>
    <p:sldId id="296" r:id="rId5"/>
    <p:sldId id="297" r:id="rId6"/>
    <p:sldId id="298" r:id="rId7"/>
    <p:sldId id="300" r:id="rId8"/>
    <p:sldId id="301" r:id="rId9"/>
    <p:sldId id="302" r:id="rId10"/>
    <p:sldId id="303" r:id="rId11"/>
    <p:sldId id="309" r:id="rId12"/>
    <p:sldId id="304" r:id="rId13"/>
    <p:sldId id="308" r:id="rId14"/>
    <p:sldId id="305" r:id="rId15"/>
    <p:sldId id="306" r:id="rId16"/>
    <p:sldId id="307" r:id="rId17"/>
    <p:sldId id="294"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77D597-CE84-48EF-9B65-FDB2A5AD47D8}" v="3" dt="2023-11-21T15:42:53.3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660"/>
  </p:normalViewPr>
  <p:slideViewPr>
    <p:cSldViewPr snapToGrid="0">
      <p:cViewPr>
        <p:scale>
          <a:sx n="114" d="100"/>
          <a:sy n="114" d="100"/>
        </p:scale>
        <p:origin x="30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3777D597-CE84-48EF-9B65-FDB2A5AD47D8}"/>
    <pc:docChg chg="custSel modSld">
      <pc:chgData name="Deborah Jenkins" userId="3cd02ba5-e528-4585-978d-4fde2b47730a" providerId="ADAL" clId="{3777D597-CE84-48EF-9B65-FDB2A5AD47D8}" dt="2023-11-21T15:45:30.850" v="233" actId="27636"/>
      <pc:docMkLst>
        <pc:docMk/>
      </pc:docMkLst>
      <pc:sldChg chg="addSp modSp mod">
        <pc:chgData name="Deborah Jenkins" userId="3cd02ba5-e528-4585-978d-4fde2b47730a" providerId="ADAL" clId="{3777D597-CE84-48EF-9B65-FDB2A5AD47D8}" dt="2023-11-21T15:45:04.814" v="227" actId="20577"/>
        <pc:sldMkLst>
          <pc:docMk/>
          <pc:sldMk cId="474574360" sldId="294"/>
        </pc:sldMkLst>
        <pc:spChg chg="add mod">
          <ac:chgData name="Deborah Jenkins" userId="3cd02ba5-e528-4585-978d-4fde2b47730a" providerId="ADAL" clId="{3777D597-CE84-48EF-9B65-FDB2A5AD47D8}" dt="2023-11-21T15:45:04.814" v="227" actId="20577"/>
          <ac:spMkLst>
            <pc:docMk/>
            <pc:sldMk cId="474574360" sldId="294"/>
            <ac:spMk id="2" creationId="{D293ECDD-53EE-D605-DCCE-7AFB7EA208C1}"/>
          </ac:spMkLst>
        </pc:spChg>
        <pc:spChg chg="mod">
          <ac:chgData name="Deborah Jenkins" userId="3cd02ba5-e528-4585-978d-4fde2b47730a" providerId="ADAL" clId="{3777D597-CE84-48EF-9B65-FDB2A5AD47D8}" dt="2023-11-21T15:44:35.704" v="179" actId="20577"/>
          <ac:spMkLst>
            <pc:docMk/>
            <pc:sldMk cId="474574360" sldId="294"/>
            <ac:spMk id="3" creationId="{76F025A7-ED82-CD36-6101-4270844CF4B1}"/>
          </ac:spMkLst>
        </pc:spChg>
      </pc:sldChg>
      <pc:sldChg chg="modSp mod">
        <pc:chgData name="Deborah Jenkins" userId="3cd02ba5-e528-4585-978d-4fde2b47730a" providerId="ADAL" clId="{3777D597-CE84-48EF-9B65-FDB2A5AD47D8}" dt="2023-11-21T15:45:30.850" v="233" actId="27636"/>
        <pc:sldMkLst>
          <pc:docMk/>
          <pc:sldMk cId="204961332" sldId="300"/>
        </pc:sldMkLst>
        <pc:spChg chg="mod">
          <ac:chgData name="Deborah Jenkins" userId="3cd02ba5-e528-4585-978d-4fde2b47730a" providerId="ADAL" clId="{3777D597-CE84-48EF-9B65-FDB2A5AD47D8}" dt="2023-11-21T15:45:30.850" v="233" actId="27636"/>
          <ac:spMkLst>
            <pc:docMk/>
            <pc:sldMk cId="204961332" sldId="300"/>
            <ac:spMk id="3" creationId="{2ED003DC-9A6C-A286-4F4C-DE0BA8A1F097}"/>
          </ac:spMkLst>
        </pc:spChg>
      </pc:sldChg>
      <pc:sldChg chg="addSp modSp mod">
        <pc:chgData name="Deborah Jenkins" userId="3cd02ba5-e528-4585-978d-4fde2b47730a" providerId="ADAL" clId="{3777D597-CE84-48EF-9B65-FDB2A5AD47D8}" dt="2023-11-21T15:39:05.729" v="2" actId="1076"/>
        <pc:sldMkLst>
          <pc:docMk/>
          <pc:sldMk cId="3473183856" sldId="304"/>
        </pc:sldMkLst>
        <pc:picChg chg="add mod">
          <ac:chgData name="Deborah Jenkins" userId="3cd02ba5-e528-4585-978d-4fde2b47730a" providerId="ADAL" clId="{3777D597-CE84-48EF-9B65-FDB2A5AD47D8}" dt="2023-11-21T15:39:05.729" v="2" actId="1076"/>
          <ac:picMkLst>
            <pc:docMk/>
            <pc:sldMk cId="3473183856" sldId="304"/>
            <ac:picMk id="4" creationId="{E551DABB-F327-3CAD-F02C-C225188C4E0B}"/>
          </ac:picMkLst>
        </pc:picChg>
      </pc:sldChg>
      <pc:sldChg chg="addSp modSp mod">
        <pc:chgData name="Deborah Jenkins" userId="3cd02ba5-e528-4585-978d-4fde2b47730a" providerId="ADAL" clId="{3777D597-CE84-48EF-9B65-FDB2A5AD47D8}" dt="2023-11-21T15:40:10.006" v="10" actId="14100"/>
        <pc:sldMkLst>
          <pc:docMk/>
          <pc:sldMk cId="763110153" sldId="306"/>
        </pc:sldMkLst>
        <pc:picChg chg="add mod ord">
          <ac:chgData name="Deborah Jenkins" userId="3cd02ba5-e528-4585-978d-4fde2b47730a" providerId="ADAL" clId="{3777D597-CE84-48EF-9B65-FDB2A5AD47D8}" dt="2023-11-21T15:40:10.006" v="10" actId="14100"/>
          <ac:picMkLst>
            <pc:docMk/>
            <pc:sldMk cId="763110153" sldId="306"/>
            <ac:picMk id="4" creationId="{D6A47A5D-1CAF-EFBB-8737-A8A746FF679F}"/>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04B304C-92CD-4DAD-BCD1-0DE2A2265DD0}" type="datetimeFigureOut">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34991678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4B304C-92CD-4DAD-BCD1-0DE2A2265DD0}" type="datetimeFigureOut">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36083010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4B304C-92CD-4DAD-BCD1-0DE2A2265DD0}" type="datetimeFigureOut">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34529471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04B304C-92CD-4DAD-BCD1-0DE2A2265DD0}" type="datetimeFigureOut">
              <a:rPr lang="en-GB" smtClean="0"/>
              <a:t>21/11/2023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12277219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04B304C-92CD-4DAD-BCD1-0DE2A2265DD0}" type="datetimeFigureOut">
              <a:rPr lang="en-GB" smtClean="0"/>
              <a:t>21/11/2023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3972095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04B304C-92CD-4DAD-BCD1-0DE2A2265DD0}" type="datetimeFigureOut">
              <a:rPr lang="en-GB" smtClean="0"/>
              <a:t>21/11/2023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1752587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4B304C-92CD-4DAD-BCD1-0DE2A2265DD0}" type="datetimeFigureOut">
              <a:rPr lang="en-GB" smtClean="0"/>
              <a:t>21/11/2023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25138213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04B304C-92CD-4DAD-BCD1-0DE2A2265DD0}" type="datetimeFigureOut">
              <a:rPr lang="en-GB" smtClean="0"/>
              <a:t>21/11/2023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42555739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04B304C-92CD-4DAD-BCD1-0DE2A2265DD0}" type="datetimeFigureOut">
              <a:rPr lang="en-GB" smtClean="0"/>
              <a:t>21/11/2023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26465694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4B304C-92CD-4DAD-BCD1-0DE2A2265DD0}" type="datetimeFigureOut">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36493093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4B304C-92CD-4DAD-BCD1-0DE2A2265DD0}" type="datetimeFigureOut">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20323252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1" y="2063396"/>
            <a:ext cx="10394707" cy="33111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11/21/2023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4913621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4B304C-92CD-4DAD-BCD1-0DE2A2265DD0}" type="datetimeFigureOut">
              <a:rPr lang="en-GB" smtClean="0"/>
              <a:t>21/11/2023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BAA740-F9A9-4E8B-A1E2-7462EC6313C9}" type="slidenum">
              <a:rPr lang="en-GB" smtClean="0"/>
              <a:t>‹#›</a:t>
            </a:fld>
            <a:endParaRPr lang="en-GB"/>
          </a:p>
        </p:txBody>
      </p:sp>
    </p:spTree>
    <p:extLst>
      <p:ext uri="{BB962C8B-B14F-4D97-AF65-F5344CB8AC3E}">
        <p14:creationId xmlns:p14="http://schemas.microsoft.com/office/powerpoint/2010/main" val="2301863260"/>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hyperlink" Target="https://www.publicdomainpictures.net/en/view-image.php?image=232623&amp;picture=hands-holding-task-word" TargetMode="External"/><Relationship Id="rId2" Type="http://schemas.openxmlformats.org/officeDocument/2006/relationships/image" Target="../media/image10.jp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61143-17D1-58A4-43C9-039B439A53EB}"/>
              </a:ext>
            </a:extLst>
          </p:cNvPr>
          <p:cNvSpPr>
            <a:spLocks noGrp="1"/>
          </p:cNvSpPr>
          <p:nvPr>
            <p:ph type="ctrTitle"/>
          </p:nvPr>
        </p:nvSpPr>
        <p:spPr>
          <a:xfrm>
            <a:off x="476432" y="689732"/>
            <a:ext cx="5782716" cy="2150719"/>
          </a:xfrm>
          <a:noFill/>
        </p:spPr>
        <p:txBody>
          <a:bodyPr anchor="ctr">
            <a:normAutofit/>
          </a:bodyPr>
          <a:lstStyle/>
          <a:p>
            <a:r>
              <a:rPr lang="en-GB" sz="3600" dirty="0">
                <a:solidFill>
                  <a:schemeClr val="bg1"/>
                </a:solidFill>
              </a:rPr>
              <a:t>Operations Management </a:t>
            </a:r>
          </a:p>
        </p:txBody>
      </p:sp>
    </p:spTree>
    <p:extLst>
      <p:ext uri="{BB962C8B-B14F-4D97-AF65-F5344CB8AC3E}">
        <p14:creationId xmlns:p14="http://schemas.microsoft.com/office/powerpoint/2010/main" val="751643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534B6-ED70-C6BB-8FC6-A6CB55A382B6}"/>
              </a:ext>
            </a:extLst>
          </p:cNvPr>
          <p:cNvSpPr>
            <a:spLocks noGrp="1"/>
          </p:cNvSpPr>
          <p:nvPr>
            <p:ph type="title"/>
          </p:nvPr>
        </p:nvSpPr>
        <p:spPr>
          <a:xfrm>
            <a:off x="92533" y="0"/>
            <a:ext cx="4970877" cy="1135737"/>
          </a:xfrm>
        </p:spPr>
        <p:txBody>
          <a:bodyPr>
            <a:normAutofit/>
          </a:bodyPr>
          <a:lstStyle/>
          <a:p>
            <a:r>
              <a:rPr lang="en-GB" sz="3600" b="1" dirty="0"/>
              <a:t>What is EPOS?</a:t>
            </a:r>
            <a:br>
              <a:rPr lang="en-GB" sz="3600" b="1" dirty="0"/>
            </a:br>
            <a:endParaRPr lang="en-GB" sz="3600" b="1" dirty="0"/>
          </a:p>
        </p:txBody>
      </p:sp>
      <p:sp>
        <p:nvSpPr>
          <p:cNvPr id="3" name="Content Placeholder 2">
            <a:extLst>
              <a:ext uri="{FF2B5EF4-FFF2-40B4-BE49-F238E27FC236}">
                <a16:creationId xmlns:a16="http://schemas.microsoft.com/office/drawing/2014/main" id="{BC758A76-7201-2788-3E6F-64BE8DC5B413}"/>
              </a:ext>
            </a:extLst>
          </p:cNvPr>
          <p:cNvSpPr>
            <a:spLocks noGrp="1"/>
          </p:cNvSpPr>
          <p:nvPr>
            <p:ph sz="quarter" idx="13"/>
          </p:nvPr>
        </p:nvSpPr>
        <p:spPr>
          <a:xfrm>
            <a:off x="264849" y="835414"/>
            <a:ext cx="7921889" cy="6022586"/>
          </a:xfrm>
        </p:spPr>
        <p:txBody>
          <a:bodyPr>
            <a:normAutofit/>
          </a:bodyPr>
          <a:lstStyle/>
          <a:p>
            <a:pPr>
              <a:lnSpc>
                <a:spcPct val="100000"/>
              </a:lnSpc>
            </a:pPr>
            <a:r>
              <a:rPr lang="en-GB" sz="2000" dirty="0"/>
              <a:t>EPOSs(Electronic Point of Sale systems) is a key part of that. New technology, now increasingly sophisticated and accessible, allows small and large businesses alike to benefit from greater flexibility, sales data, and security that EPOS provides.</a:t>
            </a:r>
          </a:p>
          <a:p>
            <a:pPr>
              <a:lnSpc>
                <a:spcPct val="100000"/>
              </a:lnSpc>
            </a:pPr>
            <a:r>
              <a:rPr lang="en-GB" sz="2000" dirty="0"/>
              <a:t>An investment in the right technology will help fuel company’s growth. </a:t>
            </a:r>
          </a:p>
          <a:p>
            <a:pPr>
              <a:lnSpc>
                <a:spcPct val="100000"/>
              </a:lnSpc>
            </a:pPr>
            <a:r>
              <a:rPr lang="en-GB" sz="2000" b="0" i="0" dirty="0">
                <a:effectLst/>
              </a:rPr>
              <a:t>combines the basic functionality of a cash register with the greater potential of computer software and the growth and adaptability of a web-based system. A product businesses can rely on for everything to </a:t>
            </a:r>
            <a:r>
              <a:rPr lang="en-GB" sz="2000" b="1" i="0" dirty="0">
                <a:effectLst/>
              </a:rPr>
              <a:t>run the business, plan, and keep records of trade.</a:t>
            </a:r>
          </a:p>
          <a:p>
            <a:pPr fontAlgn="base">
              <a:lnSpc>
                <a:spcPct val="100000"/>
              </a:lnSpc>
            </a:pPr>
            <a:r>
              <a:rPr lang="en-GB" sz="2000" b="0" i="0" dirty="0">
                <a:effectLst/>
              </a:rPr>
              <a:t>Expand into different areas of commerce. provides online ordering services or integrated into one system for multiple stores.</a:t>
            </a:r>
          </a:p>
          <a:p>
            <a:pPr fontAlgn="base">
              <a:lnSpc>
                <a:spcPct val="100000"/>
              </a:lnSpc>
            </a:pPr>
            <a:r>
              <a:rPr lang="en-GB" sz="2000" b="0" i="0" dirty="0">
                <a:effectLst/>
              </a:rPr>
              <a:t>The </a:t>
            </a:r>
            <a:r>
              <a:rPr lang="en-GB" sz="2000" b="1" i="0" dirty="0">
                <a:effectLst/>
              </a:rPr>
              <a:t>flexibility of EPOS systems can be a huge advantage to growing businesses </a:t>
            </a:r>
            <a:r>
              <a:rPr lang="en-GB" sz="2000" b="0" i="0" dirty="0">
                <a:effectLst/>
              </a:rPr>
              <a:t>as the system can grow alongside the business</a:t>
            </a:r>
          </a:p>
          <a:p>
            <a:endParaRPr lang="en-GB" sz="1300" dirty="0"/>
          </a:p>
        </p:txBody>
      </p:sp>
      <p:pic>
        <p:nvPicPr>
          <p:cNvPr id="5" name="Picture 4">
            <a:extLst>
              <a:ext uri="{FF2B5EF4-FFF2-40B4-BE49-F238E27FC236}">
                <a16:creationId xmlns:a16="http://schemas.microsoft.com/office/drawing/2014/main" id="{A3CF16D3-EF5C-F9F5-5686-80E1296E4EA5}"/>
              </a:ext>
            </a:extLst>
          </p:cNvPr>
          <p:cNvPicPr>
            <a:picLocks noChangeAspect="1"/>
          </p:cNvPicPr>
          <p:nvPr/>
        </p:nvPicPr>
        <p:blipFill rotWithShape="1">
          <a:blip r:embed="rId2"/>
          <a:srcRect l="1546" t="6979" r="12176" b="17813"/>
          <a:stretch/>
        </p:blipFill>
        <p:spPr>
          <a:xfrm>
            <a:off x="8279605" y="1613217"/>
            <a:ext cx="3647545" cy="2694466"/>
          </a:xfrm>
          <a:prstGeom prst="rect">
            <a:avLst/>
          </a:prstGeom>
        </p:spPr>
      </p:pic>
    </p:spTree>
    <p:extLst>
      <p:ext uri="{BB962C8B-B14F-4D97-AF65-F5344CB8AC3E}">
        <p14:creationId xmlns:p14="http://schemas.microsoft.com/office/powerpoint/2010/main" val="1488117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B57BA-CA59-CF57-D5F2-B2EA62356267}"/>
              </a:ext>
            </a:extLst>
          </p:cNvPr>
          <p:cNvSpPr>
            <a:spLocks noGrp="1"/>
          </p:cNvSpPr>
          <p:nvPr>
            <p:ph type="title"/>
          </p:nvPr>
        </p:nvSpPr>
        <p:spPr>
          <a:xfrm>
            <a:off x="136261" y="111127"/>
            <a:ext cx="4970877" cy="421216"/>
          </a:xfrm>
        </p:spPr>
        <p:txBody>
          <a:bodyPr>
            <a:normAutofit fontScale="90000"/>
          </a:bodyPr>
          <a:lstStyle/>
          <a:p>
            <a:br>
              <a:rPr lang="en-GB" sz="2500" b="1" dirty="0"/>
            </a:br>
            <a:r>
              <a:rPr lang="en-GB" sz="4000" b="1" dirty="0"/>
              <a:t>What is a KPI?</a:t>
            </a:r>
            <a:br>
              <a:rPr lang="en-GB" sz="2500" b="1" dirty="0"/>
            </a:br>
            <a:endParaRPr lang="en-GB" sz="2500" b="1" dirty="0"/>
          </a:p>
        </p:txBody>
      </p:sp>
      <p:sp>
        <p:nvSpPr>
          <p:cNvPr id="3" name="Content Placeholder 2">
            <a:extLst>
              <a:ext uri="{FF2B5EF4-FFF2-40B4-BE49-F238E27FC236}">
                <a16:creationId xmlns:a16="http://schemas.microsoft.com/office/drawing/2014/main" id="{2ECEE3F9-3882-89F5-B74D-43298B25012A}"/>
              </a:ext>
            </a:extLst>
          </p:cNvPr>
          <p:cNvSpPr>
            <a:spLocks noGrp="1"/>
          </p:cNvSpPr>
          <p:nvPr>
            <p:ph sz="quarter" idx="13"/>
          </p:nvPr>
        </p:nvSpPr>
        <p:spPr>
          <a:xfrm>
            <a:off x="136261" y="725201"/>
            <a:ext cx="8002694" cy="5407597"/>
          </a:xfrm>
        </p:spPr>
        <p:txBody>
          <a:bodyPr>
            <a:noAutofit/>
          </a:bodyPr>
          <a:lstStyle/>
          <a:p>
            <a:pPr>
              <a:lnSpc>
                <a:spcPct val="100000"/>
              </a:lnSpc>
            </a:pPr>
            <a:r>
              <a:rPr lang="en-GB" sz="1800" dirty="0"/>
              <a:t>A Key Performance Indicator (KPI) is measure that is used to evaluate the performance of an organization against its strategic objectives.</a:t>
            </a:r>
          </a:p>
          <a:p>
            <a:pPr>
              <a:lnSpc>
                <a:spcPct val="100000"/>
              </a:lnSpc>
            </a:pPr>
            <a:r>
              <a:rPr lang="en-GB" sz="1800" dirty="0"/>
              <a:t>a KPI aligned to a </a:t>
            </a:r>
            <a:r>
              <a:rPr lang="en-GB" sz="1800" b="1" dirty="0"/>
              <a:t>strategic marketing objective </a:t>
            </a:r>
            <a:r>
              <a:rPr lang="en-GB" sz="1800" dirty="0"/>
              <a:t>may look like this:</a:t>
            </a:r>
          </a:p>
          <a:p>
            <a:pPr>
              <a:lnSpc>
                <a:spcPct val="100000"/>
              </a:lnSpc>
            </a:pPr>
            <a:r>
              <a:rPr lang="en-GB" sz="1800" b="1" dirty="0"/>
              <a:t>Objective:</a:t>
            </a:r>
            <a:r>
              <a:rPr lang="en-GB" sz="1800" dirty="0"/>
              <a:t> Increase the website conversion rate to 20%.</a:t>
            </a:r>
          </a:p>
          <a:p>
            <a:pPr>
              <a:lnSpc>
                <a:spcPct val="100000"/>
              </a:lnSpc>
            </a:pPr>
            <a:r>
              <a:rPr lang="en-GB" sz="1800" b="1" dirty="0"/>
              <a:t>Description: </a:t>
            </a:r>
            <a:r>
              <a:rPr lang="en-GB" sz="1800" dirty="0"/>
              <a:t>The current conversion rate has stalled at 12%. To be competitive the conversion rate needs to increase in line with our competitors.</a:t>
            </a:r>
          </a:p>
          <a:p>
            <a:pPr>
              <a:lnSpc>
                <a:spcPct val="100000"/>
              </a:lnSpc>
            </a:pPr>
            <a:r>
              <a:rPr lang="en-GB" sz="1800" b="1" dirty="0"/>
              <a:t>Completion:</a:t>
            </a:r>
            <a:r>
              <a:rPr lang="en-GB" sz="1800" dirty="0"/>
              <a:t> By the End of the year.</a:t>
            </a:r>
          </a:p>
          <a:p>
            <a:pPr>
              <a:lnSpc>
                <a:spcPct val="100000"/>
              </a:lnSpc>
            </a:pPr>
            <a:r>
              <a:rPr lang="en-GB" sz="1800" b="1" dirty="0"/>
              <a:t>Reporting Frequency:</a:t>
            </a:r>
            <a:r>
              <a:rPr lang="en-GB" sz="1800" dirty="0"/>
              <a:t> Monthly.</a:t>
            </a:r>
          </a:p>
          <a:p>
            <a:pPr>
              <a:lnSpc>
                <a:spcPct val="100000"/>
              </a:lnSpc>
            </a:pPr>
            <a:r>
              <a:rPr lang="en-GB" sz="1800" b="1" dirty="0"/>
              <a:t>Visual: </a:t>
            </a:r>
            <a:r>
              <a:rPr lang="en-GB" sz="1800" dirty="0"/>
              <a:t>graphics, pictures/products</a:t>
            </a:r>
          </a:p>
          <a:p>
            <a:pPr>
              <a:lnSpc>
                <a:spcPct val="100000"/>
              </a:lnSpc>
            </a:pPr>
            <a:r>
              <a:rPr lang="en-GB" sz="1800" b="1" dirty="0"/>
              <a:t>Data Source: </a:t>
            </a:r>
            <a:r>
              <a:rPr lang="en-GB" sz="1800" dirty="0"/>
              <a:t>Amount of Trials / Number of conversions.</a:t>
            </a:r>
          </a:p>
          <a:p>
            <a:pPr>
              <a:lnSpc>
                <a:spcPct val="100000"/>
              </a:lnSpc>
            </a:pPr>
            <a:r>
              <a:rPr lang="en-GB" sz="1800" b="1" dirty="0"/>
              <a:t>Owner:</a:t>
            </a:r>
            <a:r>
              <a:rPr lang="en-GB" sz="1800" dirty="0"/>
              <a:t> Product Manager / Marketing Manager </a:t>
            </a:r>
          </a:p>
          <a:p>
            <a:pPr>
              <a:lnSpc>
                <a:spcPct val="100000"/>
              </a:lnSpc>
            </a:pPr>
            <a:r>
              <a:rPr lang="en-GB" sz="1800" dirty="0"/>
              <a:t>A well-constructed KPI helps </a:t>
            </a:r>
            <a:r>
              <a:rPr lang="en-GB" sz="1800" b="1" dirty="0"/>
              <a:t>organisations translate visions into strategies and</a:t>
            </a:r>
            <a:r>
              <a:rPr lang="en-GB" sz="1800" dirty="0"/>
              <a:t> tracks </a:t>
            </a:r>
            <a:r>
              <a:rPr lang="en-GB" sz="1800" b="1" dirty="0"/>
              <a:t>the impact of initiatives</a:t>
            </a:r>
            <a:r>
              <a:rPr lang="en-GB" sz="1800" dirty="0"/>
              <a:t>. Companies benefit from a host of advantages, such as </a:t>
            </a:r>
            <a:r>
              <a:rPr lang="en-GB" sz="1800" b="1" dirty="0"/>
              <a:t>greater insight and real time information </a:t>
            </a:r>
            <a:r>
              <a:rPr lang="en-GB" sz="1800" dirty="0"/>
              <a:t>to make </a:t>
            </a:r>
            <a:r>
              <a:rPr lang="en-GB" sz="1800" b="1" dirty="0"/>
              <a:t>informed decisions.</a:t>
            </a:r>
          </a:p>
        </p:txBody>
      </p:sp>
      <p:pic>
        <p:nvPicPr>
          <p:cNvPr id="4" name="Picture 3">
            <a:extLst>
              <a:ext uri="{FF2B5EF4-FFF2-40B4-BE49-F238E27FC236}">
                <a16:creationId xmlns:a16="http://schemas.microsoft.com/office/drawing/2014/main" id="{DEFA68E7-FA39-9B1E-58C9-9B8D7A1038E0}"/>
              </a:ext>
            </a:extLst>
          </p:cNvPr>
          <p:cNvPicPr>
            <a:picLocks noChangeAspect="1"/>
          </p:cNvPicPr>
          <p:nvPr/>
        </p:nvPicPr>
        <p:blipFill>
          <a:blip r:embed="rId2"/>
          <a:stretch>
            <a:fillRect/>
          </a:stretch>
        </p:blipFill>
        <p:spPr>
          <a:xfrm>
            <a:off x="8138955" y="2809607"/>
            <a:ext cx="3826139" cy="1626108"/>
          </a:xfrm>
          <a:prstGeom prst="rect">
            <a:avLst/>
          </a:prstGeom>
        </p:spPr>
      </p:pic>
    </p:spTree>
    <p:extLst>
      <p:ext uri="{BB962C8B-B14F-4D97-AF65-F5344CB8AC3E}">
        <p14:creationId xmlns:p14="http://schemas.microsoft.com/office/powerpoint/2010/main" val="1424998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13686-3BB6-2C97-EC0F-80AE140DA668}"/>
              </a:ext>
            </a:extLst>
          </p:cNvPr>
          <p:cNvSpPr>
            <a:spLocks noGrp="1"/>
          </p:cNvSpPr>
          <p:nvPr>
            <p:ph type="title"/>
          </p:nvPr>
        </p:nvSpPr>
        <p:spPr>
          <a:xfrm>
            <a:off x="64823" y="39024"/>
            <a:ext cx="10905066" cy="1135737"/>
          </a:xfrm>
        </p:spPr>
        <p:txBody>
          <a:bodyPr>
            <a:normAutofit/>
          </a:bodyPr>
          <a:lstStyle/>
          <a:p>
            <a:r>
              <a:rPr lang="en-GB" sz="3600" b="1" dirty="0"/>
              <a:t>KPI’s</a:t>
            </a:r>
          </a:p>
        </p:txBody>
      </p:sp>
      <p:sp>
        <p:nvSpPr>
          <p:cNvPr id="3" name="Content Placeholder 2">
            <a:extLst>
              <a:ext uri="{FF2B5EF4-FFF2-40B4-BE49-F238E27FC236}">
                <a16:creationId xmlns:a16="http://schemas.microsoft.com/office/drawing/2014/main" id="{6E78406F-92D6-DF5F-BE48-A05AC4C5973C}"/>
              </a:ext>
            </a:extLst>
          </p:cNvPr>
          <p:cNvSpPr>
            <a:spLocks noGrp="1"/>
          </p:cNvSpPr>
          <p:nvPr>
            <p:ph sz="quarter" idx="13"/>
          </p:nvPr>
        </p:nvSpPr>
        <p:spPr>
          <a:xfrm>
            <a:off x="171981" y="1457471"/>
            <a:ext cx="4008384" cy="4393982"/>
          </a:xfrm>
        </p:spPr>
        <p:txBody>
          <a:bodyPr>
            <a:normAutofit/>
          </a:bodyPr>
          <a:lstStyle/>
          <a:p>
            <a:pPr>
              <a:lnSpc>
                <a:spcPct val="100000"/>
              </a:lnSpc>
            </a:pPr>
            <a:r>
              <a:rPr lang="en-GB" dirty="0"/>
              <a:t>In general, </a:t>
            </a:r>
            <a:r>
              <a:rPr lang="en-GB" b="1" dirty="0"/>
              <a:t>five of the most commonly used </a:t>
            </a:r>
            <a:r>
              <a:rPr lang="en-GB" dirty="0"/>
              <a:t>KPIs include:</a:t>
            </a:r>
          </a:p>
          <a:p>
            <a:pPr marL="514350" indent="-514350">
              <a:lnSpc>
                <a:spcPct val="100000"/>
              </a:lnSpc>
              <a:buFont typeface="+mj-lt"/>
              <a:buAutoNum type="arabicPeriod"/>
            </a:pPr>
            <a:r>
              <a:rPr lang="en-GB" dirty="0"/>
              <a:t>Revenue growth.</a:t>
            </a:r>
          </a:p>
          <a:p>
            <a:pPr marL="514350" indent="-514350">
              <a:lnSpc>
                <a:spcPct val="100000"/>
              </a:lnSpc>
              <a:buFont typeface="+mj-lt"/>
              <a:buAutoNum type="arabicPeriod"/>
            </a:pPr>
            <a:r>
              <a:rPr lang="en-GB" dirty="0"/>
              <a:t>Revenue per client.</a:t>
            </a:r>
          </a:p>
          <a:p>
            <a:pPr marL="514350" indent="-514350">
              <a:lnSpc>
                <a:spcPct val="100000"/>
              </a:lnSpc>
              <a:buFont typeface="+mj-lt"/>
              <a:buAutoNum type="arabicPeriod"/>
            </a:pPr>
            <a:r>
              <a:rPr lang="en-GB" dirty="0"/>
              <a:t>Profit margin.</a:t>
            </a:r>
          </a:p>
          <a:p>
            <a:pPr marL="514350" indent="-514350">
              <a:lnSpc>
                <a:spcPct val="100000"/>
              </a:lnSpc>
              <a:buFont typeface="+mj-lt"/>
              <a:buAutoNum type="arabicPeriod"/>
            </a:pPr>
            <a:r>
              <a:rPr lang="en-GB" dirty="0"/>
              <a:t>Client retention rate.</a:t>
            </a:r>
          </a:p>
          <a:p>
            <a:pPr marL="514350" indent="-514350">
              <a:lnSpc>
                <a:spcPct val="100000"/>
              </a:lnSpc>
              <a:buFont typeface="+mj-lt"/>
              <a:buAutoNum type="arabicPeriod"/>
            </a:pPr>
            <a:r>
              <a:rPr lang="en-GB" dirty="0"/>
              <a:t>Customer satisfaction.</a:t>
            </a:r>
            <a:endParaRPr lang="en-GB" sz="2000" dirty="0"/>
          </a:p>
        </p:txBody>
      </p:sp>
      <p:pic>
        <p:nvPicPr>
          <p:cNvPr id="4" name="Picture 3">
            <a:extLst>
              <a:ext uri="{FF2B5EF4-FFF2-40B4-BE49-F238E27FC236}">
                <a16:creationId xmlns:a16="http://schemas.microsoft.com/office/drawing/2014/main" id="{A6AB1C78-5892-DAA4-9F67-8E2EF95BA1C9}"/>
              </a:ext>
            </a:extLst>
          </p:cNvPr>
          <p:cNvPicPr>
            <a:picLocks noChangeAspect="1"/>
          </p:cNvPicPr>
          <p:nvPr/>
        </p:nvPicPr>
        <p:blipFill>
          <a:blip r:embed="rId2"/>
          <a:stretch>
            <a:fillRect/>
          </a:stretch>
        </p:blipFill>
        <p:spPr>
          <a:xfrm>
            <a:off x="5716801" y="1174761"/>
            <a:ext cx="6253212" cy="4178155"/>
          </a:xfrm>
          <a:prstGeom prst="rect">
            <a:avLst/>
          </a:prstGeom>
        </p:spPr>
      </p:pic>
    </p:spTree>
    <p:extLst>
      <p:ext uri="{BB962C8B-B14F-4D97-AF65-F5344CB8AC3E}">
        <p14:creationId xmlns:p14="http://schemas.microsoft.com/office/powerpoint/2010/main" val="203546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699C3-9C08-2681-FF9E-FFFE877D5A63}"/>
              </a:ext>
            </a:extLst>
          </p:cNvPr>
          <p:cNvSpPr>
            <a:spLocks noGrp="1"/>
          </p:cNvSpPr>
          <p:nvPr>
            <p:ph type="title"/>
          </p:nvPr>
        </p:nvSpPr>
        <p:spPr>
          <a:xfrm>
            <a:off x="643467" y="321734"/>
            <a:ext cx="10905066" cy="1135737"/>
          </a:xfrm>
        </p:spPr>
        <p:txBody>
          <a:bodyPr>
            <a:normAutofit/>
          </a:bodyPr>
          <a:lstStyle/>
          <a:p>
            <a:r>
              <a:rPr lang="en-GB" sz="3600" b="1" dirty="0"/>
              <a:t>What is operational excellence KPI?</a:t>
            </a:r>
            <a:br>
              <a:rPr lang="en-GB" sz="3600" b="1" dirty="0"/>
            </a:br>
            <a:endParaRPr lang="en-GB" sz="3600" b="1" dirty="0"/>
          </a:p>
        </p:txBody>
      </p:sp>
      <p:sp>
        <p:nvSpPr>
          <p:cNvPr id="3" name="Content Placeholder 2">
            <a:extLst>
              <a:ext uri="{FF2B5EF4-FFF2-40B4-BE49-F238E27FC236}">
                <a16:creationId xmlns:a16="http://schemas.microsoft.com/office/drawing/2014/main" id="{75C0D5A5-A332-40D0-54F5-5AD901E1DB27}"/>
              </a:ext>
            </a:extLst>
          </p:cNvPr>
          <p:cNvSpPr>
            <a:spLocks noGrp="1"/>
          </p:cNvSpPr>
          <p:nvPr>
            <p:ph sz="quarter" idx="13"/>
          </p:nvPr>
        </p:nvSpPr>
        <p:spPr>
          <a:xfrm>
            <a:off x="236273" y="1232009"/>
            <a:ext cx="10905066" cy="4393982"/>
          </a:xfrm>
        </p:spPr>
        <p:txBody>
          <a:bodyPr>
            <a:normAutofit/>
          </a:bodyPr>
          <a:lstStyle/>
          <a:p>
            <a:r>
              <a:rPr lang="en-GB" dirty="0"/>
              <a:t>Operational excellence is all about improving your return on investment. </a:t>
            </a:r>
          </a:p>
          <a:p>
            <a:r>
              <a:rPr lang="en-GB" dirty="0"/>
              <a:t>By measuring and tracking key performance indicators (KPIs), you can </a:t>
            </a:r>
            <a:r>
              <a:rPr lang="en-GB" b="1" dirty="0"/>
              <a:t>identify</a:t>
            </a:r>
            <a:r>
              <a:rPr lang="en-GB" dirty="0"/>
              <a:t> areas of improvement and </a:t>
            </a:r>
            <a:r>
              <a:rPr lang="en-GB" b="1" dirty="0"/>
              <a:t>make changes </a:t>
            </a:r>
            <a:r>
              <a:rPr lang="en-GB" dirty="0"/>
              <a:t>that will impact your business</a:t>
            </a:r>
          </a:p>
          <a:p>
            <a:r>
              <a:rPr lang="en-GB" b="0" i="0" dirty="0">
                <a:effectLst/>
              </a:rPr>
              <a:t>5 operations performance objectives:</a:t>
            </a:r>
          </a:p>
          <a:p>
            <a:r>
              <a:rPr lang="en-GB" b="0" i="0" dirty="0">
                <a:effectLst/>
              </a:rPr>
              <a:t>Slack et al. (2007) describe five basic operations performance objectives which allow the organisation to measure its operations performance. </a:t>
            </a:r>
          </a:p>
          <a:p>
            <a:r>
              <a:rPr lang="en-GB" b="0" i="0" dirty="0">
                <a:effectLst/>
              </a:rPr>
              <a:t>The performance objectives are </a:t>
            </a:r>
            <a:r>
              <a:rPr lang="en-GB" b="1" i="0" dirty="0">
                <a:effectLst/>
              </a:rPr>
              <a:t>quality, speed, dependability, flexibility and cost</a:t>
            </a:r>
            <a:r>
              <a:rPr lang="en-GB" b="0" i="0" dirty="0">
                <a:effectLst/>
              </a:rPr>
              <a:t>.</a:t>
            </a:r>
          </a:p>
          <a:p>
            <a:endParaRPr lang="en-GB" sz="2000" dirty="0"/>
          </a:p>
        </p:txBody>
      </p:sp>
    </p:spTree>
    <p:extLst>
      <p:ext uri="{BB962C8B-B14F-4D97-AF65-F5344CB8AC3E}">
        <p14:creationId xmlns:p14="http://schemas.microsoft.com/office/powerpoint/2010/main" val="1264785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FB16D-8EEC-91EF-3DD0-8F3ECD8B2DF4}"/>
              </a:ext>
            </a:extLst>
          </p:cNvPr>
          <p:cNvSpPr>
            <a:spLocks noGrp="1"/>
          </p:cNvSpPr>
          <p:nvPr>
            <p:ph type="title"/>
          </p:nvPr>
        </p:nvSpPr>
        <p:spPr>
          <a:xfrm>
            <a:off x="643467" y="321734"/>
            <a:ext cx="10905066" cy="1135737"/>
          </a:xfrm>
        </p:spPr>
        <p:txBody>
          <a:bodyPr>
            <a:normAutofit/>
          </a:bodyPr>
          <a:lstStyle/>
          <a:p>
            <a:r>
              <a:rPr lang="en-GB" sz="3600" b="1" dirty="0"/>
              <a:t>Steps to follow to write effective KPIs</a:t>
            </a:r>
            <a:br>
              <a:rPr lang="en-GB" sz="3600" dirty="0"/>
            </a:br>
            <a:endParaRPr lang="en-GB" sz="3600" dirty="0"/>
          </a:p>
        </p:txBody>
      </p:sp>
      <p:sp>
        <p:nvSpPr>
          <p:cNvPr id="3" name="Content Placeholder 2">
            <a:extLst>
              <a:ext uri="{FF2B5EF4-FFF2-40B4-BE49-F238E27FC236}">
                <a16:creationId xmlns:a16="http://schemas.microsoft.com/office/drawing/2014/main" id="{61DCF163-0C26-6D3D-D147-2BA0762FB7B5}"/>
              </a:ext>
            </a:extLst>
          </p:cNvPr>
          <p:cNvSpPr>
            <a:spLocks noGrp="1"/>
          </p:cNvSpPr>
          <p:nvPr>
            <p:ph sz="quarter" idx="13"/>
          </p:nvPr>
        </p:nvSpPr>
        <p:spPr>
          <a:xfrm>
            <a:off x="507030" y="1345815"/>
            <a:ext cx="10905066" cy="4393982"/>
          </a:xfrm>
        </p:spPr>
        <p:txBody>
          <a:bodyPr>
            <a:normAutofit/>
          </a:bodyPr>
          <a:lstStyle/>
          <a:p>
            <a:pPr>
              <a:lnSpc>
                <a:spcPct val="100000"/>
              </a:lnSpc>
            </a:pPr>
            <a:r>
              <a:rPr lang="en-GB" dirty="0"/>
              <a:t>Step 1 – Identify your organization's strategic objectives. </a:t>
            </a:r>
          </a:p>
          <a:p>
            <a:pPr>
              <a:lnSpc>
                <a:spcPct val="100000"/>
              </a:lnSpc>
            </a:pPr>
            <a:r>
              <a:rPr lang="en-GB" dirty="0"/>
              <a:t>Step 2 – Define the criteria for success. </a:t>
            </a:r>
          </a:p>
          <a:p>
            <a:pPr>
              <a:lnSpc>
                <a:spcPct val="100000"/>
              </a:lnSpc>
            </a:pPr>
            <a:r>
              <a:rPr lang="en-GB" dirty="0"/>
              <a:t>Step 3: Develop key performance questions. </a:t>
            </a:r>
          </a:p>
          <a:p>
            <a:pPr>
              <a:lnSpc>
                <a:spcPct val="100000"/>
              </a:lnSpc>
            </a:pPr>
            <a:r>
              <a:rPr lang="en-GB" dirty="0"/>
              <a:t>Step 4- Collect supporting data. </a:t>
            </a:r>
          </a:p>
          <a:p>
            <a:pPr>
              <a:lnSpc>
                <a:spcPct val="100000"/>
              </a:lnSpc>
            </a:pPr>
            <a:r>
              <a:rPr lang="en-GB" dirty="0"/>
              <a:t>Step 5: Determine what to measure and how frequently you should measure. </a:t>
            </a:r>
          </a:p>
          <a:p>
            <a:pPr>
              <a:lnSpc>
                <a:spcPct val="100000"/>
              </a:lnSpc>
            </a:pPr>
            <a:r>
              <a:rPr lang="en-GB" dirty="0"/>
              <a:t>Step 5: Develop the KPIs</a:t>
            </a:r>
            <a:r>
              <a:rPr lang="en-GB" sz="2000" dirty="0"/>
              <a:t>.</a:t>
            </a:r>
          </a:p>
        </p:txBody>
      </p:sp>
    </p:spTree>
    <p:extLst>
      <p:ext uri="{BB962C8B-B14F-4D97-AF65-F5344CB8AC3E}">
        <p14:creationId xmlns:p14="http://schemas.microsoft.com/office/powerpoint/2010/main" val="500983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D5A026E-9B86-DDD0-18A5-060D61CD8E8D}"/>
              </a:ext>
            </a:extLst>
          </p:cNvPr>
          <p:cNvPicPr>
            <a:picLocks noChangeAspect="1"/>
          </p:cNvPicPr>
          <p:nvPr/>
        </p:nvPicPr>
        <p:blipFill>
          <a:blip r:embed="rId2"/>
          <a:stretch>
            <a:fillRect/>
          </a:stretch>
        </p:blipFill>
        <p:spPr>
          <a:xfrm>
            <a:off x="9051130" y="1909101"/>
            <a:ext cx="3042505" cy="2278451"/>
          </a:xfrm>
          <a:prstGeom prst="rect">
            <a:avLst/>
          </a:prstGeom>
        </p:spPr>
      </p:pic>
      <p:sp>
        <p:nvSpPr>
          <p:cNvPr id="2" name="Title 1">
            <a:extLst>
              <a:ext uri="{FF2B5EF4-FFF2-40B4-BE49-F238E27FC236}">
                <a16:creationId xmlns:a16="http://schemas.microsoft.com/office/drawing/2014/main" id="{6F4F58CE-38E2-AEBF-0796-5A2F0EF5A01C}"/>
              </a:ext>
            </a:extLst>
          </p:cNvPr>
          <p:cNvSpPr>
            <a:spLocks noGrp="1"/>
          </p:cNvSpPr>
          <p:nvPr>
            <p:ph type="title"/>
          </p:nvPr>
        </p:nvSpPr>
        <p:spPr>
          <a:xfrm>
            <a:off x="222731" y="70373"/>
            <a:ext cx="4970877" cy="1135737"/>
          </a:xfrm>
        </p:spPr>
        <p:txBody>
          <a:bodyPr>
            <a:normAutofit/>
          </a:bodyPr>
          <a:lstStyle/>
          <a:p>
            <a:r>
              <a:rPr lang="en-GB" sz="3600" b="1" dirty="0"/>
              <a:t>Lagging &amp; Leading KPIs</a:t>
            </a:r>
            <a:br>
              <a:rPr lang="en-GB" sz="3600" b="1" dirty="0"/>
            </a:br>
            <a:endParaRPr lang="en-GB" sz="3600" b="1" dirty="0"/>
          </a:p>
        </p:txBody>
      </p:sp>
      <p:sp>
        <p:nvSpPr>
          <p:cNvPr id="3" name="Content Placeholder 2">
            <a:extLst>
              <a:ext uri="{FF2B5EF4-FFF2-40B4-BE49-F238E27FC236}">
                <a16:creationId xmlns:a16="http://schemas.microsoft.com/office/drawing/2014/main" id="{2ED003DC-9A6C-A286-4F4C-DE0BA8A1F097}"/>
              </a:ext>
            </a:extLst>
          </p:cNvPr>
          <p:cNvSpPr>
            <a:spLocks noGrp="1"/>
          </p:cNvSpPr>
          <p:nvPr>
            <p:ph sz="quarter" idx="13"/>
          </p:nvPr>
        </p:nvSpPr>
        <p:spPr>
          <a:xfrm>
            <a:off x="98365" y="877498"/>
            <a:ext cx="9710004" cy="5486400"/>
          </a:xfrm>
        </p:spPr>
        <p:txBody>
          <a:bodyPr>
            <a:normAutofit/>
          </a:bodyPr>
          <a:lstStyle/>
          <a:p>
            <a:pPr>
              <a:lnSpc>
                <a:spcPct val="110000"/>
              </a:lnSpc>
            </a:pPr>
            <a:r>
              <a:rPr lang="en-GB" sz="2000" b="1" dirty="0"/>
              <a:t>Lagging KPIs are </a:t>
            </a:r>
            <a:r>
              <a:rPr lang="en-GB" sz="2000" dirty="0"/>
              <a:t>used to determine the </a:t>
            </a:r>
            <a:r>
              <a:rPr lang="en-GB" sz="2000" b="1" dirty="0"/>
              <a:t>result of past performance, </a:t>
            </a:r>
            <a:r>
              <a:rPr lang="en-GB" sz="2000" dirty="0"/>
              <a:t>such as production, volume or a result. </a:t>
            </a:r>
          </a:p>
          <a:p>
            <a:pPr>
              <a:lnSpc>
                <a:spcPct val="110000"/>
              </a:lnSpc>
            </a:pPr>
            <a:r>
              <a:rPr lang="en-GB" sz="2000" b="1" dirty="0"/>
              <a:t>Easy to measure </a:t>
            </a:r>
            <a:r>
              <a:rPr lang="en-GB" sz="2000" dirty="0"/>
              <a:t>used to understand how well a process is performing. For example, the 'number of units produced' in a manufacturing process or 'revenue this month' are lagging KPIs.</a:t>
            </a:r>
          </a:p>
          <a:p>
            <a:pPr>
              <a:lnSpc>
                <a:spcPct val="110000"/>
              </a:lnSpc>
            </a:pPr>
            <a:r>
              <a:rPr lang="en-GB" sz="2000" b="1" dirty="0"/>
              <a:t>Leading KPIs </a:t>
            </a:r>
            <a:r>
              <a:rPr lang="en-GB" sz="2000" dirty="0"/>
              <a:t>are used to </a:t>
            </a:r>
            <a:r>
              <a:rPr lang="en-GB" sz="2000" b="1" dirty="0"/>
              <a:t>predict or influence future performance</a:t>
            </a:r>
            <a:r>
              <a:rPr lang="en-GB" sz="2000" dirty="0"/>
              <a:t>. They are more difficult to set up as they </a:t>
            </a:r>
            <a:r>
              <a:rPr lang="en-GB" sz="2000" b="1" dirty="0"/>
              <a:t>rely more on external actions to impact outcomes</a:t>
            </a:r>
            <a:r>
              <a:rPr lang="en-GB" sz="2000" dirty="0"/>
              <a:t>, such as changes in process or investments in infrastructure. For example, increasing the number of 'routine maintenance checks' in a production line may highlight faults that were causing defects. This would then lead to a higher overall unit production rate.</a:t>
            </a:r>
          </a:p>
          <a:p>
            <a:pPr algn="l">
              <a:lnSpc>
                <a:spcPct val="120000"/>
              </a:lnSpc>
            </a:pPr>
            <a:r>
              <a:rPr lang="en-GB" sz="2000" b="1" i="0" dirty="0">
                <a:solidFill>
                  <a:srgbClr val="37424D"/>
                </a:solidFill>
                <a:effectLst/>
              </a:rPr>
              <a:t>Operational KPIs clearly articulate detailed and timely information that is used to make day to day decisions or take corrective actions on performance or a process. </a:t>
            </a:r>
          </a:p>
          <a:p>
            <a:pPr>
              <a:lnSpc>
                <a:spcPct val="110000"/>
              </a:lnSpc>
            </a:pPr>
            <a:endParaRPr lang="en-GB" dirty="0"/>
          </a:p>
        </p:txBody>
      </p:sp>
    </p:spTree>
    <p:extLst>
      <p:ext uri="{BB962C8B-B14F-4D97-AF65-F5344CB8AC3E}">
        <p14:creationId xmlns:p14="http://schemas.microsoft.com/office/powerpoint/2010/main" val="2049613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3BE85-0A84-5029-12D2-C518B29908B2}"/>
              </a:ext>
            </a:extLst>
          </p:cNvPr>
          <p:cNvSpPr>
            <a:spLocks noGrp="1"/>
          </p:cNvSpPr>
          <p:nvPr>
            <p:ph type="title"/>
          </p:nvPr>
        </p:nvSpPr>
        <p:spPr>
          <a:xfrm>
            <a:off x="686834" y="1153572"/>
            <a:ext cx="3200400" cy="4461163"/>
          </a:xfrm>
        </p:spPr>
        <p:txBody>
          <a:bodyPr>
            <a:normAutofit/>
          </a:bodyPr>
          <a:lstStyle/>
          <a:p>
            <a:br>
              <a:rPr lang="en-GB" b="1" dirty="0"/>
            </a:br>
            <a:r>
              <a:rPr lang="en-GB" b="1" dirty="0"/>
              <a:t>Fixed vs. Variable Operating Expenses</a:t>
            </a:r>
            <a:br>
              <a:rPr lang="en-GB" dirty="0"/>
            </a:br>
            <a:endParaRPr lang="en-GB" dirty="0"/>
          </a:p>
        </p:txBody>
      </p:sp>
      <p:sp>
        <p:nvSpPr>
          <p:cNvPr id="3" name="Content Placeholder 2">
            <a:extLst>
              <a:ext uri="{FF2B5EF4-FFF2-40B4-BE49-F238E27FC236}">
                <a16:creationId xmlns:a16="http://schemas.microsoft.com/office/drawing/2014/main" id="{ACFB8C28-8451-0513-AFDC-87BD389FD44F}"/>
              </a:ext>
            </a:extLst>
          </p:cNvPr>
          <p:cNvSpPr>
            <a:spLocks noGrp="1"/>
          </p:cNvSpPr>
          <p:nvPr>
            <p:ph sz="quarter" idx="13"/>
          </p:nvPr>
        </p:nvSpPr>
        <p:spPr>
          <a:xfrm>
            <a:off x="3836195" y="84138"/>
            <a:ext cx="8179594" cy="6145212"/>
          </a:xfrm>
        </p:spPr>
        <p:txBody>
          <a:bodyPr anchor="ctr">
            <a:normAutofit/>
          </a:bodyPr>
          <a:lstStyle/>
          <a:p>
            <a:pPr>
              <a:lnSpc>
                <a:spcPct val="100000"/>
              </a:lnSpc>
            </a:pPr>
            <a:r>
              <a:rPr lang="en-GB" sz="2400" dirty="0"/>
              <a:t>There are </a:t>
            </a:r>
            <a:r>
              <a:rPr lang="en-GB" sz="2400" b="1" dirty="0"/>
              <a:t>two common categories </a:t>
            </a:r>
            <a:r>
              <a:rPr lang="en-GB" sz="2400" dirty="0"/>
              <a:t>of expenses that businesses pay: fixed and variable costs. Both have a very important role in the normal operations of any company. </a:t>
            </a:r>
          </a:p>
          <a:p>
            <a:pPr>
              <a:lnSpc>
                <a:spcPct val="100000"/>
              </a:lnSpc>
            </a:pPr>
            <a:r>
              <a:rPr lang="en-GB" sz="2400" b="1" dirty="0"/>
              <a:t>Fixed expenses are any costs that remain static regardless of output</a:t>
            </a:r>
            <a:r>
              <a:rPr lang="en-GB" sz="2400" dirty="0"/>
              <a:t>. These costs that constantly and consistently occur, so a company cannot avoid them . These expenses rarely have anything to do with production and never really vary, which means they are relatively </a:t>
            </a:r>
            <a:r>
              <a:rPr lang="en-GB" sz="2400" b="1" dirty="0"/>
              <a:t>predictable.</a:t>
            </a:r>
            <a:r>
              <a:rPr lang="en-GB" sz="2400" dirty="0"/>
              <a:t> Some examples of fixed costs include insurance, property taxes, and payroll.</a:t>
            </a:r>
          </a:p>
          <a:p>
            <a:pPr>
              <a:lnSpc>
                <a:spcPct val="100000"/>
              </a:lnSpc>
            </a:pPr>
            <a:r>
              <a:rPr lang="en-GB" sz="2400" b="1" dirty="0"/>
              <a:t>Variable expenses, change</a:t>
            </a:r>
            <a:r>
              <a:rPr lang="en-GB" sz="2400" dirty="0"/>
              <a:t> based on </a:t>
            </a:r>
            <a:r>
              <a:rPr lang="en-GB" sz="2400" b="1" dirty="0"/>
              <a:t>production</a:t>
            </a:r>
            <a:r>
              <a:rPr lang="en-GB" sz="2400" dirty="0"/>
              <a:t>, produces more, costs go up. The opposite is true when production drop. affected by economic and financial changes, corporate restructuring that may change the dynamic of a business. </a:t>
            </a:r>
          </a:p>
        </p:txBody>
      </p:sp>
    </p:spTree>
    <p:extLst>
      <p:ext uri="{BB962C8B-B14F-4D97-AF65-F5344CB8AC3E}">
        <p14:creationId xmlns:p14="http://schemas.microsoft.com/office/powerpoint/2010/main" val="1896743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DFBE1-8D2B-77BD-2EA1-D684AE7C1BFD}"/>
              </a:ext>
            </a:extLst>
          </p:cNvPr>
          <p:cNvSpPr>
            <a:spLocks noGrp="1"/>
          </p:cNvSpPr>
          <p:nvPr>
            <p:ph type="title"/>
          </p:nvPr>
        </p:nvSpPr>
        <p:spPr>
          <a:xfrm>
            <a:off x="121973" y="0"/>
            <a:ext cx="10905066" cy="695636"/>
          </a:xfrm>
        </p:spPr>
        <p:txBody>
          <a:bodyPr>
            <a:normAutofit fontScale="90000"/>
          </a:bodyPr>
          <a:lstStyle/>
          <a:p>
            <a:br>
              <a:rPr lang="en-GB" sz="2500" b="1" dirty="0"/>
            </a:br>
            <a:r>
              <a:rPr lang="en-GB" sz="4000" b="1" dirty="0"/>
              <a:t>Common Operating Expenses</a:t>
            </a:r>
            <a:br>
              <a:rPr lang="en-GB" sz="2500" b="1" dirty="0"/>
            </a:br>
            <a:endParaRPr lang="en-GB" sz="2500" b="1" dirty="0"/>
          </a:p>
        </p:txBody>
      </p:sp>
      <p:sp>
        <p:nvSpPr>
          <p:cNvPr id="3" name="Content Placeholder 2">
            <a:extLst>
              <a:ext uri="{FF2B5EF4-FFF2-40B4-BE49-F238E27FC236}">
                <a16:creationId xmlns:a16="http://schemas.microsoft.com/office/drawing/2014/main" id="{BDF6FBE5-E544-4C12-5FC6-3F3C73B18412}"/>
              </a:ext>
            </a:extLst>
          </p:cNvPr>
          <p:cNvSpPr>
            <a:spLocks noGrp="1"/>
          </p:cNvSpPr>
          <p:nvPr>
            <p:ph sz="quarter" idx="13"/>
          </p:nvPr>
        </p:nvSpPr>
        <p:spPr>
          <a:xfrm>
            <a:off x="179123" y="821664"/>
            <a:ext cx="11915246" cy="5214671"/>
          </a:xfrm>
        </p:spPr>
        <p:txBody>
          <a:bodyPr>
            <a:normAutofit/>
          </a:bodyPr>
          <a:lstStyle/>
          <a:p>
            <a:r>
              <a:rPr lang="en-GB" sz="2000" dirty="0"/>
              <a:t>Operating expenses that occur regardless of the type of business, such as payroll and marketing, while others are specific to certain industries and businesses. The extent of these expenses, though, can vary based on a company's size or industry.</a:t>
            </a:r>
          </a:p>
          <a:p>
            <a:r>
              <a:rPr lang="en-GB" sz="2000" dirty="0"/>
              <a:t>Sales and marketing departments often accrue different operating expenses, such as:</a:t>
            </a:r>
          </a:p>
          <a:p>
            <a:r>
              <a:rPr lang="en-GB" sz="2000" dirty="0"/>
              <a:t>Costs for advertising</a:t>
            </a:r>
          </a:p>
          <a:p>
            <a:r>
              <a:rPr lang="en-GB" sz="2000" dirty="0"/>
              <a:t>Sales materials</a:t>
            </a:r>
          </a:p>
          <a:p>
            <a:r>
              <a:rPr lang="en-GB" sz="2000" dirty="0"/>
              <a:t>Travel</a:t>
            </a:r>
          </a:p>
          <a:p>
            <a:r>
              <a:rPr lang="en-GB" sz="2000" dirty="0"/>
              <a:t>Direct mailings</a:t>
            </a:r>
          </a:p>
          <a:p>
            <a:r>
              <a:rPr lang="en-GB" sz="2000" dirty="0"/>
              <a:t>Entertainment provided for clients and customers</a:t>
            </a:r>
          </a:p>
          <a:p>
            <a:r>
              <a:rPr lang="en-GB" sz="2000" dirty="0"/>
              <a:t>Different operating expenses accrued for a typical office may include accounting expenditures, insurance costs, payments for property taxes and utilities, repair and rental fees for non-production facilities, office supplies, and legal fees. </a:t>
            </a:r>
          </a:p>
          <a:p>
            <a:r>
              <a:rPr lang="en-GB" sz="2000" dirty="0"/>
              <a:t>These costs are not entirely unexpected and are often considered when </a:t>
            </a:r>
            <a:r>
              <a:rPr lang="en-GB" sz="2000" b="1" dirty="0"/>
              <a:t>planning the budget </a:t>
            </a:r>
            <a:r>
              <a:rPr lang="en-GB" sz="2000" dirty="0"/>
              <a:t>for the next year.</a:t>
            </a:r>
          </a:p>
          <a:p>
            <a:endParaRPr lang="en-GB" sz="1700" dirty="0"/>
          </a:p>
          <a:p>
            <a:endParaRPr lang="en-GB" sz="1700" dirty="0"/>
          </a:p>
        </p:txBody>
      </p:sp>
    </p:spTree>
    <p:extLst>
      <p:ext uri="{BB962C8B-B14F-4D97-AF65-F5344CB8AC3E}">
        <p14:creationId xmlns:p14="http://schemas.microsoft.com/office/powerpoint/2010/main" val="1752512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9E031-1604-E4EC-B4FE-01EE4365D086}"/>
              </a:ext>
            </a:extLst>
          </p:cNvPr>
          <p:cNvSpPr>
            <a:spLocks noGrp="1"/>
          </p:cNvSpPr>
          <p:nvPr>
            <p:ph type="title"/>
          </p:nvPr>
        </p:nvSpPr>
        <p:spPr>
          <a:xfrm>
            <a:off x="83191" y="0"/>
            <a:ext cx="5393361" cy="1325563"/>
          </a:xfrm>
        </p:spPr>
        <p:txBody>
          <a:bodyPr>
            <a:normAutofit fontScale="90000"/>
          </a:bodyPr>
          <a:lstStyle/>
          <a:p>
            <a:r>
              <a:rPr lang="en-GB" sz="3600" b="1" dirty="0"/>
              <a:t>What Are Operating Expenses?</a:t>
            </a:r>
            <a:br>
              <a:rPr lang="en-GB" sz="3600" b="1" dirty="0"/>
            </a:br>
            <a:endParaRPr lang="en-GB" sz="3600" b="1" dirty="0"/>
          </a:p>
        </p:txBody>
      </p:sp>
      <p:sp>
        <p:nvSpPr>
          <p:cNvPr id="3" name="Content Placeholder 2">
            <a:extLst>
              <a:ext uri="{FF2B5EF4-FFF2-40B4-BE49-F238E27FC236}">
                <a16:creationId xmlns:a16="http://schemas.microsoft.com/office/drawing/2014/main" id="{B08755B9-4A81-B87A-A74F-237AA23CCB2C}"/>
              </a:ext>
            </a:extLst>
          </p:cNvPr>
          <p:cNvSpPr>
            <a:spLocks noGrp="1"/>
          </p:cNvSpPr>
          <p:nvPr>
            <p:ph sz="quarter" idx="13"/>
          </p:nvPr>
        </p:nvSpPr>
        <p:spPr>
          <a:xfrm>
            <a:off x="343249" y="1253331"/>
            <a:ext cx="5393361" cy="4351338"/>
          </a:xfrm>
        </p:spPr>
        <p:txBody>
          <a:bodyPr>
            <a:normAutofit fontScale="70000" lnSpcReduction="20000"/>
          </a:bodyPr>
          <a:lstStyle/>
          <a:p>
            <a:pPr>
              <a:lnSpc>
                <a:spcPct val="120000"/>
              </a:lnSpc>
            </a:pPr>
            <a:r>
              <a:rPr lang="en-GB" dirty="0"/>
              <a:t>Operating expenses are any costs that a business incurs in its day-to-day business.</a:t>
            </a:r>
          </a:p>
          <a:p>
            <a:pPr>
              <a:lnSpc>
                <a:spcPct val="120000"/>
              </a:lnSpc>
            </a:pPr>
            <a:r>
              <a:rPr lang="en-GB" dirty="0"/>
              <a:t> These costs may be fixed or variable and often depend on the nature of the business. </a:t>
            </a:r>
          </a:p>
          <a:p>
            <a:pPr>
              <a:lnSpc>
                <a:spcPct val="120000"/>
              </a:lnSpc>
            </a:pPr>
            <a:r>
              <a:rPr lang="en-GB" dirty="0"/>
              <a:t>Some of the most common operating expenses include rent, insurance, marketing, and payroll.</a:t>
            </a:r>
          </a:p>
          <a:p>
            <a:pPr>
              <a:lnSpc>
                <a:spcPct val="120000"/>
              </a:lnSpc>
            </a:pPr>
            <a:r>
              <a:rPr lang="en-GB" sz="2800" b="0" i="0" dirty="0">
                <a:solidFill>
                  <a:srgbClr val="0F0F0F"/>
                </a:solidFill>
                <a:effectLst/>
                <a:latin typeface="+mn-lt"/>
              </a:rPr>
              <a:t>expenses directly associated with the core activities and day-to-day functioning of organizing and hosting the event. These costs are essential for the event to take place and are directly tied to the event's primary purpose.</a:t>
            </a:r>
            <a:r>
              <a:rPr lang="en-GB" sz="2800" dirty="0">
                <a:latin typeface="+mn-lt"/>
              </a:rPr>
              <a:t> for events</a:t>
            </a:r>
            <a:endParaRPr lang="en-GB" dirty="0"/>
          </a:p>
        </p:txBody>
      </p:sp>
      <p:pic>
        <p:nvPicPr>
          <p:cNvPr id="4" name="Picture 3">
            <a:extLst>
              <a:ext uri="{FF2B5EF4-FFF2-40B4-BE49-F238E27FC236}">
                <a16:creationId xmlns:a16="http://schemas.microsoft.com/office/drawing/2014/main" id="{08E60425-D957-E1E5-A09B-3899DDF6AE32}"/>
              </a:ext>
            </a:extLst>
          </p:cNvPr>
          <p:cNvPicPr>
            <a:picLocks noChangeAspect="1"/>
          </p:cNvPicPr>
          <p:nvPr/>
        </p:nvPicPr>
        <p:blipFill>
          <a:blip r:embed="rId2"/>
          <a:stretch>
            <a:fillRect/>
          </a:stretch>
        </p:blipFill>
        <p:spPr>
          <a:xfrm>
            <a:off x="7887184" y="1722201"/>
            <a:ext cx="3781051" cy="2769620"/>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Tree>
    <p:extLst>
      <p:ext uri="{BB962C8B-B14F-4D97-AF65-F5344CB8AC3E}">
        <p14:creationId xmlns:p14="http://schemas.microsoft.com/office/powerpoint/2010/main" val="10218662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C798B-D68D-4165-B5DE-C1F33807A360}"/>
              </a:ext>
            </a:extLst>
          </p:cNvPr>
          <p:cNvSpPr>
            <a:spLocks noGrp="1"/>
          </p:cNvSpPr>
          <p:nvPr>
            <p:ph type="title"/>
          </p:nvPr>
        </p:nvSpPr>
        <p:spPr>
          <a:xfrm>
            <a:off x="0" y="63122"/>
            <a:ext cx="10515600" cy="532496"/>
          </a:xfrm>
        </p:spPr>
        <p:txBody>
          <a:bodyPr>
            <a:normAutofit/>
          </a:bodyPr>
          <a:lstStyle/>
          <a:p>
            <a:pPr algn="ctr"/>
            <a:r>
              <a:rPr lang="en-GB" sz="2800" b="1" dirty="0"/>
              <a:t>Operating costs </a:t>
            </a:r>
            <a:endParaRPr lang="en-GB" dirty="0">
              <a:latin typeface="+mn-lt"/>
            </a:endParaRPr>
          </a:p>
        </p:txBody>
      </p:sp>
      <p:sp>
        <p:nvSpPr>
          <p:cNvPr id="3" name="Content Placeholder 2">
            <a:extLst>
              <a:ext uri="{FF2B5EF4-FFF2-40B4-BE49-F238E27FC236}">
                <a16:creationId xmlns:a16="http://schemas.microsoft.com/office/drawing/2014/main" id="{FF710E30-353C-D336-797E-EC6AB0037917}"/>
              </a:ext>
            </a:extLst>
          </p:cNvPr>
          <p:cNvSpPr>
            <a:spLocks noGrp="1"/>
          </p:cNvSpPr>
          <p:nvPr>
            <p:ph sz="quarter" idx="13"/>
          </p:nvPr>
        </p:nvSpPr>
        <p:spPr>
          <a:xfrm>
            <a:off x="120893" y="595618"/>
            <a:ext cx="11950865" cy="5176008"/>
          </a:xfrm>
        </p:spPr>
        <p:txBody>
          <a:bodyPr>
            <a:normAutofit fontScale="25000" lnSpcReduction="20000"/>
          </a:bodyPr>
          <a:lstStyle/>
          <a:p>
            <a:pPr marL="0" indent="0">
              <a:lnSpc>
                <a:spcPct val="120000"/>
              </a:lnSpc>
              <a:buNone/>
            </a:pPr>
            <a:r>
              <a:rPr lang="en-GB" sz="5200" b="1" i="0" dirty="0">
                <a:effectLst/>
              </a:rPr>
              <a:t>Venue Costs: </a:t>
            </a:r>
            <a:r>
              <a:rPr lang="en-GB" sz="5200" b="0" i="0" dirty="0">
                <a:effectLst/>
              </a:rPr>
              <a:t>Rental fees for the event venue, including any meeting rooms, halls, or spaces required for the event.</a:t>
            </a:r>
          </a:p>
          <a:p>
            <a:pPr marL="0" indent="0">
              <a:lnSpc>
                <a:spcPct val="120000"/>
              </a:lnSpc>
              <a:buNone/>
            </a:pPr>
            <a:r>
              <a:rPr lang="en-GB" sz="5200" b="1" i="0" dirty="0">
                <a:effectLst/>
              </a:rPr>
              <a:t>Equipment and Technology: </a:t>
            </a:r>
            <a:r>
              <a:rPr lang="en-GB" sz="5200" b="0" i="0" dirty="0">
                <a:effectLst/>
              </a:rPr>
              <a:t>Costs for renting or purchasing audio-visual equipment, lighting, sound systems, projectors, and any other technology needed for presentations or performances.</a:t>
            </a:r>
          </a:p>
          <a:p>
            <a:pPr marL="0" indent="0">
              <a:lnSpc>
                <a:spcPct val="120000"/>
              </a:lnSpc>
              <a:buNone/>
            </a:pPr>
            <a:r>
              <a:rPr lang="en-GB" sz="5200" b="1" i="0" dirty="0">
                <a:effectLst/>
              </a:rPr>
              <a:t>Decoration and Set-up: </a:t>
            </a:r>
            <a:r>
              <a:rPr lang="en-GB" sz="5200" b="0" i="0" dirty="0">
                <a:effectLst/>
              </a:rPr>
              <a:t>Expenses related to decorating the event space, including flowers, banners, signage, and any other decorative elements.</a:t>
            </a:r>
          </a:p>
          <a:p>
            <a:pPr marL="0" indent="0">
              <a:lnSpc>
                <a:spcPct val="120000"/>
              </a:lnSpc>
              <a:buNone/>
            </a:pPr>
            <a:r>
              <a:rPr lang="en-GB" sz="5200" b="1" i="0" dirty="0">
                <a:effectLst/>
              </a:rPr>
              <a:t>Catering and Food Services: </a:t>
            </a:r>
            <a:r>
              <a:rPr lang="en-GB" sz="5200" b="0" i="0" dirty="0">
                <a:effectLst/>
              </a:rPr>
              <a:t>Costs for catering services, food, beverages, and associated supplies for attendees.</a:t>
            </a:r>
          </a:p>
          <a:p>
            <a:pPr marL="0" indent="0">
              <a:lnSpc>
                <a:spcPct val="120000"/>
              </a:lnSpc>
              <a:buNone/>
            </a:pPr>
            <a:r>
              <a:rPr lang="en-GB" sz="5200" b="1" i="0" dirty="0">
                <a:effectLst/>
              </a:rPr>
              <a:t>Event Staff and Personnel: </a:t>
            </a:r>
            <a:r>
              <a:rPr lang="en-GB" sz="5200" b="0" i="0" dirty="0">
                <a:effectLst/>
              </a:rPr>
              <a:t>Salaries and wages for event staff, including organizers, coordinators, ushers, security personnel, and any other individuals involved in the event's operations.</a:t>
            </a:r>
          </a:p>
          <a:p>
            <a:pPr marL="0" indent="0">
              <a:lnSpc>
                <a:spcPct val="120000"/>
              </a:lnSpc>
              <a:buNone/>
            </a:pPr>
            <a:r>
              <a:rPr lang="en-GB" sz="5200" b="1" i="0" dirty="0">
                <a:effectLst/>
              </a:rPr>
              <a:t>Printing and Marketing Materials: </a:t>
            </a:r>
            <a:r>
              <a:rPr lang="en-GB" sz="5200" b="0" i="0" dirty="0">
                <a:effectLst/>
              </a:rPr>
              <a:t>Costs associated with printing promotional materials, brochures, programs, badges, and any other marketing collateral.</a:t>
            </a:r>
          </a:p>
          <a:p>
            <a:pPr marL="0" indent="0">
              <a:lnSpc>
                <a:spcPct val="120000"/>
              </a:lnSpc>
              <a:buNone/>
            </a:pPr>
            <a:r>
              <a:rPr lang="en-GB" sz="5200" b="1" i="0" dirty="0">
                <a:effectLst/>
              </a:rPr>
              <a:t>Transportation for Attendees: </a:t>
            </a:r>
            <a:r>
              <a:rPr lang="en-GB" sz="5200" b="0" i="0" dirty="0">
                <a:effectLst/>
              </a:rPr>
              <a:t>Costs related to providing transportation services for attendees, such as shuttle buses or transportation vouchers.</a:t>
            </a:r>
          </a:p>
          <a:p>
            <a:pPr marL="0" indent="0">
              <a:lnSpc>
                <a:spcPct val="120000"/>
              </a:lnSpc>
              <a:buNone/>
            </a:pPr>
            <a:r>
              <a:rPr lang="en-GB" sz="5200" b="1" i="0" dirty="0">
                <a:effectLst/>
              </a:rPr>
              <a:t>Registration and Ticketing: </a:t>
            </a:r>
            <a:r>
              <a:rPr lang="en-GB" sz="5200" b="0" i="0" dirty="0">
                <a:effectLst/>
              </a:rPr>
              <a:t>Fees for event registration platforms, ticketing systems, and associated administrative costs.</a:t>
            </a:r>
          </a:p>
          <a:p>
            <a:pPr marL="0" indent="0">
              <a:lnSpc>
                <a:spcPct val="120000"/>
              </a:lnSpc>
              <a:buNone/>
            </a:pPr>
            <a:r>
              <a:rPr lang="en-GB" sz="5200" b="1" i="0" dirty="0">
                <a:effectLst/>
              </a:rPr>
              <a:t>Utilities: </a:t>
            </a:r>
            <a:r>
              <a:rPr lang="en-GB" sz="5200" b="0" i="0" dirty="0">
                <a:effectLst/>
              </a:rPr>
              <a:t>Charges for utilities such as electricity, water, and internet services needed to support the event.</a:t>
            </a:r>
          </a:p>
          <a:p>
            <a:pPr marL="0" indent="0">
              <a:lnSpc>
                <a:spcPct val="120000"/>
              </a:lnSpc>
              <a:buNone/>
            </a:pPr>
            <a:r>
              <a:rPr lang="en-GB" sz="5200" b="1" i="0" dirty="0">
                <a:effectLst/>
              </a:rPr>
              <a:t>Permits and Licensing: </a:t>
            </a:r>
            <a:r>
              <a:rPr lang="en-GB" sz="5200" b="0" i="0" dirty="0">
                <a:effectLst/>
              </a:rPr>
              <a:t>Fees associated with obtaining necessary permits and licenses required to host the event.</a:t>
            </a:r>
          </a:p>
          <a:p>
            <a:pPr marL="0" indent="0">
              <a:lnSpc>
                <a:spcPct val="120000"/>
              </a:lnSpc>
              <a:buNone/>
            </a:pPr>
            <a:r>
              <a:rPr lang="en-GB" sz="5200" b="1" i="0" dirty="0">
                <a:effectLst/>
              </a:rPr>
              <a:t>Security and Safety Measures: </a:t>
            </a:r>
            <a:r>
              <a:rPr lang="en-GB" sz="5200" b="0" i="0" dirty="0">
                <a:effectLst/>
              </a:rPr>
              <a:t>Costs for hiring security personnel, installing security systems, and implementing safety measures to ensure the well-being of attendees.</a:t>
            </a:r>
          </a:p>
          <a:p>
            <a:pPr marL="0" indent="0">
              <a:lnSpc>
                <a:spcPct val="120000"/>
              </a:lnSpc>
              <a:buNone/>
            </a:pPr>
            <a:r>
              <a:rPr lang="en-GB" sz="5200" b="1" i="0" dirty="0">
                <a:effectLst/>
              </a:rPr>
              <a:t>Speaker or Performer Fees: </a:t>
            </a:r>
            <a:r>
              <a:rPr lang="en-GB" sz="5200" b="0" i="0" dirty="0">
                <a:effectLst/>
              </a:rPr>
              <a:t>Payments made to guest speakers, performers, or entertainers who are integral to the event program.</a:t>
            </a:r>
          </a:p>
          <a:p>
            <a:pPr marL="0" indent="0">
              <a:lnSpc>
                <a:spcPct val="120000"/>
              </a:lnSpc>
              <a:buNone/>
            </a:pPr>
            <a:r>
              <a:rPr lang="en-GB" sz="5200" b="1" i="0" dirty="0">
                <a:effectLst/>
              </a:rPr>
              <a:t>Attendee Giveaways and Swag: </a:t>
            </a:r>
            <a:r>
              <a:rPr lang="en-GB" sz="5200" b="0" i="0" dirty="0">
                <a:effectLst/>
              </a:rPr>
              <a:t>Costs associated with providing promotional items, gifts, or swag for event attendees.</a:t>
            </a:r>
          </a:p>
          <a:p>
            <a:pPr marL="0" indent="0">
              <a:lnSpc>
                <a:spcPct val="120000"/>
              </a:lnSpc>
              <a:buNone/>
            </a:pPr>
            <a:r>
              <a:rPr lang="en-GB" sz="5200" b="1" i="0" dirty="0">
                <a:effectLst/>
              </a:rPr>
              <a:t>Post-Event Evaluation: </a:t>
            </a:r>
            <a:r>
              <a:rPr lang="en-GB" sz="5200" b="0" i="0" dirty="0">
                <a:effectLst/>
              </a:rPr>
              <a:t>Expenses </a:t>
            </a:r>
            <a:r>
              <a:rPr lang="en-GB" sz="5600" b="0" i="0" dirty="0">
                <a:effectLst/>
              </a:rPr>
              <a:t>related to evaluating the success of the event, including surveys, feedback analysis, and post-event reporting.</a:t>
            </a:r>
          </a:p>
          <a:p>
            <a:endParaRPr lang="en-GB" dirty="0"/>
          </a:p>
        </p:txBody>
      </p:sp>
    </p:spTree>
    <p:extLst>
      <p:ext uri="{BB962C8B-B14F-4D97-AF65-F5344CB8AC3E}">
        <p14:creationId xmlns:p14="http://schemas.microsoft.com/office/powerpoint/2010/main" val="1052465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27213-11B6-9F78-4D36-D5EFAAFC17E6}"/>
              </a:ext>
            </a:extLst>
          </p:cNvPr>
          <p:cNvSpPr>
            <a:spLocks noGrp="1"/>
          </p:cNvSpPr>
          <p:nvPr>
            <p:ph type="title"/>
          </p:nvPr>
        </p:nvSpPr>
        <p:spPr>
          <a:xfrm>
            <a:off x="256764" y="201395"/>
            <a:ext cx="3240506" cy="4064628"/>
          </a:xfrm>
        </p:spPr>
        <p:txBody>
          <a:bodyPr>
            <a:normAutofit/>
          </a:bodyPr>
          <a:lstStyle/>
          <a:p>
            <a:r>
              <a:rPr lang="en-GB" sz="4000" b="1" dirty="0"/>
              <a:t>What Are Non-Operating Expenses?</a:t>
            </a:r>
            <a:br>
              <a:rPr lang="en-GB" sz="4000" dirty="0"/>
            </a:br>
            <a:endParaRPr lang="en-GB" sz="4000" dirty="0"/>
          </a:p>
        </p:txBody>
      </p:sp>
      <p:sp>
        <p:nvSpPr>
          <p:cNvPr id="3" name="Content Placeholder 2">
            <a:extLst>
              <a:ext uri="{FF2B5EF4-FFF2-40B4-BE49-F238E27FC236}">
                <a16:creationId xmlns:a16="http://schemas.microsoft.com/office/drawing/2014/main" id="{7A36F50E-DF70-3371-5035-A2F08EDA40FB}"/>
              </a:ext>
            </a:extLst>
          </p:cNvPr>
          <p:cNvSpPr>
            <a:spLocks noGrp="1"/>
          </p:cNvSpPr>
          <p:nvPr>
            <p:ph sz="quarter" idx="13"/>
          </p:nvPr>
        </p:nvSpPr>
        <p:spPr>
          <a:xfrm>
            <a:off x="4091031" y="502098"/>
            <a:ext cx="5257799" cy="5286306"/>
          </a:xfrm>
        </p:spPr>
        <p:txBody>
          <a:bodyPr anchor="t">
            <a:normAutofit fontScale="70000" lnSpcReduction="20000"/>
          </a:bodyPr>
          <a:lstStyle/>
          <a:p>
            <a:pPr>
              <a:lnSpc>
                <a:spcPct val="100000"/>
              </a:lnSpc>
            </a:pPr>
            <a:r>
              <a:rPr lang="en-GB" dirty="0"/>
              <a:t>Non-operating expenses are any costs that aren't directly linked to running a business.</a:t>
            </a:r>
          </a:p>
          <a:p>
            <a:pPr>
              <a:lnSpc>
                <a:spcPct val="100000"/>
              </a:lnSpc>
            </a:pPr>
            <a:r>
              <a:rPr lang="en-GB" dirty="0"/>
              <a:t> These are different from operational expenses, which are key to a company's day-to-day operations. </a:t>
            </a:r>
          </a:p>
          <a:p>
            <a:pPr>
              <a:lnSpc>
                <a:spcPct val="100000"/>
              </a:lnSpc>
            </a:pPr>
            <a:r>
              <a:rPr lang="en-GB" dirty="0"/>
              <a:t>Non-operating costs are anything, such as interest on debtor or costs related to restructuring.</a:t>
            </a:r>
          </a:p>
          <a:p>
            <a:pPr>
              <a:lnSpc>
                <a:spcPct val="100000"/>
              </a:lnSpc>
            </a:pPr>
            <a:r>
              <a:rPr lang="en-GB" b="0" i="0" dirty="0">
                <a:solidFill>
                  <a:srgbClr val="0F0F0F"/>
                </a:solidFill>
                <a:effectLst/>
                <a:latin typeface="Söhne"/>
              </a:rPr>
              <a:t>Non-operating expenses are important for financial analysis because they allow investors, analysts, and management to </a:t>
            </a:r>
            <a:r>
              <a:rPr lang="en-GB" b="1" i="0" dirty="0">
                <a:solidFill>
                  <a:srgbClr val="0F0F0F"/>
                </a:solidFill>
                <a:effectLst/>
                <a:latin typeface="Söhne"/>
              </a:rPr>
              <a:t>evaluate the core operational performance of a business separately </a:t>
            </a:r>
            <a:r>
              <a:rPr lang="en-GB" b="0" i="0" dirty="0">
                <a:solidFill>
                  <a:srgbClr val="0F0F0F"/>
                </a:solidFill>
                <a:effectLst/>
                <a:latin typeface="Söhne"/>
              </a:rPr>
              <a:t>from the impact of financing decisions, taxes, and one-time events. </a:t>
            </a:r>
          </a:p>
          <a:p>
            <a:pPr>
              <a:lnSpc>
                <a:spcPct val="100000"/>
              </a:lnSpc>
            </a:pPr>
            <a:r>
              <a:rPr lang="en-GB" b="0" i="0" dirty="0">
                <a:solidFill>
                  <a:srgbClr val="0F0F0F"/>
                </a:solidFill>
                <a:effectLst/>
                <a:latin typeface="Söhne"/>
              </a:rPr>
              <a:t>The separation of operating and non-operating expenses provides a </a:t>
            </a:r>
            <a:r>
              <a:rPr lang="en-GB" b="1" i="0" dirty="0">
                <a:solidFill>
                  <a:srgbClr val="0F0F0F"/>
                </a:solidFill>
                <a:effectLst/>
                <a:latin typeface="Söhne"/>
              </a:rPr>
              <a:t>clearer understanding of how well a company is performing </a:t>
            </a:r>
            <a:r>
              <a:rPr lang="en-GB" b="0" i="0" dirty="0">
                <a:solidFill>
                  <a:srgbClr val="0F0F0F"/>
                </a:solidFill>
                <a:effectLst/>
                <a:latin typeface="Söhne"/>
              </a:rPr>
              <a:t>in its day-to-day business activities.</a:t>
            </a:r>
          </a:p>
          <a:p>
            <a:pPr>
              <a:lnSpc>
                <a:spcPct val="100000"/>
              </a:lnSpc>
            </a:pPr>
            <a:endParaRPr lang="en-GB" dirty="0"/>
          </a:p>
        </p:txBody>
      </p:sp>
      <p:pic>
        <p:nvPicPr>
          <p:cNvPr id="4" name="Picture 3">
            <a:extLst>
              <a:ext uri="{FF2B5EF4-FFF2-40B4-BE49-F238E27FC236}">
                <a16:creationId xmlns:a16="http://schemas.microsoft.com/office/drawing/2014/main" id="{E551DABB-F327-3CAD-F02C-C225188C4E0B}"/>
              </a:ext>
            </a:extLst>
          </p:cNvPr>
          <p:cNvPicPr>
            <a:picLocks noChangeAspect="1"/>
          </p:cNvPicPr>
          <p:nvPr/>
        </p:nvPicPr>
        <p:blipFill>
          <a:blip r:embed="rId2"/>
          <a:stretch>
            <a:fillRect/>
          </a:stretch>
        </p:blipFill>
        <p:spPr>
          <a:xfrm>
            <a:off x="104507" y="3257072"/>
            <a:ext cx="3855096" cy="2017902"/>
          </a:xfrm>
          <a:prstGeom prst="rect">
            <a:avLst/>
          </a:prstGeom>
        </p:spPr>
      </p:pic>
    </p:spTree>
    <p:extLst>
      <p:ext uri="{BB962C8B-B14F-4D97-AF65-F5344CB8AC3E}">
        <p14:creationId xmlns:p14="http://schemas.microsoft.com/office/powerpoint/2010/main" val="3473183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862BB-A84D-F97C-4D42-83D26BD65E61}"/>
              </a:ext>
            </a:extLst>
          </p:cNvPr>
          <p:cNvSpPr>
            <a:spLocks noGrp="1"/>
          </p:cNvSpPr>
          <p:nvPr>
            <p:ph type="title"/>
          </p:nvPr>
        </p:nvSpPr>
        <p:spPr>
          <a:xfrm>
            <a:off x="0" y="1"/>
            <a:ext cx="10515600" cy="830510"/>
          </a:xfrm>
        </p:spPr>
        <p:txBody>
          <a:bodyPr>
            <a:normAutofit/>
          </a:bodyPr>
          <a:lstStyle/>
          <a:p>
            <a:r>
              <a:rPr lang="en-GB" sz="2800" b="1" dirty="0"/>
              <a:t>Non-operating costs for events </a:t>
            </a:r>
          </a:p>
        </p:txBody>
      </p:sp>
      <p:sp>
        <p:nvSpPr>
          <p:cNvPr id="3" name="Content Placeholder 2">
            <a:extLst>
              <a:ext uri="{FF2B5EF4-FFF2-40B4-BE49-F238E27FC236}">
                <a16:creationId xmlns:a16="http://schemas.microsoft.com/office/drawing/2014/main" id="{8BB31D96-A005-1CF8-2239-10A140381FC6}"/>
              </a:ext>
            </a:extLst>
          </p:cNvPr>
          <p:cNvSpPr>
            <a:spLocks noGrp="1"/>
          </p:cNvSpPr>
          <p:nvPr>
            <p:ph sz="quarter" idx="13"/>
          </p:nvPr>
        </p:nvSpPr>
        <p:spPr>
          <a:xfrm>
            <a:off x="109057" y="713064"/>
            <a:ext cx="10971451" cy="4941116"/>
          </a:xfrm>
        </p:spPr>
        <p:txBody>
          <a:bodyPr>
            <a:normAutofit fontScale="47500" lnSpcReduction="20000"/>
          </a:bodyPr>
          <a:lstStyle/>
          <a:p>
            <a:pPr marL="0" indent="0" algn="l">
              <a:lnSpc>
                <a:spcPct val="120000"/>
              </a:lnSpc>
              <a:buNone/>
            </a:pPr>
            <a:r>
              <a:rPr lang="en-GB" sz="2900" b="1" i="0" dirty="0">
                <a:effectLst/>
              </a:rPr>
              <a:t>Insurance Costs: </a:t>
            </a:r>
            <a:r>
              <a:rPr lang="en-GB" sz="2900" b="0" i="0" dirty="0">
                <a:effectLst/>
              </a:rPr>
              <a:t>Expenses related to event insurance, covering potential liabilities, property damage, or other risks associated with the event.</a:t>
            </a:r>
          </a:p>
          <a:p>
            <a:pPr marL="0" indent="0" algn="l">
              <a:lnSpc>
                <a:spcPct val="120000"/>
              </a:lnSpc>
              <a:buNone/>
            </a:pPr>
            <a:r>
              <a:rPr lang="en-GB" sz="2900" b="1" i="0" dirty="0">
                <a:effectLst/>
              </a:rPr>
              <a:t>Permit Fees: </a:t>
            </a:r>
            <a:r>
              <a:rPr lang="en-GB" sz="2900" b="0" i="0" dirty="0">
                <a:effectLst/>
              </a:rPr>
              <a:t>Charges associated with obtaining necessary permits or licenses to host the event, such as municipal permits, health permits, or other regulatory requirements.</a:t>
            </a:r>
          </a:p>
          <a:p>
            <a:pPr marL="0" indent="0" algn="l">
              <a:lnSpc>
                <a:spcPct val="120000"/>
              </a:lnSpc>
              <a:buNone/>
            </a:pPr>
            <a:r>
              <a:rPr lang="en-GB" sz="2900" b="1" i="0" dirty="0">
                <a:effectLst/>
              </a:rPr>
              <a:t>Security Costs: </a:t>
            </a:r>
            <a:r>
              <a:rPr lang="en-GB" sz="2900" b="0" i="0" dirty="0">
                <a:effectLst/>
              </a:rPr>
              <a:t>Expenses for hiring security personnel or services to ensure the safety and control of the event venue.</a:t>
            </a:r>
          </a:p>
          <a:p>
            <a:pPr marL="0" indent="0" algn="l">
              <a:lnSpc>
                <a:spcPct val="120000"/>
              </a:lnSpc>
              <a:buNone/>
            </a:pPr>
            <a:r>
              <a:rPr lang="en-GB" sz="2900" b="1" i="0" dirty="0">
                <a:effectLst/>
              </a:rPr>
              <a:t>Event Marketing and Promotion: </a:t>
            </a:r>
            <a:r>
              <a:rPr lang="en-GB" sz="2900" b="0" i="0" dirty="0">
                <a:effectLst/>
              </a:rPr>
              <a:t>Costs associated with advertising, promotional materials, and marketing campaigns to attract attendees to the event.</a:t>
            </a:r>
          </a:p>
          <a:p>
            <a:pPr marL="0" indent="0" algn="l">
              <a:lnSpc>
                <a:spcPct val="120000"/>
              </a:lnSpc>
              <a:buNone/>
            </a:pPr>
            <a:r>
              <a:rPr lang="en-GB" sz="2900" b="1" i="0" dirty="0">
                <a:effectLst/>
              </a:rPr>
              <a:t>Venue Rental Fees: </a:t>
            </a:r>
            <a:r>
              <a:rPr lang="en-GB" sz="2900" b="0" i="0" dirty="0">
                <a:effectLst/>
              </a:rPr>
              <a:t>Charges for renting the event venue, which may be separate from the core operational costs directly related to the event's activities.</a:t>
            </a:r>
          </a:p>
          <a:p>
            <a:pPr marL="0" indent="0" algn="l">
              <a:lnSpc>
                <a:spcPct val="120000"/>
              </a:lnSpc>
              <a:buNone/>
            </a:pPr>
            <a:r>
              <a:rPr lang="en-GB" sz="2900" b="1" i="0" dirty="0">
                <a:effectLst/>
              </a:rPr>
              <a:t>Utilities and Infrastructure Costs:  C</a:t>
            </a:r>
            <a:r>
              <a:rPr lang="en-GB" sz="2900" b="0" i="0" dirty="0">
                <a:effectLst/>
              </a:rPr>
              <a:t>harges for utilities (electricity, water, etc.) and any necessary temporary infrastructure (tents, stages, etc.) that are not part of the event's day-to-day operations.</a:t>
            </a:r>
          </a:p>
          <a:p>
            <a:pPr marL="0" indent="0" algn="l">
              <a:lnSpc>
                <a:spcPct val="120000"/>
              </a:lnSpc>
              <a:buNone/>
            </a:pPr>
            <a:r>
              <a:rPr lang="en-GB" sz="2900" b="1" i="0" dirty="0">
                <a:effectLst/>
              </a:rPr>
              <a:t>Transportation and Logistics: </a:t>
            </a:r>
            <a:r>
              <a:rPr lang="en-GB" sz="2900" b="0" i="0" dirty="0">
                <a:effectLst/>
              </a:rPr>
              <a:t>Costs related to transporting event materials, equipment, and personnel to and from the venue.</a:t>
            </a:r>
          </a:p>
          <a:p>
            <a:pPr marL="0" indent="0" algn="l">
              <a:lnSpc>
                <a:spcPct val="120000"/>
              </a:lnSpc>
              <a:buNone/>
            </a:pPr>
            <a:r>
              <a:rPr lang="en-GB" sz="2900" b="1" i="0" dirty="0">
                <a:effectLst/>
              </a:rPr>
              <a:t>Professional Services: </a:t>
            </a:r>
            <a:r>
              <a:rPr lang="en-GB" sz="2900" b="0" i="0" dirty="0">
                <a:effectLst/>
              </a:rPr>
              <a:t>Fees for hiring external services, such as event planners, consultants, or other professionals not directly involved in the event's day-to-day operations.</a:t>
            </a:r>
          </a:p>
          <a:p>
            <a:pPr marL="0" indent="0" algn="l">
              <a:lnSpc>
                <a:spcPct val="120000"/>
              </a:lnSpc>
              <a:buNone/>
            </a:pPr>
            <a:r>
              <a:rPr lang="en-GB" sz="2900" b="1" i="0" dirty="0">
                <a:effectLst/>
              </a:rPr>
              <a:t>Entertainment or Guest Speaker Fees: </a:t>
            </a:r>
            <a:r>
              <a:rPr lang="en-GB" sz="2900" b="0" i="0" dirty="0">
                <a:effectLst/>
              </a:rPr>
              <a:t>Payments made to entertainers, guest speakers, or performers who are not integral to the core event activities.</a:t>
            </a:r>
          </a:p>
          <a:p>
            <a:pPr marL="0" indent="0" algn="l">
              <a:lnSpc>
                <a:spcPct val="120000"/>
              </a:lnSpc>
              <a:buNone/>
            </a:pPr>
            <a:r>
              <a:rPr lang="en-GB" sz="2900" b="1" i="0" dirty="0">
                <a:effectLst/>
              </a:rPr>
              <a:t>Cancellation or Contingency Costs: </a:t>
            </a:r>
            <a:r>
              <a:rPr lang="en-GB" sz="2900" b="0" i="0" dirty="0">
                <a:effectLst/>
              </a:rPr>
              <a:t>Costs associated with planning for unforeseen circumstances, such as cancellation fees or contingency planning costs.</a:t>
            </a:r>
          </a:p>
          <a:p>
            <a:endParaRPr lang="en-GB" dirty="0"/>
          </a:p>
        </p:txBody>
      </p:sp>
    </p:spTree>
    <p:extLst>
      <p:ext uri="{BB962C8B-B14F-4D97-AF65-F5344CB8AC3E}">
        <p14:creationId xmlns:p14="http://schemas.microsoft.com/office/powerpoint/2010/main" val="2009059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F5D34-E29A-4118-57F5-48D196075DE7}"/>
              </a:ext>
            </a:extLst>
          </p:cNvPr>
          <p:cNvSpPr>
            <a:spLocks noGrp="1"/>
          </p:cNvSpPr>
          <p:nvPr>
            <p:ph type="title"/>
          </p:nvPr>
        </p:nvSpPr>
        <p:spPr>
          <a:xfrm>
            <a:off x="0" y="63121"/>
            <a:ext cx="10515600" cy="549275"/>
          </a:xfrm>
        </p:spPr>
        <p:txBody>
          <a:bodyPr>
            <a:normAutofit fontScale="90000"/>
          </a:bodyPr>
          <a:lstStyle/>
          <a:p>
            <a:r>
              <a:rPr lang="en-GB" sz="3600" dirty="0">
                <a:solidFill>
                  <a:srgbClr val="0F0F0F"/>
                </a:solidFill>
                <a:latin typeface="+mn-lt"/>
              </a:rPr>
              <a:t>B</a:t>
            </a:r>
            <a:r>
              <a:rPr lang="en-GB" sz="3600" b="0" i="0" dirty="0">
                <a:solidFill>
                  <a:srgbClr val="0F0F0F"/>
                </a:solidFill>
                <a:effectLst/>
                <a:latin typeface="+mn-lt"/>
              </a:rPr>
              <a:t>usiness operations and management</a:t>
            </a:r>
            <a:endParaRPr lang="en-GB" sz="3600" dirty="0">
              <a:latin typeface="+mn-lt"/>
            </a:endParaRPr>
          </a:p>
        </p:txBody>
      </p:sp>
      <p:sp>
        <p:nvSpPr>
          <p:cNvPr id="3" name="Content Placeholder 2">
            <a:extLst>
              <a:ext uri="{FF2B5EF4-FFF2-40B4-BE49-F238E27FC236}">
                <a16:creationId xmlns:a16="http://schemas.microsoft.com/office/drawing/2014/main" id="{82326389-5275-D653-271F-D8524E01DE47}"/>
              </a:ext>
            </a:extLst>
          </p:cNvPr>
          <p:cNvSpPr>
            <a:spLocks noGrp="1"/>
          </p:cNvSpPr>
          <p:nvPr>
            <p:ph sz="quarter" idx="13"/>
          </p:nvPr>
        </p:nvSpPr>
        <p:spPr>
          <a:xfrm>
            <a:off x="218115" y="1031846"/>
            <a:ext cx="10862394" cy="4342740"/>
          </a:xfrm>
        </p:spPr>
        <p:txBody>
          <a:bodyPr>
            <a:normAutofit/>
          </a:bodyPr>
          <a:lstStyle/>
          <a:p>
            <a:pPr>
              <a:lnSpc>
                <a:spcPct val="100000"/>
              </a:lnSpc>
            </a:pPr>
            <a:r>
              <a:rPr lang="en-GB" sz="1800" dirty="0">
                <a:solidFill>
                  <a:srgbClr val="000000"/>
                </a:solidFill>
                <a:effectLst/>
                <a:ea typeface="Arial" panose="020B0604020202020204" pitchFamily="34" charset="0"/>
              </a:rPr>
              <a:t>Understand the impact of the wider social and business environment on the business operations and the management challenges it represents.</a:t>
            </a:r>
          </a:p>
          <a:p>
            <a:pPr>
              <a:lnSpc>
                <a:spcPct val="100000"/>
              </a:lnSpc>
            </a:pPr>
            <a:r>
              <a:rPr lang="en-GB" sz="2000" b="0" i="0" dirty="0">
                <a:solidFill>
                  <a:srgbClr val="0F0F0F"/>
                </a:solidFill>
                <a:effectLst/>
              </a:rPr>
              <a:t>The business environment is dynamic and consists of various external factors that can significantly influence the way a business operates</a:t>
            </a:r>
          </a:p>
          <a:p>
            <a:pPr marL="0" indent="0">
              <a:lnSpc>
                <a:spcPct val="100000"/>
              </a:lnSpc>
              <a:buNone/>
            </a:pPr>
            <a:r>
              <a:rPr lang="en-GB" sz="2000" b="1" i="0" dirty="0">
                <a:solidFill>
                  <a:srgbClr val="0F0F0F"/>
                </a:solidFill>
                <a:effectLst/>
              </a:rPr>
              <a:t>Economic Factors:</a:t>
            </a:r>
          </a:p>
          <a:p>
            <a:pPr>
              <a:lnSpc>
                <a:spcPct val="100000"/>
              </a:lnSpc>
            </a:pPr>
            <a:r>
              <a:rPr lang="en-GB" sz="2000" b="0" i="0" dirty="0">
                <a:solidFill>
                  <a:srgbClr val="0F0F0F"/>
                </a:solidFill>
                <a:effectLst/>
              </a:rPr>
              <a:t>Economic conditions, such as inflation, interest rates, and economic growth, can impact consumer spending and business investment.</a:t>
            </a:r>
          </a:p>
          <a:p>
            <a:pPr>
              <a:lnSpc>
                <a:spcPct val="100000"/>
              </a:lnSpc>
            </a:pPr>
            <a:r>
              <a:rPr lang="en-GB" sz="2000" b="0" i="0" dirty="0">
                <a:solidFill>
                  <a:srgbClr val="0F0F0F"/>
                </a:solidFill>
                <a:effectLst/>
              </a:rPr>
              <a:t>Currency exchange rates and global economic trends can affect international trade.</a:t>
            </a:r>
          </a:p>
          <a:p>
            <a:pPr marL="0" indent="0">
              <a:lnSpc>
                <a:spcPct val="100000"/>
              </a:lnSpc>
              <a:buNone/>
            </a:pPr>
            <a:r>
              <a:rPr lang="en-GB" sz="2000" b="1" i="0" dirty="0">
                <a:solidFill>
                  <a:srgbClr val="0F0F0F"/>
                </a:solidFill>
                <a:effectLst/>
              </a:rPr>
              <a:t>Social and Cultural Factors</a:t>
            </a:r>
            <a:r>
              <a:rPr lang="en-GB" sz="2000" b="0" i="0" dirty="0">
                <a:solidFill>
                  <a:srgbClr val="0F0F0F"/>
                </a:solidFill>
                <a:effectLst/>
              </a:rPr>
              <a:t>:</a:t>
            </a:r>
          </a:p>
          <a:p>
            <a:pPr>
              <a:lnSpc>
                <a:spcPct val="100000"/>
              </a:lnSpc>
            </a:pPr>
            <a:r>
              <a:rPr lang="en-GB" sz="2000" b="0" i="0" dirty="0">
                <a:solidFill>
                  <a:srgbClr val="0F0F0F"/>
                </a:solidFill>
                <a:effectLst/>
              </a:rPr>
              <a:t>Social trends, demographics, and cultural values influence consumer behaviour and preferences.</a:t>
            </a:r>
          </a:p>
          <a:p>
            <a:pPr>
              <a:lnSpc>
                <a:spcPct val="100000"/>
              </a:lnSpc>
            </a:pPr>
            <a:r>
              <a:rPr lang="en-GB" sz="2000" b="0" i="0" dirty="0">
                <a:solidFill>
                  <a:srgbClr val="0F0F0F"/>
                </a:solidFill>
                <a:effectLst/>
              </a:rPr>
              <a:t>Changes in societal attitudes can create new opportunities or challenges for businesses.</a:t>
            </a:r>
            <a:endParaRPr lang="en-GB" sz="2000" dirty="0"/>
          </a:p>
        </p:txBody>
      </p:sp>
    </p:spTree>
    <p:extLst>
      <p:ext uri="{BB962C8B-B14F-4D97-AF65-F5344CB8AC3E}">
        <p14:creationId xmlns:p14="http://schemas.microsoft.com/office/powerpoint/2010/main" val="1465209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6A47A5D-1CAF-EFBB-8737-A8A746FF679F}"/>
              </a:ext>
            </a:extLst>
          </p:cNvPr>
          <p:cNvPicPr>
            <a:picLocks noChangeAspect="1"/>
          </p:cNvPicPr>
          <p:nvPr/>
        </p:nvPicPr>
        <p:blipFill>
          <a:blip r:embed="rId2"/>
          <a:stretch>
            <a:fillRect/>
          </a:stretch>
        </p:blipFill>
        <p:spPr>
          <a:xfrm>
            <a:off x="8901125" y="3137483"/>
            <a:ext cx="3229355" cy="1816512"/>
          </a:xfrm>
          <a:prstGeom prst="rect">
            <a:avLst/>
          </a:prstGeom>
        </p:spPr>
      </p:pic>
      <p:sp>
        <p:nvSpPr>
          <p:cNvPr id="2" name="Title 1">
            <a:extLst>
              <a:ext uri="{FF2B5EF4-FFF2-40B4-BE49-F238E27FC236}">
                <a16:creationId xmlns:a16="http://schemas.microsoft.com/office/drawing/2014/main" id="{AF9BEB9D-782A-7D10-9D67-7758101C6C18}"/>
              </a:ext>
            </a:extLst>
          </p:cNvPr>
          <p:cNvSpPr>
            <a:spLocks noGrp="1"/>
          </p:cNvSpPr>
          <p:nvPr>
            <p:ph type="title"/>
          </p:nvPr>
        </p:nvSpPr>
        <p:spPr>
          <a:xfrm>
            <a:off x="0" y="71510"/>
            <a:ext cx="10515600" cy="1325563"/>
          </a:xfrm>
        </p:spPr>
        <p:txBody>
          <a:bodyPr>
            <a:normAutofit/>
          </a:bodyPr>
          <a:lstStyle/>
          <a:p>
            <a:r>
              <a:rPr lang="en-GB" sz="3200" dirty="0">
                <a:solidFill>
                  <a:srgbClr val="0F0F0F"/>
                </a:solidFill>
                <a:latin typeface="+mn-lt"/>
              </a:rPr>
              <a:t>B</a:t>
            </a:r>
            <a:r>
              <a:rPr lang="en-GB" sz="3200" b="0" i="0" dirty="0">
                <a:solidFill>
                  <a:srgbClr val="0F0F0F"/>
                </a:solidFill>
                <a:effectLst/>
                <a:latin typeface="+mn-lt"/>
              </a:rPr>
              <a:t>usiness operations and management</a:t>
            </a:r>
            <a:endParaRPr lang="en-GB" sz="3200" dirty="0"/>
          </a:p>
        </p:txBody>
      </p:sp>
      <p:sp>
        <p:nvSpPr>
          <p:cNvPr id="3" name="Content Placeholder 2">
            <a:extLst>
              <a:ext uri="{FF2B5EF4-FFF2-40B4-BE49-F238E27FC236}">
                <a16:creationId xmlns:a16="http://schemas.microsoft.com/office/drawing/2014/main" id="{B76D9F9F-7B31-1A13-0CC5-A45F86CF7692}"/>
              </a:ext>
            </a:extLst>
          </p:cNvPr>
          <p:cNvSpPr>
            <a:spLocks noGrp="1"/>
          </p:cNvSpPr>
          <p:nvPr>
            <p:ph sz="quarter" idx="13"/>
          </p:nvPr>
        </p:nvSpPr>
        <p:spPr>
          <a:xfrm>
            <a:off x="120893" y="1249664"/>
            <a:ext cx="10394707" cy="4723297"/>
          </a:xfrm>
        </p:spPr>
        <p:txBody>
          <a:bodyPr>
            <a:normAutofit fontScale="40000" lnSpcReduction="20000"/>
          </a:bodyPr>
          <a:lstStyle/>
          <a:p>
            <a:pPr marL="0" indent="0" algn="l">
              <a:lnSpc>
                <a:spcPct val="120000"/>
              </a:lnSpc>
              <a:buNone/>
            </a:pPr>
            <a:r>
              <a:rPr lang="en-GB" sz="4300" b="1" i="0" dirty="0">
                <a:effectLst/>
              </a:rPr>
              <a:t>Technological Factors:</a:t>
            </a:r>
            <a:endParaRPr lang="en-GB" sz="4300" b="0" i="0" dirty="0">
              <a:effectLst/>
            </a:endParaRPr>
          </a:p>
          <a:p>
            <a:pPr marL="457200" lvl="1" indent="0" algn="l">
              <a:lnSpc>
                <a:spcPct val="120000"/>
              </a:lnSpc>
              <a:buNone/>
            </a:pPr>
            <a:r>
              <a:rPr lang="en-GB" sz="3700" b="0" i="0" dirty="0">
                <a:effectLst/>
              </a:rPr>
              <a:t>Rapid technological advancements can create opportunities for innovation but also pose challenges for businesses to adapt.</a:t>
            </a:r>
          </a:p>
          <a:p>
            <a:pPr marL="457200" lvl="1" indent="0" algn="l">
              <a:lnSpc>
                <a:spcPct val="120000"/>
              </a:lnSpc>
              <a:buNone/>
            </a:pPr>
            <a:r>
              <a:rPr lang="en-GB" sz="3700" b="0" i="0" dirty="0">
                <a:effectLst/>
              </a:rPr>
              <a:t>Automation and digitalization can impact operations, efficiency, and the skill sets required for employees.</a:t>
            </a:r>
          </a:p>
          <a:p>
            <a:pPr marL="0" indent="0" algn="l">
              <a:lnSpc>
                <a:spcPct val="120000"/>
              </a:lnSpc>
              <a:buNone/>
            </a:pPr>
            <a:r>
              <a:rPr lang="en-GB" sz="4300" b="1" i="0" dirty="0">
                <a:effectLst/>
              </a:rPr>
              <a:t>Legal and Regulatory Factors:</a:t>
            </a:r>
            <a:endParaRPr lang="en-GB" sz="4300" b="0" i="0" dirty="0">
              <a:effectLst/>
            </a:endParaRPr>
          </a:p>
          <a:p>
            <a:pPr marL="457200" lvl="1" indent="0" algn="l">
              <a:lnSpc>
                <a:spcPct val="120000"/>
              </a:lnSpc>
              <a:buNone/>
            </a:pPr>
            <a:r>
              <a:rPr lang="en-GB" sz="3700" b="0" i="0" dirty="0">
                <a:effectLst/>
              </a:rPr>
              <a:t>Compliance with laws and regulations is crucial for avoiding legal issues and maintaining ethical business practices.</a:t>
            </a:r>
          </a:p>
          <a:p>
            <a:pPr marL="457200" lvl="1" indent="0" algn="l">
              <a:lnSpc>
                <a:spcPct val="120000"/>
              </a:lnSpc>
              <a:buNone/>
            </a:pPr>
            <a:r>
              <a:rPr lang="en-GB" sz="3700" b="0" i="0" dirty="0">
                <a:effectLst/>
              </a:rPr>
              <a:t>Changes in regulations can create new challenges or opportunities for businesses.</a:t>
            </a:r>
          </a:p>
          <a:p>
            <a:pPr marL="0" indent="0" algn="l">
              <a:lnSpc>
                <a:spcPct val="120000"/>
              </a:lnSpc>
              <a:buNone/>
            </a:pPr>
            <a:r>
              <a:rPr lang="en-GB" sz="4300" b="1" i="0" dirty="0">
                <a:effectLst/>
              </a:rPr>
              <a:t>Political Factors:</a:t>
            </a:r>
            <a:endParaRPr lang="en-GB" sz="4300" b="0" i="0" dirty="0">
              <a:effectLst/>
            </a:endParaRPr>
          </a:p>
          <a:p>
            <a:pPr marL="457200" lvl="1" indent="0" algn="l">
              <a:lnSpc>
                <a:spcPct val="120000"/>
              </a:lnSpc>
              <a:buNone/>
            </a:pPr>
            <a:r>
              <a:rPr lang="en-GB" sz="3700" b="0" i="0" dirty="0">
                <a:effectLst/>
              </a:rPr>
              <a:t>Political stability and government policies can affect business operations and investment decisions.</a:t>
            </a:r>
          </a:p>
          <a:p>
            <a:pPr marL="457200" lvl="1" indent="0" algn="l">
              <a:lnSpc>
                <a:spcPct val="120000"/>
              </a:lnSpc>
              <a:buNone/>
            </a:pPr>
            <a:r>
              <a:rPr lang="en-GB" sz="3700" b="0" i="0" dirty="0">
                <a:effectLst/>
              </a:rPr>
              <a:t>Trade policies and geopolitical events can impact international business activities.</a:t>
            </a:r>
          </a:p>
          <a:p>
            <a:pPr marL="457200" lvl="1" indent="0" algn="l">
              <a:lnSpc>
                <a:spcPct val="120000"/>
              </a:lnSpc>
              <a:buNone/>
            </a:pPr>
            <a:endParaRPr lang="en-GB" sz="3700" b="1" i="0" dirty="0">
              <a:effectLst/>
            </a:endParaRPr>
          </a:p>
          <a:p>
            <a:pPr marL="457200" lvl="1" indent="0" algn="l">
              <a:lnSpc>
                <a:spcPct val="120000"/>
              </a:lnSpc>
              <a:buNone/>
            </a:pPr>
            <a:r>
              <a:rPr lang="en-GB" sz="3700" b="1" i="0" dirty="0">
                <a:effectLst/>
              </a:rPr>
              <a:t>Environmental Factors:</a:t>
            </a:r>
          </a:p>
          <a:p>
            <a:pPr marL="457200" lvl="1" indent="0" algn="l">
              <a:lnSpc>
                <a:spcPct val="120000"/>
              </a:lnSpc>
              <a:buNone/>
            </a:pPr>
            <a:r>
              <a:rPr lang="en-GB" sz="3700" b="0" i="0" dirty="0">
                <a:effectLst/>
              </a:rPr>
              <a:t>Growing environmental awareness has led to increased scrutiny of businesses' environmental impact.</a:t>
            </a:r>
          </a:p>
          <a:p>
            <a:pPr marL="457200" lvl="1" indent="0" algn="l">
              <a:lnSpc>
                <a:spcPct val="120000"/>
              </a:lnSpc>
              <a:buNone/>
            </a:pPr>
            <a:r>
              <a:rPr lang="en-GB" sz="3700" b="0" i="0" dirty="0">
                <a:effectLst/>
              </a:rPr>
              <a:t>Climate change and sustainability considerations can affect resource availability and operational practices.</a:t>
            </a:r>
          </a:p>
          <a:p>
            <a:pPr marL="457200" lvl="1" indent="0" algn="l">
              <a:lnSpc>
                <a:spcPct val="120000"/>
              </a:lnSpc>
              <a:buNone/>
            </a:pPr>
            <a:endParaRPr lang="en-GB" sz="3700" b="0" i="0" dirty="0">
              <a:effectLst/>
            </a:endParaRPr>
          </a:p>
          <a:p>
            <a:endParaRPr lang="en-GB" dirty="0"/>
          </a:p>
        </p:txBody>
      </p:sp>
    </p:spTree>
    <p:extLst>
      <p:ext uri="{BB962C8B-B14F-4D97-AF65-F5344CB8AC3E}">
        <p14:creationId xmlns:p14="http://schemas.microsoft.com/office/powerpoint/2010/main" val="763110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2A99F-7374-93B9-3061-927F8C224218}"/>
              </a:ext>
            </a:extLst>
          </p:cNvPr>
          <p:cNvSpPr>
            <a:spLocks noGrp="1"/>
          </p:cNvSpPr>
          <p:nvPr>
            <p:ph type="title"/>
          </p:nvPr>
        </p:nvSpPr>
        <p:spPr>
          <a:xfrm>
            <a:off x="116747" y="71511"/>
            <a:ext cx="10515600" cy="557664"/>
          </a:xfrm>
        </p:spPr>
        <p:txBody>
          <a:bodyPr>
            <a:normAutofit fontScale="90000"/>
          </a:bodyPr>
          <a:lstStyle/>
          <a:p>
            <a:r>
              <a:rPr lang="en-GB" sz="3200" b="1" dirty="0"/>
              <a:t>Management Challenges</a:t>
            </a:r>
            <a:r>
              <a:rPr lang="en-GB" dirty="0"/>
              <a:t>: </a:t>
            </a:r>
          </a:p>
        </p:txBody>
      </p:sp>
      <p:sp>
        <p:nvSpPr>
          <p:cNvPr id="3" name="Content Placeholder 2">
            <a:extLst>
              <a:ext uri="{FF2B5EF4-FFF2-40B4-BE49-F238E27FC236}">
                <a16:creationId xmlns:a16="http://schemas.microsoft.com/office/drawing/2014/main" id="{6CA1CE5F-7A5D-FAEF-08B0-BDC06770B64C}"/>
              </a:ext>
            </a:extLst>
          </p:cNvPr>
          <p:cNvSpPr>
            <a:spLocks noGrp="1"/>
          </p:cNvSpPr>
          <p:nvPr>
            <p:ph sz="quarter" idx="13"/>
          </p:nvPr>
        </p:nvSpPr>
        <p:spPr>
          <a:xfrm>
            <a:off x="116747" y="629175"/>
            <a:ext cx="10394707" cy="5922628"/>
          </a:xfrm>
        </p:spPr>
        <p:txBody>
          <a:bodyPr>
            <a:normAutofit fontScale="32500" lnSpcReduction="20000"/>
          </a:bodyPr>
          <a:lstStyle/>
          <a:p>
            <a:pPr marL="0" indent="0">
              <a:buNone/>
            </a:pPr>
            <a:r>
              <a:rPr lang="en-GB" sz="4300" b="0" i="0" dirty="0">
                <a:solidFill>
                  <a:srgbClr val="0F0F0F"/>
                </a:solidFill>
                <a:effectLst/>
              </a:rPr>
              <a:t>Understanding the impact of the wider environment poses several management challenges:</a:t>
            </a:r>
          </a:p>
          <a:p>
            <a:pPr marL="0" indent="0" algn="l">
              <a:lnSpc>
                <a:spcPct val="120000"/>
              </a:lnSpc>
              <a:buNone/>
            </a:pPr>
            <a:r>
              <a:rPr lang="en-GB" sz="4300" b="1" i="0" dirty="0">
                <a:effectLst/>
              </a:rPr>
              <a:t>Risk Management:</a:t>
            </a:r>
            <a:endParaRPr lang="en-GB" sz="4300" b="0" i="0" dirty="0">
              <a:effectLst/>
            </a:endParaRPr>
          </a:p>
          <a:p>
            <a:pPr marL="457200" lvl="1" indent="0" algn="l">
              <a:lnSpc>
                <a:spcPct val="120000"/>
              </a:lnSpc>
              <a:buNone/>
            </a:pPr>
            <a:r>
              <a:rPr lang="en-GB" sz="4300" b="0" i="0" dirty="0">
                <a:effectLst/>
              </a:rPr>
              <a:t>Businesses need to assess and manage risks associated with changes in the external environment.</a:t>
            </a:r>
          </a:p>
          <a:p>
            <a:pPr marL="457200" lvl="1" indent="0" algn="l">
              <a:lnSpc>
                <a:spcPct val="120000"/>
              </a:lnSpc>
              <a:buNone/>
            </a:pPr>
            <a:r>
              <a:rPr lang="en-GB" sz="4300" b="0" i="0" dirty="0">
                <a:effectLst/>
              </a:rPr>
              <a:t>Economic downturns, regulatory changes, and technological disruptions can pose significant risks.</a:t>
            </a:r>
          </a:p>
          <a:p>
            <a:pPr marL="0" indent="0" algn="l">
              <a:lnSpc>
                <a:spcPct val="120000"/>
              </a:lnSpc>
              <a:buNone/>
            </a:pPr>
            <a:r>
              <a:rPr lang="en-GB" sz="4300" b="1" i="0" dirty="0">
                <a:effectLst/>
              </a:rPr>
              <a:t>Adaptability and Innovation:</a:t>
            </a:r>
            <a:endParaRPr lang="en-GB" sz="4300" b="0" i="0" dirty="0">
              <a:effectLst/>
            </a:endParaRPr>
          </a:p>
          <a:p>
            <a:pPr marL="457200" lvl="1" indent="0" algn="l">
              <a:lnSpc>
                <a:spcPct val="120000"/>
              </a:lnSpc>
              <a:buNone/>
            </a:pPr>
            <a:r>
              <a:rPr lang="en-GB" sz="4300" b="0" i="0" dirty="0">
                <a:effectLst/>
              </a:rPr>
              <a:t>Managers must foster a culture of adaptability and innovation to respond effectively to changes in the business environment.</a:t>
            </a:r>
          </a:p>
          <a:p>
            <a:pPr marL="457200" lvl="1" indent="0" algn="l">
              <a:lnSpc>
                <a:spcPct val="120000"/>
              </a:lnSpc>
              <a:buNone/>
            </a:pPr>
            <a:r>
              <a:rPr lang="en-GB" sz="4300" b="0" i="0" dirty="0">
                <a:effectLst/>
              </a:rPr>
              <a:t>Staying ahead of technological trends and consumer preferences requires a proactive approach.</a:t>
            </a:r>
          </a:p>
          <a:p>
            <a:pPr marL="0" indent="0" algn="l">
              <a:lnSpc>
                <a:spcPct val="120000"/>
              </a:lnSpc>
              <a:buNone/>
            </a:pPr>
            <a:r>
              <a:rPr lang="en-GB" sz="4300" b="1" i="0" dirty="0">
                <a:effectLst/>
              </a:rPr>
              <a:t>Strategic Planning:</a:t>
            </a:r>
            <a:endParaRPr lang="en-GB" sz="4300" b="0" i="0" dirty="0">
              <a:effectLst/>
            </a:endParaRPr>
          </a:p>
          <a:p>
            <a:pPr marL="457200" lvl="1" indent="0" algn="l">
              <a:lnSpc>
                <a:spcPct val="120000"/>
              </a:lnSpc>
              <a:buNone/>
            </a:pPr>
            <a:r>
              <a:rPr lang="en-GB" sz="4300" b="0" i="0" dirty="0">
                <a:effectLst/>
              </a:rPr>
              <a:t>Managers need to develop flexible and dynamic strategic plans that consider the uncertainties in the external environment.</a:t>
            </a:r>
          </a:p>
          <a:p>
            <a:pPr marL="457200" lvl="1" indent="0" algn="l">
              <a:lnSpc>
                <a:spcPct val="120000"/>
              </a:lnSpc>
              <a:buNone/>
            </a:pPr>
            <a:r>
              <a:rPr lang="en-GB" sz="4300" b="0" i="0" dirty="0">
                <a:effectLst/>
              </a:rPr>
              <a:t>Scenario planning can help anticipate and prepare for different possible futures.</a:t>
            </a:r>
          </a:p>
          <a:p>
            <a:pPr marL="0" indent="0">
              <a:buNone/>
            </a:pPr>
            <a:r>
              <a:rPr lang="en-GB" sz="4300" b="1" i="0" dirty="0">
                <a:effectLst/>
              </a:rPr>
              <a:t>Stakeholder Management:</a:t>
            </a:r>
            <a:endParaRPr lang="en-GB" sz="4300" b="0" i="0" dirty="0">
              <a:effectLst/>
            </a:endParaRPr>
          </a:p>
          <a:p>
            <a:pPr marL="457200" lvl="1" indent="0">
              <a:lnSpc>
                <a:spcPct val="120000"/>
              </a:lnSpc>
              <a:buNone/>
            </a:pPr>
            <a:r>
              <a:rPr lang="en-GB" sz="4300" b="0" i="0" dirty="0">
                <a:effectLst/>
              </a:rPr>
              <a:t>Engaging with various stakeholders, including customers, employees, and communities, is crucial for understanding and responding to their changing needs and expectations.</a:t>
            </a:r>
          </a:p>
          <a:p>
            <a:pPr marL="0" indent="0">
              <a:lnSpc>
                <a:spcPct val="120000"/>
              </a:lnSpc>
              <a:buNone/>
            </a:pPr>
            <a:r>
              <a:rPr lang="en-GB" sz="4300" b="1" i="0" dirty="0">
                <a:effectLst/>
              </a:rPr>
              <a:t>Compliance and Ethical Considerations:</a:t>
            </a:r>
            <a:endParaRPr lang="en-GB" sz="4300" b="0" i="0" dirty="0">
              <a:effectLst/>
            </a:endParaRPr>
          </a:p>
          <a:p>
            <a:pPr marL="457200" lvl="1" indent="0">
              <a:lnSpc>
                <a:spcPct val="120000"/>
              </a:lnSpc>
              <a:buNone/>
            </a:pPr>
            <a:r>
              <a:rPr lang="en-GB" sz="4300" b="0" i="0" dirty="0">
                <a:effectLst/>
              </a:rPr>
              <a:t>Keeping abreast of legal and regulatory changes is essential to ensure compliance and ethical business practices.</a:t>
            </a:r>
          </a:p>
          <a:p>
            <a:pPr marL="457200" lvl="1" indent="0">
              <a:lnSpc>
                <a:spcPct val="120000"/>
              </a:lnSpc>
              <a:buNone/>
            </a:pPr>
            <a:r>
              <a:rPr lang="en-GB" sz="4300" b="0" i="0" dirty="0">
                <a:effectLst/>
              </a:rPr>
              <a:t>Proactively addressing environmental and social concerns is increasingly important for maintaining a positive business reputation.</a:t>
            </a:r>
          </a:p>
          <a:p>
            <a:pPr marL="457200" lvl="1" indent="0">
              <a:lnSpc>
                <a:spcPct val="120000"/>
              </a:lnSpc>
              <a:buNone/>
            </a:pPr>
            <a:endParaRPr lang="en-GB" sz="4300" b="0" i="0" dirty="0">
              <a:effectLst/>
            </a:endParaRPr>
          </a:p>
          <a:p>
            <a:endParaRPr lang="en-GB" sz="2400" b="1" dirty="0"/>
          </a:p>
        </p:txBody>
      </p:sp>
    </p:spTree>
    <p:extLst>
      <p:ext uri="{BB962C8B-B14F-4D97-AF65-F5344CB8AC3E}">
        <p14:creationId xmlns:p14="http://schemas.microsoft.com/office/powerpoint/2010/main" val="1278800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2" end="12"/>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13" end="13"/>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F025A7-ED82-CD36-6101-4270844CF4B1}"/>
              </a:ext>
            </a:extLst>
          </p:cNvPr>
          <p:cNvSpPr>
            <a:spLocks noGrp="1"/>
          </p:cNvSpPr>
          <p:nvPr>
            <p:ph sz="quarter" idx="13"/>
          </p:nvPr>
        </p:nvSpPr>
        <p:spPr>
          <a:xfrm>
            <a:off x="90646" y="0"/>
            <a:ext cx="12196604" cy="6403985"/>
          </a:xfrm>
        </p:spPr>
        <p:txBody>
          <a:bodyPr>
            <a:normAutofit fontScale="55000" lnSpcReduction="20000"/>
          </a:bodyPr>
          <a:lstStyle/>
          <a:p>
            <a:pPr>
              <a:lnSpc>
                <a:spcPct val="120000"/>
              </a:lnSpc>
            </a:pPr>
            <a:r>
              <a:rPr lang="en-GB" sz="3800" dirty="0">
                <a:latin typeface="Calibri" panose="020F0502020204030204" pitchFamily="34" charset="0"/>
                <a:cs typeface="Calibri" panose="020F0502020204030204" pitchFamily="34" charset="0"/>
              </a:rPr>
              <a:t>In groups :</a:t>
            </a:r>
          </a:p>
          <a:p>
            <a:pPr>
              <a:lnSpc>
                <a:spcPct val="120000"/>
              </a:lnSpc>
            </a:pPr>
            <a:endParaRPr lang="en-GB" sz="3800" dirty="0">
              <a:latin typeface="Calibri" panose="020F0502020204030204" pitchFamily="34" charset="0"/>
              <a:cs typeface="Calibri" panose="020F0502020204030204" pitchFamily="34" charset="0"/>
            </a:endParaRPr>
          </a:p>
          <a:p>
            <a:pPr>
              <a:lnSpc>
                <a:spcPct val="120000"/>
              </a:lnSpc>
            </a:pPr>
            <a:r>
              <a:rPr lang="en-GB" sz="3800" dirty="0">
                <a:latin typeface="Calibri" panose="020F0502020204030204" pitchFamily="34" charset="0"/>
                <a:cs typeface="Calibri" panose="020F0502020204030204" pitchFamily="34" charset="0"/>
              </a:rPr>
              <a:t>Discuss a trade stand that you would like to bring to the next WTM in London </a:t>
            </a:r>
          </a:p>
          <a:p>
            <a:pPr>
              <a:lnSpc>
                <a:spcPct val="120000"/>
              </a:lnSpc>
            </a:pPr>
            <a:r>
              <a:rPr lang="en-GB" sz="3800" dirty="0">
                <a:latin typeface="Calibri" panose="020F0502020204030204" pitchFamily="34" charset="0"/>
                <a:cs typeface="Calibri" panose="020F0502020204030204" pitchFamily="34" charset="0"/>
              </a:rPr>
              <a:t>Discuss the running of the stand – logistics / HR </a:t>
            </a:r>
          </a:p>
          <a:p>
            <a:pPr>
              <a:lnSpc>
                <a:spcPct val="120000"/>
              </a:lnSpc>
            </a:pPr>
            <a:r>
              <a:rPr lang="en-GB" sz="3800" dirty="0">
                <a:latin typeface="Calibri" panose="020F0502020204030204" pitchFamily="34" charset="0"/>
                <a:cs typeface="Calibri" panose="020F0502020204030204" pitchFamily="34" charset="0"/>
              </a:rPr>
              <a:t>Design of the stand / size</a:t>
            </a:r>
          </a:p>
          <a:p>
            <a:pPr>
              <a:lnSpc>
                <a:spcPct val="120000"/>
              </a:lnSpc>
            </a:pPr>
            <a:r>
              <a:rPr lang="en-GB" sz="3800" dirty="0">
                <a:latin typeface="Calibri" panose="020F0502020204030204" pitchFamily="34" charset="0"/>
                <a:cs typeface="Calibri" panose="020F0502020204030204" pitchFamily="34" charset="0"/>
              </a:rPr>
              <a:t>Concept / theme</a:t>
            </a:r>
          </a:p>
          <a:p>
            <a:pPr>
              <a:lnSpc>
                <a:spcPct val="120000"/>
              </a:lnSpc>
            </a:pPr>
            <a:r>
              <a:rPr lang="en-GB" sz="3800" dirty="0">
                <a:latin typeface="Calibri" panose="020F0502020204030204" pitchFamily="34" charset="0"/>
                <a:cs typeface="Calibri" panose="020F0502020204030204" pitchFamily="34" charset="0"/>
              </a:rPr>
              <a:t>Give aways etc </a:t>
            </a:r>
          </a:p>
          <a:p>
            <a:pPr>
              <a:lnSpc>
                <a:spcPct val="120000"/>
              </a:lnSpc>
            </a:pPr>
            <a:r>
              <a:rPr lang="en-GB" sz="3800" u="sng" dirty="0">
                <a:latin typeface="Calibri" panose="020F0502020204030204" pitchFamily="34" charset="0"/>
                <a:cs typeface="Calibri" panose="020F0502020204030204" pitchFamily="34" charset="0"/>
              </a:rPr>
              <a:t>Give examples of :</a:t>
            </a:r>
          </a:p>
          <a:p>
            <a:pPr>
              <a:lnSpc>
                <a:spcPct val="120000"/>
              </a:lnSpc>
            </a:pPr>
            <a:r>
              <a:rPr lang="en-GB" sz="3800" dirty="0">
                <a:latin typeface="Calibri" panose="020F0502020204030204" pitchFamily="34" charset="0"/>
                <a:cs typeface="Calibri" panose="020F0502020204030204" pitchFamily="34" charset="0"/>
              </a:rPr>
              <a:t>Operating costs</a:t>
            </a:r>
          </a:p>
          <a:p>
            <a:pPr>
              <a:lnSpc>
                <a:spcPct val="120000"/>
              </a:lnSpc>
            </a:pPr>
            <a:r>
              <a:rPr lang="en-GB" sz="3800" dirty="0">
                <a:latin typeface="Calibri" panose="020F0502020204030204" pitchFamily="34" charset="0"/>
                <a:cs typeface="Calibri" panose="020F0502020204030204" pitchFamily="34" charset="0"/>
              </a:rPr>
              <a:t>Fixed costs</a:t>
            </a:r>
          </a:p>
          <a:p>
            <a:pPr>
              <a:lnSpc>
                <a:spcPct val="120000"/>
              </a:lnSpc>
            </a:pPr>
            <a:r>
              <a:rPr lang="en-GB" sz="3800" dirty="0">
                <a:latin typeface="Calibri" panose="020F0502020204030204" pitchFamily="34" charset="0"/>
                <a:cs typeface="Calibri" panose="020F0502020204030204" pitchFamily="34" charset="0"/>
              </a:rPr>
              <a:t>Variable costs </a:t>
            </a:r>
          </a:p>
          <a:p>
            <a:pPr>
              <a:lnSpc>
                <a:spcPct val="120000"/>
              </a:lnSpc>
            </a:pPr>
            <a:r>
              <a:rPr lang="en-GB" sz="3800" dirty="0">
                <a:latin typeface="Calibri" panose="020F0502020204030204" pitchFamily="34" charset="0"/>
                <a:cs typeface="Calibri" panose="020F0502020204030204" pitchFamily="34" charset="0"/>
              </a:rPr>
              <a:t>Direct costs </a:t>
            </a:r>
          </a:p>
          <a:p>
            <a:pPr>
              <a:lnSpc>
                <a:spcPct val="120000"/>
              </a:lnSpc>
            </a:pPr>
            <a:r>
              <a:rPr lang="en-GB" sz="3800" dirty="0">
                <a:latin typeface="Calibri" panose="020F0502020204030204" pitchFamily="34" charset="0"/>
                <a:cs typeface="Calibri" panose="020F0502020204030204" pitchFamily="34" charset="0"/>
              </a:rPr>
              <a:t>Non-operating costs</a:t>
            </a:r>
          </a:p>
          <a:p>
            <a:pPr>
              <a:lnSpc>
                <a:spcPct val="120000"/>
              </a:lnSpc>
            </a:pPr>
            <a:r>
              <a:rPr lang="en-GB" sz="3800" dirty="0">
                <a:latin typeface="Calibri" panose="020F0502020204030204" pitchFamily="34" charset="0"/>
                <a:cs typeface="Calibri" panose="020F0502020204030204" pitchFamily="34" charset="0"/>
              </a:rPr>
              <a:t>Operating costs </a:t>
            </a:r>
          </a:p>
          <a:p>
            <a:pPr>
              <a:lnSpc>
                <a:spcPct val="120000"/>
              </a:lnSpc>
            </a:pPr>
            <a:endParaRPr lang="en-GB" dirty="0"/>
          </a:p>
        </p:txBody>
      </p:sp>
      <p:pic>
        <p:nvPicPr>
          <p:cNvPr id="5" name="Picture 4" descr="Logo, icon&#10;&#10;Description automatically generated">
            <a:extLst>
              <a:ext uri="{FF2B5EF4-FFF2-40B4-BE49-F238E27FC236}">
                <a16:creationId xmlns:a16="http://schemas.microsoft.com/office/drawing/2014/main" id="{C14B8B34-0AC9-7FE6-F743-7C978234144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18217" y="1643966"/>
            <a:ext cx="3116052" cy="3116052"/>
          </a:xfrm>
          <a:prstGeom prst="rect">
            <a:avLst/>
          </a:prstGeom>
        </p:spPr>
      </p:pic>
      <p:sp>
        <p:nvSpPr>
          <p:cNvPr id="2" name="TextBox 1">
            <a:extLst>
              <a:ext uri="{FF2B5EF4-FFF2-40B4-BE49-F238E27FC236}">
                <a16:creationId xmlns:a16="http://schemas.microsoft.com/office/drawing/2014/main" id="{D293ECDD-53EE-D605-DCCE-7AFB7EA208C1}"/>
              </a:ext>
            </a:extLst>
          </p:cNvPr>
          <p:cNvSpPr txBox="1"/>
          <p:nvPr/>
        </p:nvSpPr>
        <p:spPr>
          <a:xfrm>
            <a:off x="5717096" y="2780950"/>
            <a:ext cx="2512503" cy="3139321"/>
          </a:xfrm>
          <a:prstGeom prst="rect">
            <a:avLst/>
          </a:prstGeom>
          <a:noFill/>
        </p:spPr>
        <p:txBody>
          <a:bodyPr wrap="square" rtlCol="0">
            <a:spAutoFit/>
          </a:bodyPr>
          <a:lstStyle/>
          <a:p>
            <a:r>
              <a:rPr lang="en-GB" dirty="0"/>
              <a:t>Economic factors </a:t>
            </a:r>
          </a:p>
          <a:p>
            <a:r>
              <a:rPr lang="en-GB" dirty="0"/>
              <a:t>Technological factors</a:t>
            </a:r>
          </a:p>
          <a:p>
            <a:r>
              <a:rPr lang="en-GB" dirty="0"/>
              <a:t>Legal factors</a:t>
            </a:r>
          </a:p>
          <a:p>
            <a:r>
              <a:rPr lang="en-GB" dirty="0"/>
              <a:t>Political factors</a:t>
            </a:r>
          </a:p>
          <a:p>
            <a:r>
              <a:rPr lang="en-GB" dirty="0"/>
              <a:t>What </a:t>
            </a:r>
            <a:r>
              <a:rPr lang="en-GB" dirty="0" err="1"/>
              <a:t>mangagement</a:t>
            </a:r>
            <a:r>
              <a:rPr lang="en-GB" dirty="0"/>
              <a:t> challenges can you identify?</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7457436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AE6F2518-B084-4896-AF52-66CC2144AA26}"/>
    </a:ext>
  </a:extLst>
</a:theme>
</file>

<file path=docProps/app.xml><?xml version="1.0" encoding="utf-8"?>
<Properties xmlns="http://schemas.openxmlformats.org/officeDocument/2006/extended-properties" xmlns:vt="http://schemas.openxmlformats.org/officeDocument/2006/docPropsVTypes">
  <Template>Office Theme 2013 - 2022</Template>
  <TotalTime>0</TotalTime>
  <Words>2217</Words>
  <Application>Microsoft Office PowerPoint</Application>
  <PresentationFormat>Widescreen</PresentationFormat>
  <Paragraphs>154</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Söhne</vt:lpstr>
      <vt:lpstr>Arial</vt:lpstr>
      <vt:lpstr>Calibri</vt:lpstr>
      <vt:lpstr>Calibri Light</vt:lpstr>
      <vt:lpstr>Office Theme</vt:lpstr>
      <vt:lpstr>Operations Management </vt:lpstr>
      <vt:lpstr>What is EPOS? </vt:lpstr>
      <vt:lpstr> What is a KPI? </vt:lpstr>
      <vt:lpstr>KPI’s</vt:lpstr>
      <vt:lpstr>What is operational excellence KPI? </vt:lpstr>
      <vt:lpstr>Steps to follow to write effective KPIs </vt:lpstr>
      <vt:lpstr>Lagging &amp; Leading KPIs </vt:lpstr>
      <vt:lpstr> Fixed vs. Variable Operating Expenses </vt:lpstr>
      <vt:lpstr> Common Operating Expenses </vt:lpstr>
      <vt:lpstr>What Are Operating Expenses? </vt:lpstr>
      <vt:lpstr>Operating costs </vt:lpstr>
      <vt:lpstr>What Are Non-Operating Expenses? </vt:lpstr>
      <vt:lpstr>Non-operating costs for events </vt:lpstr>
      <vt:lpstr>Business operations and management</vt:lpstr>
      <vt:lpstr>Business operations and management</vt:lpstr>
      <vt:lpstr>Management Challenges: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Operations Management </dc:title>
  <dc:creator>Deborah Jenkins</dc:creator>
  <cp:lastModifiedBy>Deborah Jenkins</cp:lastModifiedBy>
  <cp:revision>2</cp:revision>
  <dcterms:created xsi:type="dcterms:W3CDTF">2022-11-29T11:35:41Z</dcterms:created>
  <dcterms:modified xsi:type="dcterms:W3CDTF">2023-11-21T15:45:37Z</dcterms:modified>
</cp:coreProperties>
</file>