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65" r:id="rId3"/>
    <p:sldId id="268" r:id="rId4"/>
    <p:sldId id="266" r:id="rId5"/>
    <p:sldId id="269" r:id="rId6"/>
    <p:sldId id="271"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87"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F8C77-AAF8-F777-5E1A-EF55F246BAA3}" v="7" dt="2025-10-25T22:42:06.147"/>
    <p1510:client id="{58FC1889-5676-BC65-2798-80CAF6EA47A0}" v="3" dt="2025-10-24T10:58:32.645"/>
    <p1510:client id="{63D594BB-D112-0770-8BAA-5D45CC826FF7}" v="478" dt="2025-10-24T10:41:05.039"/>
    <p1510:client id="{BABD9167-D4BA-CE48-A86E-686BD0CD04B1}" v="47" dt="2025-10-24T10:30:23.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6047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3519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3492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41583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406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734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0050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9705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87724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845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3513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50039661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hyperlink" Target="https://seniorsafetyadvice.com/how-to-talk-to-elderly-parents-about-accepting-help/" TargetMode="Externa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ageing-better.org.uk/" TargetMode="External"/><Relationship Id="rId3" Type="http://schemas.openxmlformats.org/officeDocument/2006/relationships/hyperlink" Target="https://www.alzheimers.org.uk/" TargetMode="External"/><Relationship Id="rId7" Type="http://schemas.openxmlformats.org/officeDocument/2006/relationships/hyperlink" Target="https://www.cqc.org.uk/publications/major-report/state-care/2024-2025" TargetMode="External"/><Relationship Id="rId12" Type="http://schemas.openxmlformats.org/officeDocument/2006/relationships/hyperlink" Target="https://pmc.ncbi.nlm.nih.gov/articles/PMC5505561"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britannica.com/science/aging-life-process" TargetMode="External"/><Relationship Id="rId11" Type="http://schemas.openxmlformats.org/officeDocument/2006/relationships/hyperlink" Target="https://www.gov.uk/government/news/cutting-edge-tech-introduced-in-social-care" TargetMode="External"/><Relationship Id="rId5" Type="http://schemas.openxmlformats.org/officeDocument/2006/relationships/hyperlink" Target="https://bmjopen.bmj.com/" TargetMode="External"/><Relationship Id="rId10" Type="http://schemas.openxmlformats.org/officeDocument/2006/relationships/hyperlink" Target="https://www.gov.uk/government/publications/integration-and-innovation-working-together-to-improve-health-and-social-care" TargetMode="External"/><Relationship Id="rId4" Type="http://schemas.openxmlformats.org/officeDocument/2006/relationships/hyperlink" Target="https://pubmed.ncbi.nlm.nih.gov/2519525" TargetMode="External"/><Relationship Id="rId9" Type="http://schemas.openxmlformats.org/officeDocument/2006/relationships/hyperlink" Target="https://www.gov.uk/government/publications/a-plan-for-digital-health-and-social-car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openstax.org/books/fundamentals-nursing/pages/41-2-theories-related-to-the-older-adult" TargetMode="External"/><Relationship Id="rId3" Type="http://schemas.openxmlformats.org/officeDocument/2006/relationships/hyperlink" Target="https://www.nhs.uk/" TargetMode="External"/><Relationship Id="rId7" Type="http://schemas.openxmlformats.org/officeDocument/2006/relationships/hyperlink" Target="https://www.ons.gov.uk/" TargetMode="External"/><Relationship Id="rId2" Type="http://schemas.openxmlformats.org/officeDocument/2006/relationships/hyperlink" Target="https://commonslibrary.parliament.uk/" TargetMode="External"/><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5" Type="http://schemas.openxmlformats.org/officeDocument/2006/relationships/hyperlink" Target="https://digital.nhs.uk/services/ai-knowledge-repository/case-studies/ai-in-adult-social-care" TargetMode="External"/><Relationship Id="rId4" Type="http://schemas.openxmlformats.org/officeDocument/2006/relationships/hyperlink" Target="https://www.england.nhs.uk/" TargetMode="External"/><Relationship Id="rId9" Type="http://schemas.openxmlformats.org/officeDocument/2006/relationships/hyperlink" Target="https://www.gov.uk/government/publications/active-ageing-promoting-health-in-later-lif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news-room/fact-sheets/detail/ageing-and-health" TargetMode="External"/><Relationship Id="rId3" Type="http://schemas.openxmlformats.org/officeDocument/2006/relationships/hyperlink" Target="https://www.skillsforcare.org.uk/" TargetMode="External"/><Relationship Id="rId7" Type="http://schemas.openxmlformats.org/officeDocument/2006/relationships/hyperlink" Target="https://www.who.int/" TargetMode="External"/><Relationship Id="rId2" Type="http://schemas.openxmlformats.org/officeDocument/2006/relationships/hyperlink" Target="https://www.simplypsychology.org/disengagement-theory.html" TargetMode="External"/><Relationship Id="rId1" Type="http://schemas.openxmlformats.org/officeDocument/2006/relationships/slideLayout" Target="../slideLayouts/slideLayout2.xml"/><Relationship Id="rId6" Type="http://schemas.openxmlformats.org/officeDocument/2006/relationships/hyperlink" Target="https://www.verywellhealth.com/the-genetic-theory-of-aging-2224222" TargetMode="External"/><Relationship Id="rId5" Type="http://schemas.openxmlformats.org/officeDocument/2006/relationships/hyperlink" Target="https://ogg.osu.edu/media/documents/sage/handouts/SAGE%20Theories%20of%20Aging%20geron%20nurs.pdf" TargetMode="External"/><Relationship Id="rId4" Type="http://schemas.openxmlformats.org/officeDocument/2006/relationships/hyperlink" Target="https://socialsci.libretexts.org/Bookshelves/Sociology/Introduction_to_Sociology/Sociology_(Boundless)/18:_Aging/18.03:_The_Functionalist_Perspective_on_Aging/18.3B:_Activity_Theory" TargetMode="External"/><Relationship Id="rId9" Type="http://schemas.openxmlformats.org/officeDocument/2006/relationships/hyperlink" Target="https://www.who.int/news-room/fact-sheets/detail/ageing-and-health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FD9F65E-C84B-798A-3763-21F1D60D6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1930" y="1133002"/>
            <a:ext cx="4984472" cy="2856460"/>
          </a:xfrm>
        </p:spPr>
        <p:txBody>
          <a:bodyPr vert="horz" lIns="91440" tIns="45720" rIns="91440" bIns="45720" rtlCol="0" anchor="b">
            <a:normAutofit fontScale="90000"/>
          </a:bodyPr>
          <a:lstStyle/>
          <a:p>
            <a:pPr algn="l"/>
            <a:br>
              <a:rPr lang="en-US" sz="1400"/>
            </a:br>
            <a:r>
              <a:rPr lang="en-US" sz="1800">
                <a:latin typeface="Arial"/>
                <a:cs typeface="Arial"/>
              </a:rPr>
              <a:t>BSc Health and Social Care</a:t>
            </a:r>
            <a:br>
              <a:rPr lang="en-US" sz="1800">
                <a:latin typeface="Arial"/>
              </a:rPr>
            </a:br>
            <a:r>
              <a:rPr lang="en-US" sz="1800">
                <a:latin typeface="Arial"/>
                <a:cs typeface="Arial"/>
              </a:rPr>
              <a:t>Empowering The Older Person</a:t>
            </a:r>
            <a:br>
              <a:rPr lang="en-US" sz="1800">
                <a:latin typeface="Arial"/>
              </a:rPr>
            </a:br>
            <a:br>
              <a:rPr lang="en-US" sz="1800">
                <a:latin typeface="Arial"/>
              </a:rPr>
            </a:br>
            <a:r>
              <a:rPr lang="en-US" sz="1800">
                <a:latin typeface="Arial"/>
                <a:cs typeface="Arial"/>
              </a:rPr>
              <a:t>Individual Presentation </a:t>
            </a:r>
            <a:br>
              <a:rPr lang="en-US" sz="1800">
                <a:latin typeface="Arial"/>
              </a:rPr>
            </a:br>
            <a:r>
              <a:rPr lang="en-US" sz="1800">
                <a:latin typeface="Arial"/>
                <a:cs typeface="Arial"/>
              </a:rPr>
              <a:t>Component 1</a:t>
            </a:r>
            <a:br>
              <a:rPr lang="en-US" sz="1800">
                <a:latin typeface="Arial"/>
              </a:rPr>
            </a:br>
            <a:r>
              <a:rPr lang="en-US" sz="1800">
                <a:latin typeface="Arial"/>
                <a:cs typeface="Arial"/>
              </a:rPr>
              <a:t>Tutor : Tomy </a:t>
            </a:r>
            <a:r>
              <a:rPr lang="en-US" sz="1800" err="1">
                <a:latin typeface="Arial"/>
                <a:cs typeface="Arial"/>
              </a:rPr>
              <a:t>Adattu</a:t>
            </a:r>
            <a:r>
              <a:rPr lang="en-US" sz="1800">
                <a:latin typeface="Arial"/>
                <a:cs typeface="Arial"/>
              </a:rPr>
              <a:t> Chacko</a:t>
            </a:r>
            <a:br>
              <a:rPr lang="en-US" sz="1800">
                <a:latin typeface="Arial"/>
              </a:rPr>
            </a:br>
            <a:br>
              <a:rPr lang="en-US" sz="1800">
                <a:latin typeface="Arial"/>
              </a:rPr>
            </a:br>
            <a:r>
              <a:rPr lang="en-US" sz="1800">
                <a:latin typeface="Arial"/>
                <a:cs typeface="Arial"/>
              </a:rPr>
              <a:t>Shirin Shabir – 2228642</a:t>
            </a:r>
            <a:br>
              <a:rPr lang="en-US" sz="1800">
                <a:latin typeface="Arial"/>
              </a:rPr>
            </a:br>
            <a:br>
              <a:rPr lang="en-US" sz="1400"/>
            </a:br>
            <a:br>
              <a:rPr lang="en-US" sz="1400"/>
            </a:br>
            <a:br>
              <a:rPr lang="en-US" sz="1400"/>
            </a:br>
            <a:endParaRPr lang="en-US" sz="1400"/>
          </a:p>
        </p:txBody>
      </p:sp>
      <p:sp>
        <p:nvSpPr>
          <p:cNvPr id="5" name="TextBox 4">
            <a:extLst>
              <a:ext uri="{FF2B5EF4-FFF2-40B4-BE49-F238E27FC236}">
                <a16:creationId xmlns:a16="http://schemas.microsoft.com/office/drawing/2014/main" id="{9B542FE1-80FE-303D-F0DC-135127D30D55}"/>
              </a:ext>
            </a:extLst>
          </p:cNvPr>
          <p:cNvSpPr txBox="1"/>
          <p:nvPr/>
        </p:nvSpPr>
        <p:spPr>
          <a:xfrm>
            <a:off x="4456613" y="3246541"/>
            <a:ext cx="2756347" cy="358163"/>
          </a:xfrm>
          <a:prstGeom prst="rect">
            <a:avLst/>
          </a:prstGeom>
        </p:spPr>
        <p:txBody>
          <a:bodyPr vert="horz" lIns="91440" tIns="45720" rIns="91440" bIns="45720" rtlCol="0" anchor="t">
            <a:normAutofit fontScale="40000" lnSpcReduction="20000"/>
          </a:bodyPr>
          <a:lstStyle/>
          <a:p>
            <a:pPr>
              <a:lnSpc>
                <a:spcPct val="120000"/>
              </a:lnSpc>
              <a:spcBef>
                <a:spcPts val="1000"/>
              </a:spcBef>
            </a:pPr>
            <a:r>
              <a:rPr lang="en-US" sz="2000" err="1">
                <a:latin typeface="Arial"/>
                <a:cs typeface="Arial"/>
              </a:rPr>
              <a:t>ThePhoto</a:t>
            </a:r>
            <a:r>
              <a:rPr lang="en-US" sz="2000">
                <a:latin typeface="Arial"/>
                <a:cs typeface="Arial"/>
              </a:rPr>
              <a:t> by </a:t>
            </a:r>
            <a:r>
              <a:rPr lang="en-US" sz="2000" err="1">
                <a:latin typeface="Arial"/>
                <a:cs typeface="Arial"/>
              </a:rPr>
              <a:t>PhotoAuthor</a:t>
            </a:r>
            <a:r>
              <a:rPr lang="en-US" sz="2000">
                <a:latin typeface="Arial"/>
                <a:cs typeface="Arial"/>
              </a:rPr>
              <a:t> is licensed under CCYYSA.</a:t>
            </a:r>
          </a:p>
        </p:txBody>
      </p:sp>
      <p:pic>
        <p:nvPicPr>
          <p:cNvPr id="3" name="Picture 2" descr="Two women sitting on a couch holding coffee cups&#10;&#10;AI-generated content may be incorrect.">
            <a:extLst>
              <a:ext uri="{FF2B5EF4-FFF2-40B4-BE49-F238E27FC236}">
                <a16:creationId xmlns:a16="http://schemas.microsoft.com/office/drawing/2014/main" id="{125B426B-F172-0CBC-5B2B-61278FFE2E47}"/>
              </a:ext>
            </a:extLst>
          </p:cNvPr>
          <p:cNvPicPr>
            <a:picLocks noChangeAspect="1"/>
          </p:cNvPicPr>
          <p:nvPr/>
        </p:nvPicPr>
        <p:blipFill>
          <a:blip r:embed="rId4">
            <a:extLst>
              <a:ext uri="{837473B0-CC2E-450A-ABE3-18F120FF3D39}">
                <a1611:picAttrSrcUrl xmlns:a1611="http://schemas.microsoft.com/office/drawing/2016/11/main" r:id="rId5"/>
              </a:ext>
            </a:extLst>
          </a:blip>
          <a:srcRect r="3190" b="1"/>
          <a:stretch>
            <a:fillRect/>
          </a:stretch>
        </p:blipFill>
        <p:spPr>
          <a:xfrm>
            <a:off x="6464460" y="308668"/>
            <a:ext cx="4734046" cy="2937303"/>
          </a:xfrm>
          <a:prstGeom prst="rect">
            <a:avLst/>
          </a:prstGeom>
        </p:spPr>
      </p:pic>
      <p:pic>
        <p:nvPicPr>
          <p:cNvPr id="19" name="Picture 18">
            <a:extLst>
              <a:ext uri="{FF2B5EF4-FFF2-40B4-BE49-F238E27FC236}">
                <a16:creationId xmlns:a16="http://schemas.microsoft.com/office/drawing/2014/main" id="{C172A179-8DAF-9DE7-E78F-69E0A48327C3}"/>
              </a:ext>
            </a:extLst>
          </p:cNvPr>
          <p:cNvPicPr>
            <a:picLocks noChangeAspect="1"/>
          </p:cNvPicPr>
          <p:nvPr/>
        </p:nvPicPr>
        <p:blipFill>
          <a:blip r:embed="rId6"/>
          <a:srcRect t="4776" b="2267"/>
          <a:stretch>
            <a:fillRect/>
          </a:stretch>
        </p:blipFill>
        <p:spPr>
          <a:xfrm>
            <a:off x="6705600" y="3453740"/>
            <a:ext cx="5486400" cy="3404260"/>
          </a:xfrm>
          <a:prstGeom prst="rect">
            <a:avLst/>
          </a:prstGeom>
        </p:spPr>
      </p:pic>
      <p:sp>
        <p:nvSpPr>
          <p:cNvPr id="4" name="TextBox 3">
            <a:extLst>
              <a:ext uri="{FF2B5EF4-FFF2-40B4-BE49-F238E27FC236}">
                <a16:creationId xmlns:a16="http://schemas.microsoft.com/office/drawing/2014/main" id="{ECB6521F-0AE0-AEBB-2F57-5945E66E6037}"/>
              </a:ext>
            </a:extLst>
          </p:cNvPr>
          <p:cNvSpPr txBox="1"/>
          <p:nvPr/>
        </p:nvSpPr>
        <p:spPr>
          <a:xfrm>
            <a:off x="5190259" y="2520372"/>
            <a:ext cx="1828800" cy="1828800"/>
          </a:xfrm>
          <a:prstGeom prst="rect">
            <a:avLst/>
          </a:prstGeom>
          <a:noFill/>
        </p:spPr>
        <p:txBody>
          <a:bodyPr wrap="square" rtlCol="0">
            <a:spAutoFit/>
          </a:bodyPr>
          <a:lstStyle/>
          <a:p>
            <a:pPr algn="l"/>
            <a:endParaRPr lang="en-US" dirty="0"/>
          </a:p>
        </p:txBody>
      </p:sp>
      <p:pic>
        <p:nvPicPr>
          <p:cNvPr id="6" name="Folliott Road 2 (1)">
            <a:hlinkClick r:id="" action="ppaction://media"/>
            <a:extLst>
              <a:ext uri="{FF2B5EF4-FFF2-40B4-BE49-F238E27FC236}">
                <a16:creationId xmlns:a16="http://schemas.microsoft.com/office/drawing/2014/main" id="{656E1392-D633-E5D3-73E6-60231D4E20F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4848" y="3992889"/>
            <a:ext cx="730250" cy="7302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51BAD-27F1-9AE5-BC70-A89E48EC08C9}"/>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F2CC9697-7A3F-7F9F-5C72-270797D870F4}"/>
              </a:ext>
            </a:extLst>
          </p:cNvPr>
          <p:cNvSpPr>
            <a:spLocks noGrp="1"/>
          </p:cNvSpPr>
          <p:nvPr>
            <p:ph idx="1"/>
          </p:nvPr>
        </p:nvSpPr>
        <p:spPr>
          <a:xfrm>
            <a:off x="313635" y="1233254"/>
            <a:ext cx="10952591" cy="5076106"/>
          </a:xfrm>
        </p:spPr>
        <p:txBody>
          <a:bodyPr vert="horz" lIns="91440" tIns="45720" rIns="91440" bIns="45720" rtlCol="0" anchor="t">
            <a:normAutofit lnSpcReduction="10000"/>
          </a:bodyPr>
          <a:lstStyle/>
          <a:p>
            <a:pPr marL="0" indent="0">
              <a:buNone/>
            </a:pPr>
            <a:r>
              <a:rPr lang="en-GB"/>
              <a:t>This presentation explores ageing and evaluates the care and support needs of older people, focusing on how biological changes influence health and independence in later life (NHS, 2023).</a:t>
            </a:r>
          </a:p>
          <a:p>
            <a:pPr marL="0" indent="0">
              <a:buNone/>
            </a:pPr>
            <a:r>
              <a:rPr lang="en-GB" b="1" u="sng">
                <a:latin typeface="Arial"/>
                <a:cs typeface="Arial"/>
              </a:rPr>
              <a:t>Definition of Ageing:</a:t>
            </a:r>
          </a:p>
          <a:p>
            <a:r>
              <a:rPr lang="en-GB"/>
              <a:t>Ageing is a natural process involving gradual physical, psychological, and social changes that reduce the body’s ability to function effectively over time (World Health Organisation, 2022).</a:t>
            </a:r>
          </a:p>
          <a:p>
            <a:pPr marL="0" indent="0">
              <a:buNone/>
            </a:pPr>
            <a:r>
              <a:rPr lang="en-GB" b="1" u="sng">
                <a:latin typeface="Arial"/>
                <a:cs typeface="Arial"/>
              </a:rPr>
              <a:t>Biological Theories of Ageing</a:t>
            </a:r>
          </a:p>
          <a:p>
            <a:r>
              <a:rPr lang="en-GB"/>
              <a:t>Genetic Theory: Suggests ageing is programmed within our genes and influenced by hereditary factors (</a:t>
            </a:r>
            <a:r>
              <a:rPr lang="en-GB" err="1"/>
              <a:t>Verywell</a:t>
            </a:r>
            <a:r>
              <a:rPr lang="en-GB"/>
              <a:t> Health, 2024).</a:t>
            </a:r>
          </a:p>
          <a:p>
            <a:r>
              <a:rPr lang="en-GB"/>
              <a:t>Wear and Tear Theory: Proposes that ageing results from accumulated damage to cells and tissues caused by daily use and environmental factors (NHS, 2023).</a:t>
            </a:r>
          </a:p>
        </p:txBody>
      </p:sp>
    </p:spTree>
    <p:extLst>
      <p:ext uri="{BB962C8B-B14F-4D97-AF65-F5344CB8AC3E}">
        <p14:creationId xmlns:p14="http://schemas.microsoft.com/office/powerpoint/2010/main" val="602868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8CFD-F293-3FB4-2321-CF5712D7201A}"/>
              </a:ext>
            </a:extLst>
          </p:cNvPr>
          <p:cNvSpPr>
            <a:spLocks noGrp="1"/>
          </p:cNvSpPr>
          <p:nvPr>
            <p:ph type="title"/>
          </p:nvPr>
        </p:nvSpPr>
        <p:spPr/>
        <p:txBody>
          <a:bodyPr/>
          <a:lstStyle/>
          <a:p>
            <a:r>
              <a:rPr lang="en-GB"/>
              <a:t>Scope ageing and service demand</a:t>
            </a:r>
          </a:p>
        </p:txBody>
      </p:sp>
      <p:sp>
        <p:nvSpPr>
          <p:cNvPr id="3" name="Content Placeholder 2">
            <a:extLst>
              <a:ext uri="{FF2B5EF4-FFF2-40B4-BE49-F238E27FC236}">
                <a16:creationId xmlns:a16="http://schemas.microsoft.com/office/drawing/2014/main" id="{144B7AD9-C365-EA6B-9B14-B9B8AA94B62C}"/>
              </a:ext>
            </a:extLst>
          </p:cNvPr>
          <p:cNvSpPr>
            <a:spLocks noGrp="1"/>
          </p:cNvSpPr>
          <p:nvPr>
            <p:ph idx="1"/>
          </p:nvPr>
        </p:nvSpPr>
        <p:spPr>
          <a:xfrm>
            <a:off x="612647" y="1283732"/>
            <a:ext cx="10653579" cy="5025628"/>
          </a:xfrm>
        </p:spPr>
        <p:txBody>
          <a:bodyPr vert="horz" lIns="91440" tIns="45720" rIns="91440" bIns="45720" rtlCol="0" anchor="t">
            <a:normAutofit lnSpcReduction="10000"/>
          </a:bodyPr>
          <a:lstStyle/>
          <a:p>
            <a:pPr marL="0" indent="0">
              <a:buNone/>
            </a:pPr>
            <a:r>
              <a:rPr lang="en-GB" b="1" u="sng">
                <a:latin typeface="Arial"/>
                <a:cs typeface="Arial"/>
              </a:rPr>
              <a:t>Significance &amp; Demographic Trends</a:t>
            </a:r>
            <a:endParaRPr lang="en-US"/>
          </a:p>
          <a:p>
            <a:r>
              <a:rPr lang="en-GB"/>
              <a:t>The UK is ageing: ~19% were 65+ in 2022, projected to ~27% by 2072; 85+ will rise sharply (House of Commons Library, 2024; NHS England, 2023).</a:t>
            </a:r>
          </a:p>
          <a:p>
            <a:r>
              <a:rPr lang="en-GB"/>
              <a:t>People aged 75+ set to double between 2014–2039; fastest growth in 85+ group (ONS, n.d.; Age UK, 2024).</a:t>
            </a:r>
            <a:br>
              <a:rPr lang="en-GB"/>
            </a:br>
            <a:endParaRPr lang="en-GB"/>
          </a:p>
          <a:p>
            <a:pPr marL="0" indent="0">
              <a:buNone/>
            </a:pPr>
            <a:r>
              <a:rPr lang="en-GB" b="1" u="sng">
                <a:latin typeface="Arial"/>
                <a:cs typeface="Arial"/>
              </a:rPr>
              <a:t>Pressures on Health &amp; Social Care</a:t>
            </a:r>
          </a:p>
          <a:p>
            <a:r>
              <a:rPr lang="en-GB"/>
              <a:t>Older adults have higher, more complex needs (multimorbidity, polypharmacy), driving demand, waits and discharge delays (House of Commons Library, 2025; Dambha-Miller et al., 2021).</a:t>
            </a:r>
          </a:p>
          <a:p>
            <a:r>
              <a:rPr lang="en-GB"/>
              <a:t>Workforce strain persists despite recent recruitment; vacancies/turnover remain structural risks (Skills for Care, 2024a; Skills for Care, 2024b).</a:t>
            </a:r>
          </a:p>
        </p:txBody>
      </p:sp>
    </p:spTree>
    <p:extLst>
      <p:ext uri="{BB962C8B-B14F-4D97-AF65-F5344CB8AC3E}">
        <p14:creationId xmlns:p14="http://schemas.microsoft.com/office/powerpoint/2010/main" val="4198303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81AAB-2285-E485-EEFA-7AD87A9BA917}"/>
              </a:ext>
            </a:extLst>
          </p:cNvPr>
          <p:cNvSpPr>
            <a:spLocks noGrp="1"/>
          </p:cNvSpPr>
          <p:nvPr>
            <p:ph type="title"/>
          </p:nvPr>
        </p:nvSpPr>
        <p:spPr/>
        <p:txBody>
          <a:bodyPr/>
          <a:lstStyle/>
          <a:p>
            <a:r>
              <a:rPr lang="en-GB"/>
              <a:t>Landscape and general needs</a:t>
            </a:r>
          </a:p>
        </p:txBody>
      </p:sp>
      <p:sp>
        <p:nvSpPr>
          <p:cNvPr id="3" name="Content Placeholder 2">
            <a:extLst>
              <a:ext uri="{FF2B5EF4-FFF2-40B4-BE49-F238E27FC236}">
                <a16:creationId xmlns:a16="http://schemas.microsoft.com/office/drawing/2014/main" id="{B4C1A55F-2E0D-60C3-82D3-E0BF860EEB85}"/>
              </a:ext>
            </a:extLst>
          </p:cNvPr>
          <p:cNvSpPr>
            <a:spLocks noGrp="1"/>
          </p:cNvSpPr>
          <p:nvPr>
            <p:ph idx="1"/>
          </p:nvPr>
        </p:nvSpPr>
        <p:spPr>
          <a:xfrm>
            <a:off x="485647" y="1347232"/>
            <a:ext cx="10983779" cy="4949428"/>
          </a:xfrm>
        </p:spPr>
        <p:txBody>
          <a:bodyPr vert="horz" lIns="91440" tIns="45720" rIns="91440" bIns="45720" rtlCol="0" anchor="t">
            <a:normAutofit/>
          </a:bodyPr>
          <a:lstStyle/>
          <a:p>
            <a:r>
              <a:rPr lang="en-GB"/>
              <a:t>Common needs span physical (long-term conditions, frailty), emotional/psychological (depression, dementia risk), and social (isolation, care coordination) (NHS England, 2023; Dambha-Miller et al., 2021).</a:t>
            </a:r>
          </a:p>
          <a:p>
            <a:r>
              <a:rPr lang="en-GB"/>
              <a:t>Multimorbidity projected to increase, including 4+ conditions in older cohorts (Kingston et al., 2018).</a:t>
            </a:r>
            <a:br>
              <a:rPr lang="en-GB"/>
            </a:br>
            <a:endParaRPr lang="en-GB">
              <a:latin typeface="Neue Haas Grotesk Text Pro"/>
              <a:cs typeface="Arial"/>
            </a:endParaRPr>
          </a:p>
          <a:p>
            <a:r>
              <a:rPr lang="en-GB" b="1" u="sng">
                <a:latin typeface="Arial"/>
                <a:cs typeface="Arial"/>
              </a:rPr>
              <a:t>Why It Matters Now: Innovation &amp; Integration</a:t>
            </a:r>
            <a:endParaRPr lang="en-GB">
              <a:latin typeface="Neue Haas Grotesk Text Pro"/>
              <a:cs typeface="Arial"/>
            </a:endParaRPr>
          </a:p>
          <a:p>
            <a:r>
              <a:rPr lang="en-GB"/>
              <a:t>Integrated, tech-enabled care (digital records, remote monitoring, AI-supported pathways) is central to capacity, safety and independence (DHSC, 2025; DHSC, 2022).</a:t>
            </a:r>
          </a:p>
          <a:p>
            <a:r>
              <a:rPr lang="en-GB"/>
              <a:t>NHS workforce planning anticipates a 55% growth in 85+ within 15 years—requiring redesigned pathways and skills mix (NHS England, 2023).</a:t>
            </a:r>
          </a:p>
        </p:txBody>
      </p:sp>
    </p:spTree>
    <p:extLst>
      <p:ext uri="{BB962C8B-B14F-4D97-AF65-F5344CB8AC3E}">
        <p14:creationId xmlns:p14="http://schemas.microsoft.com/office/powerpoint/2010/main" val="1140299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C5138-0A75-1403-2418-BF3C3BBA74DA}"/>
              </a:ext>
            </a:extLst>
          </p:cNvPr>
          <p:cNvSpPr>
            <a:spLocks noGrp="1"/>
          </p:cNvSpPr>
          <p:nvPr>
            <p:ph type="title"/>
          </p:nvPr>
        </p:nvSpPr>
        <p:spPr/>
        <p:txBody>
          <a:bodyPr>
            <a:normAutofit/>
          </a:bodyPr>
          <a:lstStyle/>
          <a:p>
            <a:r>
              <a:rPr lang="en-GB" sz="2800"/>
              <a:t>Theoretical Frameworks for Ageing &amp; Care </a:t>
            </a:r>
            <a:endParaRPr lang="en-US" sz="2800"/>
          </a:p>
        </p:txBody>
      </p:sp>
      <p:sp>
        <p:nvSpPr>
          <p:cNvPr id="3" name="Content Placeholder 2">
            <a:extLst>
              <a:ext uri="{FF2B5EF4-FFF2-40B4-BE49-F238E27FC236}">
                <a16:creationId xmlns:a16="http://schemas.microsoft.com/office/drawing/2014/main" id="{0AED20C1-CB83-E646-8F87-ADB82BF87A87}"/>
              </a:ext>
            </a:extLst>
          </p:cNvPr>
          <p:cNvSpPr>
            <a:spLocks noGrp="1"/>
          </p:cNvSpPr>
          <p:nvPr>
            <p:ph idx="1"/>
          </p:nvPr>
        </p:nvSpPr>
        <p:spPr>
          <a:xfrm>
            <a:off x="612647" y="1118632"/>
            <a:ext cx="10653579" cy="5190728"/>
          </a:xfrm>
        </p:spPr>
        <p:txBody>
          <a:bodyPr vert="horz" lIns="91440" tIns="45720" rIns="91440" bIns="45720" rtlCol="0" anchor="t">
            <a:normAutofit/>
          </a:bodyPr>
          <a:lstStyle/>
          <a:p>
            <a:pPr marL="0" indent="0">
              <a:buNone/>
            </a:pPr>
            <a:endParaRPr lang="en-GB" b="1" u="sng"/>
          </a:p>
          <a:p>
            <a:pPr marL="0" indent="0">
              <a:buNone/>
            </a:pPr>
            <a:r>
              <a:rPr lang="en-GB" b="1" u="sng"/>
              <a:t>Continuity Theory</a:t>
            </a:r>
          </a:p>
          <a:p>
            <a:r>
              <a:rPr lang="en-GB"/>
              <a:t>The Continuity Theory proposes that older adults try to maintain their internal and external structures (personality, lifestyles, social behaviours) as they age, adapting by using past experiences and habits to deal with change (Atchley) (PubMed; ScienceDirect)  </a:t>
            </a:r>
          </a:p>
          <a:p>
            <a:r>
              <a:rPr lang="en-GB"/>
              <a:t>Example: A retired teacher continues mentoring younger colleagues or remains involved in knowledge-sharing, preserving continuity of self‐concept and social role.</a:t>
            </a:r>
          </a:p>
          <a:p>
            <a:r>
              <a:rPr lang="en-GB"/>
              <a:t>Implication for care/support: Services that align with older person’s life story, habits and preferences (rather than imposing entirely new models) may enhance autonomy and satisfaction.</a:t>
            </a:r>
          </a:p>
        </p:txBody>
      </p:sp>
    </p:spTree>
    <p:extLst>
      <p:ext uri="{BB962C8B-B14F-4D97-AF65-F5344CB8AC3E}">
        <p14:creationId xmlns:p14="http://schemas.microsoft.com/office/powerpoint/2010/main" val="194593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AF5CE-2B20-1281-3AEF-32FBA7DC4B75}"/>
              </a:ext>
            </a:extLst>
          </p:cNvPr>
          <p:cNvSpPr>
            <a:spLocks noGrp="1"/>
          </p:cNvSpPr>
          <p:nvPr>
            <p:ph type="title"/>
          </p:nvPr>
        </p:nvSpPr>
        <p:spPr/>
        <p:txBody>
          <a:bodyPr>
            <a:normAutofit/>
          </a:bodyPr>
          <a:lstStyle/>
          <a:p>
            <a:r>
              <a:rPr lang="en-GB" sz="2800"/>
              <a:t>Critical Considerations &amp; Integration</a:t>
            </a:r>
            <a:endParaRPr lang="en-US" sz="2800"/>
          </a:p>
        </p:txBody>
      </p:sp>
      <p:sp>
        <p:nvSpPr>
          <p:cNvPr id="3" name="Content Placeholder 2">
            <a:extLst>
              <a:ext uri="{FF2B5EF4-FFF2-40B4-BE49-F238E27FC236}">
                <a16:creationId xmlns:a16="http://schemas.microsoft.com/office/drawing/2014/main" id="{94605F78-0110-6994-F9A0-EBAD44EA148B}"/>
              </a:ext>
            </a:extLst>
          </p:cNvPr>
          <p:cNvSpPr>
            <a:spLocks noGrp="1"/>
          </p:cNvSpPr>
          <p:nvPr>
            <p:ph idx="1"/>
          </p:nvPr>
        </p:nvSpPr>
        <p:spPr>
          <a:xfrm>
            <a:off x="472947" y="1118632"/>
            <a:ext cx="10793279" cy="5190728"/>
          </a:xfrm>
        </p:spPr>
        <p:txBody>
          <a:bodyPr vert="horz" lIns="91440" tIns="45720" rIns="91440" bIns="45720" rtlCol="0" anchor="t">
            <a:normAutofit fontScale="85000" lnSpcReduction="20000"/>
          </a:bodyPr>
          <a:lstStyle/>
          <a:p>
            <a:r>
              <a:rPr lang="en-GB"/>
              <a:t>None of these theories fully captures the complexity of ageing: A critical review found empirical support for each is limited and each has conceptual weaknesses (Psychosocial Theories article)  </a:t>
            </a:r>
          </a:p>
          <a:p>
            <a:r>
              <a:rPr lang="en-GB"/>
              <a:t>For example, Activity Theory may overlook structural inequalities (health, socioeconomic) that limit participation (Social Sci LibreTexts)  </a:t>
            </a:r>
          </a:p>
          <a:p>
            <a:r>
              <a:rPr lang="en-GB"/>
              <a:t>Disengagement Theory’s notion of withdrawal may conflict with policy goals of inclusion and active ageing.</a:t>
            </a:r>
          </a:p>
          <a:p>
            <a:r>
              <a:rPr lang="en-GB"/>
              <a:t>Therefore, a combined theoretical approach is optimal: using Activity, Disengagement and Continuity theories to evaluate care needs (physical, social, emotional) and service effectiveness from multiple angles.</a:t>
            </a:r>
          </a:p>
          <a:p>
            <a:r>
              <a:rPr lang="en-GB"/>
              <a:t>Application to Service Evaluation</a:t>
            </a:r>
          </a:p>
          <a:p>
            <a:r>
              <a:rPr lang="en-GB"/>
              <a:t>Using these frameworks, one can ask: Does the service support the older person to remain active/social (Activity)? Does it allow safe and dignified role-transition/withdrawal if needed (Disengagement)? Does it respect the continuity of self/ lifestyle (Continuity)?</a:t>
            </a:r>
          </a:p>
          <a:p>
            <a:r>
              <a:rPr lang="en-GB"/>
              <a:t>This allows a critical evaluation: e.g., a day-centre programme may promote activity and social roles (Activity), but may ignore an older person’s desire for rest/withdrawal (Disengagement) or fail to build on their lifetime preferences (Continuity).</a:t>
            </a:r>
          </a:p>
        </p:txBody>
      </p:sp>
    </p:spTree>
    <p:extLst>
      <p:ext uri="{BB962C8B-B14F-4D97-AF65-F5344CB8AC3E}">
        <p14:creationId xmlns:p14="http://schemas.microsoft.com/office/powerpoint/2010/main" val="3939678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2B70-D504-A2D5-552E-80ED27A1A6B4}"/>
              </a:ext>
            </a:extLst>
          </p:cNvPr>
          <p:cNvSpPr>
            <a:spLocks noGrp="1"/>
          </p:cNvSpPr>
          <p:nvPr>
            <p:ph type="title"/>
          </p:nvPr>
        </p:nvSpPr>
        <p:spPr/>
        <p:txBody>
          <a:bodyPr/>
          <a:lstStyle/>
          <a:p>
            <a:r>
              <a:rPr lang="en-GB" b="1"/>
              <a:t>Evaluation of Current Care Provisions (UK): Overview &amp; Effectiveness</a:t>
            </a:r>
          </a:p>
        </p:txBody>
      </p:sp>
      <p:sp>
        <p:nvSpPr>
          <p:cNvPr id="3" name="Content Placeholder 2">
            <a:extLst>
              <a:ext uri="{FF2B5EF4-FFF2-40B4-BE49-F238E27FC236}">
                <a16:creationId xmlns:a16="http://schemas.microsoft.com/office/drawing/2014/main" id="{BAC5244D-DCEF-2772-DDC4-2CD7958C1FD9}"/>
              </a:ext>
            </a:extLst>
          </p:cNvPr>
          <p:cNvSpPr>
            <a:spLocks noGrp="1"/>
          </p:cNvSpPr>
          <p:nvPr>
            <p:ph idx="1"/>
          </p:nvPr>
        </p:nvSpPr>
        <p:spPr/>
        <p:txBody>
          <a:bodyPr vert="horz" lIns="91440" tIns="45720" rIns="91440" bIns="45720" rtlCol="0" anchor="t">
            <a:normAutofit fontScale="77500" lnSpcReduction="20000"/>
          </a:bodyPr>
          <a:lstStyle/>
          <a:p>
            <a:r>
              <a:rPr lang="en-GB" dirty="0"/>
              <a:t>What exists (headline landscape)</a:t>
            </a:r>
          </a:p>
          <a:p>
            <a:r>
              <a:rPr lang="en-GB" dirty="0"/>
              <a:t>NHS &amp; community: primary care, community nursing, intermediate care/reablement, rehabilitation, mental health, frailty services; hospital discharge support (NHS England, 2024; DHSC, 2022).</a:t>
            </a:r>
          </a:p>
          <a:p>
            <a:r>
              <a:rPr lang="en-GB" dirty="0"/>
              <a:t>Adult social care: domiciliary/home care, day services, residential and nursing homes; carers’ assessment/support; technology-enabled care (telecare, remote monitoring) (Care Act 2014; DHSC, 2022).</a:t>
            </a:r>
          </a:p>
          <a:p>
            <a:r>
              <a:rPr lang="en-GB" dirty="0"/>
              <a:t>System architecture: Integrated Care Systems (ICSs) join up NHS-LA commissioning to improve population health and flow (CQC, 2024).</a:t>
            </a:r>
          </a:p>
          <a:p>
            <a:r>
              <a:rPr lang="en-GB" dirty="0"/>
              <a:t>How effective? (critical view)</a:t>
            </a:r>
          </a:p>
          <a:p>
            <a:r>
              <a:rPr lang="en-GB" dirty="0"/>
              <a:t>Reablement improves function and can reduce subsequent service use, but effects vary by model/duration and evidence is mixed beyond 12 months (Tessier et al., 2016; Beresford et al., 2019).</a:t>
            </a:r>
          </a:p>
          <a:p>
            <a:r>
              <a:rPr lang="en-GB" dirty="0"/>
              <a:t>Quality &amp; access remain uneven: CQC reports persistent variation in access, delayed discharges and pressure at the health–social care interface (CQC, 2024).</a:t>
            </a:r>
          </a:p>
          <a:p>
            <a:r>
              <a:rPr lang="en-GB" dirty="0"/>
              <a:t>Workforce is the rate-limiter: vacancies improving but still high; turnover and skills mix constrain capacity and continuity of care (Skills for Care, 2024).</a:t>
            </a:r>
          </a:p>
        </p:txBody>
      </p:sp>
    </p:spTree>
    <p:extLst>
      <p:ext uri="{BB962C8B-B14F-4D97-AF65-F5344CB8AC3E}">
        <p14:creationId xmlns:p14="http://schemas.microsoft.com/office/powerpoint/2010/main" val="3201038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3D12B-CF19-3913-C04F-74E4BFA24D3D}"/>
              </a:ext>
            </a:extLst>
          </p:cNvPr>
          <p:cNvSpPr>
            <a:spLocks noGrp="1"/>
          </p:cNvSpPr>
          <p:nvPr>
            <p:ph idx="1"/>
          </p:nvPr>
        </p:nvSpPr>
        <p:spPr>
          <a:xfrm>
            <a:off x="282447" y="407432"/>
            <a:ext cx="10983779" cy="5901928"/>
          </a:xfrm>
        </p:spPr>
        <p:txBody>
          <a:bodyPr vert="horz" lIns="91440" tIns="45720" rIns="91440" bIns="45720" rtlCol="0" anchor="t">
            <a:normAutofit/>
          </a:bodyPr>
          <a:lstStyle/>
          <a:p>
            <a:pPr marL="0" indent="0">
              <a:buNone/>
            </a:pPr>
            <a:r>
              <a:rPr lang="en-GB"/>
              <a:t>Theory lens (adds depth)</a:t>
            </a:r>
            <a:endParaRPr lang="en-US"/>
          </a:p>
          <a:p>
            <a:r>
              <a:rPr lang="en-GB"/>
              <a:t>Activity/Continuity: services that support purposeful roles, routines and life-story alignment (e.g., volunteer/peer roles in day centres; personalised home-care plans) tend to sustain wellbeing and independence (Atchley, 1989).</a:t>
            </a:r>
          </a:p>
          <a:p>
            <a:r>
              <a:rPr lang="en-GB"/>
              <a:t>Disengagement (critically): risk that service design normalises withdrawal (limited activities, task-only home visits); mitigate by embedding meaningful engagement offers (Havighurst, 1961).</a:t>
            </a:r>
          </a:p>
          <a:p>
            <a:pPr marL="0" indent="0">
              <a:buNone/>
            </a:pPr>
            <a:endParaRPr lang="en-GB" sz="1000"/>
          </a:p>
          <a:p>
            <a:pPr marL="0" indent="0">
              <a:buNone/>
            </a:pPr>
            <a:endParaRPr lang="en-GB" sz="1000"/>
          </a:p>
          <a:p>
            <a:pPr marL="0" indent="0">
              <a:buNone/>
            </a:pPr>
            <a:endParaRPr lang="en-GB" sz="1000"/>
          </a:p>
          <a:p>
            <a:pPr marL="0" indent="0">
              <a:buNone/>
            </a:pPr>
            <a:endParaRPr lang="en-GB" sz="1000"/>
          </a:p>
          <a:p>
            <a:pPr marL="0" indent="0">
              <a:buNone/>
            </a:pPr>
            <a:endParaRPr lang="en-GB" sz="1000"/>
          </a:p>
          <a:p>
            <a:pPr marL="0" indent="0">
              <a:buNone/>
            </a:pPr>
            <a:endParaRPr lang="en-GB" sz="1000"/>
          </a:p>
          <a:p>
            <a:pPr marL="0" indent="0">
              <a:buNone/>
            </a:pPr>
            <a:endParaRPr lang="en-GB" sz="1000"/>
          </a:p>
          <a:p>
            <a:pPr marL="0" indent="0">
              <a:buNone/>
            </a:pPr>
            <a:endParaRPr lang="en-GB" sz="1000"/>
          </a:p>
          <a:p>
            <a:pPr marL="0" indent="0">
              <a:buNone/>
            </a:pPr>
            <a:r>
              <a:rPr lang="en-GB" sz="1000"/>
              <a:t>(NHS England, 2024; DHSC, 2022; Care Act 2014; CQC, 2024; Skills for Care, 2024; Tessier et al., 2016; Beresford et al., 2019; Atchley, 1989; Havighurst, 1961.)</a:t>
            </a:r>
            <a:endParaRPr lang="en-GB"/>
          </a:p>
        </p:txBody>
      </p:sp>
    </p:spTree>
    <p:extLst>
      <p:ext uri="{BB962C8B-B14F-4D97-AF65-F5344CB8AC3E}">
        <p14:creationId xmlns:p14="http://schemas.microsoft.com/office/powerpoint/2010/main" val="307700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8374C1-D86E-14DD-123D-28059BF8AB4E}"/>
              </a:ext>
            </a:extLst>
          </p:cNvPr>
          <p:cNvSpPr>
            <a:spLocks noGrp="1"/>
          </p:cNvSpPr>
          <p:nvPr>
            <p:ph idx="1"/>
          </p:nvPr>
        </p:nvSpPr>
        <p:spPr>
          <a:xfrm>
            <a:off x="269747" y="26432"/>
            <a:ext cx="10996479" cy="6282928"/>
          </a:xfrm>
        </p:spPr>
        <p:txBody>
          <a:bodyPr vert="horz" lIns="91440" tIns="45720" rIns="91440" bIns="45720" rtlCol="0" anchor="t">
            <a:normAutofit fontScale="70000" lnSpcReduction="20000"/>
          </a:bodyPr>
          <a:lstStyle/>
          <a:p>
            <a:r>
              <a:rPr lang="en-GB" b="1"/>
              <a:t>– Gaps, Challenges &amp; Population-Trend Pressures</a:t>
            </a:r>
          </a:p>
          <a:p>
            <a:r>
              <a:rPr lang="en-GB"/>
              <a:t>Where are the gaps?</a:t>
            </a:r>
          </a:p>
          <a:p>
            <a:r>
              <a:rPr lang="en-GB"/>
              <a:t>Flow &amp; discharge: continued bed days lost due to delays; definitional changes aside, older people disproportionately affected (NHS England, 2024; House of Commons Health &amp; Social Care Cttee, 2025).</a:t>
            </a:r>
          </a:p>
          <a:p>
            <a:r>
              <a:rPr lang="en-GB"/>
              <a:t>Integration in practice: uneven adoption of shared care records, interoperable data and 2-way NHS–LA coordination (CQC, 2024).</a:t>
            </a:r>
          </a:p>
          <a:p>
            <a:r>
              <a:rPr lang="en-GB"/>
              <a:t>Preventive offer under-scaled: falls prevention, strength/balance, loneliness interventions and proactive frailty pathways vary by area (CQC, 2024).</a:t>
            </a:r>
          </a:p>
          <a:p>
            <a:r>
              <a:rPr lang="en-GB"/>
              <a:t>Workforce &amp; market fragility: provider exits in home care and rural shortages limit choice/continuity despite vacancy improvements (Skills for Care, 2024; CQC, 2024).</a:t>
            </a:r>
          </a:p>
          <a:p>
            <a:pPr marL="0" indent="0">
              <a:buNone/>
            </a:pPr>
            <a:r>
              <a:rPr lang="en-GB"/>
              <a:t>Why pressure is rising (latest demographics)</a:t>
            </a:r>
          </a:p>
          <a:p>
            <a:r>
              <a:rPr lang="en-GB"/>
              <a:t>65+ now ≈18% in England; some coastal/rural LAs 30%+ aged 65+ (Centre for Ageing Better, 2024).</a:t>
            </a:r>
          </a:p>
          <a:p>
            <a:r>
              <a:rPr lang="en-GB"/>
              <a:t>75+ to ~double by 2039; 85+ to grow ~55% in 15 years—driving multimorbidity, frailty and care complexity (ONS, 2025; NHS England Workforce Plan, 2023).</a:t>
            </a:r>
          </a:p>
          <a:p>
            <a:r>
              <a:rPr lang="en-GB"/>
              <a:t>So what? (implications for effectiveness)</a:t>
            </a:r>
          </a:p>
          <a:p>
            <a:r>
              <a:rPr lang="en-GB"/>
              <a:t>Models that scale reablement + tech-enabled support (telecare, remote monitoring, digital records) and personalised activity/continuity-based plans are best aligned to demand and outcomes (DHSC, 2022; Atchley, 1989).</a:t>
            </a:r>
          </a:p>
          <a:p>
            <a:r>
              <a:rPr lang="en-GB"/>
              <a:t>Commissioning should explicitly test for role-support (Activity), life-course fit (Continuity) and dignified withdrawal choices (Disengagement—used critically) in service specs and KPIs (CQC, 2024; NHS England, 2024).</a:t>
            </a:r>
          </a:p>
        </p:txBody>
      </p:sp>
    </p:spTree>
    <p:extLst>
      <p:ext uri="{BB962C8B-B14F-4D97-AF65-F5344CB8AC3E}">
        <p14:creationId xmlns:p14="http://schemas.microsoft.com/office/powerpoint/2010/main" val="2293582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3A5FE-C453-1F7D-E629-B82A90D94366}"/>
              </a:ext>
            </a:extLst>
          </p:cNvPr>
          <p:cNvSpPr>
            <a:spLocks noGrp="1"/>
          </p:cNvSpPr>
          <p:nvPr>
            <p:ph type="title"/>
          </p:nvPr>
        </p:nvSpPr>
        <p:spPr/>
        <p:txBody>
          <a:bodyPr/>
          <a:lstStyle/>
          <a:p>
            <a:pPr marL="285750" indent="-285750">
              <a:lnSpc>
                <a:spcPct val="120000"/>
              </a:lnSpc>
              <a:spcBef>
                <a:spcPts val="1000"/>
              </a:spcBef>
              <a:buFont typeface="Arial"/>
              <a:buChar char="•"/>
            </a:pPr>
            <a:r>
              <a:rPr lang="en-GB" sz="2400"/>
              <a:t>Technological Innovations in Elderly Care</a:t>
            </a:r>
            <a:endParaRPr lang="en-US" sz="2400" b="0"/>
          </a:p>
          <a:p>
            <a:endParaRPr lang="en-GB"/>
          </a:p>
        </p:txBody>
      </p:sp>
      <p:sp>
        <p:nvSpPr>
          <p:cNvPr id="3" name="Content Placeholder 2">
            <a:extLst>
              <a:ext uri="{FF2B5EF4-FFF2-40B4-BE49-F238E27FC236}">
                <a16:creationId xmlns:a16="http://schemas.microsoft.com/office/drawing/2014/main" id="{BD5B4926-DE95-DD28-5C9E-DD0F340C451B}"/>
              </a:ext>
            </a:extLst>
          </p:cNvPr>
          <p:cNvSpPr>
            <a:spLocks noGrp="1"/>
          </p:cNvSpPr>
          <p:nvPr>
            <p:ph idx="1"/>
          </p:nvPr>
        </p:nvSpPr>
        <p:spPr>
          <a:xfrm>
            <a:off x="332926" y="1021051"/>
            <a:ext cx="10933300" cy="5288309"/>
          </a:xfrm>
        </p:spPr>
        <p:txBody>
          <a:bodyPr vert="horz" lIns="91440" tIns="45720" rIns="91440" bIns="45720" rtlCol="0" anchor="t">
            <a:normAutofit fontScale="62500" lnSpcReduction="20000"/>
          </a:bodyPr>
          <a:lstStyle/>
          <a:p>
            <a:pPr marL="0" indent="0">
              <a:buNone/>
            </a:pPr>
            <a:r>
              <a:rPr lang="en-GB" b="1"/>
              <a:t>  Overview</a:t>
            </a:r>
            <a:endParaRPr lang="en-US" b="1"/>
          </a:p>
          <a:p>
            <a:r>
              <a:rPr lang="en-GB"/>
              <a:t>Recent advances such as telehealth, AI-based monitoring, wearables, and smart home sensors are transforming elderly care by enabling independence, early intervention, and improved service efficiency (NHS England, 2024; DHSC, 2025).</a:t>
            </a:r>
          </a:p>
          <a:p>
            <a:pPr marL="0" indent="0">
              <a:buNone/>
            </a:pPr>
            <a:r>
              <a:rPr lang="en-GB" b="1"/>
              <a:t>Example</a:t>
            </a:r>
          </a:p>
          <a:p>
            <a:r>
              <a:rPr lang="en-GB"/>
              <a:t>Remote monitoring in UK care homes has reduced unplanned hospital admissions and improved early detection of deterioration (Garner et al., 2024).</a:t>
            </a:r>
          </a:p>
          <a:p>
            <a:pPr marL="0" indent="0">
              <a:buNone/>
            </a:pPr>
            <a:r>
              <a:rPr lang="en-GB" b="1"/>
              <a:t>Benefits</a:t>
            </a:r>
          </a:p>
          <a:p>
            <a:r>
              <a:rPr lang="en-GB"/>
              <a:t>Promotes independence and safety through real-time health tracking.</a:t>
            </a:r>
          </a:p>
          <a:p>
            <a:r>
              <a:rPr lang="en-GB"/>
              <a:t>Enhances efficiency and reduces staff workload.</a:t>
            </a:r>
          </a:p>
          <a:p>
            <a:r>
              <a:rPr lang="en-GB"/>
              <a:t>Supports personalised care through data-driven insights.</a:t>
            </a:r>
          </a:p>
          <a:p>
            <a:pPr marL="0" indent="0">
              <a:buNone/>
            </a:pPr>
            <a:r>
              <a:rPr lang="en-GB" b="1"/>
              <a:t>Challenges</a:t>
            </a:r>
          </a:p>
          <a:p>
            <a:r>
              <a:rPr lang="en-GB"/>
              <a:t>Digital exclusion for older adults lacking access or skills (BMJ Open, 2024).</a:t>
            </a:r>
          </a:p>
          <a:p>
            <a:r>
              <a:rPr lang="en-GB"/>
              <a:t>Integration issues with existing NHS and social care systems (NHS England, 2024).</a:t>
            </a:r>
          </a:p>
          <a:p>
            <a:r>
              <a:rPr lang="en-GB"/>
              <a:t>Risk of reduced human contact, undermining emotional and social support (DHSC, 2025).</a:t>
            </a:r>
          </a:p>
          <a:p>
            <a:pPr marL="0" indent="0">
              <a:buNone/>
            </a:pPr>
            <a:r>
              <a:rPr lang="en-GB" b="1"/>
              <a:t>Evaluation</a:t>
            </a:r>
          </a:p>
          <a:p>
            <a:r>
              <a:rPr lang="en-GB"/>
              <a:t>Technology can strengthen elderly care but must be implemented equitably, ethically, and alongside human-centred care to ensure quality and inclusion (NHS England, 2024).</a:t>
            </a:r>
          </a:p>
        </p:txBody>
      </p:sp>
    </p:spTree>
    <p:extLst>
      <p:ext uri="{BB962C8B-B14F-4D97-AF65-F5344CB8AC3E}">
        <p14:creationId xmlns:p14="http://schemas.microsoft.com/office/powerpoint/2010/main" val="852969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BFC0-47BF-ADC5-888A-BFEE51CECED8}"/>
              </a:ext>
            </a:extLst>
          </p:cNvPr>
          <p:cNvSpPr>
            <a:spLocks noGrp="1"/>
          </p:cNvSpPr>
          <p:nvPr>
            <p:ph type="title"/>
          </p:nvPr>
        </p:nvSpPr>
        <p:spPr/>
        <p:txBody>
          <a:bodyPr>
            <a:normAutofit/>
          </a:bodyPr>
          <a:lstStyle/>
          <a:p>
            <a:r>
              <a:rPr lang="en-GB" sz="2000" u="sng"/>
              <a:t>Case Studies: Applying Theory &amp; Technology in Elderly Care</a:t>
            </a:r>
            <a:endParaRPr lang="en-US" sz="2000" u="sng"/>
          </a:p>
        </p:txBody>
      </p:sp>
      <p:sp>
        <p:nvSpPr>
          <p:cNvPr id="3" name="Content Placeholder 2">
            <a:extLst>
              <a:ext uri="{FF2B5EF4-FFF2-40B4-BE49-F238E27FC236}">
                <a16:creationId xmlns:a16="http://schemas.microsoft.com/office/drawing/2014/main" id="{A08BBB44-9F5C-A921-8971-65BDD1A0B873}"/>
              </a:ext>
            </a:extLst>
          </p:cNvPr>
          <p:cNvSpPr>
            <a:spLocks noGrp="1"/>
          </p:cNvSpPr>
          <p:nvPr>
            <p:ph idx="1"/>
          </p:nvPr>
        </p:nvSpPr>
        <p:spPr>
          <a:xfrm>
            <a:off x="236470" y="1262191"/>
            <a:ext cx="11029756" cy="5047169"/>
          </a:xfrm>
        </p:spPr>
        <p:txBody>
          <a:bodyPr vert="horz" lIns="91440" tIns="45720" rIns="91440" bIns="45720" rtlCol="0" anchor="t">
            <a:normAutofit/>
          </a:bodyPr>
          <a:lstStyle/>
          <a:p>
            <a:pPr marL="0" indent="0">
              <a:buNone/>
            </a:pPr>
            <a:r>
              <a:rPr lang="en-GB" sz="1600" b="1"/>
              <a:t>Case Study 1: Reablement through Activity and Continuity Theory</a:t>
            </a:r>
          </a:p>
          <a:p>
            <a:r>
              <a:rPr lang="en-GB"/>
              <a:t>A community reablement programme in Manchester used Activity and Continuity Theory principles to support older adults post-hospital discharge. Clients engaged in goal-based daily tasks (cooking, walking groups), maintaining independence and self-identity.</a:t>
            </a:r>
          </a:p>
          <a:p>
            <a:r>
              <a:rPr lang="en-GB"/>
              <a:t>Outcomes: 65% regained functional independence within 12 weeks (Beresford et al., 2019).</a:t>
            </a:r>
          </a:p>
          <a:p>
            <a:r>
              <a:rPr lang="en-GB"/>
              <a:t>Analysis: Demonstrates how encouraging purposeful activity and routine continuity promotes wellbeing, aligning with Activity and Continuity theories (Atchley, 1989; Havighurst, 1961).</a:t>
            </a:r>
          </a:p>
        </p:txBody>
      </p:sp>
    </p:spTree>
    <p:extLst>
      <p:ext uri="{BB962C8B-B14F-4D97-AF65-F5344CB8AC3E}">
        <p14:creationId xmlns:p14="http://schemas.microsoft.com/office/powerpoint/2010/main" val="788453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318BB-7AF0-264B-A4CE-458788D159F0}"/>
              </a:ext>
            </a:extLst>
          </p:cNvPr>
          <p:cNvSpPr>
            <a:spLocks noGrp="1"/>
          </p:cNvSpPr>
          <p:nvPr>
            <p:ph type="title"/>
          </p:nvPr>
        </p:nvSpPr>
        <p:spPr>
          <a:xfrm>
            <a:off x="718749" y="548640"/>
            <a:ext cx="10547477" cy="804309"/>
          </a:xfrm>
        </p:spPr>
        <p:txBody>
          <a:bodyPr/>
          <a:lstStyle/>
          <a:p>
            <a:r>
              <a:rPr lang="en-GB" sz="1900"/>
              <a:t>Case Study 2: Remote Monitoring in Care Homes (Technological Innovation)</a:t>
            </a:r>
            <a:endParaRPr lang="en-US"/>
          </a:p>
        </p:txBody>
      </p:sp>
      <p:sp>
        <p:nvSpPr>
          <p:cNvPr id="3" name="Content Placeholder 2">
            <a:extLst>
              <a:ext uri="{FF2B5EF4-FFF2-40B4-BE49-F238E27FC236}">
                <a16:creationId xmlns:a16="http://schemas.microsoft.com/office/drawing/2014/main" id="{C5D9A236-13DB-1625-108A-BAFE7738CAA9}"/>
              </a:ext>
            </a:extLst>
          </p:cNvPr>
          <p:cNvSpPr>
            <a:spLocks noGrp="1"/>
          </p:cNvSpPr>
          <p:nvPr>
            <p:ph idx="1"/>
          </p:nvPr>
        </p:nvSpPr>
        <p:spPr>
          <a:xfrm>
            <a:off x="255761" y="1040343"/>
            <a:ext cx="11010465" cy="5269017"/>
          </a:xfrm>
        </p:spPr>
        <p:txBody>
          <a:bodyPr vert="horz" lIns="91440" tIns="45720" rIns="91440" bIns="45720" rtlCol="0" anchor="t">
            <a:normAutofit/>
          </a:bodyPr>
          <a:lstStyle/>
          <a:p>
            <a:endParaRPr lang="en-GB"/>
          </a:p>
          <a:p>
            <a:r>
              <a:rPr lang="en-GB"/>
              <a:t>A pilot in Norfolk care homes introduced AI-enabled remote monitoring and digital health dashboards. Early detection of infections and falls reduced hospital admissions by 20% and freed staff time for social engagement (NHS England, 2024; DHSC, 2025).</a:t>
            </a:r>
          </a:p>
          <a:p>
            <a:r>
              <a:rPr lang="en-GB"/>
              <a:t>Analysis: Illustrates technology’s capacity to enhance proactive care and safety, but highlights ongoing challenges around digital literacy and data integration (BMJ Open, 2024).</a:t>
            </a:r>
          </a:p>
          <a:p>
            <a:pPr marL="0" indent="0">
              <a:buNone/>
            </a:pPr>
            <a:r>
              <a:rPr lang="en-GB"/>
              <a:t>Summary Insight</a:t>
            </a:r>
          </a:p>
          <a:p>
            <a:r>
              <a:rPr lang="en-GB"/>
              <a:t>Both cases reveal that blending person-centred theoretical models with responsible digital innovation strengthens independence, safety, and service efficiency—yet success depends on equitable access, training, and human-centred design.</a:t>
            </a:r>
          </a:p>
        </p:txBody>
      </p:sp>
    </p:spTree>
    <p:extLst>
      <p:ext uri="{BB962C8B-B14F-4D97-AF65-F5344CB8AC3E}">
        <p14:creationId xmlns:p14="http://schemas.microsoft.com/office/powerpoint/2010/main" val="4208361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74CF-E970-34F1-5483-491AD9432BE2}"/>
              </a:ext>
            </a:extLst>
          </p:cNvPr>
          <p:cNvSpPr>
            <a:spLocks noGrp="1"/>
          </p:cNvSpPr>
          <p:nvPr>
            <p:ph type="title"/>
          </p:nvPr>
        </p:nvSpPr>
        <p:spPr/>
        <p:txBody>
          <a:bodyPr>
            <a:normAutofit/>
          </a:bodyPr>
          <a:lstStyle/>
          <a:p>
            <a:r>
              <a:rPr lang="en-GB" sz="1800"/>
              <a:t>Recommendations for Improvement (Part 1: Strategic &amp; Theory-Based)</a:t>
            </a:r>
            <a:endParaRPr lang="en-US" sz="1800"/>
          </a:p>
        </p:txBody>
      </p:sp>
      <p:sp>
        <p:nvSpPr>
          <p:cNvPr id="3" name="Content Placeholder 2">
            <a:extLst>
              <a:ext uri="{FF2B5EF4-FFF2-40B4-BE49-F238E27FC236}">
                <a16:creationId xmlns:a16="http://schemas.microsoft.com/office/drawing/2014/main" id="{A4AE1EFF-C5AF-74CF-D0BE-570D84B91A23}"/>
              </a:ext>
            </a:extLst>
          </p:cNvPr>
          <p:cNvSpPr>
            <a:spLocks noGrp="1"/>
          </p:cNvSpPr>
          <p:nvPr>
            <p:ph idx="1"/>
          </p:nvPr>
        </p:nvSpPr>
        <p:spPr>
          <a:xfrm>
            <a:off x="265407" y="934241"/>
            <a:ext cx="11000819" cy="5375119"/>
          </a:xfrm>
        </p:spPr>
        <p:txBody>
          <a:bodyPr vert="horz" lIns="91440" tIns="45720" rIns="91440" bIns="45720" rtlCol="0" anchor="t">
            <a:normAutofit fontScale="70000" lnSpcReduction="20000"/>
          </a:bodyPr>
          <a:lstStyle/>
          <a:p>
            <a:pPr marL="0" indent="0">
              <a:buNone/>
            </a:pPr>
            <a:endParaRPr lang="en-GB" b="1"/>
          </a:p>
          <a:p>
            <a:pPr marL="0" indent="0">
              <a:buNone/>
            </a:pPr>
            <a:r>
              <a:rPr lang="en-GB" b="1"/>
              <a:t>1. Strengthen Person-Centred Reablement (Activity &amp; Continuity Theories)</a:t>
            </a:r>
          </a:p>
          <a:p>
            <a:r>
              <a:rPr lang="en-GB"/>
              <a:t>Action: Expand reablement and rehabilitation services that encourage active participation and continuity of daily routines.</a:t>
            </a:r>
          </a:p>
          <a:p>
            <a:r>
              <a:rPr lang="en-GB"/>
              <a:t>Rationale: Based on Activity Theory (Havighurst, 1961) and Continuity Theory (Atchley, 1989) — engagement in meaningful tasks and role continuity enhances wellbeing, autonomy and reduces long-term dependency.</a:t>
            </a:r>
          </a:p>
          <a:p>
            <a:r>
              <a:rPr lang="en-GB"/>
              <a:t>Example: Integrate community exercise, volunteering and peer-support into care plans (Beresford et al., 2019).</a:t>
            </a:r>
          </a:p>
          <a:p>
            <a:endParaRPr lang="en-GB"/>
          </a:p>
          <a:p>
            <a:pPr marL="0" indent="0">
              <a:buNone/>
            </a:pPr>
            <a:r>
              <a:rPr lang="en-GB" b="1"/>
              <a:t>2. Scale Technology-Enabled, Human-Centred Care</a:t>
            </a:r>
          </a:p>
          <a:p>
            <a:r>
              <a:rPr lang="en-GB"/>
              <a:t>Action: Broaden access to AI-enabled remote monitoring, telehealth, and wearable sensors for early detection and personalised care.</a:t>
            </a:r>
          </a:p>
          <a:p>
            <a:r>
              <a:rPr lang="en-GB"/>
              <a:t>Rationale: Improves safety and efficiency while freeing staff for relational care (DHSC, 2025; NHS England, 2024).</a:t>
            </a:r>
          </a:p>
          <a:p>
            <a:r>
              <a:rPr lang="en-GB"/>
              <a:t>Caution: Address the digital divide through training and funding for digital inclusion (BMJ Open, 2024).</a:t>
            </a:r>
          </a:p>
          <a:p>
            <a:r>
              <a:rPr lang="en-GB"/>
              <a:t>3. Workforce Upskilling &amp; Integration</a:t>
            </a:r>
          </a:p>
          <a:p>
            <a:r>
              <a:rPr lang="en-GB"/>
              <a:t>Action: Provide mandatory digital literacy and gerontology training for care staff within Integrated Care Systems (ICSs).</a:t>
            </a:r>
          </a:p>
          <a:p>
            <a:r>
              <a:rPr lang="en-GB"/>
              <a:t>Rationale: Supports safe tech adoption and continuity in older adults’ care experience (Skills for Care, 2024).</a:t>
            </a:r>
          </a:p>
        </p:txBody>
      </p:sp>
    </p:spTree>
    <p:extLst>
      <p:ext uri="{BB962C8B-B14F-4D97-AF65-F5344CB8AC3E}">
        <p14:creationId xmlns:p14="http://schemas.microsoft.com/office/powerpoint/2010/main" val="2931550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F825C-3C1B-B56D-A955-36C5C1B45C51}"/>
              </a:ext>
            </a:extLst>
          </p:cNvPr>
          <p:cNvSpPr>
            <a:spLocks noGrp="1"/>
          </p:cNvSpPr>
          <p:nvPr>
            <p:ph type="title"/>
          </p:nvPr>
        </p:nvSpPr>
        <p:spPr>
          <a:xfrm>
            <a:off x="767429" y="548640"/>
            <a:ext cx="10498797" cy="906040"/>
          </a:xfrm>
        </p:spPr>
        <p:txBody>
          <a:bodyPr/>
          <a:lstStyle/>
          <a:p>
            <a:pPr>
              <a:lnSpc>
                <a:spcPct val="120000"/>
              </a:lnSpc>
              <a:spcBef>
                <a:spcPts val="1000"/>
              </a:spcBef>
            </a:pPr>
            <a:r>
              <a:rPr lang="en-GB" sz="2000"/>
              <a:t> Recommendations for Improvement (Part 2: Policy &amp; System-Level Implications)</a:t>
            </a:r>
            <a:endParaRPr lang="en-US" sz="2000" b="0"/>
          </a:p>
          <a:p>
            <a:endParaRPr lang="en-GB"/>
          </a:p>
        </p:txBody>
      </p:sp>
      <p:sp>
        <p:nvSpPr>
          <p:cNvPr id="3" name="Content Placeholder 2">
            <a:extLst>
              <a:ext uri="{FF2B5EF4-FFF2-40B4-BE49-F238E27FC236}">
                <a16:creationId xmlns:a16="http://schemas.microsoft.com/office/drawing/2014/main" id="{93E32B5C-29F2-1274-B3B5-2A8B61E14E83}"/>
              </a:ext>
            </a:extLst>
          </p:cNvPr>
          <p:cNvSpPr>
            <a:spLocks noGrp="1"/>
          </p:cNvSpPr>
          <p:nvPr>
            <p:ph idx="1"/>
          </p:nvPr>
        </p:nvSpPr>
        <p:spPr>
          <a:xfrm>
            <a:off x="374523" y="1286908"/>
            <a:ext cx="10891703" cy="5022452"/>
          </a:xfrm>
        </p:spPr>
        <p:txBody>
          <a:bodyPr vert="horz" lIns="91440" tIns="45720" rIns="91440" bIns="45720" rtlCol="0" anchor="t">
            <a:normAutofit fontScale="70000" lnSpcReduction="20000"/>
          </a:bodyPr>
          <a:lstStyle/>
          <a:p>
            <a:pPr marL="0" indent="0">
              <a:buNone/>
            </a:pPr>
            <a:r>
              <a:rPr lang="en-GB"/>
              <a:t>4. Embed Theoretical Frameworks in Policy and Commissioning</a:t>
            </a:r>
            <a:endParaRPr lang="en-US"/>
          </a:p>
          <a:p>
            <a:r>
              <a:rPr lang="en-GB"/>
              <a:t>Policy Change: Mandate that service evaluation frameworks reference Activity, Disengagement, and Continuity theories to ensure holistic, psychosocially informed care planning (CQC, 2024).</a:t>
            </a:r>
          </a:p>
          <a:p>
            <a:r>
              <a:rPr lang="en-GB"/>
              <a:t>Outcome: Aligns practice with wellbeing outcomes rather than task-based metrics.</a:t>
            </a:r>
            <a:br>
              <a:rPr lang="en-GB"/>
            </a:br>
            <a:endParaRPr lang="en-GB"/>
          </a:p>
          <a:p>
            <a:pPr marL="0" indent="0">
              <a:buNone/>
            </a:pPr>
            <a:r>
              <a:rPr lang="en-GB"/>
              <a:t>5. Invest in Preventive and Community Models</a:t>
            </a:r>
          </a:p>
          <a:p>
            <a:r>
              <a:rPr lang="en-GB"/>
              <a:t>Policy Change: Rebalance funding toward preventive services—falls prevention, social participation, digital wellbeing hubs (DHSC, 2022).</a:t>
            </a:r>
          </a:p>
          <a:p>
            <a:r>
              <a:rPr lang="en-GB"/>
              <a:t>Theoretical Justification: Supports Activity Theory, promoting engagement and delaying functional decline.</a:t>
            </a:r>
          </a:p>
          <a:p>
            <a:pPr marL="0" indent="0">
              <a:buNone/>
            </a:pPr>
            <a:r>
              <a:rPr lang="en-GB"/>
              <a:t>6. Create a National “Tech for Ageing” Strategy</a:t>
            </a:r>
          </a:p>
          <a:p>
            <a:r>
              <a:rPr lang="en-GB"/>
              <a:t>Policy Change: Develop a central framework for evidence-based rollout, ethical standards, and digital equity in older adult care.</a:t>
            </a:r>
          </a:p>
          <a:p>
            <a:r>
              <a:rPr lang="en-GB"/>
              <a:t>Outcome: Ensures safe, interoperable systems and addresses disparities in tech adoption (NHS England, 2024; Centre for Ageing Better, 2024).</a:t>
            </a:r>
          </a:p>
          <a:p>
            <a:pPr marL="0" indent="0">
              <a:buNone/>
            </a:pPr>
            <a:r>
              <a:rPr lang="en-GB"/>
              <a:t>Summary Insight</a:t>
            </a:r>
          </a:p>
          <a:p>
            <a:r>
              <a:rPr lang="en-GB"/>
              <a:t>Bringing together theory, innovation, and policy reform ensures elderly care remains inclusive, evidence-driven, and responsive to the UK’s ageing population.</a:t>
            </a:r>
          </a:p>
        </p:txBody>
      </p:sp>
    </p:spTree>
    <p:extLst>
      <p:ext uri="{BB962C8B-B14F-4D97-AF65-F5344CB8AC3E}">
        <p14:creationId xmlns:p14="http://schemas.microsoft.com/office/powerpoint/2010/main" val="1720837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CAA72-89BF-F180-7C2D-EDAA04933BD7}"/>
              </a:ext>
            </a:extLst>
          </p:cNvPr>
          <p:cNvSpPr>
            <a:spLocks noGrp="1"/>
          </p:cNvSpPr>
          <p:nvPr>
            <p:ph type="title"/>
          </p:nvPr>
        </p:nvSpPr>
        <p:spPr/>
        <p:txBody>
          <a:bodyPr>
            <a:normAutofit/>
          </a:bodyPr>
          <a:lstStyle/>
          <a:p>
            <a:r>
              <a:rPr lang="en-GB" sz="2400"/>
              <a:t>Conclusion and Future Outlook</a:t>
            </a:r>
            <a:endParaRPr lang="en-US" sz="2400"/>
          </a:p>
        </p:txBody>
      </p:sp>
      <p:sp>
        <p:nvSpPr>
          <p:cNvPr id="3" name="Content Placeholder 2">
            <a:extLst>
              <a:ext uri="{FF2B5EF4-FFF2-40B4-BE49-F238E27FC236}">
                <a16:creationId xmlns:a16="http://schemas.microsoft.com/office/drawing/2014/main" id="{778485A4-C9A3-AB0A-8711-CA21CAC14659}"/>
              </a:ext>
            </a:extLst>
          </p:cNvPr>
          <p:cNvSpPr>
            <a:spLocks noGrp="1"/>
          </p:cNvSpPr>
          <p:nvPr>
            <p:ph idx="1"/>
          </p:nvPr>
        </p:nvSpPr>
        <p:spPr>
          <a:xfrm>
            <a:off x="255761" y="1107862"/>
            <a:ext cx="11010465" cy="5201498"/>
          </a:xfrm>
        </p:spPr>
        <p:txBody>
          <a:bodyPr vert="horz" lIns="91440" tIns="45720" rIns="91440" bIns="45720" rtlCol="0" anchor="t">
            <a:normAutofit fontScale="92500" lnSpcReduction="10000"/>
          </a:bodyPr>
          <a:lstStyle/>
          <a:p>
            <a:pPr marL="0" indent="0">
              <a:buNone/>
            </a:pPr>
            <a:r>
              <a:rPr lang="en-GB"/>
              <a:t>Summary of Key Points</a:t>
            </a:r>
            <a:endParaRPr lang="en-US"/>
          </a:p>
          <a:p>
            <a:r>
              <a:rPr lang="en-GB"/>
              <a:t>The UK’s ageing population continues to place growing pressure on health and social care systems, demanding more personalised, efficient, and sustainable services (NHS England, 2024).</a:t>
            </a:r>
          </a:p>
          <a:p>
            <a:r>
              <a:rPr lang="en-GB"/>
              <a:t>Biological and psychosocial theories—particularly Activity, Continuity, and Disengagement—provide essential frameworks for understanding ageing and guiding care planning (Havighurst, 1961; Atchley, 1989).</a:t>
            </a:r>
          </a:p>
          <a:p>
            <a:r>
              <a:rPr lang="en-GB"/>
              <a:t>Evaluation of current services highlights both progress (integration, reablement, digital care) and persistent gaps (inequality, workforce strain, limited continuity).</a:t>
            </a:r>
          </a:p>
          <a:p>
            <a:r>
              <a:rPr lang="en-GB"/>
              <a:t>Technological innovation, when implemented ethically and inclusively, can enhance independence, safety, and quality of life (DHSC, 2025; NHS England, 2024).</a:t>
            </a:r>
          </a:p>
          <a:p>
            <a:r>
              <a:rPr lang="en-GB"/>
              <a:t>Policy reform—including investment in digital inclusion, community-based prevention, and theory-informed service evaluation—is crucial for long-term improvement (CQC, 2024).</a:t>
            </a:r>
          </a:p>
        </p:txBody>
      </p:sp>
    </p:spTree>
    <p:extLst>
      <p:ext uri="{BB962C8B-B14F-4D97-AF65-F5344CB8AC3E}">
        <p14:creationId xmlns:p14="http://schemas.microsoft.com/office/powerpoint/2010/main" val="985705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F44B7-2F95-8927-D3C1-B78B501C169B}"/>
              </a:ext>
            </a:extLst>
          </p:cNvPr>
          <p:cNvSpPr>
            <a:spLocks noGrp="1"/>
          </p:cNvSpPr>
          <p:nvPr>
            <p:ph type="title"/>
          </p:nvPr>
        </p:nvSpPr>
        <p:spPr>
          <a:xfrm>
            <a:off x="612648" y="548640"/>
            <a:ext cx="10653578" cy="640334"/>
          </a:xfrm>
        </p:spPr>
        <p:txBody>
          <a:bodyPr>
            <a:normAutofit/>
          </a:bodyPr>
          <a:lstStyle/>
          <a:p>
            <a:r>
              <a:rPr lang="en-GB" sz="2400">
                <a:latin typeface="Arial"/>
                <a:cs typeface="Arial"/>
              </a:rPr>
              <a:t>Future Outlook</a:t>
            </a:r>
            <a:endParaRPr lang="en-US" sz="2400">
              <a:latin typeface="Arial"/>
              <a:cs typeface="Arial"/>
            </a:endParaRPr>
          </a:p>
        </p:txBody>
      </p:sp>
      <p:sp>
        <p:nvSpPr>
          <p:cNvPr id="3" name="Content Placeholder 2">
            <a:extLst>
              <a:ext uri="{FF2B5EF4-FFF2-40B4-BE49-F238E27FC236}">
                <a16:creationId xmlns:a16="http://schemas.microsoft.com/office/drawing/2014/main" id="{A526944E-F6C1-9950-AF39-0E8BD25D1CF5}"/>
              </a:ext>
            </a:extLst>
          </p:cNvPr>
          <p:cNvSpPr>
            <a:spLocks noGrp="1"/>
          </p:cNvSpPr>
          <p:nvPr>
            <p:ph idx="1"/>
          </p:nvPr>
        </p:nvSpPr>
        <p:spPr>
          <a:xfrm>
            <a:off x="255761" y="1001760"/>
            <a:ext cx="11010465" cy="5307600"/>
          </a:xfrm>
        </p:spPr>
        <p:txBody>
          <a:bodyPr vert="horz" lIns="91440" tIns="45720" rIns="91440" bIns="45720" rtlCol="0" anchor="t">
            <a:normAutofit/>
          </a:bodyPr>
          <a:lstStyle/>
          <a:p>
            <a:endParaRPr lang="en-GB"/>
          </a:p>
          <a:p>
            <a:r>
              <a:rPr lang="en-GB"/>
              <a:t>Integrated, tech-enabled care ecosystems will likely dominate future service models, combining AI, telehealth, and personalised data analytics to manage multimorbidity and frailty.</a:t>
            </a:r>
          </a:p>
          <a:p>
            <a:r>
              <a:rPr lang="en-GB"/>
              <a:t>Research priorities should include evaluating technology’s long-term impact on wellbeing, digital equity, and the sustainability of care delivery.</a:t>
            </a:r>
          </a:p>
          <a:p>
            <a:r>
              <a:rPr lang="en-GB"/>
              <a:t>Ongoing collaboration between policymakers, practitioners, technologists, and researchers is vital to ensure ageing strategies remain inclusive, adaptive, and evidence-based.</a:t>
            </a:r>
          </a:p>
          <a:p>
            <a:r>
              <a:rPr lang="en-GB"/>
              <a:t>Integrating theory, technology, and policy is key to achieving compassionate, efficient, and future-ready care for older adults.</a:t>
            </a:r>
          </a:p>
        </p:txBody>
      </p:sp>
    </p:spTree>
    <p:extLst>
      <p:ext uri="{BB962C8B-B14F-4D97-AF65-F5344CB8AC3E}">
        <p14:creationId xmlns:p14="http://schemas.microsoft.com/office/powerpoint/2010/main" val="25014493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7B1FA-7AAE-8645-42B1-765DA62F6987}"/>
              </a:ext>
            </a:extLst>
          </p:cNvPr>
          <p:cNvSpPr>
            <a:spLocks noGrp="1"/>
          </p:cNvSpPr>
          <p:nvPr>
            <p:ph type="title"/>
          </p:nvPr>
        </p:nvSpPr>
        <p:spPr>
          <a:xfrm>
            <a:off x="-4668" y="-1157"/>
            <a:ext cx="10653578" cy="1132258"/>
          </a:xfrm>
        </p:spPr>
        <p:txBody>
          <a:bodyPr/>
          <a:lstStyle/>
          <a:p>
            <a:r>
              <a:rPr lang="en-GB"/>
              <a:t>References</a:t>
            </a:r>
          </a:p>
        </p:txBody>
      </p:sp>
      <p:sp>
        <p:nvSpPr>
          <p:cNvPr id="3" name="Content Placeholder 2">
            <a:extLst>
              <a:ext uri="{FF2B5EF4-FFF2-40B4-BE49-F238E27FC236}">
                <a16:creationId xmlns:a16="http://schemas.microsoft.com/office/drawing/2014/main" id="{7AD095B9-C327-95F0-E69D-86DE3C347C0C}"/>
              </a:ext>
            </a:extLst>
          </p:cNvPr>
          <p:cNvSpPr>
            <a:spLocks noGrp="1"/>
          </p:cNvSpPr>
          <p:nvPr>
            <p:ph idx="1"/>
          </p:nvPr>
        </p:nvSpPr>
        <p:spPr>
          <a:xfrm>
            <a:off x="149661" y="567711"/>
            <a:ext cx="11946083" cy="6301092"/>
          </a:xfrm>
        </p:spPr>
        <p:txBody>
          <a:bodyPr vert="horz" lIns="91440" tIns="45720" rIns="91440" bIns="45720" rtlCol="0" anchor="t">
            <a:noAutofit/>
          </a:bodyPr>
          <a:lstStyle/>
          <a:p>
            <a:pPr marL="0" indent="0">
              <a:buNone/>
            </a:pPr>
            <a:r>
              <a:rPr lang="en-GB" sz="1000" b="1">
                <a:ea typeface="+mn-lt"/>
                <a:cs typeface="+mn-lt"/>
              </a:rPr>
              <a:t>Age UK (2024)</a:t>
            </a:r>
            <a:r>
              <a:rPr lang="en-GB" sz="1000">
                <a:ea typeface="+mn-lt"/>
                <a:cs typeface="+mn-lt"/>
              </a:rPr>
              <a:t> </a:t>
            </a:r>
            <a:r>
              <a:rPr lang="en-GB" sz="1000" i="1">
                <a:ea typeface="+mn-lt"/>
                <a:cs typeface="+mn-lt"/>
              </a:rPr>
              <a:t>Later life in the United Kingdom 2024</a:t>
            </a:r>
            <a:r>
              <a:rPr lang="en-GB" sz="1000">
                <a:ea typeface="+mn-lt"/>
                <a:cs typeface="+mn-lt"/>
              </a:rPr>
              <a:t> [online]. Available at: </a:t>
            </a:r>
            <a:r>
              <a:rPr lang="en-GB" sz="1000">
                <a:ea typeface="+mn-lt"/>
                <a:cs typeface="+mn-lt"/>
                <a:hlinkClick r:id="rId2"/>
              </a:rPr>
              <a:t>https://www.ageuk.org.uk</a:t>
            </a:r>
            <a:r>
              <a:rPr lang="en-GB" sz="1000">
                <a:ea typeface="+mn-lt"/>
                <a:cs typeface="+mn-lt"/>
              </a:rPr>
              <a:t> (Accessed: 2 October 2025).</a:t>
            </a:r>
            <a:endParaRPr lang="en-GB" sz="1000"/>
          </a:p>
          <a:p>
            <a:r>
              <a:rPr lang="en-GB" sz="1000" b="1">
                <a:ea typeface="+mn-lt"/>
                <a:cs typeface="+mn-lt"/>
              </a:rPr>
              <a:t>Age UK (2024)</a:t>
            </a:r>
            <a:r>
              <a:rPr lang="en-GB" sz="1000">
                <a:ea typeface="+mn-lt"/>
                <a:cs typeface="+mn-lt"/>
              </a:rPr>
              <a:t> </a:t>
            </a:r>
            <a:r>
              <a:rPr lang="en-GB" sz="1000" i="1">
                <a:ea typeface="+mn-lt"/>
                <a:cs typeface="+mn-lt"/>
              </a:rPr>
              <a:t>State of health and care of older people in England 2024</a:t>
            </a:r>
            <a:r>
              <a:rPr lang="en-GB" sz="1000">
                <a:ea typeface="+mn-lt"/>
                <a:cs typeface="+mn-lt"/>
              </a:rPr>
              <a:t> [online]. Available at: </a:t>
            </a:r>
            <a:r>
              <a:rPr lang="en-GB" sz="1000">
                <a:ea typeface="+mn-lt"/>
                <a:cs typeface="+mn-lt"/>
                <a:hlinkClick r:id="rId2"/>
              </a:rPr>
              <a:t>https://www.ageuk.org.uk</a:t>
            </a:r>
            <a:r>
              <a:rPr lang="en-GB" sz="1000">
                <a:ea typeface="+mn-lt"/>
                <a:cs typeface="+mn-lt"/>
              </a:rPr>
              <a:t> (Accessed: 5 October 2025).</a:t>
            </a:r>
            <a:endParaRPr lang="en-GB" sz="1000"/>
          </a:p>
          <a:p>
            <a:r>
              <a:rPr lang="en-GB" sz="1000" b="1">
                <a:ea typeface="+mn-lt"/>
                <a:cs typeface="+mn-lt"/>
              </a:rPr>
              <a:t>Alzheimer’s Society (2023)</a:t>
            </a:r>
            <a:r>
              <a:rPr lang="en-GB" sz="1000">
                <a:ea typeface="+mn-lt"/>
                <a:cs typeface="+mn-lt"/>
              </a:rPr>
              <a:t> </a:t>
            </a:r>
            <a:r>
              <a:rPr lang="en-GB" sz="1000" i="1">
                <a:ea typeface="+mn-lt"/>
                <a:cs typeface="+mn-lt"/>
              </a:rPr>
              <a:t>Living well with dementia</a:t>
            </a:r>
            <a:r>
              <a:rPr lang="en-GB" sz="1000">
                <a:ea typeface="+mn-lt"/>
                <a:cs typeface="+mn-lt"/>
              </a:rPr>
              <a:t> [online]. Available at: </a:t>
            </a:r>
            <a:r>
              <a:rPr lang="en-GB" sz="1000">
                <a:ea typeface="+mn-lt"/>
                <a:cs typeface="+mn-lt"/>
                <a:hlinkClick r:id="rId3"/>
              </a:rPr>
              <a:t>https://www.alzheimers.org.uk</a:t>
            </a:r>
            <a:r>
              <a:rPr lang="en-GB" sz="1000">
                <a:ea typeface="+mn-lt"/>
                <a:cs typeface="+mn-lt"/>
              </a:rPr>
              <a:t> (Accessed: 28 September 2025).</a:t>
            </a:r>
            <a:endParaRPr lang="en-GB" sz="1000"/>
          </a:p>
          <a:p>
            <a:r>
              <a:rPr lang="en-GB" sz="1000" b="1">
                <a:ea typeface="+mn-lt"/>
                <a:cs typeface="+mn-lt"/>
              </a:rPr>
              <a:t>Atchley, R.C. (1989)</a:t>
            </a:r>
            <a:r>
              <a:rPr lang="en-GB" sz="1000">
                <a:ea typeface="+mn-lt"/>
                <a:cs typeface="+mn-lt"/>
              </a:rPr>
              <a:t> ‘A continuity theory of normal aging’, </a:t>
            </a:r>
            <a:r>
              <a:rPr lang="en-GB" sz="1000" i="1">
                <a:ea typeface="+mn-lt"/>
                <a:cs typeface="+mn-lt"/>
              </a:rPr>
              <a:t>The Gerontologist</a:t>
            </a:r>
            <a:r>
              <a:rPr lang="en-GB" sz="1000">
                <a:ea typeface="+mn-lt"/>
                <a:cs typeface="+mn-lt"/>
              </a:rPr>
              <a:t>, 29(2), pp. 183–190. Available at: </a:t>
            </a:r>
            <a:r>
              <a:rPr lang="en-GB" sz="1000">
                <a:ea typeface="+mn-lt"/>
                <a:cs typeface="+mn-lt"/>
                <a:hlinkClick r:id="rId4"/>
              </a:rPr>
              <a:t>https://pubmed.ncbi.nlm.nih.gov/2519525</a:t>
            </a:r>
            <a:r>
              <a:rPr lang="en-GB" sz="1000">
                <a:ea typeface="+mn-lt"/>
                <a:cs typeface="+mn-lt"/>
              </a:rPr>
              <a:t> (Accessed: 3 October 2025).</a:t>
            </a:r>
            <a:endParaRPr lang="en-GB" sz="1000"/>
          </a:p>
          <a:p>
            <a:r>
              <a:rPr lang="en-GB" sz="1000" b="1">
                <a:ea typeface="+mn-lt"/>
                <a:cs typeface="+mn-lt"/>
              </a:rPr>
              <a:t>Beresford, B. et al. (2019)</a:t>
            </a:r>
            <a:r>
              <a:rPr lang="en-GB" sz="1000">
                <a:ea typeface="+mn-lt"/>
                <a:cs typeface="+mn-lt"/>
              </a:rPr>
              <a:t> ‘Findings from an evaluation of English reablement services’, </a:t>
            </a:r>
            <a:r>
              <a:rPr lang="en-GB" sz="1000" i="1">
                <a:ea typeface="+mn-lt"/>
                <a:cs typeface="+mn-lt"/>
              </a:rPr>
              <a:t>Health and Social Care in the Community</a:t>
            </a:r>
            <a:r>
              <a:rPr lang="en-GB" sz="1000">
                <a:ea typeface="+mn-lt"/>
                <a:cs typeface="+mn-lt"/>
              </a:rPr>
              <a:t>, 27(5), pp. 1130–1139.</a:t>
            </a:r>
            <a:endParaRPr lang="en-GB" sz="1000"/>
          </a:p>
          <a:p>
            <a:r>
              <a:rPr lang="en-GB" sz="1000" b="1">
                <a:ea typeface="+mn-lt"/>
                <a:cs typeface="+mn-lt"/>
              </a:rPr>
              <a:t>BMJ Open (2024)</a:t>
            </a:r>
            <a:r>
              <a:rPr lang="en-GB" sz="1000">
                <a:ea typeface="+mn-lt"/>
                <a:cs typeface="+mn-lt"/>
              </a:rPr>
              <a:t> ‘Digital inequalities in ageing populations’ [online]. Available at: </a:t>
            </a:r>
            <a:r>
              <a:rPr lang="en-GB" sz="1000">
                <a:ea typeface="+mn-lt"/>
                <a:cs typeface="+mn-lt"/>
                <a:hlinkClick r:id="rId5"/>
              </a:rPr>
              <a:t>https://bmjopen.bmj.com</a:t>
            </a:r>
            <a:r>
              <a:rPr lang="en-GB" sz="1000">
                <a:ea typeface="+mn-lt"/>
                <a:cs typeface="+mn-lt"/>
              </a:rPr>
              <a:t> (Accessed: 6 October 2025).</a:t>
            </a:r>
            <a:endParaRPr lang="en-GB" sz="1000"/>
          </a:p>
          <a:p>
            <a:r>
              <a:rPr lang="en-GB" sz="1000" b="1">
                <a:ea typeface="+mn-lt"/>
                <a:cs typeface="+mn-lt"/>
              </a:rPr>
              <a:t>Bogg, D. (2021)</a:t>
            </a:r>
            <a:r>
              <a:rPr lang="en-GB" sz="1000">
                <a:ea typeface="+mn-lt"/>
                <a:cs typeface="+mn-lt"/>
              </a:rPr>
              <a:t> </a:t>
            </a:r>
            <a:r>
              <a:rPr lang="en-GB" sz="1000" i="1">
                <a:ea typeface="+mn-lt"/>
                <a:cs typeface="+mn-lt"/>
              </a:rPr>
              <a:t>Empowerment and choice in social care</a:t>
            </a:r>
            <a:r>
              <a:rPr lang="en-GB" sz="1000">
                <a:ea typeface="+mn-lt"/>
                <a:cs typeface="+mn-lt"/>
              </a:rPr>
              <a:t>. 3rd </a:t>
            </a:r>
            <a:r>
              <a:rPr lang="en-GB" sz="1000" err="1">
                <a:ea typeface="+mn-lt"/>
                <a:cs typeface="+mn-lt"/>
              </a:rPr>
              <a:t>edn</a:t>
            </a:r>
            <a:r>
              <a:rPr lang="en-GB" sz="1000">
                <a:ea typeface="+mn-lt"/>
                <a:cs typeface="+mn-lt"/>
              </a:rPr>
              <a:t>. London: Palgrave.</a:t>
            </a:r>
            <a:endParaRPr lang="en-GB" sz="1000"/>
          </a:p>
          <a:p>
            <a:r>
              <a:rPr lang="en-GB" sz="1000" b="1">
                <a:ea typeface="+mn-lt"/>
                <a:cs typeface="+mn-lt"/>
              </a:rPr>
              <a:t>Britannica (2024)</a:t>
            </a:r>
            <a:r>
              <a:rPr lang="en-GB" sz="1000">
                <a:ea typeface="+mn-lt"/>
                <a:cs typeface="+mn-lt"/>
              </a:rPr>
              <a:t> </a:t>
            </a:r>
            <a:r>
              <a:rPr lang="en-GB" sz="1000" i="1">
                <a:ea typeface="+mn-lt"/>
                <a:cs typeface="+mn-lt"/>
              </a:rPr>
              <a:t>Ageing: life process</a:t>
            </a:r>
            <a:r>
              <a:rPr lang="en-GB" sz="1000">
                <a:ea typeface="+mn-lt"/>
                <a:cs typeface="+mn-lt"/>
              </a:rPr>
              <a:t> [online]. Available at: </a:t>
            </a:r>
            <a:r>
              <a:rPr lang="en-GB" sz="1000">
                <a:ea typeface="+mn-lt"/>
                <a:cs typeface="+mn-lt"/>
                <a:hlinkClick r:id="rId6"/>
              </a:rPr>
              <a:t>https://www.britannica.com/science/aging-life-process</a:t>
            </a:r>
            <a:r>
              <a:rPr lang="en-GB" sz="1000">
                <a:ea typeface="+mn-lt"/>
                <a:cs typeface="+mn-lt"/>
              </a:rPr>
              <a:t> (Accessed: 7 October 2025).</a:t>
            </a:r>
            <a:endParaRPr lang="en-GB" sz="1000"/>
          </a:p>
          <a:p>
            <a:r>
              <a:rPr lang="en-GB" sz="1000" b="1">
                <a:ea typeface="+mn-lt"/>
                <a:cs typeface="+mn-lt"/>
              </a:rPr>
              <a:t>Care Quality Commission (2024)</a:t>
            </a:r>
            <a:r>
              <a:rPr lang="en-GB" sz="1000">
                <a:ea typeface="+mn-lt"/>
                <a:cs typeface="+mn-lt"/>
              </a:rPr>
              <a:t> </a:t>
            </a:r>
            <a:r>
              <a:rPr lang="en-GB" sz="1000" i="1">
                <a:ea typeface="+mn-lt"/>
                <a:cs typeface="+mn-lt"/>
              </a:rPr>
              <a:t>The state of health care and adult social care in England 2024/25</a:t>
            </a:r>
            <a:r>
              <a:rPr lang="en-GB" sz="1000">
                <a:ea typeface="+mn-lt"/>
                <a:cs typeface="+mn-lt"/>
              </a:rPr>
              <a:t> [online]. Available at: </a:t>
            </a:r>
            <a:r>
              <a:rPr lang="en-GB" sz="1000">
                <a:ea typeface="+mn-lt"/>
                <a:cs typeface="+mn-lt"/>
                <a:hlinkClick r:id="rId7"/>
              </a:rPr>
              <a:t>https://www.cqc.org.uk/publications/major-report/state-care/2024-2025</a:t>
            </a:r>
            <a:r>
              <a:rPr lang="en-GB" sz="1000">
                <a:ea typeface="+mn-lt"/>
                <a:cs typeface="+mn-lt"/>
              </a:rPr>
              <a:t> (Accessed: 9 October 2025).</a:t>
            </a:r>
            <a:endParaRPr lang="en-GB" sz="1000"/>
          </a:p>
          <a:p>
            <a:r>
              <a:rPr lang="en-GB" sz="1000" b="1">
                <a:ea typeface="+mn-lt"/>
                <a:cs typeface="+mn-lt"/>
              </a:rPr>
              <a:t>Centre for Ageing Better (2024)</a:t>
            </a:r>
            <a:r>
              <a:rPr lang="en-GB" sz="1000">
                <a:ea typeface="+mn-lt"/>
                <a:cs typeface="+mn-lt"/>
              </a:rPr>
              <a:t> </a:t>
            </a:r>
            <a:r>
              <a:rPr lang="en-GB" sz="1000" i="1">
                <a:ea typeface="+mn-lt"/>
                <a:cs typeface="+mn-lt"/>
              </a:rPr>
              <a:t>Ageing in England 2024 report</a:t>
            </a:r>
            <a:r>
              <a:rPr lang="en-GB" sz="1000">
                <a:ea typeface="+mn-lt"/>
                <a:cs typeface="+mn-lt"/>
              </a:rPr>
              <a:t> [online]. Available at: </a:t>
            </a:r>
            <a:r>
              <a:rPr lang="en-GB" sz="1000">
                <a:ea typeface="+mn-lt"/>
                <a:cs typeface="+mn-lt"/>
                <a:hlinkClick r:id="rId8"/>
              </a:rPr>
              <a:t>https://ageing-better.org.uk</a:t>
            </a:r>
            <a:r>
              <a:rPr lang="en-GB" sz="1000">
                <a:ea typeface="+mn-lt"/>
                <a:cs typeface="+mn-lt"/>
              </a:rPr>
              <a:t> (Accessed: 4 October 2025).</a:t>
            </a:r>
            <a:endParaRPr lang="en-GB" sz="1000"/>
          </a:p>
          <a:p>
            <a:r>
              <a:rPr lang="en-GB" sz="1000" b="1">
                <a:ea typeface="+mn-lt"/>
                <a:cs typeface="+mn-lt"/>
              </a:rPr>
              <a:t>Cumming, E. and Henry, W.E. (1961)</a:t>
            </a:r>
            <a:r>
              <a:rPr lang="en-GB" sz="1000">
                <a:ea typeface="+mn-lt"/>
                <a:cs typeface="+mn-lt"/>
              </a:rPr>
              <a:t> </a:t>
            </a:r>
            <a:r>
              <a:rPr lang="en-GB" sz="1000" i="1">
                <a:ea typeface="+mn-lt"/>
                <a:cs typeface="+mn-lt"/>
              </a:rPr>
              <a:t>Growing old: the process of disengagement</a:t>
            </a:r>
            <a:r>
              <a:rPr lang="en-GB" sz="1000">
                <a:ea typeface="+mn-lt"/>
                <a:cs typeface="+mn-lt"/>
              </a:rPr>
              <a:t>. New York: Basic Books.</a:t>
            </a:r>
            <a:endParaRPr lang="en-GB" sz="1000"/>
          </a:p>
          <a:p>
            <a:r>
              <a:rPr lang="en-GB" sz="1000" b="1">
                <a:ea typeface="+mn-lt"/>
                <a:cs typeface="+mn-lt"/>
              </a:rPr>
              <a:t>Dambha-Miller, H. et al. (2021)</a:t>
            </a:r>
            <a:r>
              <a:rPr lang="en-GB" sz="1000">
                <a:ea typeface="+mn-lt"/>
                <a:cs typeface="+mn-lt"/>
              </a:rPr>
              <a:t> ‘Integrated primary care and social services for older adults with multimorbidity’, </a:t>
            </a:r>
            <a:r>
              <a:rPr lang="en-GB" sz="1000" i="1">
                <a:ea typeface="+mn-lt"/>
                <a:cs typeface="+mn-lt"/>
              </a:rPr>
              <a:t>British Journal of General Practice Open</a:t>
            </a:r>
            <a:r>
              <a:rPr lang="en-GB" sz="1000">
                <a:ea typeface="+mn-lt"/>
                <a:cs typeface="+mn-lt"/>
              </a:rPr>
              <a:t>, 5(2).</a:t>
            </a:r>
            <a:endParaRPr lang="en-GB" sz="1000"/>
          </a:p>
          <a:p>
            <a:r>
              <a:rPr lang="en-GB" sz="1000" b="1">
                <a:ea typeface="+mn-lt"/>
                <a:cs typeface="+mn-lt"/>
              </a:rPr>
              <a:t>Department of Health and Social Care (DHSC) (2022)</a:t>
            </a:r>
            <a:r>
              <a:rPr lang="en-GB" sz="1000">
                <a:ea typeface="+mn-lt"/>
                <a:cs typeface="+mn-lt"/>
              </a:rPr>
              <a:t> </a:t>
            </a:r>
            <a:r>
              <a:rPr lang="en-GB" sz="1000" i="1">
                <a:ea typeface="+mn-lt"/>
                <a:cs typeface="+mn-lt"/>
              </a:rPr>
              <a:t>A plan for digital health and social care</a:t>
            </a:r>
            <a:r>
              <a:rPr lang="en-GB" sz="1000">
                <a:ea typeface="+mn-lt"/>
                <a:cs typeface="+mn-lt"/>
              </a:rPr>
              <a:t> [online]. Available at: </a:t>
            </a:r>
            <a:r>
              <a:rPr lang="en-GB" sz="1000">
                <a:ea typeface="+mn-lt"/>
                <a:cs typeface="+mn-lt"/>
                <a:hlinkClick r:id="rId9"/>
              </a:rPr>
              <a:t>https://www.gov.uk/government/publications/a-plan-for-digital-health-and-social-care</a:t>
            </a:r>
            <a:r>
              <a:rPr lang="en-GB" sz="1000">
                <a:ea typeface="+mn-lt"/>
                <a:cs typeface="+mn-lt"/>
              </a:rPr>
              <a:t> (Accessed: 10 October 2025).</a:t>
            </a:r>
            <a:endParaRPr lang="en-GB" sz="1000"/>
          </a:p>
          <a:p>
            <a:r>
              <a:rPr lang="en-GB" sz="1000" b="1">
                <a:ea typeface="+mn-lt"/>
                <a:cs typeface="+mn-lt"/>
              </a:rPr>
              <a:t>Department of Health and Social Care (DHSC) (2022)</a:t>
            </a:r>
            <a:r>
              <a:rPr lang="en-GB" sz="1000">
                <a:ea typeface="+mn-lt"/>
                <a:cs typeface="+mn-lt"/>
              </a:rPr>
              <a:t> </a:t>
            </a:r>
            <a:r>
              <a:rPr lang="en-GB" sz="1000" i="1">
                <a:ea typeface="+mn-lt"/>
                <a:cs typeface="+mn-lt"/>
              </a:rPr>
              <a:t>Integration and innovation: working together to improve health and social care</a:t>
            </a:r>
            <a:r>
              <a:rPr lang="en-GB" sz="1000">
                <a:ea typeface="+mn-lt"/>
                <a:cs typeface="+mn-lt"/>
              </a:rPr>
              <a:t> [online]. Available at: </a:t>
            </a:r>
            <a:r>
              <a:rPr lang="en-GB" sz="1000">
                <a:ea typeface="+mn-lt"/>
                <a:cs typeface="+mn-lt"/>
                <a:hlinkClick r:id="rId10"/>
              </a:rPr>
              <a:t>https://www.gov.uk/government/publications/integration-and-innovation-working-together-to-improve-health-and-social-care</a:t>
            </a:r>
            <a:r>
              <a:rPr lang="en-GB" sz="1000">
                <a:ea typeface="+mn-lt"/>
                <a:cs typeface="+mn-lt"/>
              </a:rPr>
              <a:t> (Accessed: 12 October 2025).</a:t>
            </a:r>
            <a:endParaRPr lang="en-GB" sz="1000"/>
          </a:p>
          <a:p>
            <a:r>
              <a:rPr lang="en-GB" sz="1000" b="1">
                <a:ea typeface="+mn-lt"/>
                <a:cs typeface="+mn-lt"/>
              </a:rPr>
              <a:t>Department of Health and Social Care (DHSC) (2025)</a:t>
            </a:r>
            <a:r>
              <a:rPr lang="en-GB" sz="1000">
                <a:ea typeface="+mn-lt"/>
                <a:cs typeface="+mn-lt"/>
              </a:rPr>
              <a:t> </a:t>
            </a:r>
            <a:r>
              <a:rPr lang="en-GB" sz="1000" i="1">
                <a:ea typeface="+mn-lt"/>
                <a:cs typeface="+mn-lt"/>
              </a:rPr>
              <a:t>Cutting-edge tech introduced in social care</a:t>
            </a:r>
            <a:r>
              <a:rPr lang="en-GB" sz="1000">
                <a:ea typeface="+mn-lt"/>
                <a:cs typeface="+mn-lt"/>
              </a:rPr>
              <a:t> [online]. Available at: </a:t>
            </a:r>
            <a:r>
              <a:rPr lang="en-GB" sz="1000">
                <a:ea typeface="+mn-lt"/>
                <a:cs typeface="+mn-lt"/>
                <a:hlinkClick r:id="rId11"/>
              </a:rPr>
              <a:t>https://www.gov.uk/government/news/cutting-edge-tech-introduced-in-social-care</a:t>
            </a:r>
            <a:r>
              <a:rPr lang="en-GB" sz="1000">
                <a:ea typeface="+mn-lt"/>
                <a:cs typeface="+mn-lt"/>
              </a:rPr>
              <a:t> (Accessed: 14 October 2025).</a:t>
            </a:r>
            <a:endParaRPr lang="en-GB" sz="1000"/>
          </a:p>
          <a:p>
            <a:r>
              <a:rPr lang="en-GB" sz="1000" b="1" err="1">
                <a:ea typeface="+mn-lt"/>
                <a:cs typeface="+mn-lt"/>
              </a:rPr>
              <a:t>Dziechciaż</a:t>
            </a:r>
            <a:r>
              <a:rPr lang="en-GB" sz="1000" b="1">
                <a:ea typeface="+mn-lt"/>
                <a:cs typeface="+mn-lt"/>
              </a:rPr>
              <a:t>, M. and Filip, R. (2014)</a:t>
            </a:r>
            <a:r>
              <a:rPr lang="en-GB" sz="1000">
                <a:ea typeface="+mn-lt"/>
                <a:cs typeface="+mn-lt"/>
              </a:rPr>
              <a:t> ‘Biological, psychological and social determinants of old age: bio-psycho-social aspects of human aging’, </a:t>
            </a:r>
            <a:r>
              <a:rPr lang="en-GB" sz="1000" i="1">
                <a:ea typeface="+mn-lt"/>
                <a:cs typeface="+mn-lt"/>
              </a:rPr>
              <a:t>Annals of Agricultural and Environmental Medicine</a:t>
            </a:r>
            <a:r>
              <a:rPr lang="en-GB" sz="1000">
                <a:ea typeface="+mn-lt"/>
                <a:cs typeface="+mn-lt"/>
              </a:rPr>
              <a:t>, 21(4), pp. 835–838. Available at: </a:t>
            </a:r>
            <a:r>
              <a:rPr lang="en-GB" sz="1000">
                <a:ea typeface="+mn-lt"/>
                <a:cs typeface="+mn-lt"/>
                <a:hlinkClick r:id="rId12"/>
              </a:rPr>
              <a:t>https://pmc.ncbi.nlm.nih.gov/articles/PMC5505561</a:t>
            </a:r>
            <a:r>
              <a:rPr lang="en-GB" sz="1000">
                <a:ea typeface="+mn-lt"/>
                <a:cs typeface="+mn-lt"/>
              </a:rPr>
              <a:t> (Accessed: 6 October 2025).</a:t>
            </a:r>
            <a:endParaRPr lang="en-GB" sz="1000"/>
          </a:p>
          <a:p>
            <a:r>
              <a:rPr lang="en-GB" sz="1000" b="1">
                <a:ea typeface="+mn-lt"/>
                <a:cs typeface="+mn-lt"/>
              </a:rPr>
              <a:t>Glasby, J. and Dickinson, H. (2022)</a:t>
            </a:r>
            <a:r>
              <a:rPr lang="en-GB" sz="1000">
                <a:ea typeface="+mn-lt"/>
                <a:cs typeface="+mn-lt"/>
              </a:rPr>
              <a:t> </a:t>
            </a:r>
            <a:r>
              <a:rPr lang="en-GB" sz="1000" i="1">
                <a:ea typeface="+mn-lt"/>
                <a:cs typeface="+mn-lt"/>
              </a:rPr>
              <a:t>Partnership working in health and social care</a:t>
            </a:r>
            <a:r>
              <a:rPr lang="en-GB" sz="1000">
                <a:ea typeface="+mn-lt"/>
                <a:cs typeface="+mn-lt"/>
              </a:rPr>
              <a:t>. 3rd </a:t>
            </a:r>
            <a:r>
              <a:rPr lang="en-GB" sz="1000" err="1">
                <a:ea typeface="+mn-lt"/>
                <a:cs typeface="+mn-lt"/>
              </a:rPr>
              <a:t>edn</a:t>
            </a:r>
            <a:r>
              <a:rPr lang="en-GB" sz="1000">
                <a:ea typeface="+mn-lt"/>
                <a:cs typeface="+mn-lt"/>
              </a:rPr>
              <a:t>. Bristol: Policy Press.</a:t>
            </a:r>
            <a:endParaRPr lang="en-GB" sz="1000"/>
          </a:p>
          <a:p>
            <a:r>
              <a:rPr lang="en-GB" sz="1000" b="1">
                <a:ea typeface="+mn-lt"/>
                <a:cs typeface="+mn-lt"/>
              </a:rPr>
              <a:t>Havighurst, R.J. (1961)</a:t>
            </a:r>
            <a:r>
              <a:rPr lang="en-GB" sz="1000">
                <a:ea typeface="+mn-lt"/>
                <a:cs typeface="+mn-lt"/>
              </a:rPr>
              <a:t> ‘Successful aging’, </a:t>
            </a:r>
            <a:r>
              <a:rPr lang="en-GB" sz="1000" i="1">
                <a:ea typeface="+mn-lt"/>
                <a:cs typeface="+mn-lt"/>
              </a:rPr>
              <a:t>The Gerontologist</a:t>
            </a:r>
            <a:r>
              <a:rPr lang="en-GB" sz="1000">
                <a:ea typeface="+mn-lt"/>
                <a:cs typeface="+mn-lt"/>
              </a:rPr>
              <a:t>, 1(1), pp. 8–13.</a:t>
            </a:r>
            <a:endParaRPr lang="en-GB" sz="1000"/>
          </a:p>
          <a:p>
            <a:endParaRPr lang="en-GB"/>
          </a:p>
          <a:p>
            <a:endParaRPr lang="en-GB"/>
          </a:p>
          <a:p>
            <a:endParaRPr lang="en-GB"/>
          </a:p>
        </p:txBody>
      </p:sp>
    </p:spTree>
    <p:extLst>
      <p:ext uri="{BB962C8B-B14F-4D97-AF65-F5344CB8AC3E}">
        <p14:creationId xmlns:p14="http://schemas.microsoft.com/office/powerpoint/2010/main" val="4083450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FB54F2-56BE-6985-0035-367CBABE667B}"/>
              </a:ext>
            </a:extLst>
          </p:cNvPr>
          <p:cNvSpPr>
            <a:spLocks noGrp="1"/>
          </p:cNvSpPr>
          <p:nvPr>
            <p:ph idx="1"/>
          </p:nvPr>
        </p:nvSpPr>
        <p:spPr>
          <a:xfrm>
            <a:off x="140015" y="133659"/>
            <a:ext cx="11425223" cy="6571169"/>
          </a:xfrm>
        </p:spPr>
        <p:txBody>
          <a:bodyPr vert="horz" lIns="91440" tIns="45720" rIns="91440" bIns="45720" rtlCol="0" anchor="t">
            <a:noAutofit/>
          </a:bodyPr>
          <a:lstStyle/>
          <a:p>
            <a:r>
              <a:rPr lang="en-GB" sz="1200" b="1"/>
              <a:t>House of Commons Library (2024)</a:t>
            </a:r>
            <a:r>
              <a:rPr lang="en-GB" sz="1200"/>
              <a:t> </a:t>
            </a:r>
            <a:r>
              <a:rPr lang="en-GB" sz="1200" i="1"/>
              <a:t>The UK’s changing population</a:t>
            </a:r>
            <a:r>
              <a:rPr lang="en-GB" sz="1200"/>
              <a:t> [online]. Available at: </a:t>
            </a:r>
            <a:r>
              <a:rPr lang="en-GB" sz="1200">
                <a:hlinkClick r:id="rId2"/>
              </a:rPr>
              <a:t>https://commonslibrary.parliament.uk</a:t>
            </a:r>
            <a:r>
              <a:rPr lang="en-GB" sz="1200"/>
              <a:t> (Accessed: 8 October 2025).</a:t>
            </a:r>
          </a:p>
          <a:p>
            <a:r>
              <a:rPr lang="en-GB" sz="1200" b="1"/>
              <a:t>House of Commons Library (2025)</a:t>
            </a:r>
            <a:r>
              <a:rPr lang="en-GB" sz="1200"/>
              <a:t> </a:t>
            </a:r>
            <a:r>
              <a:rPr lang="en-GB" sz="1200" i="1"/>
              <a:t>Implications of population ageing for social policy</a:t>
            </a:r>
            <a:r>
              <a:rPr lang="en-GB" sz="1200"/>
              <a:t> [online]. Available at: </a:t>
            </a:r>
            <a:r>
              <a:rPr lang="en-GB" sz="1200">
                <a:hlinkClick r:id="rId2"/>
              </a:rPr>
              <a:t>https://commonslibrary.parliament.uk</a:t>
            </a:r>
            <a:r>
              <a:rPr lang="en-GB" sz="1200"/>
              <a:t> (Accessed: 11 October 2025).</a:t>
            </a:r>
          </a:p>
          <a:p>
            <a:r>
              <a:rPr lang="en-GB" sz="1200" b="1"/>
              <a:t>Jin, K. (2010)</a:t>
            </a:r>
            <a:r>
              <a:rPr lang="en-GB" sz="1200"/>
              <a:t> ‘Modern biological theories of ageing’, </a:t>
            </a:r>
            <a:r>
              <a:rPr lang="en-GB" sz="1200" i="1"/>
              <a:t>Ageing and Disease</a:t>
            </a:r>
            <a:r>
              <a:rPr lang="en-GB" sz="1200"/>
              <a:t>, 1(2), pp. 72–74.</a:t>
            </a:r>
          </a:p>
          <a:p>
            <a:r>
              <a:rPr lang="en-GB" sz="1200" b="1"/>
              <a:t>Kingston, A. et al. (2018)</a:t>
            </a:r>
            <a:r>
              <a:rPr lang="en-GB" sz="1200"/>
              <a:t> ‘Projections of multimorbidity in the older population’, </a:t>
            </a:r>
            <a:r>
              <a:rPr lang="en-GB" sz="1200" i="1"/>
              <a:t>Age and Ageing</a:t>
            </a:r>
            <a:r>
              <a:rPr lang="en-GB" sz="1200"/>
              <a:t>, 47(3), pp. 374–380.</a:t>
            </a:r>
          </a:p>
          <a:p>
            <a:r>
              <a:rPr lang="en-GB" sz="1200" b="1" err="1"/>
              <a:t>Kitwood</a:t>
            </a:r>
            <a:r>
              <a:rPr lang="en-GB" sz="1200" b="1"/>
              <a:t>, T. (1997)</a:t>
            </a:r>
            <a:r>
              <a:rPr lang="en-GB" sz="1200"/>
              <a:t> </a:t>
            </a:r>
            <a:r>
              <a:rPr lang="en-GB" sz="1200" i="1"/>
              <a:t>Dementia reconsidered: the person comes first</a:t>
            </a:r>
            <a:r>
              <a:rPr lang="en-GB" sz="1200"/>
              <a:t>. Buckingham: Open University Press.</a:t>
            </a:r>
          </a:p>
          <a:p>
            <a:r>
              <a:rPr lang="en-GB" sz="1200" b="1"/>
              <a:t>López-</a:t>
            </a:r>
            <a:r>
              <a:rPr lang="en-GB" sz="1200" b="1" err="1"/>
              <a:t>Otín</a:t>
            </a:r>
            <a:r>
              <a:rPr lang="en-GB" sz="1200" b="1"/>
              <a:t>, C. et al. (2013)</a:t>
            </a:r>
            <a:r>
              <a:rPr lang="en-GB" sz="1200"/>
              <a:t> ‘The hallmarks of ageing’, </a:t>
            </a:r>
            <a:r>
              <a:rPr lang="en-GB" sz="1200" i="1"/>
              <a:t>Cell</a:t>
            </a:r>
            <a:r>
              <a:rPr lang="en-GB" sz="1200"/>
              <a:t>, 153(6), pp. 1194–1217.</a:t>
            </a:r>
          </a:p>
          <a:p>
            <a:r>
              <a:rPr lang="en-GB" sz="1200" b="1"/>
              <a:t>Manthorpe, J. and Iliffe, S. (2021)</a:t>
            </a:r>
            <a:r>
              <a:rPr lang="en-GB" sz="1200"/>
              <a:t> </a:t>
            </a:r>
            <a:r>
              <a:rPr lang="en-GB" sz="1200" i="1"/>
              <a:t>Health and social care for older people</a:t>
            </a:r>
            <a:r>
              <a:rPr lang="en-GB" sz="1200"/>
              <a:t>. London: Routledge.</a:t>
            </a:r>
          </a:p>
          <a:p>
            <a:r>
              <a:rPr lang="en-GB" sz="1200" b="1"/>
              <a:t>Marmot, M. (2020)</a:t>
            </a:r>
            <a:r>
              <a:rPr lang="en-GB" sz="1200"/>
              <a:t> </a:t>
            </a:r>
            <a:r>
              <a:rPr lang="en-GB" sz="1200" i="1"/>
              <a:t>Health equity in England: The Marmot Review 10 years on</a:t>
            </a:r>
            <a:r>
              <a:rPr lang="en-GB" sz="1200"/>
              <a:t>. London: Institute of Health Equity.</a:t>
            </a:r>
          </a:p>
          <a:p>
            <a:r>
              <a:rPr lang="en-GB" sz="1200" b="1"/>
              <a:t>NHS (2023)</a:t>
            </a:r>
            <a:r>
              <a:rPr lang="en-GB" sz="1200"/>
              <a:t> </a:t>
            </a:r>
            <a:r>
              <a:rPr lang="en-GB" sz="1200" i="1"/>
              <a:t>Understanding ageing and older adult care</a:t>
            </a:r>
            <a:r>
              <a:rPr lang="en-GB" sz="1200"/>
              <a:t> [online]. Available at: </a:t>
            </a:r>
            <a:r>
              <a:rPr lang="en-GB" sz="1200">
                <a:hlinkClick r:id="rId3"/>
              </a:rPr>
              <a:t>https://www.nhs.uk</a:t>
            </a:r>
            <a:r>
              <a:rPr lang="en-GB" sz="1200"/>
              <a:t> (Accessed: 13 October 2025).</a:t>
            </a:r>
          </a:p>
          <a:p>
            <a:r>
              <a:rPr lang="en-GB" sz="1200" b="1"/>
              <a:t>NHS England (2023)</a:t>
            </a:r>
            <a:r>
              <a:rPr lang="en-GB" sz="1200"/>
              <a:t> </a:t>
            </a:r>
            <a:r>
              <a:rPr lang="en-GB" sz="1200" i="1"/>
              <a:t>Person-centred care framework</a:t>
            </a:r>
            <a:r>
              <a:rPr lang="en-GB" sz="1200"/>
              <a:t> [online]. Available at: </a:t>
            </a:r>
            <a:r>
              <a:rPr lang="en-GB" sz="1200">
                <a:hlinkClick r:id="rId4"/>
              </a:rPr>
              <a:t>https://www.england.nhs.uk</a:t>
            </a:r>
            <a:r>
              <a:rPr lang="en-GB" sz="1200"/>
              <a:t> (Accessed: 14 October 2025).</a:t>
            </a:r>
          </a:p>
          <a:p>
            <a:r>
              <a:rPr lang="en-GB" sz="1200" b="1"/>
              <a:t>NHS England (2023)</a:t>
            </a:r>
            <a:r>
              <a:rPr lang="en-GB" sz="1200"/>
              <a:t> </a:t>
            </a:r>
            <a:r>
              <a:rPr lang="en-GB" sz="1200" i="1"/>
              <a:t>NHS long term workforce plan</a:t>
            </a:r>
            <a:r>
              <a:rPr lang="en-GB" sz="1200"/>
              <a:t> [online]. Available at: </a:t>
            </a:r>
            <a:r>
              <a:rPr lang="en-GB" sz="1200">
                <a:hlinkClick r:id="rId4"/>
              </a:rPr>
              <a:t>https://www.england.nhs.uk</a:t>
            </a:r>
            <a:r>
              <a:rPr lang="en-GB" sz="1200"/>
              <a:t> (Accessed: 7 October 2025).</a:t>
            </a:r>
          </a:p>
          <a:p>
            <a:r>
              <a:rPr lang="en-GB" sz="1200" b="1"/>
              <a:t>NHS England (2024)</a:t>
            </a:r>
            <a:r>
              <a:rPr lang="en-GB" sz="1200"/>
              <a:t> </a:t>
            </a:r>
            <a:r>
              <a:rPr lang="en-GB" sz="1200" i="1"/>
              <a:t>AI in adult social care case studies</a:t>
            </a:r>
            <a:r>
              <a:rPr lang="en-GB" sz="1200"/>
              <a:t> [online]. Available at: </a:t>
            </a:r>
            <a:r>
              <a:rPr lang="en-GB" sz="1200">
                <a:hlinkClick r:id="rId5"/>
              </a:rPr>
              <a:t>https://digital.nhs.uk/services/ai-knowledge-repository/case-studies/ai-in-adult-social-care</a:t>
            </a:r>
            <a:r>
              <a:rPr lang="en-GB" sz="1200"/>
              <a:t> (Accessed: 9 October 2025).</a:t>
            </a:r>
          </a:p>
          <a:p>
            <a:r>
              <a:rPr lang="en-GB" sz="1200" b="1"/>
              <a:t>NICE (2021)</a:t>
            </a:r>
            <a:r>
              <a:rPr lang="en-GB" sz="1200"/>
              <a:t> </a:t>
            </a:r>
            <a:r>
              <a:rPr lang="en-GB" sz="1200" i="1"/>
              <a:t>Supporting adult carers and older people</a:t>
            </a:r>
            <a:r>
              <a:rPr lang="en-GB" sz="1200"/>
              <a:t> [online]. Available at: </a:t>
            </a:r>
            <a:r>
              <a:rPr lang="en-GB" sz="1200">
                <a:hlinkClick r:id="rId6"/>
              </a:rPr>
              <a:t>https://www.nice.org.uk</a:t>
            </a:r>
            <a:r>
              <a:rPr lang="en-GB" sz="1200"/>
              <a:t> (Accessed: 8 October 2025).</a:t>
            </a:r>
          </a:p>
          <a:p>
            <a:r>
              <a:rPr lang="en-GB" sz="1200" b="1"/>
              <a:t>Office for National Statistics (ONS) (2024)</a:t>
            </a:r>
            <a:r>
              <a:rPr lang="en-GB" sz="1200"/>
              <a:t> </a:t>
            </a:r>
            <a:r>
              <a:rPr lang="en-GB" sz="1200" i="1"/>
              <a:t>Population estimates and projections</a:t>
            </a:r>
            <a:r>
              <a:rPr lang="en-GB" sz="1200"/>
              <a:t> [online]. Available at: </a:t>
            </a:r>
            <a:r>
              <a:rPr lang="en-GB" sz="1200">
                <a:hlinkClick r:id="rId7"/>
              </a:rPr>
              <a:t>https://www.ons.gov.uk</a:t>
            </a:r>
            <a:r>
              <a:rPr lang="en-GB" sz="1200"/>
              <a:t> (Accessed: 5 October 2025).</a:t>
            </a:r>
          </a:p>
          <a:p>
            <a:r>
              <a:rPr lang="en-GB" sz="1200" b="1"/>
              <a:t>OpenStax (2022)</a:t>
            </a:r>
            <a:r>
              <a:rPr lang="en-GB" sz="1200"/>
              <a:t> </a:t>
            </a:r>
            <a:r>
              <a:rPr lang="en-GB" sz="1200" i="1"/>
              <a:t>Fundamentals of nursing: theories related to the older adult</a:t>
            </a:r>
            <a:r>
              <a:rPr lang="en-GB" sz="1200"/>
              <a:t> [online]. Available at: </a:t>
            </a:r>
            <a:r>
              <a:rPr lang="en-GB" sz="1200">
                <a:hlinkClick r:id="rId8"/>
              </a:rPr>
              <a:t>https://openstax.org/books/fundamentals-nursing/pages/41-2-theories-related-to-the-older-adult</a:t>
            </a:r>
            <a:r>
              <a:rPr lang="en-GB" sz="1200"/>
              <a:t> (Accessed: 9 October 2025).</a:t>
            </a:r>
          </a:p>
          <a:p>
            <a:r>
              <a:rPr lang="en-GB" sz="1200" b="1"/>
              <a:t>ONS (n.d.)</a:t>
            </a:r>
            <a:r>
              <a:rPr lang="en-GB" sz="1200"/>
              <a:t> </a:t>
            </a:r>
            <a:r>
              <a:rPr lang="en-GB" sz="1200" i="1"/>
              <a:t>Future of an ageing population (projections)</a:t>
            </a:r>
            <a:r>
              <a:rPr lang="en-GB" sz="1200"/>
              <a:t> [online]. Available at: </a:t>
            </a:r>
            <a:r>
              <a:rPr lang="en-GB" sz="1200">
                <a:hlinkClick r:id="rId7"/>
              </a:rPr>
              <a:t>https://www.ons.gov.uk</a:t>
            </a:r>
            <a:r>
              <a:rPr lang="en-GB" sz="1200"/>
              <a:t> (Accessed: 2 October 2025).</a:t>
            </a:r>
          </a:p>
          <a:p>
            <a:r>
              <a:rPr lang="en-GB" sz="1200" b="1"/>
              <a:t>Public Health England (2022)</a:t>
            </a:r>
            <a:r>
              <a:rPr lang="en-GB" sz="1200"/>
              <a:t> </a:t>
            </a:r>
            <a:r>
              <a:rPr lang="en-GB" sz="1200" i="1"/>
              <a:t>Active ageing: promoting health in later life</a:t>
            </a:r>
            <a:r>
              <a:rPr lang="en-GB" sz="1200"/>
              <a:t> [online]. Available at: </a:t>
            </a:r>
            <a:r>
              <a:rPr lang="en-GB" sz="1200">
                <a:hlinkClick r:id="rId9"/>
              </a:rPr>
              <a:t>https://www.gov.uk/government/publications/active-ageing-promoting-health-in-later-life</a:t>
            </a:r>
            <a:r>
              <a:rPr lang="en-GB" sz="1200"/>
              <a:t> (Accessed: 6 October 2025).</a:t>
            </a:r>
          </a:p>
          <a:p>
            <a:endParaRPr lang="en-GB"/>
          </a:p>
        </p:txBody>
      </p:sp>
    </p:spTree>
    <p:extLst>
      <p:ext uri="{BB962C8B-B14F-4D97-AF65-F5344CB8AC3E}">
        <p14:creationId xmlns:p14="http://schemas.microsoft.com/office/powerpoint/2010/main" val="682289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948AB3-5C0B-3223-B792-E4788EF27A15}"/>
              </a:ext>
            </a:extLst>
          </p:cNvPr>
          <p:cNvSpPr>
            <a:spLocks noGrp="1"/>
          </p:cNvSpPr>
          <p:nvPr>
            <p:ph idx="1"/>
          </p:nvPr>
        </p:nvSpPr>
        <p:spPr>
          <a:xfrm>
            <a:off x="219741" y="501095"/>
            <a:ext cx="11046485" cy="5808265"/>
          </a:xfrm>
        </p:spPr>
        <p:txBody>
          <a:bodyPr vert="horz" lIns="91440" tIns="45720" rIns="91440" bIns="45720" rtlCol="0" anchor="t">
            <a:normAutofit/>
          </a:bodyPr>
          <a:lstStyle/>
          <a:p>
            <a:r>
              <a:rPr lang="en-GB" sz="1000" b="1"/>
              <a:t>Simply Psychology (2023)</a:t>
            </a:r>
            <a:r>
              <a:rPr lang="en-GB" sz="1000"/>
              <a:t> </a:t>
            </a:r>
            <a:r>
              <a:rPr lang="en-GB" sz="1000" i="1"/>
              <a:t>Disengagement theory of aging</a:t>
            </a:r>
            <a:r>
              <a:rPr lang="en-GB" sz="1000"/>
              <a:t> [online]. Available at: </a:t>
            </a:r>
            <a:r>
              <a:rPr lang="en-GB" sz="1000">
                <a:hlinkClick r:id="rId2"/>
              </a:rPr>
              <a:t>https://www.simplypsychology.org/disengagement-theory.html</a:t>
            </a:r>
            <a:r>
              <a:rPr lang="en-GB" sz="1000"/>
              <a:t> (Accessed: 11 October 2025).</a:t>
            </a:r>
          </a:p>
          <a:p>
            <a:r>
              <a:rPr lang="en-GB" sz="1000" b="1"/>
              <a:t>Skills for Care (2022)</a:t>
            </a:r>
            <a:r>
              <a:rPr lang="en-GB" sz="1000"/>
              <a:t> </a:t>
            </a:r>
            <a:r>
              <a:rPr lang="en-GB" sz="1000" i="1"/>
              <a:t>Positive risk-taking in adult social care</a:t>
            </a:r>
            <a:r>
              <a:rPr lang="en-GB" sz="1000"/>
              <a:t> [online]. Available at: </a:t>
            </a:r>
            <a:r>
              <a:rPr lang="en-GB" sz="1000">
                <a:hlinkClick r:id="rId3"/>
              </a:rPr>
              <a:t>https://www.skillsforcare.org.uk</a:t>
            </a:r>
            <a:r>
              <a:rPr lang="en-GB" sz="1000"/>
              <a:t> (Accessed: 3 October 2025).</a:t>
            </a:r>
          </a:p>
          <a:p>
            <a:r>
              <a:rPr lang="en-GB" sz="1000" b="1"/>
              <a:t>Skills for Care (2024a)</a:t>
            </a:r>
            <a:r>
              <a:rPr lang="en-GB" sz="1000"/>
              <a:t> </a:t>
            </a:r>
            <a:r>
              <a:rPr lang="en-GB" sz="1000" i="1"/>
              <a:t>State of the adult social care sector and workforce – executive summary</a:t>
            </a:r>
            <a:r>
              <a:rPr lang="en-GB" sz="1000"/>
              <a:t> [online]. Available at: </a:t>
            </a:r>
            <a:r>
              <a:rPr lang="en-GB" sz="1000">
                <a:hlinkClick r:id="rId3"/>
              </a:rPr>
              <a:t>https://www.skillsforcare.org.uk</a:t>
            </a:r>
            <a:r>
              <a:rPr lang="en-GB" sz="1000"/>
              <a:t> (Accessed: 10 October 2025).</a:t>
            </a:r>
          </a:p>
          <a:p>
            <a:r>
              <a:rPr lang="en-GB" sz="1000" b="1"/>
              <a:t>Skills for Care (2024b)</a:t>
            </a:r>
            <a:r>
              <a:rPr lang="en-GB" sz="1000"/>
              <a:t> </a:t>
            </a:r>
            <a:r>
              <a:rPr lang="en-GB" sz="1000" i="1"/>
              <a:t>State of the adult social care sector and workforce – full report</a:t>
            </a:r>
            <a:r>
              <a:rPr lang="en-GB" sz="1000"/>
              <a:t> [online]. Available at: </a:t>
            </a:r>
            <a:r>
              <a:rPr lang="en-GB" sz="1000">
                <a:hlinkClick r:id="rId3"/>
              </a:rPr>
              <a:t>https://www.skillsforcare.org.uk</a:t>
            </a:r>
            <a:r>
              <a:rPr lang="en-GB" sz="1000"/>
              <a:t> (Accessed: 14 October 2025).</a:t>
            </a:r>
          </a:p>
          <a:p>
            <a:r>
              <a:rPr lang="en-GB" sz="1000" b="1"/>
              <a:t>Social Science </a:t>
            </a:r>
            <a:r>
              <a:rPr lang="en-GB" sz="1000" b="1" err="1"/>
              <a:t>LibreTexts</a:t>
            </a:r>
            <a:r>
              <a:rPr lang="en-GB" sz="1000" b="1"/>
              <a:t> (2023)</a:t>
            </a:r>
            <a:r>
              <a:rPr lang="en-GB" sz="1000"/>
              <a:t> </a:t>
            </a:r>
            <a:r>
              <a:rPr lang="en-GB" sz="1000" i="1"/>
              <a:t>The functionalist perspective on aging: activity theory</a:t>
            </a:r>
            <a:r>
              <a:rPr lang="en-GB" sz="1000"/>
              <a:t> [online]. Available at: </a:t>
            </a:r>
            <a:r>
              <a:rPr lang="en-GB" sz="1000">
                <a:hlinkClick r:id="rId4"/>
              </a:rPr>
              <a:t>https://socialsci.libretexts.org/Bookshelves/Sociology/Introduction_to_Sociology/Sociology_(Boundless)/18:_Aging/18.03:_The_Functionalist_Perspective_on_Aging/18.3B:_Activity_Theory</a:t>
            </a:r>
            <a:r>
              <a:rPr lang="en-GB" sz="1000"/>
              <a:t> (Accessed: 13 October 2025).</a:t>
            </a:r>
          </a:p>
          <a:p>
            <a:r>
              <a:rPr lang="en-GB" sz="1000" b="1"/>
              <a:t>The Ohio State University Office of Geriatrics and Gerontology (2020)</a:t>
            </a:r>
            <a:r>
              <a:rPr lang="en-GB" sz="1000"/>
              <a:t> </a:t>
            </a:r>
            <a:r>
              <a:rPr lang="en-GB" sz="1000" i="1"/>
              <a:t>Theories of aging – handout for gerontological nursing</a:t>
            </a:r>
            <a:r>
              <a:rPr lang="en-GB" sz="1000"/>
              <a:t> [online]. Available at: </a:t>
            </a:r>
            <a:r>
              <a:rPr lang="en-GB" sz="1000">
                <a:hlinkClick r:id="rId5"/>
              </a:rPr>
              <a:t>https://ogg.osu.edu/media/documents/sage/handouts/SAGE%20Theories%20of%20Aging%20geron%20nurs.pdf</a:t>
            </a:r>
            <a:r>
              <a:rPr lang="en-GB" sz="1000"/>
              <a:t> (Accessed: 3 October 2025).</a:t>
            </a:r>
          </a:p>
          <a:p>
            <a:r>
              <a:rPr lang="en-GB" sz="1000" b="1"/>
              <a:t>Turner, B.S. (2019)</a:t>
            </a:r>
            <a:r>
              <a:rPr lang="en-GB" sz="1000"/>
              <a:t> ‘Critical perspectives on ageing: sociological implications of gerontology’, </a:t>
            </a:r>
            <a:r>
              <a:rPr lang="en-GB" sz="1000" i="1"/>
              <a:t>Journal of Aging Studies</a:t>
            </a:r>
            <a:r>
              <a:rPr lang="en-GB" sz="1000"/>
              <a:t>, 51, pp. 100–107.</a:t>
            </a:r>
          </a:p>
          <a:p>
            <a:r>
              <a:rPr lang="en-GB" sz="1000" b="1" err="1"/>
              <a:t>Verywell</a:t>
            </a:r>
            <a:r>
              <a:rPr lang="en-GB" sz="1000" b="1"/>
              <a:t> Health (2024)</a:t>
            </a:r>
            <a:r>
              <a:rPr lang="en-GB" sz="1000"/>
              <a:t> </a:t>
            </a:r>
            <a:r>
              <a:rPr lang="en-GB" sz="1000" i="1"/>
              <a:t>The genetic theory of ageing</a:t>
            </a:r>
            <a:r>
              <a:rPr lang="en-GB" sz="1000"/>
              <a:t> [online]. Available at: </a:t>
            </a:r>
            <a:r>
              <a:rPr lang="en-GB" sz="1000">
                <a:hlinkClick r:id="rId6"/>
              </a:rPr>
              <a:t>https://www.verywellhealth.com/the-genetic-theory-of-aging-2224222</a:t>
            </a:r>
            <a:r>
              <a:rPr lang="en-GB" sz="1000"/>
              <a:t> (Accessed: 5 October 2025).</a:t>
            </a:r>
          </a:p>
          <a:p>
            <a:r>
              <a:rPr lang="en-GB" sz="1000" b="1"/>
              <a:t>World Health Organization (WHO) (2015)</a:t>
            </a:r>
            <a:r>
              <a:rPr lang="en-GB" sz="1000"/>
              <a:t> </a:t>
            </a:r>
            <a:r>
              <a:rPr lang="en-GB" sz="1000" i="1"/>
              <a:t>World report on ageing and health</a:t>
            </a:r>
            <a:r>
              <a:rPr lang="en-GB" sz="1000"/>
              <a:t>. Geneva: World Health Organization.</a:t>
            </a:r>
          </a:p>
          <a:p>
            <a:r>
              <a:rPr lang="en-GB" sz="1000" b="1"/>
              <a:t>World Health Organization (WHO) (2021)</a:t>
            </a:r>
            <a:r>
              <a:rPr lang="en-GB" sz="1000"/>
              <a:t> </a:t>
            </a:r>
            <a:r>
              <a:rPr lang="en-GB" sz="1000" i="1"/>
              <a:t>Decade of healthy ageing 2021–2030</a:t>
            </a:r>
            <a:r>
              <a:rPr lang="en-GB" sz="1000"/>
              <a:t>. Geneva: World Health Organization.</a:t>
            </a:r>
          </a:p>
          <a:p>
            <a:r>
              <a:rPr lang="en-GB" sz="1000" b="1"/>
              <a:t>World Health Organization (WHO) (2021)</a:t>
            </a:r>
            <a:r>
              <a:rPr lang="en-GB" sz="1000"/>
              <a:t> </a:t>
            </a:r>
            <a:r>
              <a:rPr lang="en-GB" sz="1000" i="1"/>
              <a:t>Global report on ageism</a:t>
            </a:r>
            <a:r>
              <a:rPr lang="en-GB" sz="1000"/>
              <a:t> [online]. Available at: </a:t>
            </a:r>
            <a:r>
              <a:rPr lang="en-GB" sz="1000">
                <a:hlinkClick r:id="rId7"/>
              </a:rPr>
              <a:t>https://www.who.int</a:t>
            </a:r>
            <a:r>
              <a:rPr lang="en-GB" sz="1000"/>
              <a:t> (Accessed: 8 October 2025).</a:t>
            </a:r>
          </a:p>
          <a:p>
            <a:r>
              <a:rPr lang="en-GB" sz="1000" b="1"/>
              <a:t>World Health Organization (WHO) (2022)</a:t>
            </a:r>
            <a:r>
              <a:rPr lang="en-GB" sz="1000"/>
              <a:t> </a:t>
            </a:r>
            <a:r>
              <a:rPr lang="en-GB" sz="1000" i="1"/>
              <a:t>Ageing and health</a:t>
            </a:r>
            <a:r>
              <a:rPr lang="en-GB" sz="1000"/>
              <a:t> [online]. Available at: </a:t>
            </a:r>
            <a:r>
              <a:rPr lang="en-GB" sz="1000">
                <a:hlinkClick r:id="rId8"/>
              </a:rPr>
              <a:t>https://www.who.int/news-room/fact-sheets/detail/ageing-and-health</a:t>
            </a:r>
            <a:r>
              <a:rPr lang="en-GB" sz="1000"/>
              <a:t> (Accessed: 4 October 2025).</a:t>
            </a:r>
          </a:p>
          <a:p>
            <a:r>
              <a:rPr lang="en-GB" sz="1000" b="1"/>
              <a:t>World Health Organization (WHO) (2024)</a:t>
            </a:r>
            <a:r>
              <a:rPr lang="en-GB" sz="1000"/>
              <a:t> </a:t>
            </a:r>
            <a:r>
              <a:rPr lang="en-GB" sz="1000" i="1"/>
              <a:t>Ageing and health fact sheet</a:t>
            </a:r>
            <a:r>
              <a:rPr lang="en-GB" sz="1000"/>
              <a:t> [online]. Available at: </a:t>
            </a:r>
            <a:r>
              <a:rPr lang="en-GB" sz="1000">
                <a:hlinkClick r:id="rId9"/>
              </a:rPr>
              <a:t>https://www.who.int/news-room/fact-sheets/detail/ageing-and-healthq</a:t>
            </a:r>
            <a:r>
              <a:rPr lang="en-GB" sz="1000"/>
              <a:t> (Accessed: 6 October 2025).</a:t>
            </a:r>
          </a:p>
          <a:p>
            <a:endParaRPr lang="en-GB"/>
          </a:p>
        </p:txBody>
      </p:sp>
    </p:spTree>
    <p:extLst>
      <p:ext uri="{BB962C8B-B14F-4D97-AF65-F5344CB8AC3E}">
        <p14:creationId xmlns:p14="http://schemas.microsoft.com/office/powerpoint/2010/main" val="340404137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VanillaVTI</vt:lpstr>
      <vt:lpstr> BSc Health and Social Care Empowering The Older Person  Individual Presentation  Component 1 Tutor : Tomy Adattu Chacko  Shirin Shabir – 2228642    </vt:lpstr>
      <vt:lpstr>Introduction </vt:lpstr>
      <vt:lpstr>Scope ageing and service demand</vt:lpstr>
      <vt:lpstr>Landscape and general needs</vt:lpstr>
      <vt:lpstr>Theoretical Frameworks for Ageing &amp; Care </vt:lpstr>
      <vt:lpstr>Critical Considerations &amp; Integration</vt:lpstr>
      <vt:lpstr>Evaluation of Current Care Provisions (UK): Overview &amp; Effectiveness</vt:lpstr>
      <vt:lpstr>PowerPoint Presentation</vt:lpstr>
      <vt:lpstr>PowerPoint Presentation</vt:lpstr>
      <vt:lpstr>Technological Innovations in Elderly Care </vt:lpstr>
      <vt:lpstr>Case Studies: Applying Theory &amp; Technology in Elderly Care</vt:lpstr>
      <vt:lpstr>Case Study 2: Remote Monitoring in Care Homes (Technological Innovation)</vt:lpstr>
      <vt:lpstr>Recommendations for Improvement (Part 1: Strategic &amp; Theory-Based)</vt:lpstr>
      <vt:lpstr> Recommendations for Improvement (Part 2: Policy &amp; System-Level Implications) </vt:lpstr>
      <vt:lpstr>Conclusion and Future Outlook</vt:lpstr>
      <vt:lpstr>Future Outlook</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Health and Social Care Empowering The Older Person  Individual Presentation  Component 1 Tutor : Tomy Adattu Chacko  Shirin Shabir – 2228642    </dc:title>
  <dc:creator/>
  <cp:lastModifiedBy>Shirin Shabir (2228642)</cp:lastModifiedBy>
  <cp:revision>11</cp:revision>
  <dcterms:created xsi:type="dcterms:W3CDTF">2025-10-20T11:24:06Z</dcterms:created>
  <dcterms:modified xsi:type="dcterms:W3CDTF">2025-10-25T22:44:33Z</dcterms:modified>
</cp:coreProperties>
</file>