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48"/>
  </p:normalViewPr>
  <p:slideViewPr>
    <p:cSldViewPr snapToGrid="0">
      <p:cViewPr varScale="1">
        <p:scale>
          <a:sx n="90" d="100"/>
          <a:sy n="90" d="100"/>
        </p:scale>
        <p:origin x="232"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AAD39-DF9F-BB96-6E84-8B296EEDDD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6966ADA-D2E2-606F-5CA1-D382F639C3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CB0863-3369-E0B3-D2E1-CD6E3BBF077B}"/>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B287A4EE-94AC-227C-78E7-DB697DC8E1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F9CCFE-3F1C-504B-7D4D-EA52A21884C3}"/>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2246125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4CC1F-F6E5-2483-8F0D-F08ED9CBF1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4ED814-D567-DDEC-099D-2278EE7341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DAA94E-12BE-C4FF-230F-2BEBB7D69717}"/>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48F93933-8DEE-F303-8706-1C346CB32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915499-2D1C-6785-A873-32BA824AB545}"/>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1055044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AE6D9-A7BB-378A-A777-BE41ABC6F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1848734-E76D-5A52-AE68-F648F3289D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060A3-2ED5-1E85-88F2-72085C5B7920}"/>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6BE2DC33-AAD5-7045-3E1A-BCD759EE6E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E052C8-3659-2DC5-61C4-E1B49A69C24A}"/>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266245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9000F-512C-6F82-0C85-EEE6E0FE4E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21DD58-9823-FA5D-139B-AD02EA5F28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98AD224-2A4D-9641-86CC-C7BE582000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6C28D1-C203-3BE2-0C0F-6063FDC9D3A5}"/>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6" name="Footer Placeholder 5">
            <a:extLst>
              <a:ext uri="{FF2B5EF4-FFF2-40B4-BE49-F238E27FC236}">
                <a16:creationId xmlns:a16="http://schemas.microsoft.com/office/drawing/2014/main" id="{257A9B9E-4E11-8CAF-49B5-FF264E97D7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19C9B-6A56-1158-26E3-9CB1DD3912E2}"/>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1522676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0CB2B-A659-C1EF-E185-824B9C0FC30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2914FC-C163-C39C-8B59-4ED0C0FAC0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038867-BCDB-D5E7-03D3-DBC454CB76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4E170A-2DEF-0B5C-DB44-909BC2201E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1CEB4F-BCF6-1941-E9FD-77DDE5602F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2E8DB1-1E6C-E708-16CC-25405C7C5CE2}"/>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8" name="Footer Placeholder 7">
            <a:extLst>
              <a:ext uri="{FF2B5EF4-FFF2-40B4-BE49-F238E27FC236}">
                <a16:creationId xmlns:a16="http://schemas.microsoft.com/office/drawing/2014/main" id="{810455F1-864D-C3B3-264F-7A42950BF4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2D7442-55AB-26CA-E53D-359933BE325A}"/>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3663581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258E8-00C9-BEFE-8C6B-8455B886D4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A09DD0-7D2A-77F5-840B-BC551E390884}"/>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4" name="Footer Placeholder 3">
            <a:extLst>
              <a:ext uri="{FF2B5EF4-FFF2-40B4-BE49-F238E27FC236}">
                <a16:creationId xmlns:a16="http://schemas.microsoft.com/office/drawing/2014/main" id="{4AF53990-5211-4B07-A4B8-696AEA294C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8F09D0B-B1C7-6913-1AB6-D75A6E8C1482}"/>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3529428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97BFE3-770B-F49F-1733-AE01BB885FCA}"/>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3" name="Footer Placeholder 2">
            <a:extLst>
              <a:ext uri="{FF2B5EF4-FFF2-40B4-BE49-F238E27FC236}">
                <a16:creationId xmlns:a16="http://schemas.microsoft.com/office/drawing/2014/main" id="{B01948E0-C29E-2059-5FD1-E12B69D6F5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1F7387-7AF2-D95C-FA89-CE8943FFE75A}"/>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3913283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4BE8-727C-9E4E-F6DF-E0239F38FC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95FDA1-E5CB-E0BD-92F3-A1A519F183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EC3E44-FA07-295C-57C7-3F4520BC2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2C80D4-AD9A-DBFD-CE5F-E2E24B08F3B3}"/>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6" name="Footer Placeholder 5">
            <a:extLst>
              <a:ext uri="{FF2B5EF4-FFF2-40B4-BE49-F238E27FC236}">
                <a16:creationId xmlns:a16="http://schemas.microsoft.com/office/drawing/2014/main" id="{AA988179-8462-9BB4-B10A-20D184C1A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81400-141B-C5F2-6DFF-E0598B8E0234}"/>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3895390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A1919-DDA9-02F0-6699-9DA235311E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51B99B-24B8-5512-74FB-926A9D4742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28B1E4-2247-1598-E0D2-D1811B18D5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6C5895-65BE-7FF8-A161-709358D54AB3}"/>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6" name="Footer Placeholder 5">
            <a:extLst>
              <a:ext uri="{FF2B5EF4-FFF2-40B4-BE49-F238E27FC236}">
                <a16:creationId xmlns:a16="http://schemas.microsoft.com/office/drawing/2014/main" id="{466FE0DC-1E5F-616B-066A-F7853E6796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6FB591-14A7-43C2-D0EB-F123388A01E5}"/>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242637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DFE6A-BA3D-1FB7-B686-7A31785BC88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38E1BCF-35F7-36CF-C3E1-5F584EF28C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FCFADF-7A4D-CFA3-E659-832F93917FBD}"/>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7FCA42F2-DCB4-738A-6715-C6DFC83D9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74E389-F245-867E-1A2F-A7E9F8180DA1}"/>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4156807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3F3E8E-991F-B709-1424-2D0EBEDE55A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41B118-AE57-4EF6-3828-A53826470B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B7F446-38F0-2C7E-1EED-2AB3D7149BB1}"/>
              </a:ext>
            </a:extLst>
          </p:cNvPr>
          <p:cNvSpPr>
            <a:spLocks noGrp="1"/>
          </p:cNvSpPr>
          <p:nvPr>
            <p:ph type="dt" sz="half" idx="10"/>
          </p:nvPr>
        </p:nvSpPr>
        <p:spPr/>
        <p:txBody>
          <a:body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4D44C299-2B9E-0275-620F-1320B58C20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EAAEF-747A-9C17-D2E4-E3F38EFAFED4}"/>
              </a:ext>
            </a:extLst>
          </p:cNvPr>
          <p:cNvSpPr>
            <a:spLocks noGrp="1"/>
          </p:cNvSpPr>
          <p:nvPr>
            <p:ph type="sldNum" sz="quarter" idx="12"/>
          </p:nvPr>
        </p:nvSpPr>
        <p:spPr/>
        <p:txBody>
          <a:bodyPr/>
          <a:lstStyle/>
          <a:p>
            <a:fld id="{E605BBCA-DF5B-5645-B85C-DCA4AB92779D}" type="slidenum">
              <a:rPr lang="en-US" smtClean="0"/>
              <a:t>‹#›</a:t>
            </a:fld>
            <a:endParaRPr lang="en-US"/>
          </a:p>
        </p:txBody>
      </p:sp>
    </p:spTree>
    <p:extLst>
      <p:ext uri="{BB962C8B-B14F-4D97-AF65-F5344CB8AC3E}">
        <p14:creationId xmlns:p14="http://schemas.microsoft.com/office/powerpoint/2010/main" val="2029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323AFE-6410-DD13-1B43-43E97567CE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F03638-8255-86A2-7F6E-13127AB7B1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2FD25-A31F-397D-85BB-AB76203F0D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EBEAA4-34D7-A349-90DC-C9B5B439C7E7}" type="datetimeFigureOut">
              <a:rPr lang="en-US" smtClean="0"/>
              <a:t>10/18/23</a:t>
            </a:fld>
            <a:endParaRPr lang="en-US"/>
          </a:p>
        </p:txBody>
      </p:sp>
      <p:sp>
        <p:nvSpPr>
          <p:cNvPr id="5" name="Footer Placeholder 4">
            <a:extLst>
              <a:ext uri="{FF2B5EF4-FFF2-40B4-BE49-F238E27FC236}">
                <a16:creationId xmlns:a16="http://schemas.microsoft.com/office/drawing/2014/main" id="{3072B5B3-4496-0025-17D6-56291EEDFD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90D470-099E-13CA-257B-4FDA96699C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05BBCA-DF5B-5645-B85C-DCA4AB92779D}" type="slidenum">
              <a:rPr lang="en-US" smtClean="0"/>
              <a:t>‹#›</a:t>
            </a:fld>
            <a:endParaRPr lang="en-US"/>
          </a:p>
        </p:txBody>
      </p:sp>
    </p:spTree>
    <p:extLst>
      <p:ext uri="{BB962C8B-B14F-4D97-AF65-F5344CB8AC3E}">
        <p14:creationId xmlns:p14="http://schemas.microsoft.com/office/powerpoint/2010/main" val="1855553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ew of a park from a window&#10;&#10;Description automatically generated">
            <a:extLst>
              <a:ext uri="{FF2B5EF4-FFF2-40B4-BE49-F238E27FC236}">
                <a16:creationId xmlns:a16="http://schemas.microsoft.com/office/drawing/2014/main" id="{0FD62952-A8BB-66C6-3DB1-3793591BBFCB}"/>
              </a:ext>
            </a:extLst>
          </p:cNvPr>
          <p:cNvPicPr>
            <a:picLocks noChangeAspect="1"/>
          </p:cNvPicPr>
          <p:nvPr/>
        </p:nvPicPr>
        <p:blipFill rotWithShape="1">
          <a:blip r:embed="rId2"/>
          <a:src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A292C-57A2-7433-27AC-6C0077E04A4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latin typeface="ACADEMY ENGRAVED LET PLAIN:1.0" panose="02000000000000000000" pitchFamily="2" charset="0"/>
              </a:rPr>
              <a:t>Llanerchaeron</a:t>
            </a:r>
          </a:p>
        </p:txBody>
      </p:sp>
      <p:sp>
        <p:nvSpPr>
          <p:cNvPr id="3" name="Subtitle 2">
            <a:extLst>
              <a:ext uri="{FF2B5EF4-FFF2-40B4-BE49-F238E27FC236}">
                <a16:creationId xmlns:a16="http://schemas.microsoft.com/office/drawing/2014/main" id="{AD3C71F0-F97E-54CF-A85B-ECC996E8020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latin typeface="ACADEMY ENGRAVED LET PLAIN:1.0" panose="02000000000000000000" pitchFamily="2" charset="0"/>
              </a:rPr>
              <a:t>Alex Williams-Spooner</a:t>
            </a:r>
          </a:p>
        </p:txBody>
      </p:sp>
      <p:sp>
        <p:nvSpPr>
          <p:cNvPr id="6" name="TextBox 5">
            <a:extLst>
              <a:ext uri="{FF2B5EF4-FFF2-40B4-BE49-F238E27FC236}">
                <a16:creationId xmlns:a16="http://schemas.microsoft.com/office/drawing/2014/main" id="{DF2E5A90-2CB5-EF5D-C81D-E2080B37DBF2}"/>
              </a:ext>
            </a:extLst>
          </p:cNvPr>
          <p:cNvSpPr txBox="1"/>
          <p:nvPr/>
        </p:nvSpPr>
        <p:spPr>
          <a:xfrm>
            <a:off x="3114008" y="5929208"/>
            <a:ext cx="5957887" cy="369332"/>
          </a:xfrm>
          <a:prstGeom prst="rect">
            <a:avLst/>
          </a:prstGeom>
          <a:noFill/>
        </p:spPr>
        <p:txBody>
          <a:bodyPr wrap="square" rtlCol="0">
            <a:spAutoFit/>
          </a:bodyPr>
          <a:lstStyle/>
          <a:p>
            <a:pPr algn="ctr"/>
            <a:r>
              <a:rPr lang="en-US" dirty="0">
                <a:solidFill>
                  <a:schemeClr val="bg1"/>
                </a:solidFill>
                <a:latin typeface="ACADEMY ENGRAVED LET PLAIN:1.0" panose="02000000000000000000" pitchFamily="2" charset="0"/>
              </a:rPr>
              <a:t>all photos taken by the author</a:t>
            </a:r>
          </a:p>
        </p:txBody>
      </p:sp>
    </p:spTree>
    <p:extLst>
      <p:ext uri="{BB962C8B-B14F-4D97-AF65-F5344CB8AC3E}">
        <p14:creationId xmlns:p14="http://schemas.microsoft.com/office/powerpoint/2010/main" val="3476198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gn in the woods&#10;&#10;Description automatically generated">
            <a:extLst>
              <a:ext uri="{FF2B5EF4-FFF2-40B4-BE49-F238E27FC236}">
                <a16:creationId xmlns:a16="http://schemas.microsoft.com/office/drawing/2014/main" id="{CD5B0AD8-B028-72EE-8691-97DA29A0CF3C}"/>
              </a:ext>
            </a:extLst>
          </p:cNvPr>
          <p:cNvPicPr>
            <a:picLocks noChangeAspect="1"/>
          </p:cNvPicPr>
          <p:nvPr/>
        </p:nvPicPr>
        <p:blipFill rotWithShape="1">
          <a:blip r:embed="rId2"/>
          <a:srcRect r="22739" b="-1"/>
          <a:stretch/>
        </p:blipFill>
        <p:spPr>
          <a:xfrm rot="5400000">
            <a:off x="-932497" y="932497"/>
            <a:ext cx="6858000" cy="4993005"/>
          </a:xfrm>
          <a:prstGeom prst="rect">
            <a:avLst/>
          </a:prstGeom>
        </p:spPr>
      </p:pic>
      <p:sp>
        <p:nvSpPr>
          <p:cNvPr id="7" name="TextBox 6">
            <a:extLst>
              <a:ext uri="{FF2B5EF4-FFF2-40B4-BE49-F238E27FC236}">
                <a16:creationId xmlns:a16="http://schemas.microsoft.com/office/drawing/2014/main" id="{C5E3B3CB-1C17-1CCF-A20D-3B0DFA235211}"/>
              </a:ext>
            </a:extLst>
          </p:cNvPr>
          <p:cNvSpPr txBox="1"/>
          <p:nvPr/>
        </p:nvSpPr>
        <p:spPr>
          <a:xfrm>
            <a:off x="5072444" y="1166841"/>
            <a:ext cx="7037069" cy="4524315"/>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On Friday the 13</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of October 2023, I got the opportunity to to got to the Georgian villa, </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in Ceredigion. It was my first time hearing of this place, let alone visiting it, and I was thoroughly impressed and enchanted by the presence the property gave off. </a:t>
            </a:r>
          </a:p>
          <a:p>
            <a:pPr algn="ctr"/>
            <a:r>
              <a:rPr lang="en-US" dirty="0">
                <a:latin typeface="Times New Roman" panose="02020603050405020304" pitchFamily="18" charset="0"/>
                <a:cs typeface="Times New Roman" panose="02020603050405020304" pitchFamily="18" charset="0"/>
              </a:rPr>
              <a:t>Walking up the stairs past the small book shop was a lovely introduction to the estate, and I was lucky enough to be able to buy a few books on the way out. As inconvenient as the weather was on the day, it also added to the atmosphere and I loved how the trees swayed in the wind and the sound of rain will always be a comfort for me. </a:t>
            </a:r>
          </a:p>
          <a:p>
            <a:pPr algn="ctr"/>
            <a:r>
              <a:rPr lang="en-US" dirty="0">
                <a:latin typeface="Times New Roman" panose="02020603050405020304" pitchFamily="18" charset="0"/>
                <a:cs typeface="Times New Roman" panose="02020603050405020304" pitchFamily="18" charset="0"/>
              </a:rPr>
              <a:t>My friends and I fell a little bit behind the group at the start, but I happy with that because we got to walk up the lane towards the house by ourselves and take in the surrounding nature, despite the pounding rain soaking our socks on the way. Walking down that lane hearing nothing but the rain and wind and giggles of my friends as our hair blew in our faces, was a beautiful carefree moment that would foreshadow the rest of the trip. </a:t>
            </a:r>
          </a:p>
        </p:txBody>
      </p:sp>
    </p:spTree>
    <p:extLst>
      <p:ext uri="{BB962C8B-B14F-4D97-AF65-F5344CB8AC3E}">
        <p14:creationId xmlns:p14="http://schemas.microsoft.com/office/powerpoint/2010/main" val="3866632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staircase&#10;&#10;Description automatically generated">
            <a:extLst>
              <a:ext uri="{FF2B5EF4-FFF2-40B4-BE49-F238E27FC236}">
                <a16:creationId xmlns:a16="http://schemas.microsoft.com/office/drawing/2014/main" id="{333E1AF1-29EF-3D5F-0FEB-FDF64693876B}"/>
              </a:ext>
            </a:extLst>
          </p:cNvPr>
          <p:cNvPicPr>
            <a:picLocks noChangeAspect="1"/>
          </p:cNvPicPr>
          <p:nvPr/>
        </p:nvPicPr>
        <p:blipFill>
          <a:blip r:embed="rId2"/>
          <a:stretch>
            <a:fillRect/>
          </a:stretch>
        </p:blipFill>
        <p:spPr>
          <a:xfrm rot="5400000">
            <a:off x="6831964" y="1497963"/>
            <a:ext cx="6857999" cy="3862074"/>
          </a:xfrm>
          <a:prstGeom prst="rect">
            <a:avLst/>
          </a:prstGeom>
        </p:spPr>
      </p:pic>
      <p:sp>
        <p:nvSpPr>
          <p:cNvPr id="4" name="TextBox 3">
            <a:extLst>
              <a:ext uri="{FF2B5EF4-FFF2-40B4-BE49-F238E27FC236}">
                <a16:creationId xmlns:a16="http://schemas.microsoft.com/office/drawing/2014/main" id="{4518ADBD-A203-5034-27BF-56980FD565D2}"/>
              </a:ext>
            </a:extLst>
          </p:cNvPr>
          <p:cNvSpPr txBox="1"/>
          <p:nvPr/>
        </p:nvSpPr>
        <p:spPr>
          <a:xfrm>
            <a:off x="142875" y="1166842"/>
            <a:ext cx="8043863" cy="4524315"/>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Once inside the building we were wrapped inside a cozy haze, which also felt a bit stuffy with all of the bodies pressed together in the entrance. Along the walls were </a:t>
            </a:r>
            <a:r>
              <a:rPr lang="en-US" dirty="0" err="1">
                <a:latin typeface="Times New Roman" panose="02020603050405020304" pitchFamily="18" charset="0"/>
                <a:cs typeface="Times New Roman" panose="02020603050405020304" pitchFamily="18" charset="0"/>
              </a:rPr>
              <a:t>taxidermied</a:t>
            </a:r>
            <a:r>
              <a:rPr lang="en-US" dirty="0">
                <a:latin typeface="Times New Roman" panose="02020603050405020304" pitchFamily="18" charset="0"/>
                <a:cs typeface="Times New Roman" panose="02020603050405020304" pitchFamily="18" charset="0"/>
              </a:rPr>
              <a:t> heads of otters and foxes, all of which were statements of the hunting that would have taken place in the area. Although I did not see it myself, apparently there was also a small collection of hunting equipment belonging to one of the previous residents of the estate. </a:t>
            </a:r>
          </a:p>
          <a:p>
            <a:pPr algn="ctr"/>
            <a:r>
              <a:rPr lang="en-US" dirty="0">
                <a:latin typeface="Times New Roman" panose="02020603050405020304" pitchFamily="18" charset="0"/>
                <a:cs typeface="Times New Roman" panose="02020603050405020304" pitchFamily="18" charset="0"/>
              </a:rPr>
              <a:t>Personally, I did not stay in the entrance and listen to the lady that was speaking about the house. Instead, I wandered from room to room reading the information plaques plastered along the walls and looking at the collection of artefacts. I was surprised to learn later on that majority of the objects in the house were not originals, but donated pieces belonging to other people, particularly one woman who I cannot remember the name of, who wanted her legacy to be at </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despite having no relation to it whatsoever. I find it astounding how some people can just declare where they want their legacy to live on without any regards to the history that is already there. Perhaps I am misunderstanding a certain way of thinking, but I cannot fathom forcing aspects of your life into the preserved history of someone else’s. </a:t>
            </a:r>
          </a:p>
        </p:txBody>
      </p:sp>
    </p:spTree>
    <p:extLst>
      <p:ext uri="{BB962C8B-B14F-4D97-AF65-F5344CB8AC3E}">
        <p14:creationId xmlns:p14="http://schemas.microsoft.com/office/powerpoint/2010/main" val="1297600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mirror in a dark room&#10;&#10;Description automatically generated">
            <a:extLst>
              <a:ext uri="{FF2B5EF4-FFF2-40B4-BE49-F238E27FC236}">
                <a16:creationId xmlns:a16="http://schemas.microsoft.com/office/drawing/2014/main" id="{FC9FC22F-DF65-0A20-9937-18806FC53237}"/>
              </a:ext>
            </a:extLst>
          </p:cNvPr>
          <p:cNvPicPr>
            <a:picLocks noChangeAspect="1"/>
          </p:cNvPicPr>
          <p:nvPr/>
        </p:nvPicPr>
        <p:blipFill>
          <a:blip r:embed="rId2"/>
          <a:stretch>
            <a:fillRect/>
          </a:stretch>
        </p:blipFill>
        <p:spPr>
          <a:xfrm rot="5400000">
            <a:off x="-1497963" y="1497962"/>
            <a:ext cx="6857999" cy="3862074"/>
          </a:xfrm>
          <a:prstGeom prst="rect">
            <a:avLst/>
          </a:prstGeom>
        </p:spPr>
      </p:pic>
      <p:sp>
        <p:nvSpPr>
          <p:cNvPr id="6" name="TextBox 5">
            <a:extLst>
              <a:ext uri="{FF2B5EF4-FFF2-40B4-BE49-F238E27FC236}">
                <a16:creationId xmlns:a16="http://schemas.microsoft.com/office/drawing/2014/main" id="{026A4732-A94F-A388-DFCA-6F1E6C19F09E}"/>
              </a:ext>
            </a:extLst>
          </p:cNvPr>
          <p:cNvSpPr txBox="1"/>
          <p:nvPr/>
        </p:nvSpPr>
        <p:spPr>
          <a:xfrm>
            <a:off x="4052574" y="1859338"/>
            <a:ext cx="8139426" cy="313932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On the left is one of my </a:t>
            </a:r>
            <a:r>
              <a:rPr lang="en-US" dirty="0" err="1">
                <a:latin typeface="Times New Roman" panose="02020603050405020304" pitchFamily="18" charset="0"/>
                <a:cs typeface="Times New Roman" panose="02020603050405020304" pitchFamily="18" charset="0"/>
              </a:rPr>
              <a:t>favourite</a:t>
            </a:r>
            <a:r>
              <a:rPr lang="en-US" dirty="0">
                <a:latin typeface="Times New Roman" panose="02020603050405020304" pitchFamily="18" charset="0"/>
                <a:cs typeface="Times New Roman" panose="02020603050405020304" pitchFamily="18" charset="0"/>
              </a:rPr>
              <a:t> pictures I have taken, possibly ever. The image was taken in the dining room facing the mirror on the wall, wit the small vase of flowers reflected sitting on the dining table. I also love how the window pokes in through the side to add that layer of aesthetic and moodiness.  </a:t>
            </a:r>
          </a:p>
          <a:p>
            <a:pPr algn="ctr"/>
            <a:r>
              <a:rPr lang="en-US" dirty="0">
                <a:latin typeface="Times New Roman" panose="02020603050405020304" pitchFamily="18" charset="0"/>
                <a:cs typeface="Times New Roman" panose="02020603050405020304" pitchFamily="18" charset="0"/>
              </a:rPr>
              <a:t>Aesthetics is one of my most dabbled in hobbies and </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is possibly one of the most aesthetic places I have ever been to. The use of the dark palette </a:t>
            </a:r>
            <a:r>
              <a:rPr lang="en-US" dirty="0" err="1">
                <a:latin typeface="Times New Roman" panose="02020603050405020304" pitchFamily="18" charset="0"/>
                <a:cs typeface="Times New Roman" panose="02020603050405020304" pitchFamily="18" charset="0"/>
              </a:rPr>
              <a:t>colours</a:t>
            </a:r>
            <a:r>
              <a:rPr lang="en-US" dirty="0">
                <a:latin typeface="Times New Roman" panose="02020603050405020304" pitchFamily="18" charset="0"/>
                <a:cs typeface="Times New Roman" panose="02020603050405020304" pitchFamily="18" charset="0"/>
              </a:rPr>
              <a:t> and different time periods in the furniture really brought the whole house to a beautiful setting that you couldn’t help but admire. What I deeply appreciated about the aesthetic of the house was how consistent it was throughout as we explored, which to me showed how much the staff working there care about preserving the history there, even if it is a bit jumbled here and there with outside influence. </a:t>
            </a:r>
          </a:p>
        </p:txBody>
      </p:sp>
    </p:spTree>
    <p:extLst>
      <p:ext uri="{BB962C8B-B14F-4D97-AF65-F5344CB8AC3E}">
        <p14:creationId xmlns:p14="http://schemas.microsoft.com/office/powerpoint/2010/main" val="2143391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indow with a view of a field and trees&#10;&#10;Description automatically generated">
            <a:extLst>
              <a:ext uri="{FF2B5EF4-FFF2-40B4-BE49-F238E27FC236}">
                <a16:creationId xmlns:a16="http://schemas.microsoft.com/office/drawing/2014/main" id="{399F8914-A307-8A69-C8FA-057DC50ED436}"/>
              </a:ext>
            </a:extLst>
          </p:cNvPr>
          <p:cNvPicPr>
            <a:picLocks noChangeAspect="1"/>
          </p:cNvPicPr>
          <p:nvPr/>
        </p:nvPicPr>
        <p:blipFill>
          <a:blip r:embed="rId2"/>
          <a:stretch>
            <a:fillRect/>
          </a:stretch>
        </p:blipFill>
        <p:spPr>
          <a:xfrm rot="5400000">
            <a:off x="6831965" y="1497963"/>
            <a:ext cx="6857999" cy="3862074"/>
          </a:xfrm>
          <a:prstGeom prst="rect">
            <a:avLst/>
          </a:prstGeom>
        </p:spPr>
      </p:pic>
      <p:sp>
        <p:nvSpPr>
          <p:cNvPr id="4" name="TextBox 3">
            <a:extLst>
              <a:ext uri="{FF2B5EF4-FFF2-40B4-BE49-F238E27FC236}">
                <a16:creationId xmlns:a16="http://schemas.microsoft.com/office/drawing/2014/main" id="{9A5905BA-E33C-C083-2859-B8DEA1BCDFA4}"/>
              </a:ext>
            </a:extLst>
          </p:cNvPr>
          <p:cNvSpPr txBox="1"/>
          <p:nvPr/>
        </p:nvSpPr>
        <p:spPr>
          <a:xfrm>
            <a:off x="0" y="1582340"/>
            <a:ext cx="8329927" cy="3693319"/>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Exploring the house itself was incredibly interesting and fun. Myself and a friend wandered upstairs by ourselves and looked in each of the rooms, each of which had their own charm and detail which was amazing to see. I especially loved seeing the detailed carvings in the ceilings’ coving. </a:t>
            </a:r>
          </a:p>
          <a:p>
            <a:pPr algn="ctr"/>
            <a:r>
              <a:rPr lang="en-US" dirty="0">
                <a:latin typeface="Times New Roman" panose="02020603050405020304" pitchFamily="18" charset="0"/>
                <a:cs typeface="Times New Roman" panose="02020603050405020304" pitchFamily="18" charset="0"/>
              </a:rPr>
              <a:t>Our walk around the house was surprisingly quiet as we were seemingly the only ones going through, with the exception of one or two people and the resident cats, Eira and </a:t>
            </a:r>
            <a:r>
              <a:rPr lang="en-US" dirty="0" err="1">
                <a:latin typeface="Times New Roman" panose="02020603050405020304" pitchFamily="18" charset="0"/>
                <a:cs typeface="Times New Roman" panose="02020603050405020304" pitchFamily="18" charset="0"/>
              </a:rPr>
              <a:t>Mwg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Beause</a:t>
            </a:r>
            <a:r>
              <a:rPr lang="en-US" dirty="0">
                <a:latin typeface="Times New Roman" panose="02020603050405020304" pitchFamily="18" charset="0"/>
                <a:cs typeface="Times New Roman" panose="02020603050405020304" pitchFamily="18" charset="0"/>
              </a:rPr>
              <a:t> our exploration was left uninterrupted, I feel we had more time to take everything in at our own pace instead of succumbing to the need to rush when others are about, a trick of the mind I unfortunately fall victim to far too much. </a:t>
            </a:r>
          </a:p>
          <a:p>
            <a:pPr algn="ctr"/>
            <a:r>
              <a:rPr lang="en-US" dirty="0">
                <a:latin typeface="Times New Roman" panose="02020603050405020304" pitchFamily="18" charset="0"/>
                <a:cs typeface="Times New Roman" panose="02020603050405020304" pitchFamily="18" charset="0"/>
              </a:rPr>
              <a:t>I think one of my </a:t>
            </a:r>
            <a:r>
              <a:rPr lang="en-US" dirty="0" err="1">
                <a:latin typeface="Times New Roman" panose="02020603050405020304" pitchFamily="18" charset="0"/>
                <a:cs typeface="Times New Roman" panose="02020603050405020304" pitchFamily="18" charset="0"/>
              </a:rPr>
              <a:t>favourite</a:t>
            </a:r>
            <a:r>
              <a:rPr lang="en-US" dirty="0">
                <a:latin typeface="Times New Roman" panose="02020603050405020304" pitchFamily="18" charset="0"/>
                <a:cs typeface="Times New Roman" panose="02020603050405020304" pitchFamily="18" charset="0"/>
              </a:rPr>
              <a:t> parts of the house, besides the gorgeous cats, was the courtyard outside of the kitchens, where there was even a small dress-up area where you could choose whether to be a farmer of a maid. I myself picked up a flat cap and shawl, the cap sadly being too small for my head. </a:t>
            </a:r>
          </a:p>
        </p:txBody>
      </p:sp>
    </p:spTree>
    <p:extLst>
      <p:ext uri="{BB962C8B-B14F-4D97-AF65-F5344CB8AC3E}">
        <p14:creationId xmlns:p14="http://schemas.microsoft.com/office/powerpoint/2010/main" val="4003710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5C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a hat and glasses&#10;&#10;Description automatically generated">
            <a:extLst>
              <a:ext uri="{FF2B5EF4-FFF2-40B4-BE49-F238E27FC236}">
                <a16:creationId xmlns:a16="http://schemas.microsoft.com/office/drawing/2014/main" id="{D9D49217-CB07-5B27-2F50-752AA073F981}"/>
              </a:ext>
            </a:extLst>
          </p:cNvPr>
          <p:cNvPicPr>
            <a:picLocks noChangeAspect="1"/>
          </p:cNvPicPr>
          <p:nvPr/>
        </p:nvPicPr>
        <p:blipFill>
          <a:blip r:embed="rId2"/>
          <a:stretch>
            <a:fillRect/>
          </a:stretch>
        </p:blipFill>
        <p:spPr>
          <a:xfrm>
            <a:off x="6896777" y="643467"/>
            <a:ext cx="4178299" cy="5571066"/>
          </a:xfrm>
          <a:prstGeom prst="rect">
            <a:avLst/>
          </a:prstGeom>
        </p:spPr>
      </p:pic>
      <p:sp>
        <p:nvSpPr>
          <p:cNvPr id="18" name="Rectangle 17">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wearing a white scarf&#10;&#10;Description automatically generated">
            <a:extLst>
              <a:ext uri="{FF2B5EF4-FFF2-40B4-BE49-F238E27FC236}">
                <a16:creationId xmlns:a16="http://schemas.microsoft.com/office/drawing/2014/main" id="{F1652A5A-8B9F-11A4-E198-19E68FCFC1AD}"/>
              </a:ext>
            </a:extLst>
          </p:cNvPr>
          <p:cNvPicPr>
            <a:picLocks noChangeAspect="1"/>
          </p:cNvPicPr>
          <p:nvPr/>
        </p:nvPicPr>
        <p:blipFill>
          <a:blip r:embed="rId3"/>
          <a:stretch>
            <a:fillRect/>
          </a:stretch>
        </p:blipFill>
        <p:spPr>
          <a:xfrm>
            <a:off x="1116922" y="643467"/>
            <a:ext cx="4178299" cy="5571066"/>
          </a:xfrm>
          <a:prstGeom prst="rect">
            <a:avLst/>
          </a:prstGeom>
        </p:spPr>
      </p:pic>
    </p:spTree>
    <p:extLst>
      <p:ext uri="{BB962C8B-B14F-4D97-AF65-F5344CB8AC3E}">
        <p14:creationId xmlns:p14="http://schemas.microsoft.com/office/powerpoint/2010/main" val="744575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A house with a stone wall and grass&#10;&#10;Description automatically generated">
            <a:extLst>
              <a:ext uri="{FF2B5EF4-FFF2-40B4-BE49-F238E27FC236}">
                <a16:creationId xmlns:a16="http://schemas.microsoft.com/office/drawing/2014/main" id="{5C5A7617-1FD2-516A-1751-A089C6C282E1}"/>
              </a:ext>
            </a:extLst>
          </p:cNvPr>
          <p:cNvPicPr>
            <a:picLocks noChangeAspect="1"/>
          </p:cNvPicPr>
          <p:nvPr/>
        </p:nvPicPr>
        <p:blipFill rotWithShape="1">
          <a:blip r:embed="rId2">
            <a:alphaModFix amt="59000"/>
          </a:blip>
          <a:srcRect l="427" r="2" b="2"/>
          <a:stretch/>
        </p:blipFill>
        <p:spPr>
          <a:xfrm>
            <a:off x="20" y="-7624"/>
            <a:ext cx="12191981" cy="6887365"/>
          </a:xfrm>
          <a:prstGeom prst="rect">
            <a:avLst/>
          </a:prstGeom>
        </p:spPr>
      </p:pic>
      <p:sp>
        <p:nvSpPr>
          <p:cNvPr id="4" name="TextBox 3">
            <a:extLst>
              <a:ext uri="{FF2B5EF4-FFF2-40B4-BE49-F238E27FC236}">
                <a16:creationId xmlns:a16="http://schemas.microsoft.com/office/drawing/2014/main" id="{92920704-0189-4B43-444A-690FDDADA2D8}"/>
              </a:ext>
            </a:extLst>
          </p:cNvPr>
          <p:cNvSpPr txBox="1"/>
          <p:nvPr/>
        </p:nvSpPr>
        <p:spPr>
          <a:xfrm>
            <a:off x="142875" y="200025"/>
            <a:ext cx="11858625" cy="4247317"/>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I think possibly the most beautiful part of the estate, however, was the gardens. Unfortunately, I did not take many photographs of the gardens, but I did manage to capture this very pretty picture that you can see behind the text. We only managed to get a small glimpse of the orchard, but it was absolutely gorgeous from what we did see, and as we were walking around, I came very close to asking the groundkeeper we ran into if I could have an apple but lost my courage and went without in the end. It was also a very pleasant surprise to see two horse, </a:t>
            </a:r>
            <a:r>
              <a:rPr lang="en-US" dirty="0" err="1">
                <a:latin typeface="Times New Roman" panose="02020603050405020304" pitchFamily="18" charset="0"/>
                <a:cs typeface="Times New Roman" panose="02020603050405020304" pitchFamily="18" charset="0"/>
              </a:rPr>
              <a:t>Seren</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Tomos</a:t>
            </a:r>
            <a:r>
              <a:rPr lang="en-US" dirty="0">
                <a:latin typeface="Times New Roman" panose="02020603050405020304" pitchFamily="18" charset="0"/>
                <a:cs typeface="Times New Roman" panose="02020603050405020304" pitchFamily="18" charset="0"/>
              </a:rPr>
              <a:t>, both of whom were very relaxed and seemed quite accustomed to having people around. </a:t>
            </a:r>
          </a:p>
          <a:p>
            <a:pPr algn="ctr"/>
            <a:r>
              <a:rPr lang="en-US" dirty="0">
                <a:latin typeface="Times New Roman" panose="02020603050405020304" pitchFamily="18" charset="0"/>
                <a:cs typeface="Times New Roman" panose="02020603050405020304" pitchFamily="18" charset="0"/>
              </a:rPr>
              <a:t>The only part of </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that we did not get to see was the lake, which was slightly disappointing, but that only means that we will have to go back at some point in the future.</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Overall, the trip was amazing! It was incredibly interesting learning about such a rich place of history in the Welsh countryside, a place that is so peaceful and calming that there is no way I won’t be visiting again. </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Bibliography</a:t>
            </a:r>
          </a:p>
          <a:p>
            <a:pPr algn="ctr"/>
            <a:r>
              <a:rPr lang="en-US" dirty="0" err="1">
                <a:latin typeface="Times New Roman" panose="02020603050405020304" pitchFamily="18" charset="0"/>
                <a:cs typeface="Times New Roman" panose="02020603050405020304" pitchFamily="18" charset="0"/>
              </a:rPr>
              <a:t>Unkown</a:t>
            </a:r>
            <a:r>
              <a:rPr lang="en-US" dirty="0">
                <a:latin typeface="Times New Roman" panose="02020603050405020304" pitchFamily="18" charset="0"/>
                <a:cs typeface="Times New Roman" panose="02020603050405020304" pitchFamily="18" charset="0"/>
              </a:rPr>
              <a:t>, (unknown), </a:t>
            </a:r>
            <a:r>
              <a:rPr lang="en-US" i="1" dirty="0">
                <a:latin typeface="Times New Roman" panose="02020603050405020304" pitchFamily="18" charset="0"/>
                <a:cs typeface="Times New Roman" panose="02020603050405020304" pitchFamily="18" charset="0"/>
              </a:rPr>
              <a:t>History of </a:t>
            </a:r>
            <a:r>
              <a:rPr lang="en-US" i="1"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National Trust, available at https://</a:t>
            </a:r>
            <a:r>
              <a:rPr lang="en-US" dirty="0" err="1">
                <a:latin typeface="Times New Roman" panose="02020603050405020304" pitchFamily="18" charset="0"/>
                <a:cs typeface="Times New Roman" panose="02020603050405020304" pitchFamily="18" charset="0"/>
              </a:rPr>
              <a:t>www.nationaltrust.org.uk</a:t>
            </a:r>
            <a:r>
              <a:rPr lang="en-US" dirty="0">
                <a:latin typeface="Times New Roman" panose="02020603050405020304" pitchFamily="18" charset="0"/>
                <a:cs typeface="Times New Roman" panose="02020603050405020304" pitchFamily="18" charset="0"/>
              </a:rPr>
              <a:t>/visit/</a:t>
            </a:r>
            <a:r>
              <a:rPr lang="en-US" dirty="0" err="1">
                <a:latin typeface="Times New Roman" panose="02020603050405020304" pitchFamily="18" charset="0"/>
                <a:cs typeface="Times New Roman" panose="02020603050405020304" pitchFamily="18" charset="0"/>
              </a:rPr>
              <a:t>wales</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/history-of-</a:t>
            </a:r>
            <a:r>
              <a:rPr lang="en-US" dirty="0" err="1">
                <a:latin typeface="Times New Roman" panose="02020603050405020304" pitchFamily="18" charset="0"/>
                <a:cs typeface="Times New Roman" panose="02020603050405020304" pitchFamily="18" charset="0"/>
              </a:rPr>
              <a:t>llanerchaeron</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762187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1091</Words>
  <Application>Microsoft Macintosh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ACADEMY ENGRAVED LET PLAIN:1.0</vt:lpstr>
      <vt:lpstr>Arial</vt:lpstr>
      <vt:lpstr>Calibri</vt:lpstr>
      <vt:lpstr>Calibri Light</vt:lpstr>
      <vt:lpstr>Times New Roman</vt:lpstr>
      <vt:lpstr>Office Theme</vt:lpstr>
      <vt:lpstr>Llanerchaeron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Llanerchaeron</dc:title>
  <dc:creator>Al Williams-Spooner (2305138)</dc:creator>
  <cp:lastModifiedBy>Al Williams-Spooner (2305138)</cp:lastModifiedBy>
  <cp:revision>1</cp:revision>
  <dcterms:created xsi:type="dcterms:W3CDTF">2023-10-18T13:14:51Z</dcterms:created>
  <dcterms:modified xsi:type="dcterms:W3CDTF">2023-10-18T15:00:30Z</dcterms:modified>
</cp:coreProperties>
</file>