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2"/>
  </p:notesMasterIdLst>
  <p:sldIdLst>
    <p:sldId id="256" r:id="rId2"/>
    <p:sldId id="257" r:id="rId3"/>
    <p:sldId id="258" r:id="rId4"/>
    <p:sldId id="259" r:id="rId5"/>
    <p:sldId id="260" r:id="rId6"/>
    <p:sldId id="262" r:id="rId7"/>
    <p:sldId id="261"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CE9A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826"/>
    <p:restoredTop sz="75038"/>
  </p:normalViewPr>
  <p:slideViewPr>
    <p:cSldViewPr snapToGrid="0" snapToObjects="1">
      <p:cViewPr varScale="1">
        <p:scale>
          <a:sx n="84" d="100"/>
          <a:sy n="84" d="100"/>
        </p:scale>
        <p:origin x="140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F6F018-BBCF-7842-8D0D-14C555C749E3}" type="datetimeFigureOut">
              <a:rPr lang="en-US" smtClean="0"/>
              <a:t>11/16/22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B87DC5-A647-CA46-8F8B-5A49426D47B4}" type="slidenum">
              <a:rPr lang="en-US" smtClean="0"/>
              <a:t>‹#›</a:t>
            </a:fld>
            <a:endParaRPr lang="en-US"/>
          </a:p>
        </p:txBody>
      </p:sp>
    </p:spTree>
    <p:extLst>
      <p:ext uri="{BB962C8B-B14F-4D97-AF65-F5344CB8AC3E}">
        <p14:creationId xmlns:p14="http://schemas.microsoft.com/office/powerpoint/2010/main" val="6444438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4B87DC5-A647-CA46-8F8B-5A49426D47B4}" type="slidenum">
              <a:rPr lang="en-US" smtClean="0"/>
              <a:t>2</a:t>
            </a:fld>
            <a:endParaRPr lang="en-US"/>
          </a:p>
        </p:txBody>
      </p:sp>
    </p:spTree>
    <p:extLst>
      <p:ext uri="{BB962C8B-B14F-4D97-AF65-F5344CB8AC3E}">
        <p14:creationId xmlns:p14="http://schemas.microsoft.com/office/powerpoint/2010/main" val="5795177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4B87DC5-A647-CA46-8F8B-5A49426D47B4}" type="slidenum">
              <a:rPr lang="en-US" smtClean="0"/>
              <a:t>3</a:t>
            </a:fld>
            <a:endParaRPr lang="en-US"/>
          </a:p>
        </p:txBody>
      </p:sp>
    </p:spTree>
    <p:extLst>
      <p:ext uri="{BB962C8B-B14F-4D97-AF65-F5344CB8AC3E}">
        <p14:creationId xmlns:p14="http://schemas.microsoft.com/office/powerpoint/2010/main" val="6205402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4B87DC5-A647-CA46-8F8B-5A49426D47B4}" type="slidenum">
              <a:rPr lang="en-US" smtClean="0"/>
              <a:t>4</a:t>
            </a:fld>
            <a:endParaRPr lang="en-US"/>
          </a:p>
        </p:txBody>
      </p:sp>
    </p:spTree>
    <p:extLst>
      <p:ext uri="{BB962C8B-B14F-4D97-AF65-F5344CB8AC3E}">
        <p14:creationId xmlns:p14="http://schemas.microsoft.com/office/powerpoint/2010/main" val="11688519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4B87DC5-A647-CA46-8F8B-5A49426D47B4}" type="slidenum">
              <a:rPr lang="en-US" smtClean="0"/>
              <a:t>5</a:t>
            </a:fld>
            <a:endParaRPr lang="en-US"/>
          </a:p>
        </p:txBody>
      </p:sp>
    </p:spTree>
    <p:extLst>
      <p:ext uri="{BB962C8B-B14F-4D97-AF65-F5344CB8AC3E}">
        <p14:creationId xmlns:p14="http://schemas.microsoft.com/office/powerpoint/2010/main" val="34129030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4B87DC5-A647-CA46-8F8B-5A49426D47B4}" type="slidenum">
              <a:rPr lang="en-US" smtClean="0"/>
              <a:t>6</a:t>
            </a:fld>
            <a:endParaRPr lang="en-US"/>
          </a:p>
        </p:txBody>
      </p:sp>
    </p:spTree>
    <p:extLst>
      <p:ext uri="{BB962C8B-B14F-4D97-AF65-F5344CB8AC3E}">
        <p14:creationId xmlns:p14="http://schemas.microsoft.com/office/powerpoint/2010/main" val="22414403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4B87DC5-A647-CA46-8F8B-5A49426D47B4}" type="slidenum">
              <a:rPr lang="en-US" smtClean="0"/>
              <a:t>7</a:t>
            </a:fld>
            <a:endParaRPr lang="en-US"/>
          </a:p>
        </p:txBody>
      </p:sp>
    </p:spTree>
    <p:extLst>
      <p:ext uri="{BB962C8B-B14F-4D97-AF65-F5344CB8AC3E}">
        <p14:creationId xmlns:p14="http://schemas.microsoft.com/office/powerpoint/2010/main" val="24836708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4B87DC5-A647-CA46-8F8B-5A49426D47B4}" type="slidenum">
              <a:rPr lang="en-US" smtClean="0"/>
              <a:t>8</a:t>
            </a:fld>
            <a:endParaRPr lang="en-US"/>
          </a:p>
        </p:txBody>
      </p:sp>
    </p:spTree>
    <p:extLst>
      <p:ext uri="{BB962C8B-B14F-4D97-AF65-F5344CB8AC3E}">
        <p14:creationId xmlns:p14="http://schemas.microsoft.com/office/powerpoint/2010/main" val="34687732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4B87DC5-A647-CA46-8F8B-5A49426D47B4}" type="slidenum">
              <a:rPr lang="en-US" smtClean="0"/>
              <a:t>9</a:t>
            </a:fld>
            <a:endParaRPr lang="en-US"/>
          </a:p>
        </p:txBody>
      </p:sp>
    </p:spTree>
    <p:extLst>
      <p:ext uri="{BB962C8B-B14F-4D97-AF65-F5344CB8AC3E}">
        <p14:creationId xmlns:p14="http://schemas.microsoft.com/office/powerpoint/2010/main" val="28121706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4B87DC5-A647-CA46-8F8B-5A49426D47B4}" type="slidenum">
              <a:rPr lang="en-US" smtClean="0"/>
              <a:t>10</a:t>
            </a:fld>
            <a:endParaRPr lang="en-US"/>
          </a:p>
        </p:txBody>
      </p:sp>
    </p:spTree>
    <p:extLst>
      <p:ext uri="{BB962C8B-B14F-4D97-AF65-F5344CB8AC3E}">
        <p14:creationId xmlns:p14="http://schemas.microsoft.com/office/powerpoint/2010/main" val="20496696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11/16/22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GB"/>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11/16/22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GB"/>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11/16/22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11/16/22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11/16/22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11/16/22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11/16/22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GB"/>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11/16/22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GB"/>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GB"/>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11/16/22</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GB"/>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GB"/>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11/16/22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GB"/>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GB"/>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11/16/22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GB"/>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GB"/>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11/16/22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11/16/22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11/16/22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GB"/>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11/16/22</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4.sv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9.sv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10.sv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74B7FA6F-62C1-DD46-912B-212935D2740E}"/>
              </a:ext>
            </a:extLst>
          </p:cNvPr>
          <p:cNvSpPr>
            <a:spLocks noGrp="1"/>
          </p:cNvSpPr>
          <p:nvPr>
            <p:ph type="subTitle" idx="1"/>
          </p:nvPr>
        </p:nvSpPr>
        <p:spPr>
          <a:xfrm>
            <a:off x="810001" y="5280847"/>
            <a:ext cx="10572000" cy="1220314"/>
          </a:xfrm>
        </p:spPr>
        <p:txBody>
          <a:bodyPr>
            <a:normAutofit fontScale="25000" lnSpcReduction="20000"/>
          </a:bodyPr>
          <a:lstStyle/>
          <a:p>
            <a:pPr>
              <a:lnSpc>
                <a:spcPct val="150000"/>
              </a:lnSpc>
              <a:spcBef>
                <a:spcPts val="600"/>
              </a:spcBef>
              <a:spcAft>
                <a:spcPts val="600"/>
              </a:spcAft>
            </a:pPr>
            <a:r>
              <a:rPr lang="en-GB" sz="3000" b="1" dirty="0">
                <a:effectLst/>
                <a:latin typeface="Arial" panose="020B0604020202020204" pitchFamily="34" charset="0"/>
                <a:ea typeface="Calibri" panose="020F0502020204030204" pitchFamily="34" charset="0"/>
                <a:cs typeface="Times New Roman" panose="02020603050405020304" pitchFamily="18" charset="0"/>
              </a:rPr>
              <a:t>Statement of Confirmation of Authenticity</a:t>
            </a:r>
            <a:endParaRPr lang="en-GB" sz="3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600"/>
              </a:spcBef>
              <a:spcAft>
                <a:spcPts val="600"/>
              </a:spcAft>
            </a:pPr>
            <a:r>
              <a:rPr lang="en-GB" sz="3000" dirty="0">
                <a:effectLst/>
                <a:latin typeface="Arial" panose="020B0604020202020204" pitchFamily="34" charset="0"/>
                <a:ea typeface="Calibri" panose="020F0502020204030204" pitchFamily="34" charset="0"/>
                <a:cs typeface="Times New Roman" panose="02020603050405020304" pitchFamily="18" charset="0"/>
              </a:rPr>
              <a:t>By the act of making this submission, the student declares that this is the work of the student named above. The work has not, in whole or in part, been knowingly presented elsewhere for assessment, or where assessment has been built on a previous assessment, this has been identified. Where materials have been used from other sources it has been properly acknowledged. If this statement is untrue, the student acknowledges that an assessment offence has been committed.</a:t>
            </a:r>
            <a:endParaRPr lang="en-GB" sz="30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Bef>
                <a:spcPts val="600"/>
              </a:spcBef>
              <a:spcAft>
                <a:spcPts val="600"/>
              </a:spcAft>
            </a:pPr>
            <a:r>
              <a:rPr lang="en-GB" sz="3000" dirty="0">
                <a:effectLst/>
                <a:latin typeface="Arial" panose="020B0604020202020204" pitchFamily="34" charset="0"/>
                <a:ea typeface="Calibri" panose="020F0502020204030204" pitchFamily="34" charset="0"/>
                <a:cs typeface="Times New Roman" panose="02020603050405020304" pitchFamily="18" charset="0"/>
              </a:rPr>
              <a:t>Attention is drawn to the plagiarism and unfair practice policies of UWTSD.</a:t>
            </a:r>
            <a:endParaRPr lang="en-GB" sz="30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graphicFrame>
        <p:nvGraphicFramePr>
          <p:cNvPr id="7" name="Table 6">
            <a:extLst>
              <a:ext uri="{FF2B5EF4-FFF2-40B4-BE49-F238E27FC236}">
                <a16:creationId xmlns:a16="http://schemas.microsoft.com/office/drawing/2014/main" id="{DE46DBFE-C798-EF46-945C-BCA9E639A843}"/>
              </a:ext>
            </a:extLst>
          </p:cNvPr>
          <p:cNvGraphicFramePr>
            <a:graphicFrameLocks noGrp="1"/>
          </p:cNvGraphicFramePr>
          <p:nvPr>
            <p:extLst>
              <p:ext uri="{D42A27DB-BD31-4B8C-83A1-F6EECF244321}">
                <p14:modId xmlns:p14="http://schemas.microsoft.com/office/powerpoint/2010/main" val="2812271914"/>
              </p:ext>
            </p:extLst>
          </p:nvPr>
        </p:nvGraphicFramePr>
        <p:xfrm>
          <a:off x="1948368" y="1454807"/>
          <a:ext cx="8295264" cy="2863447"/>
        </p:xfrm>
        <a:graphic>
          <a:graphicData uri="http://schemas.openxmlformats.org/drawingml/2006/table">
            <a:tbl>
              <a:tblPr firstRow="1" firstCol="1" lastRow="1" lastCol="1" bandRow="1" bandCol="1">
                <a:tableStyleId>{5C22544A-7EE6-4342-B048-85BDC9FD1C3A}</a:tableStyleId>
              </a:tblPr>
              <a:tblGrid>
                <a:gridCol w="3004226">
                  <a:extLst>
                    <a:ext uri="{9D8B030D-6E8A-4147-A177-3AD203B41FA5}">
                      <a16:colId xmlns:a16="http://schemas.microsoft.com/office/drawing/2014/main" val="1925580032"/>
                    </a:ext>
                  </a:extLst>
                </a:gridCol>
                <a:gridCol w="5291038">
                  <a:extLst>
                    <a:ext uri="{9D8B030D-6E8A-4147-A177-3AD203B41FA5}">
                      <a16:colId xmlns:a16="http://schemas.microsoft.com/office/drawing/2014/main" val="3545631195"/>
                    </a:ext>
                  </a:extLst>
                </a:gridCol>
              </a:tblGrid>
              <a:tr h="373947">
                <a:tc>
                  <a:txBody>
                    <a:bodyPr/>
                    <a:lstStyle/>
                    <a:p>
                      <a:pPr>
                        <a:lnSpc>
                          <a:spcPct val="150000"/>
                        </a:lnSpc>
                        <a:spcBef>
                          <a:spcPts val="600"/>
                        </a:spcBef>
                        <a:spcAft>
                          <a:spcPts val="600"/>
                        </a:spcAft>
                      </a:pPr>
                      <a:r>
                        <a:rPr lang="en-GB" sz="1100" dirty="0">
                          <a:solidFill>
                            <a:schemeClr val="bg1"/>
                          </a:solidFill>
                          <a:effectLst/>
                        </a:rPr>
                        <a:t>Student Name:</a:t>
                      </a:r>
                      <a:endParaRPr lang="en-GB"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Bef>
                          <a:spcPts val="600"/>
                        </a:spcBef>
                        <a:spcAft>
                          <a:spcPts val="600"/>
                        </a:spcAft>
                      </a:pPr>
                      <a:r>
                        <a:rPr lang="en-GB" sz="1100" dirty="0">
                          <a:solidFill>
                            <a:schemeClr val="bg1"/>
                          </a:solidFill>
                          <a:effectLst/>
                        </a:rPr>
                        <a:t>Holly Gauci</a:t>
                      </a:r>
                      <a:endParaRPr lang="en-GB"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48552134"/>
                  </a:ext>
                </a:extLst>
              </a:tr>
              <a:tr h="373947">
                <a:tc>
                  <a:txBody>
                    <a:bodyPr/>
                    <a:lstStyle/>
                    <a:p>
                      <a:pPr>
                        <a:lnSpc>
                          <a:spcPct val="150000"/>
                        </a:lnSpc>
                        <a:spcBef>
                          <a:spcPts val="600"/>
                        </a:spcBef>
                        <a:spcAft>
                          <a:spcPts val="600"/>
                        </a:spcAft>
                      </a:pPr>
                      <a:r>
                        <a:rPr lang="en-GB" sz="1100">
                          <a:solidFill>
                            <a:schemeClr val="bg1"/>
                          </a:solidFill>
                          <a:effectLst/>
                        </a:rPr>
                        <a:t>Student Number:</a:t>
                      </a:r>
                      <a:endParaRPr lang="en-GB" sz="12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Bef>
                          <a:spcPts val="600"/>
                        </a:spcBef>
                        <a:spcAft>
                          <a:spcPts val="600"/>
                        </a:spcAft>
                      </a:pPr>
                      <a:r>
                        <a:rPr lang="en-GB" sz="1100">
                          <a:solidFill>
                            <a:schemeClr val="bg1"/>
                          </a:solidFill>
                          <a:effectLst/>
                        </a:rPr>
                        <a:t>1910922</a:t>
                      </a:r>
                      <a:endParaRPr lang="en-GB" sz="12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417542163"/>
                  </a:ext>
                </a:extLst>
              </a:tr>
              <a:tr h="373947">
                <a:tc>
                  <a:txBody>
                    <a:bodyPr/>
                    <a:lstStyle/>
                    <a:p>
                      <a:pPr>
                        <a:lnSpc>
                          <a:spcPct val="150000"/>
                        </a:lnSpc>
                        <a:spcBef>
                          <a:spcPts val="600"/>
                        </a:spcBef>
                        <a:spcAft>
                          <a:spcPts val="600"/>
                        </a:spcAft>
                      </a:pPr>
                      <a:r>
                        <a:rPr lang="en-GB" sz="1100" dirty="0">
                          <a:solidFill>
                            <a:schemeClr val="bg1"/>
                          </a:solidFill>
                          <a:effectLst/>
                        </a:rPr>
                        <a:t>Module No:</a:t>
                      </a:r>
                      <a:endParaRPr lang="en-GB"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Bef>
                          <a:spcPts val="600"/>
                        </a:spcBef>
                        <a:spcAft>
                          <a:spcPts val="600"/>
                        </a:spcAft>
                      </a:pPr>
                      <a:r>
                        <a:rPr lang="en-GB" sz="1100">
                          <a:solidFill>
                            <a:schemeClr val="bg1"/>
                          </a:solidFill>
                          <a:effectLst/>
                        </a:rPr>
                        <a:t>BMSK6007</a:t>
                      </a:r>
                      <a:endParaRPr lang="en-GB" sz="12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3808006"/>
                  </a:ext>
                </a:extLst>
              </a:tr>
              <a:tr h="437630">
                <a:tc>
                  <a:txBody>
                    <a:bodyPr/>
                    <a:lstStyle/>
                    <a:p>
                      <a:pPr>
                        <a:lnSpc>
                          <a:spcPct val="150000"/>
                        </a:lnSpc>
                        <a:spcBef>
                          <a:spcPts val="600"/>
                        </a:spcBef>
                        <a:spcAft>
                          <a:spcPts val="600"/>
                        </a:spcAft>
                      </a:pPr>
                      <a:r>
                        <a:rPr lang="en-GB" sz="1100" dirty="0">
                          <a:solidFill>
                            <a:schemeClr val="bg1"/>
                          </a:solidFill>
                          <a:effectLst/>
                        </a:rPr>
                        <a:t>Module Title:</a:t>
                      </a:r>
                      <a:endParaRPr lang="en-GB"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Bef>
                          <a:spcPts val="600"/>
                        </a:spcBef>
                        <a:spcAft>
                          <a:spcPts val="600"/>
                        </a:spcAft>
                      </a:pPr>
                      <a:r>
                        <a:rPr lang="en-GB" sz="1100" dirty="0">
                          <a:solidFill>
                            <a:schemeClr val="bg1"/>
                          </a:solidFill>
                          <a:effectLst/>
                        </a:rPr>
                        <a:t>Independent Project</a:t>
                      </a:r>
                      <a:endParaRPr lang="en-GB"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51674651"/>
                  </a:ext>
                </a:extLst>
              </a:tr>
              <a:tr h="866346">
                <a:tc>
                  <a:txBody>
                    <a:bodyPr/>
                    <a:lstStyle/>
                    <a:p>
                      <a:pPr>
                        <a:lnSpc>
                          <a:spcPct val="150000"/>
                        </a:lnSpc>
                        <a:spcBef>
                          <a:spcPts val="600"/>
                        </a:spcBef>
                        <a:spcAft>
                          <a:spcPts val="600"/>
                        </a:spcAft>
                      </a:pPr>
                      <a:r>
                        <a:rPr lang="en-GB" sz="1100">
                          <a:solidFill>
                            <a:schemeClr val="bg1"/>
                          </a:solidFill>
                          <a:effectLst/>
                        </a:rPr>
                        <a:t>Project Title:</a:t>
                      </a:r>
                      <a:endParaRPr lang="en-GB" sz="120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Bef>
                          <a:spcPts val="600"/>
                        </a:spcBef>
                        <a:spcAft>
                          <a:spcPts val="600"/>
                        </a:spcAft>
                      </a:pPr>
                      <a:r>
                        <a:rPr lang="en-GB" sz="1100" dirty="0">
                          <a:solidFill>
                            <a:schemeClr val="bg1"/>
                          </a:solidFill>
                          <a:effectLst/>
                        </a:rPr>
                        <a:t>The Beauty of Education: Analysing education in the cosmetology industry and the benefits of merging with current business to consumer operations</a:t>
                      </a:r>
                      <a:endParaRPr lang="en-GB"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414447708"/>
                  </a:ext>
                </a:extLst>
              </a:tr>
              <a:tr h="437630">
                <a:tc>
                  <a:txBody>
                    <a:bodyPr/>
                    <a:lstStyle/>
                    <a:p>
                      <a:pPr>
                        <a:lnSpc>
                          <a:spcPct val="150000"/>
                        </a:lnSpc>
                        <a:spcBef>
                          <a:spcPts val="600"/>
                        </a:spcBef>
                        <a:spcAft>
                          <a:spcPts val="600"/>
                        </a:spcAft>
                      </a:pPr>
                      <a:r>
                        <a:rPr lang="en-GB" sz="1100" dirty="0">
                          <a:solidFill>
                            <a:schemeClr val="bg1"/>
                          </a:solidFill>
                          <a:effectLst/>
                        </a:rPr>
                        <a:t>Date:</a:t>
                      </a:r>
                      <a:endParaRPr lang="en-GB"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tc>
                  <a:txBody>
                    <a:bodyPr/>
                    <a:lstStyle/>
                    <a:p>
                      <a:pPr>
                        <a:lnSpc>
                          <a:spcPct val="150000"/>
                        </a:lnSpc>
                        <a:spcBef>
                          <a:spcPts val="600"/>
                        </a:spcBef>
                        <a:spcAft>
                          <a:spcPts val="600"/>
                        </a:spcAft>
                      </a:pPr>
                      <a:r>
                        <a:rPr lang="en-GB" sz="1100" dirty="0">
                          <a:solidFill>
                            <a:schemeClr val="bg1"/>
                          </a:solidFill>
                          <a:effectLst/>
                        </a:rPr>
                        <a:t>16</a:t>
                      </a:r>
                      <a:r>
                        <a:rPr lang="en-GB" sz="1100" baseline="30000" dirty="0">
                          <a:solidFill>
                            <a:schemeClr val="bg1"/>
                          </a:solidFill>
                          <a:effectLst/>
                        </a:rPr>
                        <a:t>th</a:t>
                      </a:r>
                      <a:r>
                        <a:rPr lang="en-GB" sz="1100" dirty="0">
                          <a:solidFill>
                            <a:schemeClr val="bg1"/>
                          </a:solidFill>
                          <a:effectLst/>
                        </a:rPr>
                        <a:t> November 2022</a:t>
                      </a:r>
                      <a:endParaRPr lang="en-GB" sz="12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887337063"/>
                  </a:ext>
                </a:extLst>
              </a:tr>
            </a:tbl>
          </a:graphicData>
        </a:graphic>
      </p:graphicFrame>
      <p:sp>
        <p:nvSpPr>
          <p:cNvPr id="8" name="Rectangle 4">
            <a:extLst>
              <a:ext uri="{FF2B5EF4-FFF2-40B4-BE49-F238E27FC236}">
                <a16:creationId xmlns:a16="http://schemas.microsoft.com/office/drawing/2014/main" id="{E1F8D2AF-073B-8949-BCC0-AE526F4F5119}"/>
              </a:ext>
            </a:extLst>
          </p:cNvPr>
          <p:cNvSpPr>
            <a:spLocks noGrp="1" noChangeArrowheads="1"/>
          </p:cNvSpPr>
          <p:nvPr>
            <p:ph type="ctrTitle"/>
          </p:nvPr>
        </p:nvSpPr>
        <p:spPr bwMode="auto">
          <a:xfrm>
            <a:off x="2726313" y="574287"/>
            <a:ext cx="6739374" cy="1477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BA Leadership and Management Skills for the Workplace</a:t>
            </a:r>
            <a:b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b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Carmarthen Business School (IMH)</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pic>
        <p:nvPicPr>
          <p:cNvPr id="10" name="Picture 9">
            <a:extLst>
              <a:ext uri="{FF2B5EF4-FFF2-40B4-BE49-F238E27FC236}">
                <a16:creationId xmlns:a16="http://schemas.microsoft.com/office/drawing/2014/main" id="{B172FB78-E289-864D-A005-47CADED462D7}"/>
              </a:ext>
            </a:extLst>
          </p:cNvPr>
          <p:cNvPicPr>
            <a:picLocks noChangeAspect="1"/>
          </p:cNvPicPr>
          <p:nvPr/>
        </p:nvPicPr>
        <p:blipFill>
          <a:blip r:embed="rId2" cstate="print"/>
          <a:srcRect/>
          <a:stretch>
            <a:fillRect/>
          </a:stretch>
        </p:blipFill>
        <p:spPr bwMode="auto">
          <a:xfrm>
            <a:off x="10064597" y="6142752"/>
            <a:ext cx="2127403" cy="715248"/>
          </a:xfrm>
          <a:prstGeom prst="rect">
            <a:avLst/>
          </a:prstGeom>
          <a:noFill/>
          <a:ln w="9525">
            <a:noFill/>
            <a:miter lim="800000"/>
            <a:headEnd/>
            <a:tailEnd/>
          </a:ln>
        </p:spPr>
      </p:pic>
    </p:spTree>
    <p:extLst>
      <p:ext uri="{BB962C8B-B14F-4D97-AF65-F5344CB8AC3E}">
        <p14:creationId xmlns:p14="http://schemas.microsoft.com/office/powerpoint/2010/main" val="26927774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CE9A3"/>
        </a:solidFill>
        <a:effectLst/>
      </p:bgPr>
    </p:bg>
    <p:spTree>
      <p:nvGrpSpPr>
        <p:cNvPr id="1" name=""/>
        <p:cNvGrpSpPr/>
        <p:nvPr/>
      </p:nvGrpSpPr>
      <p:grpSpPr>
        <a:xfrm>
          <a:off x="0" y="0"/>
          <a:ext cx="0" cy="0"/>
          <a:chOff x="0" y="0"/>
          <a:chExt cx="0" cy="0"/>
        </a:xfrm>
      </p:grpSpPr>
      <p:sp>
        <p:nvSpPr>
          <p:cNvPr id="10" name="Freeform 6">
            <a:extLst>
              <a:ext uri="{FF2B5EF4-FFF2-40B4-BE49-F238E27FC236}">
                <a16:creationId xmlns:a16="http://schemas.microsoft.com/office/drawing/2014/main" id="{133F8CB7-795C-4272-9073-64D8CF97F2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1C2647E2-7D2F-4C4F-872B-ACE1717F5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77D413C2-1363-4D2E-97D4-7F3549760E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2" y="0"/>
            <a:ext cx="7057118" cy="6858000"/>
          </a:xfrm>
          <a:custGeom>
            <a:avLst/>
            <a:gdLst>
              <a:gd name="connsiteX0" fmla="*/ 0 w 7057118"/>
              <a:gd name="connsiteY0" fmla="*/ 0 h 6858000"/>
              <a:gd name="connsiteX1" fmla="*/ 2420113 w 7057118"/>
              <a:gd name="connsiteY1" fmla="*/ 0 h 6858000"/>
              <a:gd name="connsiteX2" fmla="*/ 2496703 w 7057118"/>
              <a:gd name="connsiteY2" fmla="*/ 0 h 6858000"/>
              <a:gd name="connsiteX3" fmla="*/ 7057118 w 7057118"/>
              <a:gd name="connsiteY3" fmla="*/ 0 h 6858000"/>
              <a:gd name="connsiteX4" fmla="*/ 7057118 w 7057118"/>
              <a:gd name="connsiteY4" fmla="*/ 1900238 h 6858000"/>
              <a:gd name="connsiteX5" fmla="*/ 6686702 w 7057118"/>
              <a:gd name="connsiteY5" fmla="*/ 2178050 h 6858000"/>
              <a:gd name="connsiteX6" fmla="*/ 6682468 w 7057118"/>
              <a:gd name="connsiteY6" fmla="*/ 2184400 h 6858000"/>
              <a:gd name="connsiteX7" fmla="*/ 6676118 w 7057118"/>
              <a:gd name="connsiteY7" fmla="*/ 2193925 h 6858000"/>
              <a:gd name="connsiteX8" fmla="*/ 6669768 w 7057118"/>
              <a:gd name="connsiteY8" fmla="*/ 2201863 h 6858000"/>
              <a:gd name="connsiteX9" fmla="*/ 6669768 w 7057118"/>
              <a:gd name="connsiteY9" fmla="*/ 2211388 h 6858000"/>
              <a:gd name="connsiteX10" fmla="*/ 6669768 w 7057118"/>
              <a:gd name="connsiteY10" fmla="*/ 2220913 h 6858000"/>
              <a:gd name="connsiteX11" fmla="*/ 6676118 w 7057118"/>
              <a:gd name="connsiteY11" fmla="*/ 2228850 h 6858000"/>
              <a:gd name="connsiteX12" fmla="*/ 6682468 w 7057118"/>
              <a:gd name="connsiteY12" fmla="*/ 2238375 h 6858000"/>
              <a:gd name="connsiteX13" fmla="*/ 6686702 w 7057118"/>
              <a:gd name="connsiteY13" fmla="*/ 2244725 h 6858000"/>
              <a:gd name="connsiteX14" fmla="*/ 7057118 w 7057118"/>
              <a:gd name="connsiteY14" fmla="*/ 2522538 h 6858000"/>
              <a:gd name="connsiteX15" fmla="*/ 7057118 w 7057118"/>
              <a:gd name="connsiteY15" fmla="*/ 6858000 h 6858000"/>
              <a:gd name="connsiteX16" fmla="*/ 2496703 w 7057118"/>
              <a:gd name="connsiteY16" fmla="*/ 6858000 h 6858000"/>
              <a:gd name="connsiteX17" fmla="*/ 2420113 w 7057118"/>
              <a:gd name="connsiteY17" fmla="*/ 6858000 h 6858000"/>
              <a:gd name="connsiteX18" fmla="*/ 0 w 7057118"/>
              <a:gd name="connsiteY18"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057118" h="6858000">
                <a:moveTo>
                  <a:pt x="0" y="0"/>
                </a:moveTo>
                <a:lnTo>
                  <a:pt x="2420113" y="0"/>
                </a:lnTo>
                <a:lnTo>
                  <a:pt x="2496703" y="0"/>
                </a:lnTo>
                <a:lnTo>
                  <a:pt x="7057118" y="0"/>
                </a:lnTo>
                <a:lnTo>
                  <a:pt x="7057118" y="1900238"/>
                </a:lnTo>
                <a:lnTo>
                  <a:pt x="6686702" y="2178050"/>
                </a:lnTo>
                <a:lnTo>
                  <a:pt x="6682468" y="2184400"/>
                </a:lnTo>
                <a:lnTo>
                  <a:pt x="6676118" y="2193925"/>
                </a:lnTo>
                <a:lnTo>
                  <a:pt x="6669768" y="2201863"/>
                </a:lnTo>
                <a:lnTo>
                  <a:pt x="6669768" y="2211388"/>
                </a:lnTo>
                <a:lnTo>
                  <a:pt x="6669768" y="2220913"/>
                </a:lnTo>
                <a:lnTo>
                  <a:pt x="6676118" y="2228850"/>
                </a:lnTo>
                <a:lnTo>
                  <a:pt x="6682468" y="2238375"/>
                </a:lnTo>
                <a:lnTo>
                  <a:pt x="6686702" y="2244725"/>
                </a:lnTo>
                <a:lnTo>
                  <a:pt x="7057118" y="2522538"/>
                </a:lnTo>
                <a:lnTo>
                  <a:pt x="7057118" y="6858000"/>
                </a:lnTo>
                <a:lnTo>
                  <a:pt x="2496703" y="6858000"/>
                </a:lnTo>
                <a:lnTo>
                  <a:pt x="2420113" y="6858000"/>
                </a:lnTo>
                <a:lnTo>
                  <a:pt x="0" y="6858000"/>
                </a:lnTo>
                <a:close/>
              </a:path>
            </a:pathLst>
          </a:custGeom>
          <a:blipFill>
            <a:blip r:embed="rId3">
              <a:duotone>
                <a:schemeClr val="accent1">
                  <a:tint val="98000"/>
                  <a:lumMod val="102000"/>
                </a:schemeClr>
                <a:schemeClr val="accent1">
                  <a:shade val="98000"/>
                  <a:lumMod val="98000"/>
                </a:schemeClr>
              </a:duotone>
            </a:blip>
            <a:tile tx="0" ty="0" sx="100000" sy="100000" flip="none" algn="tl"/>
          </a:blipFill>
          <a:ln>
            <a:solidFill>
              <a:schemeClr val="accent1"/>
            </a:solidFill>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EF90F98-3B67-0745-A9BA-C22941E0CBEF}"/>
              </a:ext>
            </a:extLst>
          </p:cNvPr>
          <p:cNvSpPr>
            <a:spLocks noGrp="1"/>
          </p:cNvSpPr>
          <p:nvPr>
            <p:ph type="title"/>
          </p:nvPr>
        </p:nvSpPr>
        <p:spPr>
          <a:xfrm>
            <a:off x="451514" y="1600200"/>
            <a:ext cx="6020987" cy="4441161"/>
          </a:xfrm>
          <a:noFill/>
        </p:spPr>
        <p:txBody>
          <a:bodyPr vert="horz" lIns="91440" tIns="45720" rIns="91440" bIns="45720" rtlCol="0" anchor="t">
            <a:normAutofit/>
          </a:bodyPr>
          <a:lstStyle/>
          <a:p>
            <a:pPr algn="r">
              <a:lnSpc>
                <a:spcPct val="90000"/>
              </a:lnSpc>
            </a:pPr>
            <a:r>
              <a:rPr lang="en-US" sz="3600" dirty="0">
                <a:effectLst/>
              </a:rPr>
              <a:t>The Beauty of Education: Analysing education in the cosmetology industry and the benefits of merging with current business to consumer operations</a:t>
            </a:r>
            <a:br>
              <a:rPr lang="en-US" sz="3600" dirty="0">
                <a:effectLst/>
              </a:rPr>
            </a:br>
            <a:endParaRPr lang="en-US" sz="3600" dirty="0"/>
          </a:p>
        </p:txBody>
      </p:sp>
      <p:pic>
        <p:nvPicPr>
          <p:cNvPr id="5" name="Content Placeholder 4" descr="Email outline">
            <a:extLst>
              <a:ext uri="{FF2B5EF4-FFF2-40B4-BE49-F238E27FC236}">
                <a16:creationId xmlns:a16="http://schemas.microsoft.com/office/drawing/2014/main" id="{A53095A9-6AFB-E74C-8D77-047FC50B0F94}"/>
              </a:ext>
            </a:extLst>
          </p:cNvPr>
          <p:cNvPicPr>
            <a:picLocks noGrp="1" noChangeAspect="1"/>
          </p:cNvPicPr>
          <p:nvPr>
            <p:ph idx="1"/>
          </p:nvPr>
        </p:nvPicPr>
        <p:blipFill>
          <a:blip r:embed="rId4">
            <a:extLst>
              <a:ext uri="{96DAC541-7B7A-43D3-8B79-37D633B846F1}">
                <asvg:svgBlip xmlns:asvg="http://schemas.microsoft.com/office/drawing/2016/SVG/main" r:embed="rId5"/>
              </a:ext>
            </a:extLst>
          </a:blip>
          <a:stretch>
            <a:fillRect/>
          </a:stretch>
        </p:blipFill>
        <p:spPr>
          <a:xfrm>
            <a:off x="7700584" y="1418440"/>
            <a:ext cx="3847950" cy="3847950"/>
          </a:xfrm>
          <a:prstGeom prst="roundRect">
            <a:avLst>
              <a:gd name="adj" fmla="val 3876"/>
            </a:avLst>
          </a:prstGeom>
          <a:ln>
            <a:solidFill>
              <a:schemeClr val="accent1"/>
            </a:solidFill>
          </a:ln>
          <a:effectLst/>
        </p:spPr>
      </p:pic>
    </p:spTree>
    <p:extLst>
      <p:ext uri="{BB962C8B-B14F-4D97-AF65-F5344CB8AC3E}">
        <p14:creationId xmlns:p14="http://schemas.microsoft.com/office/powerpoint/2010/main" val="3456635332"/>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Magnifying glass and question mark">
            <a:extLst>
              <a:ext uri="{FF2B5EF4-FFF2-40B4-BE49-F238E27FC236}">
                <a16:creationId xmlns:a16="http://schemas.microsoft.com/office/drawing/2014/main" id="{DC4F7CB1-3C15-4B46-1972-03DB4468C563}"/>
              </a:ext>
            </a:extLst>
          </p:cNvPr>
          <p:cNvPicPr>
            <a:picLocks noChangeAspect="1"/>
          </p:cNvPicPr>
          <p:nvPr/>
        </p:nvPicPr>
        <p:blipFill rotWithShape="1">
          <a:blip r:embed="rId3">
            <a:duotone>
              <a:schemeClr val="accent1">
                <a:shade val="45000"/>
                <a:satMod val="135000"/>
              </a:schemeClr>
              <a:prstClr val="white"/>
            </a:duotone>
          </a:blip>
          <a:srcRect l="26831" r="23182"/>
          <a:stretch/>
        </p:blipFill>
        <p:spPr>
          <a:xfrm>
            <a:off x="6108700" y="-1"/>
            <a:ext cx="6094450" cy="6858001"/>
          </a:xfrm>
          <a:prstGeom prst="rect">
            <a:avLst/>
          </a:prstGeom>
        </p:spPr>
      </p:pic>
      <p:sp>
        <p:nvSpPr>
          <p:cNvPr id="9" name="Freeform 16">
            <a:extLst>
              <a:ext uri="{FF2B5EF4-FFF2-40B4-BE49-F238E27FC236}">
                <a16:creationId xmlns:a16="http://schemas.microsoft.com/office/drawing/2014/main" id="{3994EE40-F54F-48E5-826B-B45158209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08B2E8-0374-8D4F-A33B-7A9C02EC83A2}"/>
              </a:ext>
            </a:extLst>
          </p:cNvPr>
          <p:cNvSpPr>
            <a:spLocks noGrp="1"/>
          </p:cNvSpPr>
          <p:nvPr>
            <p:ph type="title"/>
          </p:nvPr>
        </p:nvSpPr>
        <p:spPr>
          <a:xfrm>
            <a:off x="810000" y="447188"/>
            <a:ext cx="5070100" cy="1559412"/>
          </a:xfrm>
        </p:spPr>
        <p:txBody>
          <a:bodyPr>
            <a:normAutofit/>
          </a:bodyPr>
          <a:lstStyle/>
          <a:p>
            <a:r>
              <a:rPr lang="en-US" dirty="0"/>
              <a:t>Contents</a:t>
            </a:r>
          </a:p>
        </p:txBody>
      </p:sp>
      <p:sp>
        <p:nvSpPr>
          <p:cNvPr id="3" name="Content Placeholder 2">
            <a:extLst>
              <a:ext uri="{FF2B5EF4-FFF2-40B4-BE49-F238E27FC236}">
                <a16:creationId xmlns:a16="http://schemas.microsoft.com/office/drawing/2014/main" id="{2DB8CD86-AAAD-A645-8F9A-477E69797178}"/>
              </a:ext>
            </a:extLst>
          </p:cNvPr>
          <p:cNvSpPr>
            <a:spLocks noGrp="1"/>
          </p:cNvSpPr>
          <p:nvPr>
            <p:ph idx="1"/>
          </p:nvPr>
        </p:nvSpPr>
        <p:spPr>
          <a:xfrm>
            <a:off x="818712" y="2413000"/>
            <a:ext cx="5055923" cy="2835656"/>
          </a:xfrm>
        </p:spPr>
        <p:txBody>
          <a:bodyPr>
            <a:normAutofit/>
          </a:bodyPr>
          <a:lstStyle/>
          <a:p>
            <a:r>
              <a:rPr lang="en-US" dirty="0"/>
              <a:t>Report Questions and Objectives</a:t>
            </a:r>
          </a:p>
          <a:p>
            <a:r>
              <a:rPr lang="en-US" dirty="0"/>
              <a:t>Key Literature and Data</a:t>
            </a:r>
          </a:p>
          <a:p>
            <a:r>
              <a:rPr lang="en-US" dirty="0"/>
              <a:t>Recommendations</a:t>
            </a:r>
          </a:p>
        </p:txBody>
      </p:sp>
    </p:spTree>
    <p:extLst>
      <p:ext uri="{BB962C8B-B14F-4D97-AF65-F5344CB8AC3E}">
        <p14:creationId xmlns:p14="http://schemas.microsoft.com/office/powerpoint/2010/main" val="4102073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D7C729-A75A-9341-BDF4-E36AC7BB22C4}"/>
              </a:ext>
            </a:extLst>
          </p:cNvPr>
          <p:cNvSpPr>
            <a:spLocks noGrp="1"/>
          </p:cNvSpPr>
          <p:nvPr>
            <p:ph type="title"/>
          </p:nvPr>
        </p:nvSpPr>
        <p:spPr/>
        <p:txBody>
          <a:bodyPr/>
          <a:lstStyle/>
          <a:p>
            <a:r>
              <a:rPr lang="en-US" dirty="0"/>
              <a:t>Report Questions and Objectives</a:t>
            </a:r>
          </a:p>
        </p:txBody>
      </p:sp>
      <p:sp>
        <p:nvSpPr>
          <p:cNvPr id="3" name="Content Placeholder 2">
            <a:extLst>
              <a:ext uri="{FF2B5EF4-FFF2-40B4-BE49-F238E27FC236}">
                <a16:creationId xmlns:a16="http://schemas.microsoft.com/office/drawing/2014/main" id="{C5DBF809-5092-8241-B0DD-20150FB82FCB}"/>
              </a:ext>
            </a:extLst>
          </p:cNvPr>
          <p:cNvSpPr>
            <a:spLocks noGrp="1"/>
          </p:cNvSpPr>
          <p:nvPr>
            <p:ph idx="1"/>
          </p:nvPr>
        </p:nvSpPr>
        <p:spPr>
          <a:xfrm>
            <a:off x="827424" y="2558618"/>
            <a:ext cx="10554574" cy="3636511"/>
          </a:xfrm>
        </p:spPr>
        <p:txBody>
          <a:bodyPr>
            <a:normAutofit fontScale="92500" lnSpcReduction="10000"/>
          </a:bodyPr>
          <a:lstStyle/>
          <a:p>
            <a:pPr marL="342900" lvl="0" indent="-342900">
              <a:buFont typeface="Arial" panose="020B0604020202020204" pitchFamily="34" charset="0"/>
              <a:buAutoNum type="arabicPeriod"/>
            </a:pPr>
            <a:r>
              <a:rPr lang="en-GB" sz="1800" dirty="0">
                <a:effectLst/>
                <a:latin typeface="Arial" panose="020B0604020202020204" pitchFamily="34" charset="0"/>
                <a:ea typeface="Calibri" panose="020F0502020204030204" pitchFamily="34" charset="0"/>
                <a:cs typeface="Times New Roman" panose="02020603050405020304" pitchFamily="18" charset="0"/>
              </a:rPr>
              <a:t>How will the introduction of educational operations act as the next step in the business’s growth, considering it is at full operational capacity in its current setting?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AutoNum type="arabicPeriod"/>
            </a:pPr>
            <a:r>
              <a:rPr lang="en-GB" sz="1800" dirty="0">
                <a:effectLst/>
                <a:latin typeface="Arial" panose="020B0604020202020204" pitchFamily="34" charset="0"/>
                <a:ea typeface="Calibri" panose="020F0502020204030204" pitchFamily="34" charset="0"/>
                <a:cs typeface="Times New Roman" panose="02020603050405020304" pitchFamily="18" charset="0"/>
              </a:rPr>
              <a:t>How can the introduction of education in the workplace assist the employment process?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buFont typeface="Arial" panose="020B0604020202020204" pitchFamily="34" charset="0"/>
              <a:buAutoNum type="arabicPeriod"/>
            </a:pPr>
            <a:r>
              <a:rPr lang="en-GB" sz="1800" dirty="0">
                <a:effectLst/>
                <a:latin typeface="Arial" panose="020B0604020202020204" pitchFamily="34" charset="0"/>
                <a:ea typeface="Calibri" panose="020F0502020204030204" pitchFamily="34" charset="0"/>
                <a:cs typeface="Times New Roman" panose="02020603050405020304" pitchFamily="18" charset="0"/>
              </a:rPr>
              <a:t>What other opportunities does introducing education propose to the business and its stakeholders? </a:t>
            </a:r>
          </a:p>
          <a:p>
            <a:pPr marL="0" lvl="0" indent="0">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__________________________________________________________________________________________</a:t>
            </a:r>
          </a:p>
          <a:p>
            <a:pPr marL="0" lvl="0" indent="0">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To identify the strategies and methods used by other businesses to increase their income.</a:t>
            </a:r>
          </a:p>
          <a:p>
            <a:r>
              <a:rPr lang="en-GB" dirty="0">
                <a:latin typeface="Arial" panose="020B0604020202020204" pitchFamily="34" charset="0"/>
                <a:ea typeface="Calibri" panose="020F0502020204030204" pitchFamily="34" charset="0"/>
                <a:cs typeface="Times New Roman" panose="02020603050405020304" pitchFamily="18" charset="0"/>
              </a:rPr>
              <a:t>To analyse the factors that contribute to successful employment and upskilling.</a:t>
            </a:r>
            <a:endParaRPr lang="en-GB" dirty="0">
              <a:latin typeface="Calibri" panose="020F0502020204030204" pitchFamily="34" charset="0"/>
              <a:ea typeface="Calibri" panose="020F0502020204030204" pitchFamily="34" charset="0"/>
              <a:cs typeface="Times New Roman" panose="02020603050405020304" pitchFamily="18" charset="0"/>
            </a:endParaRPr>
          </a:p>
          <a:p>
            <a:r>
              <a:rPr lang="en-GB" sz="1800" dirty="0">
                <a:effectLst/>
                <a:latin typeface="Arial" panose="020B0604020202020204" pitchFamily="34" charset="0"/>
                <a:ea typeface="Calibri" panose="020F0502020204030204" pitchFamily="34" charset="0"/>
                <a:cs typeface="Times New Roman" panose="02020603050405020304" pitchFamily="18" charset="0"/>
              </a:rPr>
              <a:t>To identify the key opportunities that emerge as a result of introducing education to a business, in terms of both internal and external stakeholders.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4170876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anim calcmode="lin" valueType="num">
                                      <p:cBhvr additive="base">
                                        <p:cTn id="1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 calcmode="lin" valueType="num">
                                      <p:cBhvr additive="base">
                                        <p:cTn id="3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Freeform 6">
            <a:extLst>
              <a:ext uri="{FF2B5EF4-FFF2-40B4-BE49-F238E27FC236}">
                <a16:creationId xmlns:a16="http://schemas.microsoft.com/office/drawing/2014/main" id="{E446B7E6-8568-417F-959E-DB3D1E70F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78C4BF0-FF51-1740-9709-B46DFD7C2D36}"/>
              </a:ext>
            </a:extLst>
          </p:cNvPr>
          <p:cNvSpPr>
            <a:spLocks noGrp="1"/>
          </p:cNvSpPr>
          <p:nvPr>
            <p:ph type="title"/>
          </p:nvPr>
        </p:nvSpPr>
        <p:spPr>
          <a:xfrm>
            <a:off x="810002" y="639097"/>
            <a:ext cx="4961534" cy="3781101"/>
          </a:xfrm>
        </p:spPr>
        <p:txBody>
          <a:bodyPr vert="horz" lIns="91440" tIns="45720" rIns="91440" bIns="45720" rtlCol="0" anchor="b">
            <a:normAutofit/>
          </a:bodyPr>
          <a:lstStyle/>
          <a:p>
            <a:r>
              <a:rPr lang="en-US" sz="5400"/>
              <a:t>Key Literature and Data</a:t>
            </a:r>
          </a:p>
        </p:txBody>
      </p:sp>
      <p:pic>
        <p:nvPicPr>
          <p:cNvPr id="5" name="Picture 4" descr="A closeup of a key and a keyhole">
            <a:extLst>
              <a:ext uri="{FF2B5EF4-FFF2-40B4-BE49-F238E27FC236}">
                <a16:creationId xmlns:a16="http://schemas.microsoft.com/office/drawing/2014/main" id="{4D1E0E06-211A-8AD9-CC7B-C5BB0BBE3AE0}"/>
              </a:ext>
            </a:extLst>
          </p:cNvPr>
          <p:cNvPicPr>
            <a:picLocks noChangeAspect="1"/>
          </p:cNvPicPr>
          <p:nvPr/>
        </p:nvPicPr>
        <p:blipFill rotWithShape="1">
          <a:blip r:embed="rId3"/>
          <a:srcRect l="40936"/>
          <a:stretch/>
        </p:blipFill>
        <p:spPr>
          <a:xfrm>
            <a:off x="6100916" y="10"/>
            <a:ext cx="6091084" cy="6857990"/>
          </a:xfrm>
          <a:prstGeom prst="rect">
            <a:avLst/>
          </a:prstGeom>
        </p:spPr>
      </p:pic>
    </p:spTree>
    <p:extLst>
      <p:ext uri="{BB962C8B-B14F-4D97-AF65-F5344CB8AC3E}">
        <p14:creationId xmlns:p14="http://schemas.microsoft.com/office/powerpoint/2010/main" val="27138058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6">
            <a:extLst>
              <a:ext uri="{FF2B5EF4-FFF2-40B4-BE49-F238E27FC236}">
                <a16:creationId xmlns:a16="http://schemas.microsoft.com/office/drawing/2014/main" id="{8775F366-526C-4C42-8931-696FFE8AA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6="http://schemas.microsoft.com/office/drawing/2014/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useBgFill="1">
        <p:nvSpPr>
          <p:cNvPr id="10" name="Rectangle 9">
            <a:extLst>
              <a:ext uri="{FF2B5EF4-FFF2-40B4-BE49-F238E27FC236}">
                <a16:creationId xmlns:a16="http://schemas.microsoft.com/office/drawing/2014/main" id="{2FE8DED1-24FF-4A79-873B-ECE3ABE730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AA6A048-501A-4387-906B-B8A8543E7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7093" y="643467"/>
            <a:ext cx="10917814" cy="5571066"/>
          </a:xfrm>
          <a:custGeom>
            <a:avLst/>
            <a:gdLst>
              <a:gd name="connsiteX0" fmla="*/ 195712 w 10917814"/>
              <a:gd name="connsiteY0" fmla="*/ 0 h 5571066"/>
              <a:gd name="connsiteX1" fmla="*/ 5062165 w 10917814"/>
              <a:gd name="connsiteY1" fmla="*/ 0 h 5571066"/>
              <a:gd name="connsiteX2" fmla="*/ 5419638 w 10917814"/>
              <a:gd name="connsiteY2" fmla="*/ 268105 h 5571066"/>
              <a:gd name="connsiteX3" fmla="*/ 5428105 w 10917814"/>
              <a:gd name="connsiteY3" fmla="*/ 271280 h 5571066"/>
              <a:gd name="connsiteX4" fmla="*/ 5440804 w 10917814"/>
              <a:gd name="connsiteY4" fmla="*/ 276043 h 5571066"/>
              <a:gd name="connsiteX5" fmla="*/ 5453505 w 10917814"/>
              <a:gd name="connsiteY5" fmla="*/ 280805 h 5571066"/>
              <a:gd name="connsiteX6" fmla="*/ 5464088 w 10917814"/>
              <a:gd name="connsiteY6" fmla="*/ 280805 h 5571066"/>
              <a:gd name="connsiteX7" fmla="*/ 5476788 w 10917814"/>
              <a:gd name="connsiteY7" fmla="*/ 280805 h 5571066"/>
              <a:gd name="connsiteX8" fmla="*/ 5487371 w 10917814"/>
              <a:gd name="connsiteY8" fmla="*/ 276043 h 5571066"/>
              <a:gd name="connsiteX9" fmla="*/ 5500071 w 10917814"/>
              <a:gd name="connsiteY9" fmla="*/ 271280 h 5571066"/>
              <a:gd name="connsiteX10" fmla="*/ 5508538 w 10917814"/>
              <a:gd name="connsiteY10" fmla="*/ 268105 h 5571066"/>
              <a:gd name="connsiteX11" fmla="*/ 5866011 w 10917814"/>
              <a:gd name="connsiteY11" fmla="*/ 0 h 5571066"/>
              <a:gd name="connsiteX12" fmla="*/ 10722102 w 10917814"/>
              <a:gd name="connsiteY12" fmla="*/ 0 h 5571066"/>
              <a:gd name="connsiteX13" fmla="*/ 10917814 w 10917814"/>
              <a:gd name="connsiteY13" fmla="*/ 195712 h 5571066"/>
              <a:gd name="connsiteX14" fmla="*/ 10917814 w 10917814"/>
              <a:gd name="connsiteY14" fmla="*/ 5375354 h 5571066"/>
              <a:gd name="connsiteX15" fmla="*/ 10722102 w 10917814"/>
              <a:gd name="connsiteY15" fmla="*/ 5571066 h 5571066"/>
              <a:gd name="connsiteX16" fmla="*/ 195712 w 10917814"/>
              <a:gd name="connsiteY16" fmla="*/ 5571066 h 5571066"/>
              <a:gd name="connsiteX17" fmla="*/ 0 w 10917814"/>
              <a:gd name="connsiteY17" fmla="*/ 5375354 h 5571066"/>
              <a:gd name="connsiteX18" fmla="*/ 0 w 10917814"/>
              <a:gd name="connsiteY18" fmla="*/ 195712 h 5571066"/>
              <a:gd name="connsiteX19" fmla="*/ 195712 w 10917814"/>
              <a:gd name="connsiteY19" fmla="*/ 0 h 5571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917814" h="5571066">
                <a:moveTo>
                  <a:pt x="195712" y="0"/>
                </a:moveTo>
                <a:lnTo>
                  <a:pt x="5062165" y="0"/>
                </a:lnTo>
                <a:lnTo>
                  <a:pt x="5419638" y="268105"/>
                </a:lnTo>
                <a:lnTo>
                  <a:pt x="5428105" y="271280"/>
                </a:lnTo>
                <a:lnTo>
                  <a:pt x="5440804" y="276043"/>
                </a:lnTo>
                <a:lnTo>
                  <a:pt x="5453505" y="280805"/>
                </a:lnTo>
                <a:lnTo>
                  <a:pt x="5464088" y="280805"/>
                </a:lnTo>
                <a:lnTo>
                  <a:pt x="5476788" y="280805"/>
                </a:lnTo>
                <a:lnTo>
                  <a:pt x="5487371" y="276043"/>
                </a:lnTo>
                <a:lnTo>
                  <a:pt x="5500071" y="271280"/>
                </a:lnTo>
                <a:lnTo>
                  <a:pt x="5508538" y="268105"/>
                </a:lnTo>
                <a:lnTo>
                  <a:pt x="5866011" y="0"/>
                </a:lnTo>
                <a:lnTo>
                  <a:pt x="10722102" y="0"/>
                </a:lnTo>
                <a:cubicBezTo>
                  <a:pt x="10830191" y="0"/>
                  <a:pt x="10917814" y="87623"/>
                  <a:pt x="10917814" y="195712"/>
                </a:cubicBezTo>
                <a:lnTo>
                  <a:pt x="10917814" y="5375354"/>
                </a:lnTo>
                <a:cubicBezTo>
                  <a:pt x="10917814" y="5483443"/>
                  <a:pt x="10830191" y="5571066"/>
                  <a:pt x="10722102" y="5571066"/>
                </a:cubicBezTo>
                <a:lnTo>
                  <a:pt x="195712" y="5571066"/>
                </a:lnTo>
                <a:cubicBezTo>
                  <a:pt x="87623" y="5571066"/>
                  <a:pt x="0" y="5483443"/>
                  <a:pt x="0" y="5375354"/>
                </a:cubicBezTo>
                <a:lnTo>
                  <a:pt x="0" y="195712"/>
                </a:lnTo>
                <a:cubicBezTo>
                  <a:pt x="0" y="87623"/>
                  <a:pt x="87623" y="0"/>
                  <a:pt x="195712" y="0"/>
                </a:cubicBezTo>
                <a:close/>
              </a:path>
            </a:pathLst>
          </a:custGeom>
          <a:solidFill>
            <a:schemeClr val="bg1"/>
          </a:solidFill>
          <a:ln w="38100">
            <a:solidFill>
              <a:schemeClr val="accent1"/>
            </a:solid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72DF5E0F-C0EA-F245-B674-EFE43281BD1A}"/>
              </a:ext>
            </a:extLst>
          </p:cNvPr>
          <p:cNvSpPr txBox="1"/>
          <p:nvPr/>
        </p:nvSpPr>
        <p:spPr>
          <a:xfrm>
            <a:off x="1158240" y="1921940"/>
            <a:ext cx="9875520" cy="3785652"/>
          </a:xfrm>
          <a:prstGeom prst="rect">
            <a:avLst/>
          </a:prstGeom>
          <a:noFill/>
        </p:spPr>
        <p:txBody>
          <a:bodyPr wrap="square" rtlCol="0">
            <a:spAutoFit/>
          </a:bodyPr>
          <a:lstStyle/>
          <a:p>
            <a:pPr algn="ctr"/>
            <a:r>
              <a:rPr lang="en-US" sz="3000" dirty="0"/>
              <a:t>Recognising the need for education in the industry to reflect emerging trends</a:t>
            </a:r>
          </a:p>
          <a:p>
            <a:pPr algn="ctr"/>
            <a:endParaRPr lang="en-US" sz="3000" dirty="0"/>
          </a:p>
          <a:p>
            <a:pPr marL="285750" indent="-285750" algn="ctr">
              <a:buFont typeface="Arial" panose="020B0604020202020204" pitchFamily="34" charset="0"/>
              <a:buChar char="•"/>
            </a:pPr>
            <a:r>
              <a:rPr lang="en-US" sz="3000" dirty="0"/>
              <a:t>BRITISH BEAUTY COUNCIL</a:t>
            </a:r>
          </a:p>
          <a:p>
            <a:pPr marL="285750" indent="-285750" algn="ctr">
              <a:buFont typeface="Arial" panose="020B0604020202020204" pitchFamily="34" charset="0"/>
              <a:buChar char="•"/>
            </a:pPr>
            <a:r>
              <a:rPr lang="en-US" sz="3000" dirty="0"/>
              <a:t>NHBF</a:t>
            </a:r>
          </a:p>
          <a:p>
            <a:pPr marL="285750" indent="-285750" algn="ctr">
              <a:buFont typeface="Arial" panose="020B0604020202020204" pitchFamily="34" charset="0"/>
              <a:buChar char="•"/>
            </a:pPr>
            <a:r>
              <a:rPr lang="en-US" sz="3000" dirty="0"/>
              <a:t>FSB</a:t>
            </a:r>
          </a:p>
          <a:p>
            <a:pPr marL="285750" indent="-285750" algn="ctr">
              <a:buFont typeface="Arial" panose="020B0604020202020204" pitchFamily="34" charset="0"/>
              <a:buChar char="•"/>
            </a:pPr>
            <a:endParaRPr lang="en-US" sz="3000" dirty="0"/>
          </a:p>
          <a:p>
            <a:pPr marL="285750" indent="-285750" algn="ctr">
              <a:buFont typeface="Arial" panose="020B0604020202020204" pitchFamily="34" charset="0"/>
              <a:buChar char="•"/>
            </a:pPr>
            <a:endParaRPr lang="en-US" sz="3000" dirty="0"/>
          </a:p>
        </p:txBody>
      </p:sp>
    </p:spTree>
    <p:extLst>
      <p:ext uri="{BB962C8B-B14F-4D97-AF65-F5344CB8AC3E}">
        <p14:creationId xmlns:p14="http://schemas.microsoft.com/office/powerpoint/2010/main" val="229904009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dissolv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dissolv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dissolve">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dissolve">
                                      <p:cBhvr>
                                        <p:cTn id="22"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6A01907A-BF04-440F-BA0D-49BC962734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1">
            <a:schemeClr val="dk1"/>
          </a:lnRef>
          <a:fillRef idx="3">
            <a:schemeClr val="dk1"/>
          </a:fillRef>
          <a:effectRef idx="2">
            <a:schemeClr val="dk1"/>
          </a:effectRef>
          <a:fontRef idx="minor">
            <a:schemeClr val="lt1"/>
          </a:fontRef>
        </p:style>
        <p:txBody>
          <a:bodyPr rtlCol="0" anchor="ctr"/>
          <a:lstStyle/>
          <a:p>
            <a:pPr algn="ctr"/>
            <a:endParaRPr lang="en-US"/>
          </a:p>
        </p:txBody>
      </p:sp>
      <p:pic>
        <p:nvPicPr>
          <p:cNvPr id="6" name="Content Placeholder 5" descr="Chart, line chart&#10;&#10;Description automatically generated">
            <a:extLst>
              <a:ext uri="{FF2B5EF4-FFF2-40B4-BE49-F238E27FC236}">
                <a16:creationId xmlns:a16="http://schemas.microsoft.com/office/drawing/2014/main" id="{29F4E949-DFAF-784D-BFD7-65E69DFF84D3}"/>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676656" y="643467"/>
            <a:ext cx="10936223" cy="5571066"/>
          </a:xfrm>
          <a:prstGeom prst="rect">
            <a:avLst/>
          </a:prstGeom>
        </p:spPr>
      </p:pic>
    </p:spTree>
    <p:extLst>
      <p:ext uri="{BB962C8B-B14F-4D97-AF65-F5344CB8AC3E}">
        <p14:creationId xmlns:p14="http://schemas.microsoft.com/office/powerpoint/2010/main" val="23278373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6">
            <a:extLst>
              <a:ext uri="{FF2B5EF4-FFF2-40B4-BE49-F238E27FC236}">
                <a16:creationId xmlns:a16="http://schemas.microsoft.com/office/drawing/2014/main" id="{133F8CB7-795C-4272-9073-64D8CF97F2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180DE8A2-73B1-4AFE-8FB9-BE4B66F398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6">
            <a:extLst>
              <a:ext uri="{FF2B5EF4-FFF2-40B4-BE49-F238E27FC236}">
                <a16:creationId xmlns:a16="http://schemas.microsoft.com/office/drawing/2014/main" id="{E5ADB140-E61F-4DA4-A342-F5EF70772D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solidFill>
            <a:srgbClr val="212121"/>
          </a:solid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1AB5A34-BD25-5640-952E-E1F02AA0E246}"/>
              </a:ext>
            </a:extLst>
          </p:cNvPr>
          <p:cNvSpPr>
            <a:spLocks noGrp="1"/>
          </p:cNvSpPr>
          <p:nvPr>
            <p:ph type="title"/>
          </p:nvPr>
        </p:nvSpPr>
        <p:spPr>
          <a:xfrm>
            <a:off x="451514" y="394943"/>
            <a:ext cx="11288972" cy="816637"/>
          </a:xfrm>
          <a:effectLst/>
        </p:spPr>
        <p:txBody>
          <a:bodyPr vert="horz" lIns="91440" tIns="45720" rIns="91440" bIns="45720" rtlCol="0" anchor="b">
            <a:normAutofit/>
          </a:bodyPr>
          <a:lstStyle/>
          <a:p>
            <a:r>
              <a:rPr lang="en-US" sz="3200">
                <a:solidFill>
                  <a:srgbClr val="FFFFFF"/>
                </a:solidFill>
              </a:rPr>
              <a:t>Recommendations</a:t>
            </a:r>
          </a:p>
        </p:txBody>
      </p:sp>
      <p:pic>
        <p:nvPicPr>
          <p:cNvPr id="7" name="Graphic 6" descr="Lightbulb">
            <a:extLst>
              <a:ext uri="{FF2B5EF4-FFF2-40B4-BE49-F238E27FC236}">
                <a16:creationId xmlns:a16="http://schemas.microsoft.com/office/drawing/2014/main" id="{4E6765B2-4158-27B3-C6F1-C15BD6B9335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1514" y="2349499"/>
            <a:ext cx="3691864" cy="3691864"/>
          </a:xfrm>
          <a:prstGeom prst="roundRect">
            <a:avLst>
              <a:gd name="adj" fmla="val 3876"/>
            </a:avLst>
          </a:prstGeom>
          <a:ln>
            <a:solidFill>
              <a:schemeClr val="accent1"/>
            </a:solidFill>
          </a:ln>
          <a:effectLst/>
        </p:spPr>
      </p:pic>
      <p:sp>
        <p:nvSpPr>
          <p:cNvPr id="6" name="TextBox 5">
            <a:extLst>
              <a:ext uri="{FF2B5EF4-FFF2-40B4-BE49-F238E27FC236}">
                <a16:creationId xmlns:a16="http://schemas.microsoft.com/office/drawing/2014/main" id="{AEE5BC5F-3296-8749-ACE7-FE258E3414AB}"/>
              </a:ext>
            </a:extLst>
          </p:cNvPr>
          <p:cNvSpPr txBox="1"/>
          <p:nvPr/>
        </p:nvSpPr>
        <p:spPr>
          <a:xfrm>
            <a:off x="4519040" y="3528080"/>
            <a:ext cx="7059168" cy="1754326"/>
          </a:xfrm>
          <a:prstGeom prst="rect">
            <a:avLst/>
          </a:prstGeom>
          <a:noFill/>
        </p:spPr>
        <p:txBody>
          <a:bodyPr wrap="square" rtlCol="0">
            <a:spAutoFit/>
          </a:bodyPr>
          <a:lstStyle/>
          <a:p>
            <a:pPr marL="285750" indent="-285750">
              <a:buFont typeface="Arial" panose="020B0604020202020204" pitchFamily="34" charset="0"/>
              <a:buChar char="•"/>
            </a:pPr>
            <a:r>
              <a:rPr lang="en-US" dirty="0"/>
              <a:t>Create a shared vision for the company</a:t>
            </a:r>
          </a:p>
          <a:p>
            <a:pPr marL="285750" indent="-285750">
              <a:buFont typeface="Arial" panose="020B0604020202020204" pitchFamily="34" charset="0"/>
              <a:buChar char="•"/>
            </a:pPr>
            <a:r>
              <a:rPr lang="en-US" dirty="0"/>
              <a:t>Internal training for staff</a:t>
            </a:r>
          </a:p>
          <a:p>
            <a:pPr marL="285750" indent="-285750">
              <a:buFont typeface="Arial" panose="020B0604020202020204" pitchFamily="34" charset="0"/>
              <a:buChar char="•"/>
            </a:pPr>
            <a:r>
              <a:rPr lang="en-US" dirty="0"/>
              <a:t>On the job training for new starters, which include qualification</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139505526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blinds(horizontal)">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blinds(horizontal)">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blinds(horizontal)">
                                      <p:cBhvr>
                                        <p:cTn id="17"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1E232-E7C2-FA43-8142-C1D54D405FF7}"/>
              </a:ext>
            </a:extLst>
          </p:cNvPr>
          <p:cNvSpPr>
            <a:spLocks noGrp="1"/>
          </p:cNvSpPr>
          <p:nvPr>
            <p:ph type="title"/>
          </p:nvPr>
        </p:nvSpPr>
        <p:spPr/>
        <p:txBody>
          <a:bodyPr/>
          <a:lstStyle/>
          <a:p>
            <a:r>
              <a:rPr lang="en-US" dirty="0"/>
              <a:t>Next Steps</a:t>
            </a:r>
          </a:p>
        </p:txBody>
      </p:sp>
      <p:sp>
        <p:nvSpPr>
          <p:cNvPr id="3" name="Content Placeholder 2">
            <a:extLst>
              <a:ext uri="{FF2B5EF4-FFF2-40B4-BE49-F238E27FC236}">
                <a16:creationId xmlns:a16="http://schemas.microsoft.com/office/drawing/2014/main" id="{B6F21651-6F73-FC4F-9E94-0BCB585689F2}"/>
              </a:ext>
            </a:extLst>
          </p:cNvPr>
          <p:cNvSpPr>
            <a:spLocks noGrp="1"/>
          </p:cNvSpPr>
          <p:nvPr>
            <p:ph idx="1"/>
          </p:nvPr>
        </p:nvSpPr>
        <p:spPr>
          <a:xfrm>
            <a:off x="810000" y="2606335"/>
            <a:ext cx="10554574" cy="3636511"/>
          </a:xfrm>
        </p:spPr>
        <p:txBody>
          <a:bodyPr/>
          <a:lstStyle/>
          <a:p>
            <a:pPr marL="342900" lvl="0" indent="-342900" algn="ctr">
              <a:buFont typeface="+mj-lt"/>
              <a:buAutoNum type="arabicPeriod"/>
            </a:pPr>
            <a:r>
              <a:rPr lang="en-GB" sz="1800" dirty="0">
                <a:effectLst/>
                <a:latin typeface="Arial" panose="020B0604020202020204" pitchFamily="34" charset="0"/>
                <a:ea typeface="Calibri" panose="020F0502020204030204" pitchFamily="34" charset="0"/>
                <a:cs typeface="Times New Roman" panose="02020603050405020304" pitchFamily="18" charset="0"/>
              </a:rPr>
              <a:t> Focus on high ticket services (Appendix C)</a:t>
            </a:r>
          </a:p>
          <a:p>
            <a:pPr marL="342900" lvl="0" indent="-342900" algn="ctr">
              <a:buFont typeface="+mj-lt"/>
              <a:buAutoNum type="arabicPeriod"/>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ctr">
              <a:buFont typeface="+mj-lt"/>
              <a:buAutoNum type="arabicPeriod"/>
            </a:pPr>
            <a:r>
              <a:rPr lang="en-GB" sz="1800" dirty="0">
                <a:effectLst/>
                <a:latin typeface="Arial" panose="020B0604020202020204" pitchFamily="34" charset="0"/>
                <a:ea typeface="Calibri" panose="020F0502020204030204" pitchFamily="34" charset="0"/>
                <a:cs typeface="Times New Roman" panose="02020603050405020304" pitchFamily="18" charset="0"/>
              </a:rPr>
              <a:t>Transfer lower ticket services over to other staff</a:t>
            </a:r>
          </a:p>
          <a:p>
            <a:pPr marL="342900" lvl="0" indent="-342900" algn="ctr">
              <a:buFont typeface="+mj-lt"/>
              <a:buAutoNum type="arabicPeriod"/>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ctr">
              <a:buFont typeface="+mj-lt"/>
              <a:buAutoNum type="arabicPeriod"/>
            </a:pPr>
            <a:r>
              <a:rPr lang="en-GB" sz="1800" dirty="0">
                <a:effectLst/>
                <a:latin typeface="Arial" panose="020B0604020202020204" pitchFamily="34" charset="0"/>
                <a:ea typeface="Calibri" panose="020F0502020204030204" pitchFamily="34" charset="0"/>
                <a:cs typeface="Times New Roman" panose="02020603050405020304" pitchFamily="18" charset="0"/>
              </a:rPr>
              <a:t>Use the extra time to focus on the business’s future</a:t>
            </a:r>
          </a:p>
          <a:p>
            <a:pPr marL="342900" lvl="0" indent="-342900" algn="ctr">
              <a:buFont typeface="+mj-lt"/>
              <a:buAutoNum type="arabicPeriod"/>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ctr">
              <a:buFont typeface="+mj-lt"/>
              <a:buAutoNum type="arabicPeriod"/>
            </a:pPr>
            <a:r>
              <a:rPr lang="en-GB" sz="1800" dirty="0">
                <a:effectLst/>
                <a:latin typeface="Arial" panose="020B0604020202020204" pitchFamily="34" charset="0"/>
                <a:ea typeface="Calibri" panose="020F0502020204030204" pitchFamily="34" charset="0"/>
                <a:cs typeface="Times New Roman" panose="02020603050405020304" pitchFamily="18" charset="0"/>
              </a:rPr>
              <a:t>Set out plans to introduce education to the business, use the extra time to prepare modules and course content to be quality assured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270996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6">
            <a:extLst>
              <a:ext uri="{FF2B5EF4-FFF2-40B4-BE49-F238E27FC236}">
                <a16:creationId xmlns:a16="http://schemas.microsoft.com/office/drawing/2014/main" id="{133F8CB7-795C-4272-9073-64D8CF97F2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12" name="Rectangle 11">
            <a:extLst>
              <a:ext uri="{FF2B5EF4-FFF2-40B4-BE49-F238E27FC236}">
                <a16:creationId xmlns:a16="http://schemas.microsoft.com/office/drawing/2014/main" id="{B7743172-17A8-4FA4-8434-B813E03B7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23">
            <a:extLst>
              <a:ext uri="{FF2B5EF4-FFF2-40B4-BE49-F238E27FC236}">
                <a16:creationId xmlns:a16="http://schemas.microsoft.com/office/drawing/2014/main" id="{4CE1233C-FD2F-489E-BFDE-086F5FED6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3">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B298589-4D0E-CE47-970A-38A60C08B8E3}"/>
              </a:ext>
            </a:extLst>
          </p:cNvPr>
          <p:cNvSpPr>
            <a:spLocks noGrp="1"/>
          </p:cNvSpPr>
          <p:nvPr>
            <p:ph type="title"/>
          </p:nvPr>
        </p:nvSpPr>
        <p:spPr>
          <a:xfrm>
            <a:off x="451514" y="1800225"/>
            <a:ext cx="3444211" cy="1253871"/>
          </a:xfrm>
        </p:spPr>
        <p:txBody>
          <a:bodyPr vert="horz" lIns="91440" tIns="45720" rIns="91440" bIns="45720" rtlCol="0" anchor="t">
            <a:normAutofit fontScale="90000"/>
          </a:bodyPr>
          <a:lstStyle/>
          <a:p>
            <a:r>
              <a:rPr lang="en-US" sz="4400" dirty="0"/>
              <a:t>Questions?</a:t>
            </a:r>
            <a:br>
              <a:rPr lang="en-US" sz="4400" dirty="0"/>
            </a:br>
            <a:br>
              <a:rPr lang="en-US" sz="4400" dirty="0"/>
            </a:br>
            <a:endParaRPr lang="en-US" sz="4400" dirty="0"/>
          </a:p>
        </p:txBody>
      </p:sp>
      <p:pic>
        <p:nvPicPr>
          <p:cNvPr id="5" name="Content Placeholder 4" descr="Email outline">
            <a:extLst>
              <a:ext uri="{FF2B5EF4-FFF2-40B4-BE49-F238E27FC236}">
                <a16:creationId xmlns:a16="http://schemas.microsoft.com/office/drawing/2014/main" id="{47702B26-2C12-2C40-A26A-56E16A10A4E0}"/>
              </a:ext>
            </a:extLst>
          </p:cNvPr>
          <p:cNvPicPr>
            <a:picLocks noGrp="1" noChangeAspect="1"/>
          </p:cNvPicPr>
          <p:nvPr>
            <p:ph idx="1"/>
          </p:nvPr>
        </p:nvPicPr>
        <p:blipFill>
          <a:blip r:embed="rId4">
            <a:extLst>
              <a:ext uri="{96DAC541-7B7A-43D3-8B79-37D633B846F1}">
                <asvg:svgBlip xmlns:asvg="http://schemas.microsoft.com/office/drawing/2016/SVG/main" r:embed="rId5"/>
              </a:ext>
            </a:extLst>
          </a:blip>
          <a:stretch>
            <a:fillRect/>
          </a:stretch>
        </p:blipFill>
        <p:spPr>
          <a:xfrm>
            <a:off x="5715554" y="643465"/>
            <a:ext cx="5397897" cy="5397897"/>
          </a:xfrm>
          <a:prstGeom prst="roundRect">
            <a:avLst>
              <a:gd name="adj" fmla="val 3876"/>
            </a:avLst>
          </a:prstGeom>
          <a:ln>
            <a:solidFill>
              <a:schemeClr val="accent1"/>
            </a:solidFill>
          </a:ln>
          <a:effectLst/>
        </p:spPr>
      </p:pic>
      <p:sp>
        <p:nvSpPr>
          <p:cNvPr id="6" name="TextBox 5">
            <a:extLst>
              <a:ext uri="{FF2B5EF4-FFF2-40B4-BE49-F238E27FC236}">
                <a16:creationId xmlns:a16="http://schemas.microsoft.com/office/drawing/2014/main" id="{F1C9E689-DE8C-AB43-AE74-B9E57DDCEEF7}"/>
              </a:ext>
            </a:extLst>
          </p:cNvPr>
          <p:cNvSpPr txBox="1"/>
          <p:nvPr/>
        </p:nvSpPr>
        <p:spPr>
          <a:xfrm>
            <a:off x="517134" y="3429000"/>
            <a:ext cx="3602736" cy="646331"/>
          </a:xfrm>
          <a:prstGeom prst="rect">
            <a:avLst/>
          </a:prstGeom>
          <a:noFill/>
        </p:spPr>
        <p:txBody>
          <a:bodyPr wrap="square" rtlCol="0">
            <a:spAutoFit/>
          </a:bodyPr>
          <a:lstStyle/>
          <a:p>
            <a:r>
              <a:rPr lang="en-US" dirty="0"/>
              <a:t>Email: 1910922@student.uwtsd.ac.uk</a:t>
            </a:r>
          </a:p>
        </p:txBody>
      </p:sp>
    </p:spTree>
    <p:extLst>
      <p:ext uri="{BB962C8B-B14F-4D97-AF65-F5344CB8AC3E}">
        <p14:creationId xmlns:p14="http://schemas.microsoft.com/office/powerpoint/2010/main" val="2107410307"/>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Quotable</Template>
  <TotalTime>3269</TotalTime>
  <Words>439</Words>
  <Application>Microsoft Macintosh PowerPoint</Application>
  <PresentationFormat>Widescreen</PresentationFormat>
  <Paragraphs>59</Paragraphs>
  <Slides>10</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Century Gothic</vt:lpstr>
      <vt:lpstr>Wingdings 2</vt:lpstr>
      <vt:lpstr>Quotable</vt:lpstr>
      <vt:lpstr>BA Leadership and Management Skills for the Workplace Carmarthen Business School (IMH) </vt:lpstr>
      <vt:lpstr>The Beauty of Education: Analysing education in the cosmetology industry and the benefits of merging with current business to consumer operations </vt:lpstr>
      <vt:lpstr>Contents</vt:lpstr>
      <vt:lpstr>Report Questions and Objectives</vt:lpstr>
      <vt:lpstr>Key Literature and Data</vt:lpstr>
      <vt:lpstr>PowerPoint Presentation</vt:lpstr>
      <vt:lpstr>PowerPoint Presentation</vt:lpstr>
      <vt:lpstr>Recommendations</vt:lpstr>
      <vt:lpstr>Next Steps</vt:lpstr>
      <vt:lpstr>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Leadership and Management Skills for the Workplace Carmarthen Business School (IMH) </dc:title>
  <dc:creator>Holly Gauci (1910922)</dc:creator>
  <cp:lastModifiedBy>Holly Gauci (1910922)</cp:lastModifiedBy>
  <cp:revision>6</cp:revision>
  <dcterms:created xsi:type="dcterms:W3CDTF">2022-11-14T14:51:42Z</dcterms:created>
  <dcterms:modified xsi:type="dcterms:W3CDTF">2022-11-16T22:25:32Z</dcterms:modified>
</cp:coreProperties>
</file>