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1" d="100"/>
          <a:sy n="81" d="100"/>
        </p:scale>
        <p:origin x="754" y="53"/>
      </p:cViewPr>
      <p:guideLst>
        <p:guide orient="horz" pos="2160"/>
        <p:guide pos="3840"/>
      </p:guideLst>
    </p:cSldViewPr>
  </p:slideViewPr>
  <p:notesTextViewPr>
    <p:cViewPr>
      <p:scale>
        <a:sx n="1" d="1"/>
        <a:sy n="1" d="1"/>
      </p:scale>
      <p:origin x="0" y="-120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67A2EB-32DB-4C97-82EE-596472022B92}" type="datetimeFigureOut">
              <a:rPr lang="en-GB" smtClean="0"/>
              <a:t>18/04/2024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CC523D-BE09-45E9-A02B-91F847BCB4CF}" type="slidenum">
              <a:rPr lang="en-GB" smtClean="0"/>
              <a:t>‹#›</a:t>
            </a:fld>
            <a:endParaRPr lang="en-GB"/>
          </a:p>
        </p:txBody>
      </p:sp>
    </p:spTree>
    <p:extLst>
      <p:ext uri="{BB962C8B-B14F-4D97-AF65-F5344CB8AC3E}">
        <p14:creationId xmlns:p14="http://schemas.microsoft.com/office/powerpoint/2010/main" val="52156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gn="just">
              <a:lnSpc>
                <a:spcPct val="150000"/>
              </a:lnSpc>
              <a:spcBef>
                <a:spcPts val="600"/>
              </a:spcBef>
            </a:pP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Agrawal, A. and Mukti, S.K., 2020. Knowledge management &amp; It's origin, success factors, planning, tools, applications, barriers and enablers: A review. </a:t>
            </a:r>
            <a:r>
              <a:rPr lang="en-GB" sz="1800" i="1"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International Journal of Knowledge Management (IJKM)</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16</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(1), pp.43-82.</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pP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Azeem, M., Ahmed, M., Haider, S. and Sajjad, M., 2021. Expanding competitive advantage through </a:t>
            </a:r>
            <a:r>
              <a:rPr lang="en-GB" sz="18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bankal</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culture, knowledge sharing and </a:t>
            </a:r>
            <a:r>
              <a:rPr lang="en-GB" sz="18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bankal</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innovation. </a:t>
            </a:r>
            <a:r>
              <a:rPr lang="en-GB" sz="1800" i="1"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Technology in Society</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66</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p.101635.</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pP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Burke, J. and </a:t>
            </a:r>
            <a:r>
              <a:rPr lang="en-GB" sz="18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Maceli</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M., 2020. Technology skills in the workplace: Information professionals’ current use and future aspirations.</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pP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Di </a:t>
            </a:r>
            <a:r>
              <a:rPr lang="en-GB" sz="18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Vaio</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A., Palladino, R., </a:t>
            </a:r>
            <a:r>
              <a:rPr lang="en-GB" sz="18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Pezzi</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A. and Kalisz, D.E., 2021. The role of digital innovation in knowledge management systems: A systematic literature review. </a:t>
            </a:r>
            <a:r>
              <a:rPr lang="en-GB" sz="1800" i="1"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123</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pp.220-231.</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600"/>
              </a:spcBef>
            </a:pPr>
            <a:r>
              <a:rPr lang="en-GB" sz="1800" dirty="0">
                <a:solidFill>
                  <a:srgbClr val="FF0000"/>
                </a:solidFill>
                <a:effectLst/>
                <a:highlight>
                  <a:srgbClr val="FFFFFF"/>
                </a:highlight>
                <a:latin typeface="Times New Roman" panose="02020603050405020304" pitchFamily="18" charset="0"/>
                <a:ea typeface="Calibri" panose="020F0502020204030204" pitchFamily="34" charset="0"/>
                <a:cs typeface="Arial" panose="020B0604020202020204" pitchFamily="34" charset="0"/>
              </a:rPr>
              <a:t>Noor, A.S.M., Younas, M. and Arshad, M., 2019. A review on cloud based knowledge management in higher education institutions. </a:t>
            </a:r>
            <a:r>
              <a:rPr lang="en-GB" sz="1800" i="1" dirty="0">
                <a:solidFill>
                  <a:srgbClr val="FF0000"/>
                </a:solidFill>
                <a:effectLst/>
                <a:highlight>
                  <a:srgbClr val="FFFFFF"/>
                </a:highlight>
                <a:latin typeface="Times New Roman" panose="02020603050405020304" pitchFamily="18" charset="0"/>
                <a:ea typeface="Calibri" panose="020F0502020204030204" pitchFamily="34" charset="0"/>
                <a:cs typeface="Arial" panose="020B0604020202020204" pitchFamily="34" charset="0"/>
              </a:rPr>
              <a:t>International Journal of Electrical and Computer Engineering</a:t>
            </a:r>
            <a:r>
              <a:rPr lang="en-GB" sz="1800" dirty="0">
                <a:solidFill>
                  <a:srgbClr val="FF0000"/>
                </a:solidFill>
                <a:effectLst/>
                <a:highlight>
                  <a:srgbClr val="FFFFFF"/>
                </a:highligh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FF0000"/>
                </a:solidFill>
                <a:effectLst/>
                <a:highlight>
                  <a:srgbClr val="FFFFFF"/>
                </a:highlight>
                <a:latin typeface="Times New Roman" panose="02020603050405020304" pitchFamily="18" charset="0"/>
                <a:ea typeface="Calibri" panose="020F0502020204030204" pitchFamily="34" charset="0"/>
                <a:cs typeface="Arial" panose="020B0604020202020204" pitchFamily="34" charset="0"/>
              </a:rPr>
              <a:t>9</a:t>
            </a:r>
            <a:r>
              <a:rPr lang="en-GB" sz="1800" dirty="0">
                <a:solidFill>
                  <a:srgbClr val="FF0000"/>
                </a:solidFill>
                <a:effectLst/>
                <a:highlight>
                  <a:srgbClr val="FFFFFF"/>
                </a:highlight>
                <a:latin typeface="Times New Roman" panose="02020603050405020304" pitchFamily="18" charset="0"/>
                <a:ea typeface="Calibri" panose="020F0502020204030204" pitchFamily="34" charset="0"/>
                <a:cs typeface="Arial" panose="020B0604020202020204" pitchFamily="34" charset="0"/>
              </a:rPr>
              <a:t>(6), p.5420.</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pPr>
            <a:r>
              <a:rPr lang="en-GB" sz="18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Oberländer</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M., </a:t>
            </a:r>
            <a:r>
              <a:rPr lang="en-GB" sz="18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Beinicke</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A. and </a:t>
            </a:r>
            <a:r>
              <a:rPr lang="en-GB" sz="18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Bipp</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T., 2020. Digital competencies: A review of the literature and applications in the workplace. </a:t>
            </a:r>
            <a:r>
              <a:rPr lang="en-GB" sz="1800" i="1"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Computers &amp; Education</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146</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p.103752.</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pP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Rezaei, F., </a:t>
            </a:r>
            <a:r>
              <a:rPr lang="en-GB" sz="18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Khalilzadeh</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M. and Soleimani, P., 2021. Factors affecting knowledge management and its effect on </a:t>
            </a:r>
            <a:r>
              <a:rPr lang="en-GB" sz="18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bankal</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performance: Mediating the role of human capital. </a:t>
            </a:r>
            <a:r>
              <a:rPr lang="en-GB" sz="1800" i="1"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Advances in Human-Computer Interaction</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2021</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pp.1-16.</a:t>
            </a:r>
            <a:endParaRPr lang="en-IN"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pPr>
            <a:r>
              <a:rPr lang="en-GB" sz="18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Tregua</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M., </a:t>
            </a:r>
            <a:r>
              <a:rPr lang="en-GB" sz="1800" dirty="0" err="1">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D’Auria</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A. and Brozovic, D., 2022. Value-oriented knowledge management: insights from theory and practice. </a:t>
            </a:r>
            <a:r>
              <a:rPr lang="en-GB" sz="1800" i="1"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Knowledge Management Research &amp; Practice</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20</a:t>
            </a:r>
            <a:r>
              <a:rPr lang="en-GB" sz="1800" dirty="0">
                <a:solidFill>
                  <a:srgbClr val="222222"/>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(5), pp.661-671.</a:t>
            </a:r>
            <a:endParaRPr lang="en-IN" sz="1800">
              <a:effectLst/>
              <a:latin typeface="Times New Roman" panose="02020603050405020304" pitchFamily="18" charset="0"/>
              <a:ea typeface="Calibri" panose="020F050202020403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F0CC523D-BE09-45E9-A02B-91F847BCB4CF}" type="slidenum">
              <a:rPr lang="en-GB" smtClean="0"/>
              <a:t>1</a:t>
            </a:fld>
            <a:endParaRPr lang="en-GB"/>
          </a:p>
        </p:txBody>
      </p:sp>
    </p:spTree>
    <p:extLst>
      <p:ext uri="{BB962C8B-B14F-4D97-AF65-F5344CB8AC3E}">
        <p14:creationId xmlns:p14="http://schemas.microsoft.com/office/powerpoint/2010/main" val="2004869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E6C16B-DBB4-4827-9E67-5A4FBD198D22}" type="datetimeFigureOut">
              <a:rPr lang="en-GB" smtClean="0"/>
              <a:pPr/>
              <a:t>18/04/2024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CD4FD0-4538-4388-ABA5-B2E9A27D2753}" type="slidenum">
              <a:rPr lang="en-GB" smtClean="0"/>
              <a:pPr/>
              <a:t>‹#›</a:t>
            </a:fld>
            <a:endParaRPr lang="en-GB"/>
          </a:p>
        </p:txBody>
      </p:sp>
    </p:spTree>
    <p:extLst>
      <p:ext uri="{BB962C8B-B14F-4D97-AF65-F5344CB8AC3E}">
        <p14:creationId xmlns:p14="http://schemas.microsoft.com/office/powerpoint/2010/main" val="2878444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E6C16B-DBB4-4827-9E67-5A4FBD198D22}" type="datetimeFigureOut">
              <a:rPr lang="en-GB" smtClean="0"/>
              <a:pPr/>
              <a:t>18/04/2024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CD4FD0-4538-4388-ABA5-B2E9A27D2753}" type="slidenum">
              <a:rPr lang="en-GB" smtClean="0"/>
              <a:pPr/>
              <a:t>‹#›</a:t>
            </a:fld>
            <a:endParaRPr lang="en-GB"/>
          </a:p>
        </p:txBody>
      </p:sp>
    </p:spTree>
    <p:extLst>
      <p:ext uri="{BB962C8B-B14F-4D97-AF65-F5344CB8AC3E}">
        <p14:creationId xmlns:p14="http://schemas.microsoft.com/office/powerpoint/2010/main" val="3021090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E6C16B-DBB4-4827-9E67-5A4FBD198D22}" type="datetimeFigureOut">
              <a:rPr lang="en-GB" smtClean="0"/>
              <a:pPr/>
              <a:t>18/04/2024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CD4FD0-4538-4388-ABA5-B2E9A27D2753}" type="slidenum">
              <a:rPr lang="en-GB" smtClean="0"/>
              <a:pPr/>
              <a:t>‹#›</a:t>
            </a:fld>
            <a:endParaRPr lang="en-GB"/>
          </a:p>
        </p:txBody>
      </p:sp>
    </p:spTree>
    <p:extLst>
      <p:ext uri="{BB962C8B-B14F-4D97-AF65-F5344CB8AC3E}">
        <p14:creationId xmlns:p14="http://schemas.microsoft.com/office/powerpoint/2010/main" val="960135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E6C16B-DBB4-4827-9E67-5A4FBD198D22}" type="datetimeFigureOut">
              <a:rPr lang="en-GB" smtClean="0"/>
              <a:pPr/>
              <a:t>18/04/2024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CD4FD0-4538-4388-ABA5-B2E9A27D2753}" type="slidenum">
              <a:rPr lang="en-GB" smtClean="0"/>
              <a:pPr/>
              <a:t>‹#›</a:t>
            </a:fld>
            <a:endParaRPr lang="en-GB"/>
          </a:p>
        </p:txBody>
      </p:sp>
    </p:spTree>
    <p:extLst>
      <p:ext uri="{BB962C8B-B14F-4D97-AF65-F5344CB8AC3E}">
        <p14:creationId xmlns:p14="http://schemas.microsoft.com/office/powerpoint/2010/main" val="1457814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E6C16B-DBB4-4827-9E67-5A4FBD198D22}" type="datetimeFigureOut">
              <a:rPr lang="en-GB" smtClean="0"/>
              <a:pPr/>
              <a:t>18/04/2024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CD4FD0-4538-4388-ABA5-B2E9A27D2753}" type="slidenum">
              <a:rPr lang="en-GB" smtClean="0"/>
              <a:pPr/>
              <a:t>‹#›</a:t>
            </a:fld>
            <a:endParaRPr lang="en-GB"/>
          </a:p>
        </p:txBody>
      </p:sp>
    </p:spTree>
    <p:extLst>
      <p:ext uri="{BB962C8B-B14F-4D97-AF65-F5344CB8AC3E}">
        <p14:creationId xmlns:p14="http://schemas.microsoft.com/office/powerpoint/2010/main" val="796531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E6C16B-DBB4-4827-9E67-5A4FBD198D22}" type="datetimeFigureOut">
              <a:rPr lang="en-GB" smtClean="0"/>
              <a:pPr/>
              <a:t>18/04/2024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CD4FD0-4538-4388-ABA5-B2E9A27D2753}" type="slidenum">
              <a:rPr lang="en-GB" smtClean="0"/>
              <a:pPr/>
              <a:t>‹#›</a:t>
            </a:fld>
            <a:endParaRPr lang="en-GB"/>
          </a:p>
        </p:txBody>
      </p:sp>
    </p:spTree>
    <p:extLst>
      <p:ext uri="{BB962C8B-B14F-4D97-AF65-F5344CB8AC3E}">
        <p14:creationId xmlns:p14="http://schemas.microsoft.com/office/powerpoint/2010/main" val="3955246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E6C16B-DBB4-4827-9E67-5A4FBD198D22}" type="datetimeFigureOut">
              <a:rPr lang="en-GB" smtClean="0"/>
              <a:pPr/>
              <a:t>18/04/2024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CD4FD0-4538-4388-ABA5-B2E9A27D2753}" type="slidenum">
              <a:rPr lang="en-GB" smtClean="0"/>
              <a:pPr/>
              <a:t>‹#›</a:t>
            </a:fld>
            <a:endParaRPr lang="en-GB"/>
          </a:p>
        </p:txBody>
      </p:sp>
    </p:spTree>
    <p:extLst>
      <p:ext uri="{BB962C8B-B14F-4D97-AF65-F5344CB8AC3E}">
        <p14:creationId xmlns:p14="http://schemas.microsoft.com/office/powerpoint/2010/main" val="1972203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6C16B-DBB4-4827-9E67-5A4FBD198D22}" type="datetimeFigureOut">
              <a:rPr lang="en-GB" smtClean="0"/>
              <a:pPr/>
              <a:t>18/04/2024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CD4FD0-4538-4388-ABA5-B2E9A27D2753}" type="slidenum">
              <a:rPr lang="en-GB" smtClean="0"/>
              <a:pPr/>
              <a:t>‹#›</a:t>
            </a:fld>
            <a:endParaRPr lang="en-GB"/>
          </a:p>
        </p:txBody>
      </p:sp>
    </p:spTree>
    <p:extLst>
      <p:ext uri="{BB962C8B-B14F-4D97-AF65-F5344CB8AC3E}">
        <p14:creationId xmlns:p14="http://schemas.microsoft.com/office/powerpoint/2010/main" val="63708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E6C16B-DBB4-4827-9E67-5A4FBD198D22}" type="datetimeFigureOut">
              <a:rPr lang="en-GB" smtClean="0"/>
              <a:pPr/>
              <a:t>18/04/2024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CD4FD0-4538-4388-ABA5-B2E9A27D2753}" type="slidenum">
              <a:rPr lang="en-GB" smtClean="0"/>
              <a:pPr/>
              <a:t>‹#›</a:t>
            </a:fld>
            <a:endParaRPr lang="en-GB"/>
          </a:p>
        </p:txBody>
      </p:sp>
    </p:spTree>
    <p:extLst>
      <p:ext uri="{BB962C8B-B14F-4D97-AF65-F5344CB8AC3E}">
        <p14:creationId xmlns:p14="http://schemas.microsoft.com/office/powerpoint/2010/main" val="2609242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E6C16B-DBB4-4827-9E67-5A4FBD198D22}" type="datetimeFigureOut">
              <a:rPr lang="en-GB" smtClean="0"/>
              <a:pPr/>
              <a:t>18/04/2024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CD4FD0-4538-4388-ABA5-B2E9A27D2753}" type="slidenum">
              <a:rPr lang="en-GB" smtClean="0"/>
              <a:pPr/>
              <a:t>‹#›</a:t>
            </a:fld>
            <a:endParaRPr lang="en-GB"/>
          </a:p>
        </p:txBody>
      </p:sp>
    </p:spTree>
    <p:extLst>
      <p:ext uri="{BB962C8B-B14F-4D97-AF65-F5344CB8AC3E}">
        <p14:creationId xmlns:p14="http://schemas.microsoft.com/office/powerpoint/2010/main" val="3436911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E6C16B-DBB4-4827-9E67-5A4FBD198D22}" type="datetimeFigureOut">
              <a:rPr lang="en-GB" smtClean="0"/>
              <a:pPr/>
              <a:t>18/04/2024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CD4FD0-4538-4388-ABA5-B2E9A27D2753}" type="slidenum">
              <a:rPr lang="en-GB" smtClean="0"/>
              <a:pPr/>
              <a:t>‹#›</a:t>
            </a:fld>
            <a:endParaRPr lang="en-GB"/>
          </a:p>
        </p:txBody>
      </p:sp>
    </p:spTree>
    <p:extLst>
      <p:ext uri="{BB962C8B-B14F-4D97-AF65-F5344CB8AC3E}">
        <p14:creationId xmlns:p14="http://schemas.microsoft.com/office/powerpoint/2010/main" val="2126541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E6C16B-DBB4-4827-9E67-5A4FBD198D22}" type="datetimeFigureOut">
              <a:rPr lang="en-GB" smtClean="0"/>
              <a:pPr/>
              <a:t>18/04/2024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CD4FD0-4538-4388-ABA5-B2E9A27D2753}" type="slidenum">
              <a:rPr lang="en-GB" smtClean="0"/>
              <a:pPr/>
              <a:t>‹#›</a:t>
            </a:fld>
            <a:endParaRPr lang="en-GB"/>
          </a:p>
        </p:txBody>
      </p:sp>
    </p:spTree>
    <p:extLst>
      <p:ext uri="{BB962C8B-B14F-4D97-AF65-F5344CB8AC3E}">
        <p14:creationId xmlns:p14="http://schemas.microsoft.com/office/powerpoint/2010/main" val="381405243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63ACDD9-A25F-7221-FD38-CE655C88446E}"/>
              </a:ext>
            </a:extLst>
          </p:cNvPr>
          <p:cNvSpPr txBox="1"/>
          <p:nvPr/>
        </p:nvSpPr>
        <p:spPr>
          <a:xfrm>
            <a:off x="838200" y="301625"/>
            <a:ext cx="10515600" cy="461665"/>
          </a:xfrm>
          <a:prstGeom prst="rect">
            <a:avLst/>
          </a:prstGeom>
          <a:solidFill>
            <a:schemeClr val="accent5">
              <a:lumMod val="40000"/>
              <a:lumOff val="60000"/>
            </a:schemeClr>
          </a:solid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1"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Knowledge and Information Management Skills</a:t>
            </a:r>
            <a:r>
              <a:rPr kumimoji="0" lang="en-GB" altLang="en-US" sz="2400" b="1"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kumimoji="0" lang="en-GB" altLang="en-US" b="1"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for the Workplace</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A3A9D3E0-4663-9E03-4AC7-6C24BD981033}"/>
              </a:ext>
            </a:extLst>
          </p:cNvPr>
          <p:cNvSpPr txBox="1"/>
          <p:nvPr/>
        </p:nvSpPr>
        <p:spPr>
          <a:xfrm>
            <a:off x="838199" y="838704"/>
            <a:ext cx="5110113" cy="1200329"/>
          </a:xfrm>
          <a:prstGeom prst="rect">
            <a:avLst/>
          </a:prstGeom>
          <a:solidFill>
            <a:schemeClr val="accent1">
              <a:lumMod val="20000"/>
              <a:lumOff val="80000"/>
            </a:schemeClr>
          </a:solid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800" b="1" i="0" u="none" strike="noStrike" cap="none" normalizeH="0" baseline="0" dirty="0">
                <a:ln>
                  <a:noFill/>
                </a:ln>
                <a:solidFill>
                  <a:schemeClr val="tx1"/>
                </a:solidFill>
                <a:effectLst/>
                <a:latin typeface="Arial" panose="020B0604020202020204" pitchFamily="34" charset="0"/>
              </a:rPr>
              <a:t>Introduction</a:t>
            </a:r>
          </a:p>
          <a:p>
            <a:pPr lvl="0" algn="just" defTabSz="914400" eaLnBrk="0" fontAlgn="base" hangingPunct="0">
              <a:spcBef>
                <a:spcPct val="0"/>
              </a:spcBef>
              <a:spcAft>
                <a:spcPct val="0"/>
              </a:spcAft>
            </a:pPr>
            <a:r>
              <a:rPr kumimoji="0" lang="en-US" altLang="en-US" sz="800" b="0" i="0" u="none" strike="noStrike" cap="none" normalizeH="0" baseline="0" dirty="0">
                <a:ln>
                  <a:noFill/>
                </a:ln>
                <a:solidFill>
                  <a:schemeClr val="tx1"/>
                </a:solidFill>
                <a:effectLst/>
                <a:latin typeface="Arial" panose="020B0604020202020204" pitchFamily="34" charset="0"/>
              </a:rPr>
              <a:t>For managing knowledge and information professionally it is essential to have a robust data management system and strong analytical abilities (Burke and </a:t>
            </a:r>
            <a:r>
              <a:rPr kumimoji="0" lang="en-US" altLang="en-US" sz="800" b="0" i="0" u="none" strike="noStrike" cap="none" normalizeH="0" baseline="0" dirty="0" err="1">
                <a:ln>
                  <a:noFill/>
                </a:ln>
                <a:solidFill>
                  <a:schemeClr val="tx1"/>
                </a:solidFill>
                <a:effectLst/>
                <a:latin typeface="Arial" panose="020B0604020202020204" pitchFamily="34" charset="0"/>
              </a:rPr>
              <a:t>Maceli</a:t>
            </a:r>
            <a:r>
              <a:rPr kumimoji="0" lang="en-US" altLang="en-US" sz="800" b="0" i="0" u="none" strike="noStrike" cap="none" normalizeH="0" baseline="0" dirty="0">
                <a:ln>
                  <a:noFill/>
                </a:ln>
                <a:solidFill>
                  <a:schemeClr val="tx1"/>
                </a:solidFill>
                <a:effectLst/>
                <a:latin typeface="Arial" panose="020B0604020202020204" pitchFamily="34" charset="0"/>
              </a:rPr>
              <a:t>, 2020). It must be needed to be adept at categorizing, organizing, and storing usable and retrievable information for the team. Knowledge and information management skills are also necessary for employees within the organization in order to extract valuable insights, navigate the vast amount of data available, and make informed decisions. </a:t>
            </a:r>
            <a:r>
              <a:rPr lang="en-IN" sz="800" dirty="0"/>
              <a:t>The poster presents the importance of the Knowledge Management (KM) system in practice at Bank (Barclays). </a:t>
            </a:r>
          </a:p>
          <a:p>
            <a:pPr lvl="0" algn="just" defTabSz="914400" eaLnBrk="0" fontAlgn="base" hangingPunct="0">
              <a:spcBef>
                <a:spcPct val="0"/>
              </a:spcBef>
              <a:spcAft>
                <a:spcPct val="0"/>
              </a:spcAft>
            </a:pPr>
            <a:endParaRPr kumimoji="0" lang="en-IN" altLang="en-US" sz="800" b="0" i="0" u="none" strike="noStrike" cap="none" normalizeH="0" baseline="0" dirty="0">
              <a:ln>
                <a:noFill/>
              </a:ln>
              <a:solidFill>
                <a:schemeClr val="tx1"/>
              </a:solidFill>
              <a:effectLst/>
              <a:latin typeface="Arial" panose="020B0604020202020204" pitchFamily="34" charset="0"/>
            </a:endParaRPr>
          </a:p>
          <a:p>
            <a:pPr lvl="0" algn="just" defTabSz="914400" eaLnBrk="0" fontAlgn="base" hangingPunct="0">
              <a:spcBef>
                <a:spcPct val="0"/>
              </a:spcBef>
              <a:spcAft>
                <a:spcPct val="0"/>
              </a:spcAft>
            </a:pPr>
            <a:endParaRPr kumimoji="0" lang="en-GB" altLang="en-US" sz="800" b="0" i="0" u="none" strike="noStrike" cap="none" normalizeH="0" baseline="0" dirty="0">
              <a:ln>
                <a:noFill/>
              </a:ln>
              <a:solidFill>
                <a:schemeClr val="tx1"/>
              </a:solidFill>
              <a:effectLst/>
              <a:latin typeface="Arial" panose="020B0604020202020204" pitchFamily="34" charset="0"/>
            </a:endParaRPr>
          </a:p>
        </p:txBody>
      </p:sp>
      <p:sp>
        <p:nvSpPr>
          <p:cNvPr id="9" name="Content Placeholder 8">
            <a:extLst>
              <a:ext uri="{FF2B5EF4-FFF2-40B4-BE49-F238E27FC236}">
                <a16:creationId xmlns:a16="http://schemas.microsoft.com/office/drawing/2014/main" id="{8441558B-8A29-B316-D515-A35B1B15E868}"/>
              </a:ext>
            </a:extLst>
          </p:cNvPr>
          <p:cNvSpPr txBox="1">
            <a:spLocks noGrp="1"/>
          </p:cNvSpPr>
          <p:nvPr>
            <p:ph idx="1"/>
          </p:nvPr>
        </p:nvSpPr>
        <p:spPr>
          <a:xfrm>
            <a:off x="5948312" y="838704"/>
            <a:ext cx="5405488" cy="2062103"/>
          </a:xfrm>
          <a:prstGeom prst="rect">
            <a:avLst/>
          </a:prstGeom>
          <a:solidFill>
            <a:schemeClr val="accent2">
              <a:lumMod val="20000"/>
              <a:lumOff val="80000"/>
            </a:schemeClr>
          </a:solid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800" b="1"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Confluence - Best Digital Working Space for Businesses</a:t>
            </a:r>
            <a:endParaRPr kumimoji="0" lang="en-GB" altLang="en-US" sz="800" b="0" i="0" u="none" strike="noStrike" cap="none" normalizeH="0" baseline="0" dirty="0">
              <a:ln>
                <a:noFill/>
              </a:ln>
              <a:effectLst/>
              <a:latin typeface="Arial" panose="020B0604020202020204" pitchFamily="34" charset="0"/>
            </a:endParaRPr>
          </a:p>
          <a:p>
            <a:pPr marL="0" lvl="0" indent="0" algn="just" eaLnBrk="0" fontAlgn="base" hangingPunct="0">
              <a:lnSpc>
                <a:spcPct val="100000"/>
              </a:lnSpc>
              <a:spcBef>
                <a:spcPct val="0"/>
              </a:spcBef>
              <a:spcAft>
                <a:spcPct val="0"/>
              </a:spcAft>
              <a:buNone/>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Confluence by Atlassian is one of the best knowledge management tools for sharing organization data and creating and maintaining it efficiently as it is a collaborative tool (</a:t>
            </a:r>
            <a:r>
              <a:rPr kumimoji="0" lang="en-GB" altLang="en-US" sz="800" b="0" i="0" u="none" strike="noStrike" cap="none" normalizeH="0" baseline="0" dirty="0" err="1">
                <a:ln>
                  <a:noFill/>
                </a:ln>
                <a:effectLst/>
                <a:latin typeface="Arial" panose="020B0604020202020204" pitchFamily="34" charset="0"/>
                <a:ea typeface="Calibri" panose="020F0502020204030204" pitchFamily="34" charset="0"/>
                <a:cs typeface="Times New Roman" panose="02020603050405020304" pitchFamily="18" charset="0"/>
              </a:rPr>
              <a:t>Tregua</a:t>
            </a: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 </a:t>
            </a:r>
            <a:r>
              <a:rPr kumimoji="0" lang="en-GB" altLang="en-US" sz="800" b="0" i="0" u="none" strike="noStrike" cap="none" normalizeH="0" baseline="0" dirty="0" err="1">
                <a:ln>
                  <a:noFill/>
                </a:ln>
                <a:effectLst/>
                <a:latin typeface="Arial" panose="020B0604020202020204" pitchFamily="34" charset="0"/>
                <a:ea typeface="Calibri" panose="020F0502020204030204" pitchFamily="34" charset="0"/>
                <a:cs typeface="Times New Roman" panose="02020603050405020304" pitchFamily="18" charset="0"/>
              </a:rPr>
              <a:t>D’Auria</a:t>
            </a: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 and Brozovic, 2022).</a:t>
            </a:r>
            <a:r>
              <a:rPr lang="en-GB" sz="800" dirty="0"/>
              <a:t> When looking for a platform to manage the projects in a coordinated and secure manner, go no further than </a:t>
            </a:r>
            <a:r>
              <a:rPr lang="en-GB" sz="800" dirty="0" err="1"/>
              <a:t>EdrawMind</a:t>
            </a:r>
            <a:r>
              <a:rPr lang="en-GB" sz="800" dirty="0"/>
              <a:t> Online.</a:t>
            </a:r>
            <a:endParaRPr kumimoji="0" lang="en-GB" altLang="en-US" sz="800" b="0" i="0" u="none" strike="noStrike" cap="none" normalizeH="0" baseline="0" dirty="0">
              <a:ln>
                <a:noFill/>
              </a:ln>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800" b="1"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Key Features </a:t>
            </a:r>
            <a:endParaRPr kumimoji="0" lang="en-GB" altLang="en-US" sz="8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Third-party software integration (Atlassian product integration)</a:t>
            </a:r>
            <a:endParaRPr kumimoji="0" lang="en-GB" altLang="en-US" sz="8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Personalized notifications</a:t>
            </a:r>
            <a:endParaRPr kumimoji="0" lang="en-GB" altLang="en-US" sz="8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75+ database practice templates</a:t>
            </a:r>
            <a:endParaRPr kumimoji="0" lang="en-GB" altLang="en-US" sz="8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Real-time online sharing, editing, and commenting</a:t>
            </a:r>
            <a:endParaRPr kumimoji="0" lang="en-GB" altLang="en-US" sz="800" b="0" i="0" u="none" strike="noStrike" cap="none" normalizeH="0" baseline="0" dirty="0">
              <a:ln>
                <a:noFill/>
              </a:ln>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800" b="1"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Advantage</a:t>
            </a:r>
            <a:endParaRPr kumimoji="0" lang="en-GB" altLang="en-US" sz="8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Organizations can integrate it into Trello and Google Calendar</a:t>
            </a:r>
            <a:endParaRPr kumimoji="0" lang="en-GB" altLang="en-US" sz="8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It offers an easy-to-use interface to the users</a:t>
            </a:r>
            <a:endParaRPr kumimoji="0" lang="en-GB" altLang="en-US" sz="8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In order to collaborate in real-time, it will offer cross-functional teams </a:t>
            </a:r>
            <a:endParaRPr kumimoji="0" lang="en-GB" altLang="en-US" sz="800" b="0" i="0" u="none" strike="noStrike" cap="none" normalizeH="0" baseline="0" dirty="0">
              <a:ln>
                <a:noFill/>
              </a:ln>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800" b="1"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Disadvantage</a:t>
            </a:r>
            <a:endParaRPr kumimoji="0" lang="en-GB" altLang="en-US" sz="8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There is a very narrow option list for document styling </a:t>
            </a:r>
            <a:endParaRPr kumimoji="0" lang="en-GB" altLang="en-US" sz="8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chain.</a:t>
            </a:r>
            <a:endParaRPr kumimoji="0" lang="en-GB" altLang="en-US" sz="800" b="0" i="0" u="none" strike="noStrike" cap="none" normalizeH="0" baseline="0" dirty="0">
              <a:ln>
                <a:noFill/>
              </a:ln>
              <a:effectLst/>
              <a:latin typeface="Arial" panose="020B0604020202020204" pitchFamily="34" charset="0"/>
            </a:endParaRPr>
          </a:p>
        </p:txBody>
      </p:sp>
      <p:pic>
        <p:nvPicPr>
          <p:cNvPr id="10" name="Picture 9">
            <a:extLst>
              <a:ext uri="{FF2B5EF4-FFF2-40B4-BE49-F238E27FC236}">
                <a16:creationId xmlns:a16="http://schemas.microsoft.com/office/drawing/2014/main" id="{31DDC180-C30E-3D14-0936-5453C1122221}"/>
              </a:ext>
            </a:extLst>
          </p:cNvPr>
          <p:cNvPicPr>
            <a:picLocks noChangeAspect="1"/>
          </p:cNvPicPr>
          <p:nvPr/>
        </p:nvPicPr>
        <p:blipFill>
          <a:blip r:embed="rId3"/>
          <a:stretch>
            <a:fillRect/>
          </a:stretch>
        </p:blipFill>
        <p:spPr>
          <a:xfrm>
            <a:off x="9266548" y="1595959"/>
            <a:ext cx="2087252" cy="1202787"/>
          </a:xfrm>
          <a:prstGeom prst="rect">
            <a:avLst/>
          </a:prstGeom>
        </p:spPr>
      </p:pic>
      <p:sp>
        <p:nvSpPr>
          <p:cNvPr id="11" name="TextBox 10">
            <a:extLst>
              <a:ext uri="{FF2B5EF4-FFF2-40B4-BE49-F238E27FC236}">
                <a16:creationId xmlns:a16="http://schemas.microsoft.com/office/drawing/2014/main" id="{3159654A-717A-89D9-8F47-C3318BF8224A}"/>
              </a:ext>
            </a:extLst>
          </p:cNvPr>
          <p:cNvSpPr txBox="1"/>
          <p:nvPr/>
        </p:nvSpPr>
        <p:spPr>
          <a:xfrm>
            <a:off x="838199" y="2039033"/>
            <a:ext cx="5110113" cy="3293209"/>
          </a:xfrm>
          <a:prstGeom prst="rect">
            <a:avLst/>
          </a:prstGeom>
          <a:solidFill>
            <a:schemeClr val="accent2">
              <a:lumMod val="60000"/>
              <a:lumOff val="40000"/>
            </a:schemeClr>
          </a:solid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800" b="1" i="0" u="none" strike="noStrike" cap="none" normalizeH="0" baseline="0" dirty="0" err="1">
                <a:ln>
                  <a:noFill/>
                </a:ln>
                <a:effectLst/>
                <a:latin typeface="Times New Roman" panose="02020603050405020304" pitchFamily="18" charset="0"/>
                <a:ea typeface="Calibri" panose="020F0502020204030204" pitchFamily="34" charset="0"/>
                <a:cs typeface="Times New Roman" panose="02020603050405020304" pitchFamily="18" charset="0"/>
              </a:rPr>
              <a:t>EdrawMind</a:t>
            </a:r>
            <a:r>
              <a:rPr kumimoji="0" lang="en-GB" altLang="en-US" sz="800" b="1"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 All-in-one Visualization Knowledge Management Tool</a:t>
            </a:r>
            <a:endParaRPr kumimoji="0" lang="en-GB" altLang="en-US" sz="8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One notably complete KM tool for organizing knowledge via visualization is </a:t>
            </a:r>
            <a:r>
              <a:rPr kumimoji="0" lang="en-GB" altLang="en-US" sz="800" b="0" i="0" u="none" strike="noStrike" cap="none" normalizeH="0" baseline="0" dirty="0" err="1">
                <a:ln>
                  <a:noFill/>
                </a:ln>
                <a:effectLst/>
                <a:latin typeface="Arial" panose="020B0604020202020204" pitchFamily="34" charset="0"/>
                <a:ea typeface="Calibri" panose="020F0502020204030204" pitchFamily="34" charset="0"/>
                <a:cs typeface="Times New Roman" panose="02020603050405020304" pitchFamily="18" charset="0"/>
              </a:rPr>
              <a:t>EdrawMind</a:t>
            </a: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 By enabling sizable project management and sales teams to use mind maps to build their knowledge bases, it offers an alternative to traditional approaches (</a:t>
            </a:r>
            <a:r>
              <a:rPr kumimoji="0" lang="en-GB" altLang="en-US" sz="800" b="0" i="0" u="none" strike="noStrike" cap="none" normalizeH="0" baseline="0" dirty="0" err="1">
                <a:ln>
                  <a:noFill/>
                </a:ln>
                <a:effectLst/>
                <a:latin typeface="Arial" panose="020B0604020202020204" pitchFamily="34" charset="0"/>
                <a:ea typeface="Calibri" panose="020F0502020204030204" pitchFamily="34" charset="0"/>
                <a:cs typeface="Times New Roman" panose="02020603050405020304" pitchFamily="18" charset="0"/>
              </a:rPr>
              <a:t>Oberländer</a:t>
            </a: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 </a:t>
            </a:r>
            <a:r>
              <a:rPr kumimoji="0" lang="en-GB" altLang="en-US" sz="800" b="0" i="0" u="none" strike="noStrike" cap="none" normalizeH="0" baseline="0" dirty="0" err="1">
                <a:ln>
                  <a:noFill/>
                </a:ln>
                <a:effectLst/>
                <a:latin typeface="Arial" panose="020B0604020202020204" pitchFamily="34" charset="0"/>
                <a:ea typeface="Calibri" panose="020F0502020204030204" pitchFamily="34" charset="0"/>
                <a:cs typeface="Times New Roman" panose="02020603050405020304" pitchFamily="18" charset="0"/>
              </a:rPr>
              <a:t>Beinicke</a:t>
            </a: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 and </a:t>
            </a:r>
            <a:r>
              <a:rPr kumimoji="0" lang="en-GB" altLang="en-US" sz="800" b="0" i="0" u="none" strike="noStrike" cap="none" normalizeH="0" baseline="0" dirty="0" err="1">
                <a:ln>
                  <a:noFill/>
                </a:ln>
                <a:effectLst/>
                <a:latin typeface="Arial" panose="020B0604020202020204" pitchFamily="34" charset="0"/>
                <a:ea typeface="Calibri" panose="020F0502020204030204" pitchFamily="34" charset="0"/>
                <a:cs typeface="Times New Roman" panose="02020603050405020304" pitchFamily="18" charset="0"/>
              </a:rPr>
              <a:t>Bipp</a:t>
            </a: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 2020). Users and organizations can condense large documents into more readable formats by using </a:t>
            </a:r>
            <a:r>
              <a:rPr kumimoji="0" lang="en-GB" altLang="en-US" sz="800" b="0" i="0" u="none" strike="noStrike" cap="none" normalizeH="0" baseline="0" dirty="0" err="1">
                <a:ln>
                  <a:noFill/>
                </a:ln>
                <a:effectLst/>
                <a:latin typeface="Arial" panose="020B0604020202020204" pitchFamily="34" charset="0"/>
                <a:ea typeface="Calibri" panose="020F0502020204030204" pitchFamily="34" charset="0"/>
                <a:cs typeface="Times New Roman" panose="02020603050405020304" pitchFamily="18" charset="0"/>
              </a:rPr>
              <a:t>EdrawMind's</a:t>
            </a: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 comprehensive mind map gallery. It also offers a platform for collaboration where teams may meet to discuss their knowledge repositories, make the necessary changes, and share feedback.</a:t>
            </a:r>
            <a:endParaRPr kumimoji="0" lang="en-GB" altLang="en-US" sz="800" b="0" i="0" u="none" strike="noStrike" cap="none" normalizeH="0" baseline="0" dirty="0">
              <a:ln>
                <a:noFill/>
              </a:ln>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dirty="0">
                <a:ln>
                  <a:noFill/>
                </a:ln>
                <a:effectLst/>
                <a:latin typeface="Arial" panose="020B0604020202020204" pitchFamily="34" charset="0"/>
                <a:ea typeface="Times New Roman" panose="02020603050405020304" pitchFamily="18" charset="0"/>
                <a:cs typeface="Times New Roman" panose="02020603050405020304" pitchFamily="18" charset="0"/>
              </a:rPr>
              <a:t>Key Features </a:t>
            </a:r>
            <a:endParaRPr kumimoji="0" lang="en-US" altLang="en-US" sz="8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effectLst/>
                <a:latin typeface="Arial" panose="020B0604020202020204" pitchFamily="34" charset="0"/>
                <a:ea typeface="Times New Roman" panose="02020603050405020304" pitchFamily="18" charset="0"/>
                <a:cs typeface="Times New Roman" panose="02020603050405020304" pitchFamily="18" charset="0"/>
              </a:rPr>
              <a:t>Collaborative working space</a:t>
            </a:r>
            <a:endParaRPr kumimoji="0" lang="en-US" altLang="en-US" sz="8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effectLst/>
                <a:latin typeface="Arial" panose="020B0604020202020204" pitchFamily="34" charset="0"/>
                <a:ea typeface="Times New Roman" panose="02020603050405020304" pitchFamily="18" charset="0"/>
                <a:cs typeface="Times New Roman" panose="02020603050405020304" pitchFamily="18" charset="0"/>
              </a:rPr>
              <a:t>Automatic mind map presentations and outline features</a:t>
            </a:r>
            <a:endParaRPr kumimoji="0" lang="en-US" altLang="en-US" sz="8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effectLst/>
                <a:latin typeface="Arial" panose="020B0604020202020204" pitchFamily="34" charset="0"/>
                <a:ea typeface="Times New Roman" panose="02020603050405020304" pitchFamily="18" charset="0"/>
                <a:cs typeface="Times New Roman" panose="02020603050405020304" pitchFamily="18" charset="0"/>
              </a:rPr>
              <a:t>Pre-made templates (Concepts maps, mind maps, and processing maps, etc.)</a:t>
            </a:r>
            <a:endParaRPr kumimoji="0" lang="en-US" altLang="en-US" sz="8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effectLst/>
                <a:latin typeface="Arial" panose="020B0604020202020204" pitchFamily="34" charset="0"/>
                <a:ea typeface="Times New Roman" panose="02020603050405020304" pitchFamily="18" charset="0"/>
                <a:cs typeface="Times New Roman" panose="02020603050405020304" pitchFamily="18" charset="0"/>
              </a:rPr>
              <a:t>AI-powered mind mapping assistance</a:t>
            </a:r>
            <a:endParaRPr kumimoji="0" lang="en-US" altLang="en-US" sz="8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effectLst/>
                <a:latin typeface="Arial" panose="020B0604020202020204" pitchFamily="34" charset="0"/>
                <a:ea typeface="Times New Roman" panose="02020603050405020304" pitchFamily="18" charset="0"/>
                <a:cs typeface="Times New Roman" panose="02020603050405020304" pitchFamily="18" charset="0"/>
              </a:rPr>
              <a:t>Multi-format file support</a:t>
            </a:r>
            <a:endParaRPr kumimoji="0" lang="en-US" altLang="en-US" sz="8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effectLst/>
                <a:latin typeface="Arial" panose="020B0604020202020204" pitchFamily="34" charset="0"/>
                <a:ea typeface="Times New Roman" panose="02020603050405020304" pitchFamily="18" charset="0"/>
                <a:cs typeface="Times New Roman" panose="02020603050405020304" pitchFamily="18" charset="0"/>
              </a:rPr>
              <a:t>Cross-platform support (Linux, Mac, Windows, iOS, Android)</a:t>
            </a:r>
            <a:endParaRPr kumimoji="0" lang="en-US" altLang="en-US" sz="800" b="0" i="0" u="none" strike="noStrike" cap="none" normalizeH="0" baseline="0" dirty="0">
              <a:ln>
                <a:noFill/>
              </a:ln>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dirty="0">
                <a:ln>
                  <a:noFill/>
                </a:ln>
                <a:effectLst/>
                <a:latin typeface="Arial" panose="020B0604020202020204" pitchFamily="34" charset="0"/>
                <a:ea typeface="Times New Roman" panose="02020603050405020304" pitchFamily="18" charset="0"/>
                <a:cs typeface="Times New Roman" panose="02020603050405020304" pitchFamily="18" charset="0"/>
              </a:rPr>
              <a:t>Pros </a:t>
            </a:r>
            <a:endParaRPr kumimoji="0" lang="en-US" altLang="en-US" sz="8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The KM tool allows the organization to turn or cut huge or extensive documents into bite-size mind map information.</a:t>
            </a:r>
            <a:endParaRPr kumimoji="0" lang="en-GB" altLang="en-US" sz="8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It also provides premade mind map templates which can help the company or employees to save effort and time.</a:t>
            </a:r>
            <a:endParaRPr kumimoji="0" lang="en-GB" altLang="en-US" sz="8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By using these templates as examples teams can conduct brainstorming sessions.</a:t>
            </a:r>
            <a:endParaRPr kumimoji="0" lang="en-GB" altLang="en-US" sz="800" b="0" i="0" u="none" strike="noStrike" cap="none" normalizeH="0" baseline="0" dirty="0">
              <a:ln>
                <a:noFill/>
              </a:ln>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800" b="1"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Cons </a:t>
            </a:r>
            <a:endParaRPr kumimoji="0" lang="en-GB" altLang="en-US" sz="8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The AI features are available only in the premium version as the free version of this tool does not offer the feature of AI.</a:t>
            </a:r>
            <a:endParaRPr kumimoji="0" lang="en-GB" altLang="en-US" sz="8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err="1">
                <a:ln>
                  <a:noFill/>
                </a:ln>
                <a:effectLst/>
                <a:latin typeface="Arial" panose="020B0604020202020204" pitchFamily="34" charset="0"/>
                <a:ea typeface="Calibri" panose="020F0502020204030204" pitchFamily="34" charset="0"/>
                <a:cs typeface="Times New Roman" panose="02020603050405020304" pitchFamily="18" charset="0"/>
              </a:rPr>
              <a:t>EdrawMind</a:t>
            </a: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 can be utilized by the sales team and remote project management team within the organization as it can help them build knowledge repositories (Rezaei, </a:t>
            </a:r>
            <a:r>
              <a:rPr kumimoji="0" lang="en-GB" altLang="en-US" sz="800" b="0" i="0" u="none" strike="noStrike" cap="none" normalizeH="0" baseline="0" dirty="0" err="1">
                <a:ln>
                  <a:noFill/>
                </a:ln>
                <a:effectLst/>
                <a:latin typeface="Arial" panose="020B0604020202020204" pitchFamily="34" charset="0"/>
                <a:ea typeface="Calibri" panose="020F0502020204030204" pitchFamily="34" charset="0"/>
                <a:cs typeface="Times New Roman" panose="02020603050405020304" pitchFamily="18" charset="0"/>
              </a:rPr>
              <a:t>Khalilzadeh</a:t>
            </a: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 and Soleimani, 2021). They can also save time for priority tasks</a:t>
            </a:r>
            <a:endParaRPr kumimoji="0" lang="en-GB" altLang="en-US" sz="800" b="0" i="0" u="none" strike="noStrike" cap="none" normalizeH="0" baseline="0" dirty="0">
              <a:ln>
                <a:noFill/>
              </a:ln>
              <a:effectLst/>
              <a:latin typeface="Arial" panose="020B0604020202020204" pitchFamily="34" charset="0"/>
            </a:endParaRPr>
          </a:p>
        </p:txBody>
      </p:sp>
      <p:pic>
        <p:nvPicPr>
          <p:cNvPr id="12" name="Picture 11">
            <a:extLst>
              <a:ext uri="{FF2B5EF4-FFF2-40B4-BE49-F238E27FC236}">
                <a16:creationId xmlns:a16="http://schemas.microsoft.com/office/drawing/2014/main" id="{A67F6B91-262E-8676-9094-C6AEABE6566F}"/>
              </a:ext>
            </a:extLst>
          </p:cNvPr>
          <p:cNvPicPr>
            <a:picLocks noChangeAspect="1"/>
          </p:cNvPicPr>
          <p:nvPr/>
        </p:nvPicPr>
        <p:blipFill>
          <a:blip r:embed="rId4" cstate="print"/>
          <a:stretch>
            <a:fillRect/>
          </a:stretch>
        </p:blipFill>
        <p:spPr>
          <a:xfrm>
            <a:off x="4538448" y="2939760"/>
            <a:ext cx="1409864" cy="882539"/>
          </a:xfrm>
          <a:prstGeom prst="rect">
            <a:avLst/>
          </a:prstGeom>
        </p:spPr>
      </p:pic>
      <p:sp>
        <p:nvSpPr>
          <p:cNvPr id="13" name="Content Placeholder 8">
            <a:extLst>
              <a:ext uri="{FF2B5EF4-FFF2-40B4-BE49-F238E27FC236}">
                <a16:creationId xmlns:a16="http://schemas.microsoft.com/office/drawing/2014/main" id="{0C197FEF-325C-33A9-F7FE-D1CE742671F9}"/>
              </a:ext>
            </a:extLst>
          </p:cNvPr>
          <p:cNvSpPr txBox="1">
            <a:spLocks/>
          </p:cNvSpPr>
          <p:nvPr/>
        </p:nvSpPr>
        <p:spPr>
          <a:xfrm>
            <a:off x="5948312" y="3023918"/>
            <a:ext cx="5405488" cy="2308324"/>
          </a:xfrm>
          <a:prstGeom prst="rect">
            <a:avLst/>
          </a:prstGeom>
          <a:solidFill>
            <a:schemeClr val="accent6">
              <a:lumMod val="40000"/>
              <a:lumOff val="60000"/>
            </a:schemeClr>
          </a:solidFill>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eaLnBrk="0" fontAlgn="base" hangingPunct="0">
              <a:lnSpc>
                <a:spcPct val="100000"/>
              </a:lnSpc>
              <a:spcBef>
                <a:spcPct val="0"/>
              </a:spcBef>
              <a:spcAft>
                <a:spcPct val="0"/>
              </a:spcAft>
              <a:buFontTx/>
              <a:buNone/>
            </a:pPr>
            <a:r>
              <a:rPr lang="en-GB" sz="800" b="1" dirty="0"/>
              <a:t>Notion </a:t>
            </a:r>
          </a:p>
          <a:p>
            <a:pPr marL="0" indent="0" algn="just" eaLnBrk="0" fontAlgn="base" hangingPunct="0">
              <a:lnSpc>
                <a:spcPct val="100000"/>
              </a:lnSpc>
              <a:spcBef>
                <a:spcPct val="0"/>
              </a:spcBef>
              <a:spcAft>
                <a:spcPct val="0"/>
              </a:spcAft>
              <a:buFontTx/>
              <a:buNone/>
            </a:pPr>
            <a:r>
              <a:rPr lang="en-GB" sz="800" dirty="0"/>
              <a:t>The notion is the best tool to organize and collaborate several data types as it is an alternative for teams. When it comes to knowledge management tools, one of the main advantages of Notion is that it lets users arrange their data anyway they see appropriate.  </a:t>
            </a:r>
          </a:p>
          <a:p>
            <a:pPr marL="0" indent="0" algn="ctr" eaLnBrk="0" fontAlgn="base" hangingPunct="0">
              <a:lnSpc>
                <a:spcPct val="100000"/>
              </a:lnSpc>
              <a:spcBef>
                <a:spcPct val="0"/>
              </a:spcBef>
              <a:spcAft>
                <a:spcPct val="0"/>
              </a:spcAft>
              <a:buFontTx/>
              <a:buNone/>
            </a:pPr>
            <a:r>
              <a:rPr lang="en-GB" altLang="en-US" sz="800" b="1" dirty="0">
                <a:latin typeface="Arial" panose="020B0604020202020204" pitchFamily="34" charset="0"/>
                <a:ea typeface="Calibri" panose="020F0502020204030204" pitchFamily="34" charset="0"/>
                <a:cs typeface="Times New Roman" panose="02020603050405020304" pitchFamily="18" charset="0"/>
              </a:rPr>
              <a:t>Key Features </a:t>
            </a:r>
            <a:endParaRPr lang="en-GB" altLang="en-US" sz="800" dirty="0">
              <a:latin typeface="Arial" panose="020B0604020202020204" pitchFamily="34" charset="0"/>
            </a:endParaRPr>
          </a:p>
          <a:p>
            <a:pPr marL="0" indent="0" algn="just" eaLnBrk="0" fontAlgn="base" hangingPunct="0">
              <a:lnSpc>
                <a:spcPct val="100000"/>
              </a:lnSpc>
              <a:spcBef>
                <a:spcPct val="0"/>
              </a:spcBef>
              <a:spcAft>
                <a:spcPct val="0"/>
              </a:spcAft>
              <a:buFontTx/>
              <a:buChar char="•"/>
            </a:pPr>
            <a:r>
              <a:rPr lang="en-US" altLang="en-US" sz="800" dirty="0">
                <a:latin typeface="Arial" panose="020B0604020202020204" pitchFamily="34" charset="0"/>
                <a:ea typeface="Calibri" panose="020F0502020204030204" pitchFamily="34" charset="0"/>
                <a:cs typeface="Times New Roman" panose="02020603050405020304" pitchFamily="18" charset="0"/>
              </a:rPr>
              <a:t>Search Functionality and Note-taking </a:t>
            </a:r>
          </a:p>
          <a:p>
            <a:pPr marL="0" indent="0" algn="just" eaLnBrk="0" fontAlgn="base" hangingPunct="0">
              <a:lnSpc>
                <a:spcPct val="100000"/>
              </a:lnSpc>
              <a:spcBef>
                <a:spcPct val="0"/>
              </a:spcBef>
              <a:spcAft>
                <a:spcPct val="0"/>
              </a:spcAft>
              <a:buFontTx/>
              <a:buChar char="•"/>
            </a:pPr>
            <a:r>
              <a:rPr lang="en-US" altLang="en-US" sz="800" dirty="0">
                <a:latin typeface="Arial" panose="020B0604020202020204" pitchFamily="34" charset="0"/>
                <a:ea typeface="Calibri" panose="020F0502020204030204" pitchFamily="34" charset="0"/>
                <a:cs typeface="Times New Roman" panose="02020603050405020304" pitchFamily="18" charset="0"/>
              </a:rPr>
              <a:t>Flexible team workspace</a:t>
            </a:r>
          </a:p>
          <a:p>
            <a:pPr marL="0" indent="0" algn="just" eaLnBrk="0" fontAlgn="base" hangingPunct="0">
              <a:lnSpc>
                <a:spcPct val="100000"/>
              </a:lnSpc>
              <a:spcBef>
                <a:spcPct val="0"/>
              </a:spcBef>
              <a:spcAft>
                <a:spcPct val="0"/>
              </a:spcAft>
              <a:buFontTx/>
              <a:buChar char="•"/>
            </a:pPr>
            <a:r>
              <a:rPr lang="en-US" altLang="en-US" sz="800" dirty="0">
                <a:latin typeface="Arial" panose="020B0604020202020204" pitchFamily="34" charset="0"/>
                <a:ea typeface="Calibri" panose="020F0502020204030204" pitchFamily="34" charset="0"/>
                <a:cs typeface="Times New Roman" panose="02020603050405020304" pitchFamily="18" charset="0"/>
              </a:rPr>
              <a:t>Easily embedded media types </a:t>
            </a:r>
          </a:p>
          <a:p>
            <a:pPr marL="0" indent="0" algn="ctr" eaLnBrk="0" fontAlgn="base" hangingPunct="0">
              <a:lnSpc>
                <a:spcPct val="100000"/>
              </a:lnSpc>
              <a:spcBef>
                <a:spcPct val="0"/>
              </a:spcBef>
              <a:spcAft>
                <a:spcPct val="0"/>
              </a:spcAft>
              <a:buFontTx/>
              <a:buChar char="•"/>
            </a:pPr>
            <a:r>
              <a:rPr lang="en-GB" altLang="en-US" sz="800" b="1" dirty="0">
                <a:latin typeface="Arial" panose="020B0604020202020204" pitchFamily="34" charset="0"/>
                <a:ea typeface="Calibri" panose="020F0502020204030204" pitchFamily="34" charset="0"/>
                <a:cs typeface="Times New Roman" panose="02020603050405020304" pitchFamily="18" charset="0"/>
              </a:rPr>
              <a:t>Advantage</a:t>
            </a:r>
            <a:endParaRPr lang="en-GB" altLang="en-US" sz="800" dirty="0">
              <a:latin typeface="Arial" panose="020B0604020202020204" pitchFamily="34" charset="0"/>
            </a:endParaRPr>
          </a:p>
          <a:p>
            <a:pPr marL="0" indent="0" algn="just" eaLnBrk="0" fontAlgn="base" hangingPunct="0">
              <a:lnSpc>
                <a:spcPct val="100000"/>
              </a:lnSpc>
              <a:spcBef>
                <a:spcPct val="0"/>
              </a:spcBef>
              <a:spcAft>
                <a:spcPct val="0"/>
              </a:spcAft>
              <a:buFontTx/>
              <a:buChar char="•"/>
            </a:pPr>
            <a:r>
              <a:rPr lang="en-US" altLang="en-US" sz="800" dirty="0">
                <a:latin typeface="Arial" panose="020B0604020202020204" pitchFamily="34" charset="0"/>
                <a:ea typeface="Calibri" panose="020F0502020204030204" pitchFamily="34" charset="0"/>
                <a:cs typeface="Times New Roman" panose="02020603050405020304" pitchFamily="18" charset="0"/>
              </a:rPr>
              <a:t>Organisational teams can easily leave comments, access documents, and track changes</a:t>
            </a:r>
          </a:p>
          <a:p>
            <a:pPr marL="0" indent="0" algn="just" eaLnBrk="0" fontAlgn="base" hangingPunct="0">
              <a:lnSpc>
                <a:spcPct val="100000"/>
              </a:lnSpc>
              <a:spcBef>
                <a:spcPct val="0"/>
              </a:spcBef>
              <a:spcAft>
                <a:spcPct val="0"/>
              </a:spcAft>
              <a:buFontTx/>
              <a:buChar char="•"/>
            </a:pPr>
            <a:r>
              <a:rPr lang="en-US" altLang="en-US" sz="800" dirty="0">
                <a:latin typeface="Arial" panose="020B0604020202020204" pitchFamily="34" charset="0"/>
                <a:ea typeface="Calibri" panose="020F0502020204030204" pitchFamily="34" charset="0"/>
                <a:cs typeface="Times New Roman" panose="02020603050405020304" pitchFamily="18" charset="0"/>
              </a:rPr>
              <a:t>Customizable database templates and layouts can be supported by this tool</a:t>
            </a:r>
            <a:endParaRPr lang="en-GB" altLang="en-US" sz="800" b="1" dirty="0">
              <a:latin typeface="Arial" panose="020B0604020202020204" pitchFamily="34" charset="0"/>
              <a:ea typeface="Calibri" panose="020F0502020204030204" pitchFamily="34" charset="0"/>
              <a:cs typeface="Times New Roman" panose="02020603050405020304" pitchFamily="18" charset="0"/>
            </a:endParaRPr>
          </a:p>
          <a:p>
            <a:pPr marL="0" indent="0" algn="ctr" eaLnBrk="0" fontAlgn="base" hangingPunct="0">
              <a:lnSpc>
                <a:spcPct val="100000"/>
              </a:lnSpc>
              <a:spcBef>
                <a:spcPct val="0"/>
              </a:spcBef>
              <a:spcAft>
                <a:spcPct val="0"/>
              </a:spcAft>
              <a:buFontTx/>
              <a:buNone/>
            </a:pPr>
            <a:r>
              <a:rPr lang="en-GB" altLang="en-US" sz="800" b="1" dirty="0">
                <a:latin typeface="Arial" panose="020B0604020202020204" pitchFamily="34" charset="0"/>
                <a:ea typeface="Calibri" panose="020F0502020204030204" pitchFamily="34" charset="0"/>
                <a:cs typeface="Times New Roman" panose="02020603050405020304" pitchFamily="18" charset="0"/>
              </a:rPr>
              <a:t>Disadvantage</a:t>
            </a:r>
            <a:endParaRPr lang="en-GB" altLang="en-US" sz="800" dirty="0">
              <a:latin typeface="Arial" panose="020B0604020202020204" pitchFamily="34" charset="0"/>
            </a:endParaRPr>
          </a:p>
          <a:p>
            <a:pPr marL="0" indent="0" algn="just" eaLnBrk="0" fontAlgn="base" hangingPunct="0">
              <a:lnSpc>
                <a:spcPct val="100000"/>
              </a:lnSpc>
              <a:spcBef>
                <a:spcPct val="0"/>
              </a:spcBef>
              <a:spcAft>
                <a:spcPct val="0"/>
              </a:spcAft>
              <a:buFontTx/>
              <a:buChar char="•"/>
            </a:pPr>
            <a:r>
              <a:rPr lang="en-US" altLang="en-US" sz="800" dirty="0">
                <a:latin typeface="Arial" panose="020B0604020202020204" pitchFamily="34" charset="0"/>
                <a:ea typeface="Calibri" panose="020F0502020204030204" pitchFamily="34" charset="0"/>
                <a:cs typeface="Times New Roman" panose="02020603050405020304" pitchFamily="18" charset="0"/>
              </a:rPr>
              <a:t>The performance of the tools can be impacted negatively by high data volume </a:t>
            </a:r>
            <a:r>
              <a:rPr lang="en-GB" altLang="en-US" sz="800" dirty="0">
                <a:latin typeface="Arial" panose="020B0604020202020204" pitchFamily="34" charset="0"/>
                <a:ea typeface="Calibri" panose="020F0502020204030204" pitchFamily="34" charset="0"/>
                <a:cs typeface="Times New Roman" panose="02020603050405020304" pitchFamily="18" charset="0"/>
              </a:rPr>
              <a:t>.</a:t>
            </a:r>
          </a:p>
          <a:p>
            <a:pPr marL="0" indent="0" algn="ctr" eaLnBrk="0" fontAlgn="base" hangingPunct="0">
              <a:lnSpc>
                <a:spcPct val="100000"/>
              </a:lnSpc>
              <a:spcBef>
                <a:spcPct val="0"/>
              </a:spcBef>
              <a:spcAft>
                <a:spcPct val="0"/>
              </a:spcAft>
              <a:buNone/>
            </a:pPr>
            <a:r>
              <a:rPr lang="en-GB" sz="800" b="1" dirty="0" err="1"/>
              <a:t>Bloomfire</a:t>
            </a:r>
            <a:endParaRPr lang="en-GB" sz="800" b="1" dirty="0"/>
          </a:p>
          <a:p>
            <a:pPr marL="0" indent="0" algn="just" eaLnBrk="0" fontAlgn="base" hangingPunct="0">
              <a:lnSpc>
                <a:spcPct val="100000"/>
              </a:lnSpc>
              <a:spcBef>
                <a:spcPct val="0"/>
              </a:spcBef>
              <a:spcAft>
                <a:spcPct val="0"/>
              </a:spcAft>
              <a:buNone/>
            </a:pPr>
            <a:r>
              <a:rPr lang="en-GB" sz="800" dirty="0" err="1"/>
              <a:t>Bloomfire</a:t>
            </a:r>
            <a:r>
              <a:rPr lang="en-GB" sz="800" dirty="0"/>
              <a:t> promotes self-sufficiency for external and internal networks as it is an advanced knowledge management tool.</a:t>
            </a:r>
          </a:p>
          <a:p>
            <a:pPr marL="0" indent="0" algn="just" eaLnBrk="0" fontAlgn="base" hangingPunct="0">
              <a:lnSpc>
                <a:spcPct val="100000"/>
              </a:lnSpc>
              <a:spcBef>
                <a:spcPct val="0"/>
              </a:spcBef>
              <a:spcAft>
                <a:spcPct val="0"/>
              </a:spcAft>
              <a:buNone/>
            </a:pPr>
            <a:r>
              <a:rPr lang="en-US" altLang="en-US" sz="800" dirty="0">
                <a:latin typeface="Arial" panose="020B0604020202020204" pitchFamily="34" charset="0"/>
              </a:rPr>
              <a:t>Key Features</a:t>
            </a:r>
          </a:p>
          <a:p>
            <a:pPr marL="0" indent="0" algn="just" eaLnBrk="0" fontAlgn="base" hangingPunct="0">
              <a:lnSpc>
                <a:spcPct val="100000"/>
              </a:lnSpc>
              <a:spcBef>
                <a:spcPct val="0"/>
              </a:spcBef>
              <a:spcAft>
                <a:spcPct val="0"/>
              </a:spcAft>
              <a:buNone/>
            </a:pPr>
            <a:r>
              <a:rPr lang="en-US" altLang="en-US" sz="800" dirty="0">
                <a:latin typeface="Arial" panose="020B0604020202020204" pitchFamily="34" charset="0"/>
              </a:rPr>
              <a:t>Third-party app integration</a:t>
            </a:r>
          </a:p>
          <a:p>
            <a:pPr marL="0" indent="0" algn="just" eaLnBrk="0" fontAlgn="base" hangingPunct="0">
              <a:lnSpc>
                <a:spcPct val="100000"/>
              </a:lnSpc>
              <a:spcBef>
                <a:spcPct val="0"/>
              </a:spcBef>
              <a:spcAft>
                <a:spcPct val="0"/>
              </a:spcAft>
              <a:buNone/>
            </a:pPr>
            <a:r>
              <a:rPr lang="en-US" altLang="en-US" sz="800" dirty="0">
                <a:latin typeface="Arial" panose="020B0604020202020204" pitchFamily="34" charset="0"/>
              </a:rPr>
              <a:t>Powerful, AI-powered search functionality</a:t>
            </a:r>
            <a:endParaRPr lang="en-GB" altLang="en-US" sz="800" dirty="0">
              <a:latin typeface="Arial" panose="020B0604020202020204" pitchFamily="34" charset="0"/>
            </a:endParaRPr>
          </a:p>
        </p:txBody>
      </p:sp>
      <p:sp>
        <p:nvSpPr>
          <p:cNvPr id="14" name="TextBox 13">
            <a:extLst>
              <a:ext uri="{FF2B5EF4-FFF2-40B4-BE49-F238E27FC236}">
                <a16:creationId xmlns:a16="http://schemas.microsoft.com/office/drawing/2014/main" id="{69896AB3-6772-4160-8094-5F889EC9FCEC}"/>
              </a:ext>
            </a:extLst>
          </p:cNvPr>
          <p:cNvSpPr txBox="1"/>
          <p:nvPr/>
        </p:nvSpPr>
        <p:spPr>
          <a:xfrm>
            <a:off x="838199" y="5332242"/>
            <a:ext cx="10515601" cy="808170"/>
          </a:xfrm>
          <a:prstGeom prst="rect">
            <a:avLst/>
          </a:prstGeom>
          <a:solidFill>
            <a:schemeClr val="accent1">
              <a:lumMod val="20000"/>
              <a:lumOff val="80000"/>
            </a:schemeClr>
          </a:solidFill>
        </p:spPr>
        <p:txBody>
          <a:bodyPr wrap="square" rtlCol="0">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GB" altLang="en-US" sz="8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rPr>
              <a:t>In the end, it has been concluded that a competitive edge can be provided to the organization by efficiently managing knowledge and information. Employees and teams can foster a culture of continuous learning, can stay abreast of industry trends, and adapt to changing business environments by honing these skills. However, by implementing the best KM tools and technologies, organizations can be able to secure their private data and facilitate the best experience for their customers and employees. Along with this, all the tools determined above can be beneficial for teams and companies to share information. Organizations can also minimize the resources spent on the implementation process of KM by leveraging free or low-cost versions, integrating existing infrastructure, and implementing a phased rollout. </a:t>
            </a:r>
            <a:endParaRPr kumimoji="0" lang="en-GB" altLang="en-US" sz="800" b="0" i="0" u="none" strike="noStrike" cap="none" normalizeH="0" baseline="0" dirty="0">
              <a:ln>
                <a:noFill/>
              </a:ln>
              <a:effectLst/>
              <a:latin typeface="Arial" panose="020B0604020202020204" pitchFamily="34" charset="0"/>
            </a:endParaRPr>
          </a:p>
        </p:txBody>
      </p:sp>
      <p:pic>
        <p:nvPicPr>
          <p:cNvPr id="15" name="Picture 14">
            <a:extLst>
              <a:ext uri="{FF2B5EF4-FFF2-40B4-BE49-F238E27FC236}">
                <a16:creationId xmlns:a16="http://schemas.microsoft.com/office/drawing/2014/main" id="{14BFA74D-0819-EE55-ABA7-8A2038647BFC}"/>
              </a:ext>
            </a:extLst>
          </p:cNvPr>
          <p:cNvPicPr>
            <a:picLocks noChangeAspect="1"/>
          </p:cNvPicPr>
          <p:nvPr/>
        </p:nvPicPr>
        <p:blipFill>
          <a:blip r:embed="rId5" cstate="print"/>
          <a:stretch>
            <a:fillRect/>
          </a:stretch>
        </p:blipFill>
        <p:spPr>
          <a:xfrm>
            <a:off x="10439400" y="3780380"/>
            <a:ext cx="914399" cy="948778"/>
          </a:xfrm>
          <a:prstGeom prst="rect">
            <a:avLst/>
          </a:prstGeom>
        </p:spPr>
      </p:pic>
      <p:pic>
        <p:nvPicPr>
          <p:cNvPr id="1026" name="Picture 2"/>
          <p:cNvPicPr>
            <a:picLocks noChangeAspect="1" noChangeArrowheads="1"/>
          </p:cNvPicPr>
          <p:nvPr/>
        </p:nvPicPr>
        <p:blipFill>
          <a:blip r:embed="rId6" cstate="print"/>
          <a:srcRect/>
          <a:stretch>
            <a:fillRect/>
          </a:stretch>
        </p:blipFill>
        <p:spPr bwMode="auto">
          <a:xfrm>
            <a:off x="5094469" y="1684867"/>
            <a:ext cx="815264" cy="324573"/>
          </a:xfrm>
          <a:prstGeom prst="rect">
            <a:avLst/>
          </a:prstGeom>
          <a:noFill/>
          <a:ln w="9525">
            <a:noFill/>
            <a:miter lim="800000"/>
            <a:headEnd/>
            <a:tailEnd/>
          </a:ln>
          <a:effectLst/>
        </p:spPr>
      </p:pic>
      <p:sp>
        <p:nvSpPr>
          <p:cNvPr id="16" name="Rectangle 15"/>
          <p:cNvSpPr/>
          <p:nvPr/>
        </p:nvSpPr>
        <p:spPr>
          <a:xfrm>
            <a:off x="7992533" y="4885267"/>
            <a:ext cx="3335867" cy="372533"/>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800" b="1" dirty="0"/>
              <a:t>Advantage</a:t>
            </a:r>
          </a:p>
          <a:p>
            <a:pPr algn="just"/>
            <a:r>
              <a:rPr lang="en-US" sz="800" dirty="0"/>
              <a:t>Teams and employees within the bank can easily access significant sources by utilizing tags through AI content.</a:t>
            </a:r>
          </a:p>
        </p:txBody>
      </p:sp>
    </p:spTree>
    <p:extLst>
      <p:ext uri="{BB962C8B-B14F-4D97-AF65-F5344CB8AC3E}">
        <p14:creationId xmlns:p14="http://schemas.microsoft.com/office/powerpoint/2010/main" val="3545372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82</TotalTime>
  <Words>1131</Words>
  <Application>Microsoft Office PowerPoint</Application>
  <PresentationFormat>Widescreen</PresentationFormat>
  <Paragraphs>61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Rohits Den</dc:creator>
  <cp:lastModifiedBy>Rohits Den</cp:lastModifiedBy>
  <cp:revision>6</cp:revision>
  <dcterms:created xsi:type="dcterms:W3CDTF">2024-04-12T16:09:15Z</dcterms:created>
  <dcterms:modified xsi:type="dcterms:W3CDTF">2024-04-18T18:23:56Z</dcterms:modified>
</cp:coreProperties>
</file>