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theme/theme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8.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9.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666" r:id="rId2"/>
    <p:sldMasterId id="2147483678" r:id="rId3"/>
    <p:sldMasterId id="2147483680" r:id="rId4"/>
    <p:sldMasterId id="2147483682" r:id="rId5"/>
    <p:sldMasterId id="2147483684" r:id="rId6"/>
    <p:sldMasterId id="2147483687" r:id="rId7"/>
    <p:sldMasterId id="2147483700" r:id="rId8"/>
    <p:sldMasterId id="2147483713" r:id="rId9"/>
    <p:sldMasterId id="2147483719" r:id="rId10"/>
  </p:sldMasterIdLst>
  <p:notesMasterIdLst>
    <p:notesMasterId r:id="rId40"/>
  </p:notesMasterIdLst>
  <p:sldIdLst>
    <p:sldId id="264" r:id="rId11"/>
    <p:sldId id="277" r:id="rId12"/>
    <p:sldId id="285" r:id="rId13"/>
    <p:sldId id="452" r:id="rId14"/>
    <p:sldId id="339" r:id="rId15"/>
    <p:sldId id="283" r:id="rId16"/>
    <p:sldId id="450" r:id="rId17"/>
    <p:sldId id="316" r:id="rId18"/>
    <p:sldId id="317" r:id="rId19"/>
    <p:sldId id="318" r:id="rId20"/>
    <p:sldId id="292" r:id="rId21"/>
    <p:sldId id="267" r:id="rId22"/>
    <p:sldId id="319" r:id="rId23"/>
    <p:sldId id="470" r:id="rId24"/>
    <p:sldId id="293" r:id="rId25"/>
    <p:sldId id="468" r:id="rId26"/>
    <p:sldId id="471" r:id="rId27"/>
    <p:sldId id="340" r:id="rId28"/>
    <p:sldId id="341" r:id="rId29"/>
    <p:sldId id="342" r:id="rId30"/>
    <p:sldId id="343" r:id="rId31"/>
    <p:sldId id="265" r:id="rId32"/>
    <p:sldId id="323" r:id="rId33"/>
    <p:sldId id="298" r:id="rId34"/>
    <p:sldId id="472" r:id="rId35"/>
    <p:sldId id="295" r:id="rId36"/>
    <p:sldId id="296" r:id="rId37"/>
    <p:sldId id="320" r:id="rId38"/>
    <p:sldId id="32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7123D2-C581-4E66-97F5-CF033D0160E1}" v="26" dt="2023-10-10T16:31:24.8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98" autoAdjust="0"/>
    <p:restoredTop sz="79755" autoAdjust="0"/>
  </p:normalViewPr>
  <p:slideViewPr>
    <p:cSldViewPr snapToGrid="0">
      <p:cViewPr>
        <p:scale>
          <a:sx n="76" d="100"/>
          <a:sy n="76" d="100"/>
        </p:scale>
        <p:origin x="11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theme" Target="theme/theme1.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microsoft.com/office/2015/10/relationships/revisionInfo" Target="revisionInfo.xml"/><Relationship Id="rId20" Type="http://schemas.openxmlformats.org/officeDocument/2006/relationships/slide" Target="slides/slide10.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Evans (Institute of Management and Health)" userId="d9a8b39e-a9d4-4d81-a719-001f6364ef6d" providerId="ADAL" clId="{807123D2-C581-4E66-97F5-CF033D0160E1}"/>
    <pc:docChg chg="undo custSel mod addSld delSld modSld sldOrd modMainMaster">
      <pc:chgData name="Helen Evans (Institute of Management and Health)" userId="d9a8b39e-a9d4-4d81-a719-001f6364ef6d" providerId="ADAL" clId="{807123D2-C581-4E66-97F5-CF033D0160E1}" dt="2023-10-10T16:46:24.616" v="161" actId="47"/>
      <pc:docMkLst>
        <pc:docMk/>
      </pc:docMkLst>
      <pc:sldChg chg="modSp mod ord">
        <pc:chgData name="Helen Evans (Institute of Management and Health)" userId="d9a8b39e-a9d4-4d81-a719-001f6364ef6d" providerId="ADAL" clId="{807123D2-C581-4E66-97F5-CF033D0160E1}" dt="2023-10-10T16:31:24.876" v="156" actId="1076"/>
        <pc:sldMkLst>
          <pc:docMk/>
          <pc:sldMk cId="0" sldId="265"/>
        </pc:sldMkLst>
        <pc:spChg chg="mod">
          <ac:chgData name="Helen Evans (Institute of Management and Health)" userId="d9a8b39e-a9d4-4d81-a719-001f6364ef6d" providerId="ADAL" clId="{807123D2-C581-4E66-97F5-CF033D0160E1}" dt="2023-10-10T16:10:28.344" v="19" actId="6549"/>
          <ac:spMkLst>
            <pc:docMk/>
            <pc:sldMk cId="0" sldId="265"/>
            <ac:spMk id="4" creationId="{CFAB982C-5160-4D1C-8D30-80F46FDB400B}"/>
          </ac:spMkLst>
        </pc:spChg>
        <pc:picChg chg="mod">
          <ac:chgData name="Helen Evans (Institute of Management and Health)" userId="d9a8b39e-a9d4-4d81-a719-001f6364ef6d" providerId="ADAL" clId="{807123D2-C581-4E66-97F5-CF033D0160E1}" dt="2023-10-10T16:31:24.876" v="156" actId="1076"/>
          <ac:picMkLst>
            <pc:docMk/>
            <pc:sldMk cId="0" sldId="265"/>
            <ac:picMk id="13315" creationId="{835AFEA9-7AC2-4AFA-9972-F19F60275531}"/>
          </ac:picMkLst>
        </pc:picChg>
      </pc:sldChg>
      <pc:sldChg chg="modSp setBg">
        <pc:chgData name="Helen Evans (Institute of Management and Health)" userId="d9a8b39e-a9d4-4d81-a719-001f6364ef6d" providerId="ADAL" clId="{807123D2-C581-4E66-97F5-CF033D0160E1}" dt="2023-10-10T16:29:40.289" v="145"/>
        <pc:sldMkLst>
          <pc:docMk/>
          <pc:sldMk cId="2375787933" sldId="267"/>
        </pc:sldMkLst>
        <pc:spChg chg="mod">
          <ac:chgData name="Helen Evans (Institute of Management and Health)" userId="d9a8b39e-a9d4-4d81-a719-001f6364ef6d" providerId="ADAL" clId="{807123D2-C581-4E66-97F5-CF033D0160E1}" dt="2023-10-10T15:06:37.647" v="16" actId="33524"/>
          <ac:spMkLst>
            <pc:docMk/>
            <pc:sldMk cId="2375787933" sldId="267"/>
            <ac:spMk id="1030" creationId="{17797966-0119-6A2E-8006-B2A982EB3636}"/>
          </ac:spMkLst>
        </pc:spChg>
      </pc:sldChg>
      <pc:sldChg chg="del setBg">
        <pc:chgData name="Helen Evans (Institute of Management and Health)" userId="d9a8b39e-a9d4-4d81-a719-001f6364ef6d" providerId="ADAL" clId="{807123D2-C581-4E66-97F5-CF033D0160E1}" dt="2023-10-10T16:46:24.616" v="161" actId="47"/>
        <pc:sldMkLst>
          <pc:docMk/>
          <pc:sldMk cId="2941564429" sldId="273"/>
        </pc:sldMkLst>
      </pc:sldChg>
      <pc:sldChg chg="del">
        <pc:chgData name="Helen Evans (Institute of Management and Health)" userId="d9a8b39e-a9d4-4d81-a719-001f6364ef6d" providerId="ADAL" clId="{807123D2-C581-4E66-97F5-CF033D0160E1}" dt="2023-10-10T15:07:39.764" v="17" actId="47"/>
        <pc:sldMkLst>
          <pc:docMk/>
          <pc:sldMk cId="1420184332" sldId="280"/>
        </pc:sldMkLst>
      </pc:sldChg>
      <pc:sldChg chg="setBg">
        <pc:chgData name="Helen Evans (Institute of Management and Health)" userId="d9a8b39e-a9d4-4d81-a719-001f6364ef6d" providerId="ADAL" clId="{807123D2-C581-4E66-97F5-CF033D0160E1}" dt="2023-10-10T16:29:40.289" v="145"/>
        <pc:sldMkLst>
          <pc:docMk/>
          <pc:sldMk cId="244548635" sldId="285"/>
        </pc:sldMkLst>
      </pc:sldChg>
      <pc:sldChg chg="addSp delSp modSp mod setBg modAnim delDesignElem chgLayout modNotesTx">
        <pc:chgData name="Helen Evans (Institute of Management and Health)" userId="d9a8b39e-a9d4-4d81-a719-001f6364ef6d" providerId="ADAL" clId="{807123D2-C581-4E66-97F5-CF033D0160E1}" dt="2023-10-10T16:30:28.561" v="150" actId="1076"/>
        <pc:sldMkLst>
          <pc:docMk/>
          <pc:sldMk cId="1276424288" sldId="295"/>
        </pc:sldMkLst>
        <pc:spChg chg="mod">
          <ac:chgData name="Helen Evans (Institute of Management and Health)" userId="d9a8b39e-a9d4-4d81-a719-001f6364ef6d" providerId="ADAL" clId="{807123D2-C581-4E66-97F5-CF033D0160E1}" dt="2023-10-10T16:30:18.527" v="149" actId="1076"/>
          <ac:spMkLst>
            <pc:docMk/>
            <pc:sldMk cId="1276424288" sldId="295"/>
            <ac:spMk id="2" creationId="{6BD1E788-F7B6-42DB-A60F-D8194E794451}"/>
          </ac:spMkLst>
        </pc:spChg>
        <pc:spChg chg="mod">
          <ac:chgData name="Helen Evans (Institute of Management and Health)" userId="d9a8b39e-a9d4-4d81-a719-001f6364ef6d" providerId="ADAL" clId="{807123D2-C581-4E66-97F5-CF033D0160E1}" dt="2023-10-10T16:30:28.561" v="150" actId="1076"/>
          <ac:spMkLst>
            <pc:docMk/>
            <pc:sldMk cId="1276424288" sldId="295"/>
            <ac:spMk id="3" creationId="{169C9AFB-A945-437F-A271-01F1E26F63DC}"/>
          </ac:spMkLst>
        </pc:spChg>
        <pc:spChg chg="add del mod ord">
          <ac:chgData name="Helen Evans (Institute of Management and Health)" userId="d9a8b39e-a9d4-4d81-a719-001f6364ef6d" providerId="ADAL" clId="{807123D2-C581-4E66-97F5-CF033D0160E1}" dt="2023-10-10T16:28:32.119" v="133" actId="700"/>
          <ac:spMkLst>
            <pc:docMk/>
            <pc:sldMk cId="1276424288" sldId="295"/>
            <ac:spMk id="4" creationId="{233B50A9-C21C-48C4-8193-E79C2C1F2385}"/>
          </ac:spMkLst>
        </pc:spChg>
        <pc:spChg chg="add del mod ord">
          <ac:chgData name="Helen Evans (Institute of Management and Health)" userId="d9a8b39e-a9d4-4d81-a719-001f6364ef6d" providerId="ADAL" clId="{807123D2-C581-4E66-97F5-CF033D0160E1}" dt="2023-10-10T16:28:32.119" v="133" actId="700"/>
          <ac:spMkLst>
            <pc:docMk/>
            <pc:sldMk cId="1276424288" sldId="295"/>
            <ac:spMk id="5" creationId="{E7678AAA-B1F3-42EC-9F86-D7DC2817A687}"/>
          </ac:spMkLst>
        </pc:spChg>
        <pc:spChg chg="add del">
          <ac:chgData name="Helen Evans (Institute of Management and Health)" userId="d9a8b39e-a9d4-4d81-a719-001f6364ef6d" providerId="ADAL" clId="{807123D2-C581-4E66-97F5-CF033D0160E1}" dt="2023-10-10T16:28:32.119" v="133" actId="700"/>
          <ac:spMkLst>
            <pc:docMk/>
            <pc:sldMk cId="1276424288" sldId="295"/>
            <ac:spMk id="8" creationId="{DFF2AC85-FAA0-4844-813F-83C04D7382E2}"/>
          </ac:spMkLst>
        </pc:spChg>
        <pc:spChg chg="add del">
          <ac:chgData name="Helen Evans (Institute of Management and Health)" userId="d9a8b39e-a9d4-4d81-a719-001f6364ef6d" providerId="ADAL" clId="{807123D2-C581-4E66-97F5-CF033D0160E1}" dt="2023-10-10T16:28:32.119" v="133" actId="700"/>
          <ac:spMkLst>
            <pc:docMk/>
            <pc:sldMk cId="1276424288" sldId="295"/>
            <ac:spMk id="10" creationId="{89CC0F1E-BAA2-47B1-8F83-7ECB9FD9E009}"/>
          </ac:spMkLst>
        </pc:spChg>
      </pc:sldChg>
      <pc:sldChg chg="addSp delSp modSp mod setBg delDesignElem chgLayout">
        <pc:chgData name="Helen Evans (Institute of Management and Health)" userId="d9a8b39e-a9d4-4d81-a719-001f6364ef6d" providerId="ADAL" clId="{807123D2-C581-4E66-97F5-CF033D0160E1}" dt="2023-10-10T16:29:59.216" v="147" actId="207"/>
        <pc:sldMkLst>
          <pc:docMk/>
          <pc:sldMk cId="4072318326" sldId="296"/>
        </pc:sldMkLst>
        <pc:spChg chg="mod ord">
          <ac:chgData name="Helen Evans (Institute of Management and Health)" userId="d9a8b39e-a9d4-4d81-a719-001f6364ef6d" providerId="ADAL" clId="{807123D2-C581-4E66-97F5-CF033D0160E1}" dt="2023-10-10T16:29:59.216" v="147" actId="207"/>
          <ac:spMkLst>
            <pc:docMk/>
            <pc:sldMk cId="4072318326" sldId="296"/>
            <ac:spMk id="2" creationId="{8CC756AC-6BCE-4CA7-B4D5-18EE81FDAC5E}"/>
          </ac:spMkLst>
        </pc:spChg>
        <pc:spChg chg="add del mod ord">
          <ac:chgData name="Helen Evans (Institute of Management and Health)" userId="d9a8b39e-a9d4-4d81-a719-001f6364ef6d" providerId="ADAL" clId="{807123D2-C581-4E66-97F5-CF033D0160E1}" dt="2023-10-10T16:28:52.154" v="136" actId="700"/>
          <ac:spMkLst>
            <pc:docMk/>
            <pc:sldMk cId="4072318326" sldId="296"/>
            <ac:spMk id="3" creationId="{D6BF8442-B9AD-4600-9DCA-8A73CEC182AA}"/>
          </ac:spMkLst>
        </pc:spChg>
        <pc:spChg chg="mod">
          <ac:chgData name="Helen Evans (Institute of Management and Health)" userId="d9a8b39e-a9d4-4d81-a719-001f6364ef6d" providerId="ADAL" clId="{807123D2-C581-4E66-97F5-CF033D0160E1}" dt="2023-10-10T16:28:57.034" v="137" actId="14100"/>
          <ac:spMkLst>
            <pc:docMk/>
            <pc:sldMk cId="4072318326" sldId="296"/>
            <ac:spMk id="4" creationId="{4CFFC6B6-5745-401C-9169-40B33E85E9EC}"/>
          </ac:spMkLst>
        </pc:spChg>
        <pc:spChg chg="add del">
          <ac:chgData name="Helen Evans (Institute of Management and Health)" userId="d9a8b39e-a9d4-4d81-a719-001f6364ef6d" providerId="ADAL" clId="{807123D2-C581-4E66-97F5-CF033D0160E1}" dt="2023-10-10T16:28:52.154" v="136" actId="700"/>
          <ac:spMkLst>
            <pc:docMk/>
            <pc:sldMk cId="4072318326" sldId="296"/>
            <ac:spMk id="1031" creationId="{BCC55ACC-A2F6-403C-A3A4-D59B3734D45F}"/>
          </ac:spMkLst>
        </pc:spChg>
        <pc:picChg chg="mod">
          <ac:chgData name="Helen Evans (Institute of Management and Health)" userId="d9a8b39e-a9d4-4d81-a719-001f6364ef6d" providerId="ADAL" clId="{807123D2-C581-4E66-97F5-CF033D0160E1}" dt="2023-10-10T16:29:02.370" v="139" actId="14100"/>
          <ac:picMkLst>
            <pc:docMk/>
            <pc:sldMk cId="4072318326" sldId="296"/>
            <ac:picMk id="1026" creationId="{3FC2071B-1EE8-D84C-8426-FD5B9807D438}"/>
          </ac:picMkLst>
        </pc:picChg>
      </pc:sldChg>
      <pc:sldChg chg="addSp delSp modSp mod setBg setClrOvrMap delDesignElem chgLayout">
        <pc:chgData name="Helen Evans (Institute of Management and Health)" userId="d9a8b39e-a9d4-4d81-a719-001f6364ef6d" providerId="ADAL" clId="{807123D2-C581-4E66-97F5-CF033D0160E1}" dt="2023-10-10T16:29:40.289" v="145"/>
        <pc:sldMkLst>
          <pc:docMk/>
          <pc:sldMk cId="1722028399" sldId="298"/>
        </pc:sldMkLst>
        <pc:spChg chg="add mod ord">
          <ac:chgData name="Helen Evans (Institute of Management and Health)" userId="d9a8b39e-a9d4-4d81-a719-001f6364ef6d" providerId="ADAL" clId="{807123D2-C581-4E66-97F5-CF033D0160E1}" dt="2023-10-10T16:28:04.407" v="129" actId="403"/>
          <ac:spMkLst>
            <pc:docMk/>
            <pc:sldMk cId="1722028399" sldId="298"/>
            <ac:spMk id="3" creationId="{2A00C7C3-3C1F-4B19-80F4-FC837D306745}"/>
          </ac:spMkLst>
        </pc:spChg>
        <pc:spChg chg="add mod ord">
          <ac:chgData name="Helen Evans (Institute of Management and Health)" userId="d9a8b39e-a9d4-4d81-a719-001f6364ef6d" providerId="ADAL" clId="{807123D2-C581-4E66-97F5-CF033D0160E1}" dt="2023-10-10T16:28:11.293" v="131" actId="14100"/>
          <ac:spMkLst>
            <pc:docMk/>
            <pc:sldMk cId="1722028399" sldId="298"/>
            <ac:spMk id="4" creationId="{376783F4-F315-46E2-9693-9CA36C883892}"/>
          </ac:spMkLst>
        </pc:spChg>
        <pc:spChg chg="del">
          <ac:chgData name="Helen Evans (Institute of Management and Health)" userId="d9a8b39e-a9d4-4d81-a719-001f6364ef6d" providerId="ADAL" clId="{807123D2-C581-4E66-97F5-CF033D0160E1}" dt="2023-10-10T16:24:21.399" v="23" actId="26606"/>
          <ac:spMkLst>
            <pc:docMk/>
            <pc:sldMk cId="1722028399" sldId="298"/>
            <ac:spMk id="6" creationId="{EA665499-60B6-1D4D-0F7F-4E9FA7A810B2}"/>
          </ac:spMkLst>
        </pc:spChg>
        <pc:spChg chg="del">
          <ac:chgData name="Helen Evans (Institute of Management and Health)" userId="d9a8b39e-a9d4-4d81-a719-001f6364ef6d" providerId="ADAL" clId="{807123D2-C581-4E66-97F5-CF033D0160E1}" dt="2023-10-10T16:24:14.060" v="22" actId="700"/>
          <ac:spMkLst>
            <pc:docMk/>
            <pc:sldMk cId="1722028399" sldId="298"/>
            <ac:spMk id="11" creationId="{EE1FC7B4-E4A7-4452-B413-1A623E3A7230}"/>
          </ac:spMkLst>
        </pc:spChg>
        <pc:spChg chg="del">
          <ac:chgData name="Helen Evans (Institute of Management and Health)" userId="d9a8b39e-a9d4-4d81-a719-001f6364ef6d" providerId="ADAL" clId="{807123D2-C581-4E66-97F5-CF033D0160E1}" dt="2023-10-10T16:24:14.060" v="22" actId="700"/>
          <ac:spMkLst>
            <pc:docMk/>
            <pc:sldMk cId="1722028399" sldId="298"/>
            <ac:spMk id="13" creationId="{E0709AF0-24F0-4486-B189-BE6386BDB198}"/>
          </ac:spMkLst>
        </pc:spChg>
        <pc:spChg chg="del">
          <ac:chgData name="Helen Evans (Institute of Management and Health)" userId="d9a8b39e-a9d4-4d81-a719-001f6364ef6d" providerId="ADAL" clId="{807123D2-C581-4E66-97F5-CF033D0160E1}" dt="2023-10-10T16:24:14.060" v="22" actId="700"/>
          <ac:spMkLst>
            <pc:docMk/>
            <pc:sldMk cId="1722028399" sldId="298"/>
            <ac:spMk id="15" creationId="{FBE3B62F-5853-4A3C-B050-6186351A7176}"/>
          </ac:spMkLst>
        </pc:spChg>
        <pc:grpChg chg="add">
          <ac:chgData name="Helen Evans (Institute of Management and Health)" userId="d9a8b39e-a9d4-4d81-a719-001f6364ef6d" providerId="ADAL" clId="{807123D2-C581-4E66-97F5-CF033D0160E1}" dt="2023-10-10T16:24:21.399" v="23" actId="26606"/>
          <ac:grpSpMkLst>
            <pc:docMk/>
            <pc:sldMk cId="1722028399" sldId="298"/>
            <ac:grpSpMk id="8" creationId="{6258F736-B256-8039-9DC6-F4E49A5C5AD5}"/>
          </ac:grpSpMkLst>
        </pc:grpChg>
        <pc:picChg chg="mod ord">
          <ac:chgData name="Helen Evans (Institute of Management and Health)" userId="d9a8b39e-a9d4-4d81-a719-001f6364ef6d" providerId="ADAL" clId="{807123D2-C581-4E66-97F5-CF033D0160E1}" dt="2023-10-10T16:24:25.222" v="24" actId="14100"/>
          <ac:picMkLst>
            <pc:docMk/>
            <pc:sldMk cId="1722028399" sldId="298"/>
            <ac:picMk id="2" creationId="{FC662487-BC7E-85B9-3CFB-CDA549CA9D0F}"/>
          </ac:picMkLst>
        </pc:picChg>
      </pc:sldChg>
      <pc:sldChg chg="modSp mod">
        <pc:chgData name="Helen Evans (Institute of Management and Health)" userId="d9a8b39e-a9d4-4d81-a719-001f6364ef6d" providerId="ADAL" clId="{807123D2-C581-4E66-97F5-CF033D0160E1}" dt="2023-10-10T15:03:11.646" v="1" actId="6549"/>
        <pc:sldMkLst>
          <pc:docMk/>
          <pc:sldMk cId="0" sldId="318"/>
        </pc:sldMkLst>
        <pc:spChg chg="mod">
          <ac:chgData name="Helen Evans (Institute of Management and Health)" userId="d9a8b39e-a9d4-4d81-a719-001f6364ef6d" providerId="ADAL" clId="{807123D2-C581-4E66-97F5-CF033D0160E1}" dt="2023-10-10T15:03:11.646" v="1" actId="6549"/>
          <ac:spMkLst>
            <pc:docMk/>
            <pc:sldMk cId="0" sldId="318"/>
            <ac:spMk id="7171" creationId="{1AB8A845-1DC9-4A35-8D0F-34FFEBE4D240}"/>
          </ac:spMkLst>
        </pc:spChg>
      </pc:sldChg>
      <pc:sldChg chg="del">
        <pc:chgData name="Helen Evans (Institute of Management and Health)" userId="d9a8b39e-a9d4-4d81-a719-001f6364ef6d" providerId="ADAL" clId="{807123D2-C581-4E66-97F5-CF033D0160E1}" dt="2023-10-10T15:02:49.492" v="0" actId="47"/>
        <pc:sldMkLst>
          <pc:docMk/>
          <pc:sldMk cId="3853314016" sldId="322"/>
        </pc:sldMkLst>
      </pc:sldChg>
      <pc:sldChg chg="modSp mod setBg">
        <pc:chgData name="Helen Evans (Institute of Management and Health)" userId="d9a8b39e-a9d4-4d81-a719-001f6364ef6d" providerId="ADAL" clId="{807123D2-C581-4E66-97F5-CF033D0160E1}" dt="2023-10-10T16:30:37.568" v="151" actId="14100"/>
        <pc:sldMkLst>
          <pc:docMk/>
          <pc:sldMk cId="1195296454" sldId="323"/>
        </pc:sldMkLst>
        <pc:picChg chg="mod">
          <ac:chgData name="Helen Evans (Institute of Management and Health)" userId="d9a8b39e-a9d4-4d81-a719-001f6364ef6d" providerId="ADAL" clId="{807123D2-C581-4E66-97F5-CF033D0160E1}" dt="2023-10-10T16:30:37.568" v="151" actId="14100"/>
          <ac:picMkLst>
            <pc:docMk/>
            <pc:sldMk cId="1195296454" sldId="323"/>
            <ac:picMk id="5" creationId="{C4CCCC92-837C-49C5-B1E7-8FCA03C71DFA}"/>
          </ac:picMkLst>
        </pc:picChg>
      </pc:sldChg>
      <pc:sldChg chg="del">
        <pc:chgData name="Helen Evans (Institute of Management and Health)" userId="d9a8b39e-a9d4-4d81-a719-001f6364ef6d" providerId="ADAL" clId="{807123D2-C581-4E66-97F5-CF033D0160E1}" dt="2023-10-10T16:27:21.756" v="95" actId="47"/>
        <pc:sldMkLst>
          <pc:docMk/>
          <pc:sldMk cId="1555249484" sldId="324"/>
        </pc:sldMkLst>
      </pc:sldChg>
      <pc:sldChg chg="del">
        <pc:chgData name="Helen Evans (Institute of Management and Health)" userId="d9a8b39e-a9d4-4d81-a719-001f6364ef6d" providerId="ADAL" clId="{807123D2-C581-4E66-97F5-CF033D0160E1}" dt="2023-10-10T16:27:08.852" v="93" actId="47"/>
        <pc:sldMkLst>
          <pc:docMk/>
          <pc:sldMk cId="3218437973" sldId="325"/>
        </pc:sldMkLst>
      </pc:sldChg>
      <pc:sldChg chg="addSp modSp mod">
        <pc:chgData name="Helen Evans (Institute of Management and Health)" userId="d9a8b39e-a9d4-4d81-a719-001f6364ef6d" providerId="ADAL" clId="{807123D2-C581-4E66-97F5-CF033D0160E1}" dt="2023-10-10T15:06:09.054" v="15" actId="20577"/>
        <pc:sldMkLst>
          <pc:docMk/>
          <pc:sldMk cId="1616627162" sldId="339"/>
        </pc:sldMkLst>
        <pc:spChg chg="add mod">
          <ac:chgData name="Helen Evans (Institute of Management and Health)" userId="d9a8b39e-a9d4-4d81-a719-001f6364ef6d" providerId="ADAL" clId="{807123D2-C581-4E66-97F5-CF033D0160E1}" dt="2023-10-10T15:06:09.054" v="15" actId="20577"/>
          <ac:spMkLst>
            <pc:docMk/>
            <pc:sldMk cId="1616627162" sldId="339"/>
            <ac:spMk id="6" creationId="{37490D5E-EF79-4C81-ABDD-D019B0A53910}"/>
          </ac:spMkLst>
        </pc:spChg>
      </pc:sldChg>
      <pc:sldChg chg="modSp mod">
        <pc:chgData name="Helen Evans (Institute of Management and Health)" userId="d9a8b39e-a9d4-4d81-a719-001f6364ef6d" providerId="ADAL" clId="{807123D2-C581-4E66-97F5-CF033D0160E1}" dt="2023-10-10T16:34:52.965" v="160" actId="6549"/>
        <pc:sldMkLst>
          <pc:docMk/>
          <pc:sldMk cId="0" sldId="342"/>
        </pc:sldMkLst>
        <pc:spChg chg="mod">
          <ac:chgData name="Helen Evans (Institute of Management and Health)" userId="d9a8b39e-a9d4-4d81-a719-001f6364ef6d" providerId="ADAL" clId="{807123D2-C581-4E66-97F5-CF033D0160E1}" dt="2023-10-10T16:34:52.965" v="160" actId="6549"/>
          <ac:spMkLst>
            <pc:docMk/>
            <pc:sldMk cId="0" sldId="342"/>
            <ac:spMk id="15362" creationId="{8CF00A1D-62AF-49E4-B6D9-B1953EC54369}"/>
          </ac:spMkLst>
        </pc:spChg>
        <pc:spChg chg="mod">
          <ac:chgData name="Helen Evans (Institute of Management and Health)" userId="d9a8b39e-a9d4-4d81-a719-001f6364ef6d" providerId="ADAL" clId="{807123D2-C581-4E66-97F5-CF033D0160E1}" dt="2023-10-10T16:31:54.101" v="159" actId="14100"/>
          <ac:spMkLst>
            <pc:docMk/>
            <pc:sldMk cId="0" sldId="342"/>
            <ac:spMk id="15363" creationId="{17CB118E-5104-498A-8F51-2F85D4552EAE}"/>
          </ac:spMkLst>
        </pc:spChg>
      </pc:sldChg>
      <pc:sldChg chg="modSp mod">
        <pc:chgData name="Helen Evans (Institute of Management and Health)" userId="d9a8b39e-a9d4-4d81-a719-001f6364ef6d" providerId="ADAL" clId="{807123D2-C581-4E66-97F5-CF033D0160E1}" dt="2023-10-10T16:31:40.622" v="158" actId="14100"/>
        <pc:sldMkLst>
          <pc:docMk/>
          <pc:sldMk cId="0" sldId="343"/>
        </pc:sldMkLst>
        <pc:spChg chg="mod">
          <ac:chgData name="Helen Evans (Institute of Management and Health)" userId="d9a8b39e-a9d4-4d81-a719-001f6364ef6d" providerId="ADAL" clId="{807123D2-C581-4E66-97F5-CF033D0160E1}" dt="2023-10-10T16:31:40.622" v="158" actId="14100"/>
          <ac:spMkLst>
            <pc:docMk/>
            <pc:sldMk cId="0" sldId="343"/>
            <ac:spMk id="16387" creationId="{2510C7B4-7630-4302-B05D-A13E32834288}"/>
          </ac:spMkLst>
        </pc:spChg>
      </pc:sldChg>
      <pc:sldChg chg="setBg">
        <pc:chgData name="Helen Evans (Institute of Management and Health)" userId="d9a8b39e-a9d4-4d81-a719-001f6364ef6d" providerId="ADAL" clId="{807123D2-C581-4E66-97F5-CF033D0160E1}" dt="2023-10-10T16:29:40.289" v="145"/>
        <pc:sldMkLst>
          <pc:docMk/>
          <pc:sldMk cId="0" sldId="450"/>
        </pc:sldMkLst>
      </pc:sldChg>
      <pc:sldChg chg="del">
        <pc:chgData name="Helen Evans (Institute of Management and Health)" userId="d9a8b39e-a9d4-4d81-a719-001f6364ef6d" providerId="ADAL" clId="{807123D2-C581-4E66-97F5-CF033D0160E1}" dt="2023-10-10T15:03:55.908" v="2" actId="47"/>
        <pc:sldMkLst>
          <pc:docMk/>
          <pc:sldMk cId="0" sldId="451"/>
        </pc:sldMkLst>
      </pc:sldChg>
      <pc:sldChg chg="addSp delSp modSp mod ord">
        <pc:chgData name="Helen Evans (Institute of Management and Health)" userId="d9a8b39e-a9d4-4d81-a719-001f6364ef6d" providerId="ADAL" clId="{807123D2-C581-4E66-97F5-CF033D0160E1}" dt="2023-10-10T15:05:49.336" v="12" actId="478"/>
        <pc:sldMkLst>
          <pc:docMk/>
          <pc:sldMk cId="384730413" sldId="452"/>
        </pc:sldMkLst>
        <pc:spChg chg="mod">
          <ac:chgData name="Helen Evans (Institute of Management and Health)" userId="d9a8b39e-a9d4-4d81-a719-001f6364ef6d" providerId="ADAL" clId="{807123D2-C581-4E66-97F5-CF033D0160E1}" dt="2023-10-10T15:05:17.943" v="5" actId="1076"/>
          <ac:spMkLst>
            <pc:docMk/>
            <pc:sldMk cId="384730413" sldId="452"/>
            <ac:spMk id="3" creationId="{BB02F99A-764F-2BFF-A367-9A45424F957D}"/>
          </ac:spMkLst>
        </pc:spChg>
        <pc:spChg chg="add del mod">
          <ac:chgData name="Helen Evans (Institute of Management and Health)" userId="d9a8b39e-a9d4-4d81-a719-001f6364ef6d" providerId="ADAL" clId="{807123D2-C581-4E66-97F5-CF033D0160E1}" dt="2023-10-10T15:05:49.336" v="12" actId="478"/>
          <ac:spMkLst>
            <pc:docMk/>
            <pc:sldMk cId="384730413" sldId="452"/>
            <ac:spMk id="5" creationId="{EA03BF6A-0668-4F28-9123-40BA9686D4DA}"/>
          </ac:spMkLst>
        </pc:spChg>
      </pc:sldChg>
      <pc:sldChg chg="setBg">
        <pc:chgData name="Helen Evans (Institute of Management and Health)" userId="d9a8b39e-a9d4-4d81-a719-001f6364ef6d" providerId="ADAL" clId="{807123D2-C581-4E66-97F5-CF033D0160E1}" dt="2023-10-10T16:29:40.289" v="145"/>
        <pc:sldMkLst>
          <pc:docMk/>
          <pc:sldMk cId="1140115626" sldId="468"/>
        </pc:sldMkLst>
      </pc:sldChg>
      <pc:sldChg chg="del">
        <pc:chgData name="Helen Evans (Institute of Management and Health)" userId="d9a8b39e-a9d4-4d81-a719-001f6364ef6d" providerId="ADAL" clId="{807123D2-C581-4E66-97F5-CF033D0160E1}" dt="2023-10-10T16:27:18.834" v="94" actId="47"/>
        <pc:sldMkLst>
          <pc:docMk/>
          <pc:sldMk cId="2609793423" sldId="469"/>
        </pc:sldMkLst>
      </pc:sldChg>
      <pc:sldChg chg="setBg">
        <pc:chgData name="Helen Evans (Institute of Management and Health)" userId="d9a8b39e-a9d4-4d81-a719-001f6364ef6d" providerId="ADAL" clId="{807123D2-C581-4E66-97F5-CF033D0160E1}" dt="2023-10-10T16:29:40.289" v="145"/>
        <pc:sldMkLst>
          <pc:docMk/>
          <pc:sldMk cId="0" sldId="471"/>
        </pc:sldMkLst>
      </pc:sldChg>
      <pc:sldChg chg="modSp new mod">
        <pc:chgData name="Helen Evans (Institute of Management and Health)" userId="d9a8b39e-a9d4-4d81-a719-001f6364ef6d" providerId="ADAL" clId="{807123D2-C581-4E66-97F5-CF033D0160E1}" dt="2023-10-10T16:31:12.544" v="154" actId="20577"/>
        <pc:sldMkLst>
          <pc:docMk/>
          <pc:sldMk cId="784571121" sldId="472"/>
        </pc:sldMkLst>
        <pc:spChg chg="mod">
          <ac:chgData name="Helen Evans (Institute of Management and Health)" userId="d9a8b39e-a9d4-4d81-a719-001f6364ef6d" providerId="ADAL" clId="{807123D2-C581-4E66-97F5-CF033D0160E1}" dt="2023-10-10T16:31:03.879" v="152" actId="1076"/>
          <ac:spMkLst>
            <pc:docMk/>
            <pc:sldMk cId="784571121" sldId="472"/>
            <ac:spMk id="2" creationId="{610D7E57-AAA7-4F22-9AE8-43A10F22D5FD}"/>
          </ac:spMkLst>
        </pc:spChg>
        <pc:spChg chg="mod">
          <ac:chgData name="Helen Evans (Institute of Management and Health)" userId="d9a8b39e-a9d4-4d81-a719-001f6364ef6d" providerId="ADAL" clId="{807123D2-C581-4E66-97F5-CF033D0160E1}" dt="2023-10-10T16:31:12.544" v="154" actId="20577"/>
          <ac:spMkLst>
            <pc:docMk/>
            <pc:sldMk cId="784571121" sldId="472"/>
            <ac:spMk id="3" creationId="{D611FE3F-3C5C-4E64-863E-981A6629AF14}"/>
          </ac:spMkLst>
        </pc:spChg>
      </pc:sldChg>
      <pc:sldMasterChg chg="setBg modSldLayout">
        <pc:chgData name="Helen Evans (Institute of Management and Health)" userId="d9a8b39e-a9d4-4d81-a719-001f6364ef6d" providerId="ADAL" clId="{807123D2-C581-4E66-97F5-CF033D0160E1}" dt="2023-10-10T16:29:40.289" v="145"/>
        <pc:sldMasterMkLst>
          <pc:docMk/>
          <pc:sldMasterMk cId="3266776777" sldId="2147483664"/>
        </pc:sldMasterMkLst>
        <pc:sldLayoutChg chg="setBg">
          <pc:chgData name="Helen Evans (Institute of Management and Health)" userId="d9a8b39e-a9d4-4d81-a719-001f6364ef6d" providerId="ADAL" clId="{807123D2-C581-4E66-97F5-CF033D0160E1}" dt="2023-10-10T16:29:40.289" v="145"/>
          <pc:sldLayoutMkLst>
            <pc:docMk/>
            <pc:sldMasterMk cId="3266776777" sldId="2147483664"/>
            <pc:sldLayoutMk cId="4065996212" sldId="2147483665"/>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250319112" sldId="2147483666"/>
        </pc:sldMasterMkLst>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3605919613" sldId="2147483667"/>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1692472288" sldId="2147483668"/>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2794525990" sldId="2147483669"/>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127202942" sldId="2147483670"/>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2446633078" sldId="2147483671"/>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3680321041" sldId="2147483672"/>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920032601" sldId="2147483673"/>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2769932664" sldId="2147483674"/>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1366425303" sldId="2147483675"/>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3831306167" sldId="2147483676"/>
          </pc:sldLayoutMkLst>
        </pc:sldLayoutChg>
        <pc:sldLayoutChg chg="setBg">
          <pc:chgData name="Helen Evans (Institute of Management and Health)" userId="d9a8b39e-a9d4-4d81-a719-001f6364ef6d" providerId="ADAL" clId="{807123D2-C581-4E66-97F5-CF033D0160E1}" dt="2023-10-10T16:29:40.289" v="145"/>
          <pc:sldLayoutMkLst>
            <pc:docMk/>
            <pc:sldMasterMk cId="250319112" sldId="2147483666"/>
            <pc:sldLayoutMk cId="4237365001" sldId="2147483677"/>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1262128242" sldId="2147483678"/>
        </pc:sldMasterMkLst>
        <pc:sldLayoutChg chg="setBg">
          <pc:chgData name="Helen Evans (Institute of Management and Health)" userId="d9a8b39e-a9d4-4d81-a719-001f6364ef6d" providerId="ADAL" clId="{807123D2-C581-4E66-97F5-CF033D0160E1}" dt="2023-10-10T16:29:40.289" v="145"/>
          <pc:sldLayoutMkLst>
            <pc:docMk/>
            <pc:sldMasterMk cId="1262128242" sldId="2147483678"/>
            <pc:sldLayoutMk cId="3981737616" sldId="2147483679"/>
          </pc:sldLayoutMkLst>
        </pc:sldLayoutChg>
        <pc:sldLayoutChg chg="setBg">
          <pc:chgData name="Helen Evans (Institute of Management and Health)" userId="d9a8b39e-a9d4-4d81-a719-001f6364ef6d" providerId="ADAL" clId="{807123D2-C581-4E66-97F5-CF033D0160E1}" dt="2023-10-10T16:29:40.289" v="145"/>
          <pc:sldLayoutMkLst>
            <pc:docMk/>
            <pc:sldMasterMk cId="1262128242" sldId="2147483678"/>
            <pc:sldLayoutMk cId="341637443" sldId="2147483731"/>
          </pc:sldLayoutMkLst>
        </pc:sldLayoutChg>
        <pc:sldLayoutChg chg="setBg">
          <pc:chgData name="Helen Evans (Institute of Management and Health)" userId="d9a8b39e-a9d4-4d81-a719-001f6364ef6d" providerId="ADAL" clId="{807123D2-C581-4E66-97F5-CF033D0160E1}" dt="2023-10-10T16:29:40.289" v="145"/>
          <pc:sldLayoutMkLst>
            <pc:docMk/>
            <pc:sldMasterMk cId="1262128242" sldId="2147483678"/>
            <pc:sldLayoutMk cId="899834617" sldId="2147483733"/>
          </pc:sldLayoutMkLst>
        </pc:sldLayoutChg>
        <pc:sldLayoutChg chg="setBg">
          <pc:chgData name="Helen Evans (Institute of Management and Health)" userId="d9a8b39e-a9d4-4d81-a719-001f6364ef6d" providerId="ADAL" clId="{807123D2-C581-4E66-97F5-CF033D0160E1}" dt="2023-10-10T16:29:40.289" v="145"/>
          <pc:sldLayoutMkLst>
            <pc:docMk/>
            <pc:sldMasterMk cId="1262128242" sldId="2147483678"/>
            <pc:sldLayoutMk cId="2702823409" sldId="2147483734"/>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2316662969" sldId="2147483680"/>
        </pc:sldMasterMkLst>
        <pc:sldLayoutChg chg="setBg">
          <pc:chgData name="Helen Evans (Institute of Management and Health)" userId="d9a8b39e-a9d4-4d81-a719-001f6364ef6d" providerId="ADAL" clId="{807123D2-C581-4E66-97F5-CF033D0160E1}" dt="2023-10-10T16:29:40.289" v="145"/>
          <pc:sldLayoutMkLst>
            <pc:docMk/>
            <pc:sldMasterMk cId="2316662969" sldId="2147483680"/>
            <pc:sldLayoutMk cId="1453823715" sldId="2147483681"/>
          </pc:sldLayoutMkLst>
        </pc:sldLayoutChg>
        <pc:sldLayoutChg chg="setBg">
          <pc:chgData name="Helen Evans (Institute of Management and Health)" userId="d9a8b39e-a9d4-4d81-a719-001f6364ef6d" providerId="ADAL" clId="{807123D2-C581-4E66-97F5-CF033D0160E1}" dt="2023-10-10T16:29:40.289" v="145"/>
          <pc:sldLayoutMkLst>
            <pc:docMk/>
            <pc:sldMasterMk cId="2316662969" sldId="2147483680"/>
            <pc:sldLayoutMk cId="1820200729" sldId="2147483735"/>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3814865263" sldId="2147483682"/>
        </pc:sldMasterMkLst>
        <pc:sldLayoutChg chg="setBg">
          <pc:chgData name="Helen Evans (Institute of Management and Health)" userId="d9a8b39e-a9d4-4d81-a719-001f6364ef6d" providerId="ADAL" clId="{807123D2-C581-4E66-97F5-CF033D0160E1}" dt="2023-10-10T16:29:40.289" v="145"/>
          <pc:sldLayoutMkLst>
            <pc:docMk/>
            <pc:sldMasterMk cId="3814865263" sldId="2147483682"/>
            <pc:sldLayoutMk cId="2748274933" sldId="2147483683"/>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3830717619" sldId="2147483684"/>
        </pc:sldMasterMkLst>
        <pc:sldLayoutChg chg="setBg">
          <pc:chgData name="Helen Evans (Institute of Management and Health)" userId="d9a8b39e-a9d4-4d81-a719-001f6364ef6d" providerId="ADAL" clId="{807123D2-C581-4E66-97F5-CF033D0160E1}" dt="2023-10-10T16:29:40.289" v="145"/>
          <pc:sldLayoutMkLst>
            <pc:docMk/>
            <pc:sldMasterMk cId="3830717619" sldId="2147483684"/>
            <pc:sldLayoutMk cId="795429216" sldId="2147483685"/>
          </pc:sldLayoutMkLst>
        </pc:sldLayoutChg>
        <pc:sldLayoutChg chg="setBg">
          <pc:chgData name="Helen Evans (Institute of Management and Health)" userId="d9a8b39e-a9d4-4d81-a719-001f6364ef6d" providerId="ADAL" clId="{807123D2-C581-4E66-97F5-CF033D0160E1}" dt="2023-10-10T16:29:40.289" v="145"/>
          <pc:sldLayoutMkLst>
            <pc:docMk/>
            <pc:sldMasterMk cId="3830717619" sldId="2147483684"/>
            <pc:sldLayoutMk cId="1177935739" sldId="2147483686"/>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339223541" sldId="2147483687"/>
        </pc:sldMasterMkLst>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3158544751" sldId="2147483688"/>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3951954987" sldId="2147483689"/>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2506160537" sldId="2147483690"/>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2819177873" sldId="2147483691"/>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1336774172" sldId="2147483692"/>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42886658" sldId="2147483693"/>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731781304" sldId="2147483694"/>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788722922" sldId="2147483695"/>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4235564082" sldId="2147483696"/>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3083317993" sldId="2147483697"/>
          </pc:sldLayoutMkLst>
        </pc:sldLayoutChg>
        <pc:sldLayoutChg chg="setBg">
          <pc:chgData name="Helen Evans (Institute of Management and Health)" userId="d9a8b39e-a9d4-4d81-a719-001f6364ef6d" providerId="ADAL" clId="{807123D2-C581-4E66-97F5-CF033D0160E1}" dt="2023-10-10T16:29:40.289" v="145"/>
          <pc:sldLayoutMkLst>
            <pc:docMk/>
            <pc:sldMasterMk cId="339223541" sldId="2147483687"/>
            <pc:sldLayoutMk cId="3747133427" sldId="2147483698"/>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62244361" sldId="2147483700"/>
        </pc:sldMasterMkLst>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2720302013" sldId="2147483701"/>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3895306244" sldId="2147483702"/>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2930091473" sldId="2147483703"/>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1413833529" sldId="2147483704"/>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2885777937" sldId="2147483705"/>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2598148118" sldId="2147483706"/>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3968067317" sldId="2147483707"/>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447628181" sldId="2147483708"/>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998830906" sldId="2147483709"/>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587599359" sldId="2147483710"/>
          </pc:sldLayoutMkLst>
        </pc:sldLayoutChg>
        <pc:sldLayoutChg chg="setBg">
          <pc:chgData name="Helen Evans (Institute of Management and Health)" userId="d9a8b39e-a9d4-4d81-a719-001f6364ef6d" providerId="ADAL" clId="{807123D2-C581-4E66-97F5-CF033D0160E1}" dt="2023-10-10T16:29:40.289" v="145"/>
          <pc:sldLayoutMkLst>
            <pc:docMk/>
            <pc:sldMasterMk cId="62244361" sldId="2147483700"/>
            <pc:sldLayoutMk cId="2305751902" sldId="2147483711"/>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3978523484" sldId="2147483713"/>
        </pc:sldMasterMkLst>
        <pc:sldLayoutChg chg="setBg">
          <pc:chgData name="Helen Evans (Institute of Management and Health)" userId="d9a8b39e-a9d4-4d81-a719-001f6364ef6d" providerId="ADAL" clId="{807123D2-C581-4E66-97F5-CF033D0160E1}" dt="2023-10-10T16:29:40.289" v="145"/>
          <pc:sldLayoutMkLst>
            <pc:docMk/>
            <pc:sldMasterMk cId="3978523484" sldId="2147483713"/>
            <pc:sldLayoutMk cId="3773633621" sldId="2147483714"/>
          </pc:sldLayoutMkLst>
        </pc:sldLayoutChg>
        <pc:sldLayoutChg chg="setBg">
          <pc:chgData name="Helen Evans (Institute of Management and Health)" userId="d9a8b39e-a9d4-4d81-a719-001f6364ef6d" providerId="ADAL" clId="{807123D2-C581-4E66-97F5-CF033D0160E1}" dt="2023-10-10T16:29:40.289" v="145"/>
          <pc:sldLayoutMkLst>
            <pc:docMk/>
            <pc:sldMasterMk cId="3978523484" sldId="2147483713"/>
            <pc:sldLayoutMk cId="256139336" sldId="2147483715"/>
          </pc:sldLayoutMkLst>
        </pc:sldLayoutChg>
        <pc:sldLayoutChg chg="setBg">
          <pc:chgData name="Helen Evans (Institute of Management and Health)" userId="d9a8b39e-a9d4-4d81-a719-001f6364ef6d" providerId="ADAL" clId="{807123D2-C581-4E66-97F5-CF033D0160E1}" dt="2023-10-10T16:29:40.289" v="145"/>
          <pc:sldLayoutMkLst>
            <pc:docMk/>
            <pc:sldMasterMk cId="3978523484" sldId="2147483713"/>
            <pc:sldLayoutMk cId="563757040" sldId="2147483716"/>
          </pc:sldLayoutMkLst>
        </pc:sldLayoutChg>
        <pc:sldLayoutChg chg="setBg">
          <pc:chgData name="Helen Evans (Institute of Management and Health)" userId="d9a8b39e-a9d4-4d81-a719-001f6364ef6d" providerId="ADAL" clId="{807123D2-C581-4E66-97F5-CF033D0160E1}" dt="2023-10-10T16:29:40.289" v="145"/>
          <pc:sldLayoutMkLst>
            <pc:docMk/>
            <pc:sldMasterMk cId="3978523484" sldId="2147483713"/>
            <pc:sldLayoutMk cId="1594331448" sldId="2147483717"/>
          </pc:sldLayoutMkLst>
        </pc:sldLayoutChg>
      </pc:sldMasterChg>
      <pc:sldMasterChg chg="setBg modSldLayout">
        <pc:chgData name="Helen Evans (Institute of Management and Health)" userId="d9a8b39e-a9d4-4d81-a719-001f6364ef6d" providerId="ADAL" clId="{807123D2-C581-4E66-97F5-CF033D0160E1}" dt="2023-10-10T16:29:40.289" v="145"/>
        <pc:sldMasterMkLst>
          <pc:docMk/>
          <pc:sldMasterMk cId="808358544" sldId="2147483719"/>
        </pc:sldMasterMkLst>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061368669" sldId="2147483720"/>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726031692" sldId="2147483721"/>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12110575" sldId="2147483722"/>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808564697" sldId="2147483723"/>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97037892" sldId="2147483724"/>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1331419766" sldId="2147483725"/>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401606807" sldId="2147483726"/>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3840891007" sldId="2147483727"/>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1489797885" sldId="2147483728"/>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1357189495" sldId="2147483729"/>
          </pc:sldLayoutMkLst>
        </pc:sldLayoutChg>
        <pc:sldLayoutChg chg="setBg">
          <pc:chgData name="Helen Evans (Institute of Management and Health)" userId="d9a8b39e-a9d4-4d81-a719-001f6364ef6d" providerId="ADAL" clId="{807123D2-C581-4E66-97F5-CF033D0160E1}" dt="2023-10-10T16:29:40.289" v="145"/>
          <pc:sldLayoutMkLst>
            <pc:docMk/>
            <pc:sldMasterMk cId="808358544" sldId="2147483719"/>
            <pc:sldLayoutMk cId="2752233377" sldId="214748373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0897D-0F5A-43C8-9B79-361F3261D0BC}" type="datetimeFigureOut">
              <a:rPr lang="en-GB" smtClean="0"/>
              <a:t>10/10/2023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1AE680-CCF8-44A4-99B7-5694A4EA13A5}" type="slidenum">
              <a:rPr lang="en-GB" smtClean="0"/>
              <a:t>‹#›</a:t>
            </a:fld>
            <a:endParaRPr lang="en-GB"/>
          </a:p>
        </p:txBody>
      </p:sp>
    </p:spTree>
    <p:extLst>
      <p:ext uri="{BB962C8B-B14F-4D97-AF65-F5344CB8AC3E}">
        <p14:creationId xmlns:p14="http://schemas.microsoft.com/office/powerpoint/2010/main" val="3451014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C1AE680-CCF8-44A4-99B7-5694A4EA13A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602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5</a:t>
            </a:fld>
            <a:endParaRPr lang="en-GB"/>
          </a:p>
        </p:txBody>
      </p:sp>
    </p:spTree>
    <p:extLst>
      <p:ext uri="{BB962C8B-B14F-4D97-AF65-F5344CB8AC3E}">
        <p14:creationId xmlns:p14="http://schemas.microsoft.com/office/powerpoint/2010/main" val="25841758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7</a:t>
            </a:fld>
            <a:endParaRPr lang="en-GB"/>
          </a:p>
        </p:txBody>
      </p:sp>
    </p:spTree>
    <p:extLst>
      <p:ext uri="{BB962C8B-B14F-4D97-AF65-F5344CB8AC3E}">
        <p14:creationId xmlns:p14="http://schemas.microsoft.com/office/powerpoint/2010/main" val="110454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some words and summaries in the chat box to describe this for me</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2631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12</a:t>
            </a:fld>
            <a:endParaRPr lang="en-GB"/>
          </a:p>
        </p:txBody>
      </p:sp>
    </p:spTree>
    <p:extLst>
      <p:ext uri="{BB962C8B-B14F-4D97-AF65-F5344CB8AC3E}">
        <p14:creationId xmlns:p14="http://schemas.microsoft.com/office/powerpoint/2010/main" val="2851847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9054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20</a:t>
            </a:fld>
            <a:endParaRPr lang="en-GB"/>
          </a:p>
        </p:txBody>
      </p:sp>
    </p:spTree>
    <p:extLst>
      <p:ext uri="{BB962C8B-B14F-4D97-AF65-F5344CB8AC3E}">
        <p14:creationId xmlns:p14="http://schemas.microsoft.com/office/powerpoint/2010/main" val="1819689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22</a:t>
            </a:fld>
            <a:endParaRPr lang="en-GB"/>
          </a:p>
        </p:txBody>
      </p:sp>
    </p:spTree>
    <p:extLst>
      <p:ext uri="{BB962C8B-B14F-4D97-AF65-F5344CB8AC3E}">
        <p14:creationId xmlns:p14="http://schemas.microsoft.com/office/powerpoint/2010/main" val="9958346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23</a:t>
            </a:fld>
            <a:endParaRPr lang="en-GB"/>
          </a:p>
        </p:txBody>
      </p:sp>
    </p:spTree>
    <p:extLst>
      <p:ext uri="{BB962C8B-B14F-4D97-AF65-F5344CB8AC3E}">
        <p14:creationId xmlns:p14="http://schemas.microsoft.com/office/powerpoint/2010/main" val="428070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prstClr val="black"/>
              </a:solidFill>
              <a:latin typeface="Calibri" panose="020F0502020204030204"/>
            </a:endParaRP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6343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1AE680-CCF8-44A4-99B7-5694A4EA13A5}" type="slidenum">
              <a:rPr lang="en-GB" smtClean="0"/>
              <a:t>25</a:t>
            </a:fld>
            <a:endParaRPr lang="en-GB"/>
          </a:p>
        </p:txBody>
      </p:sp>
    </p:spTree>
    <p:extLst>
      <p:ext uri="{BB962C8B-B14F-4D97-AF65-F5344CB8AC3E}">
        <p14:creationId xmlns:p14="http://schemas.microsoft.com/office/powerpoint/2010/main" val="3787000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Two important professional bodies for marketers are the American Marketing Association (AMA) and the UK based Chartered Institute of Marketing (CIM), here are their definitions of marketing…</a:t>
            </a:r>
          </a:p>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2589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56501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584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5996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0591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692472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94525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7202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46633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80321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2003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69932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66425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3130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37365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3981737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29F3C-7421-D992-64BB-7753C3EFF3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58F82E-C942-BA86-2BB2-77DF37F0E3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1A5C86-1BE3-A906-AAE7-229BEBE87BDD}"/>
              </a:ext>
            </a:extLst>
          </p:cNvPr>
          <p:cNvSpPr>
            <a:spLocks noGrp="1"/>
          </p:cNvSpPr>
          <p:nvPr>
            <p:ph type="dt" sz="half" idx="10"/>
          </p:nvPr>
        </p:nvSpPr>
        <p:spPr/>
        <p:txBody>
          <a:bodyPr/>
          <a:lstStyle/>
          <a:p>
            <a:fld id="{090988F7-03B6-44B1-B3E5-5C4240EF0D62}" type="datetimeFigureOut">
              <a:rPr lang="en-GB" smtClean="0"/>
              <a:t>10/10/2023</a:t>
            </a:fld>
            <a:endParaRPr lang="en-GB"/>
          </a:p>
        </p:txBody>
      </p:sp>
      <p:sp>
        <p:nvSpPr>
          <p:cNvPr id="5" name="Footer Placeholder 4">
            <a:extLst>
              <a:ext uri="{FF2B5EF4-FFF2-40B4-BE49-F238E27FC236}">
                <a16:creationId xmlns:a16="http://schemas.microsoft.com/office/drawing/2014/main" id="{5C493601-E92F-6F98-C325-EBCA0F2A2D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8127C2-785D-D974-F68B-664CFBC7CF7A}"/>
              </a:ext>
            </a:extLst>
          </p:cNvPr>
          <p:cNvSpPr>
            <a:spLocks noGrp="1"/>
          </p:cNvSpPr>
          <p:nvPr>
            <p:ph type="sldNum" sz="quarter" idx="12"/>
          </p:nvPr>
        </p:nvSpPr>
        <p:spPr/>
        <p:txBody>
          <a:bodyPr/>
          <a:lstStyle/>
          <a:p>
            <a:fld id="{8D95D9AA-8AD4-420F-B7F9-38C0FF8B6A4B}" type="slidenum">
              <a:rPr lang="en-GB" smtClean="0"/>
              <a:t>‹#›</a:t>
            </a:fld>
            <a:endParaRPr lang="en-GB"/>
          </a:p>
        </p:txBody>
      </p:sp>
    </p:spTree>
    <p:extLst>
      <p:ext uri="{BB962C8B-B14F-4D97-AF65-F5344CB8AC3E}">
        <p14:creationId xmlns:p14="http://schemas.microsoft.com/office/powerpoint/2010/main" val="341637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D8281-E22F-49CB-E650-9D61A583FD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B5D962D-5964-6C4D-FCE5-78B5D808EE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BC7B48-69BE-0D5B-1357-2E98877446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C57CDC-E51E-AC37-51F4-B93339F3B01D}"/>
              </a:ext>
            </a:extLst>
          </p:cNvPr>
          <p:cNvSpPr>
            <a:spLocks noGrp="1"/>
          </p:cNvSpPr>
          <p:nvPr>
            <p:ph type="dt" sz="half" idx="10"/>
          </p:nvPr>
        </p:nvSpPr>
        <p:spPr/>
        <p:txBody>
          <a:bodyPr/>
          <a:lstStyle/>
          <a:p>
            <a:fld id="{090988F7-03B6-44B1-B3E5-5C4240EF0D62}" type="datetimeFigureOut">
              <a:rPr lang="en-GB" smtClean="0"/>
              <a:t>10/10/2023</a:t>
            </a:fld>
            <a:endParaRPr lang="en-GB"/>
          </a:p>
        </p:txBody>
      </p:sp>
      <p:sp>
        <p:nvSpPr>
          <p:cNvPr id="6" name="Footer Placeholder 5">
            <a:extLst>
              <a:ext uri="{FF2B5EF4-FFF2-40B4-BE49-F238E27FC236}">
                <a16:creationId xmlns:a16="http://schemas.microsoft.com/office/drawing/2014/main" id="{F95B1062-2E9B-A0EA-207D-0588BD3632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820743-A586-E14A-9671-D0EF7F28F7E7}"/>
              </a:ext>
            </a:extLst>
          </p:cNvPr>
          <p:cNvSpPr>
            <a:spLocks noGrp="1"/>
          </p:cNvSpPr>
          <p:nvPr>
            <p:ph type="sldNum" sz="quarter" idx="12"/>
          </p:nvPr>
        </p:nvSpPr>
        <p:spPr/>
        <p:txBody>
          <a:bodyPr/>
          <a:lstStyle/>
          <a:p>
            <a:fld id="{8D95D9AA-8AD4-420F-B7F9-38C0FF8B6A4B}" type="slidenum">
              <a:rPr lang="en-GB" smtClean="0"/>
              <a:t>‹#›</a:t>
            </a:fld>
            <a:endParaRPr lang="en-GB"/>
          </a:p>
        </p:txBody>
      </p:sp>
    </p:spTree>
    <p:extLst>
      <p:ext uri="{BB962C8B-B14F-4D97-AF65-F5344CB8AC3E}">
        <p14:creationId xmlns:p14="http://schemas.microsoft.com/office/powerpoint/2010/main" val="899834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9D8F2-7D48-AC9F-7FB3-F90E00EF2CB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68AA6BF-A423-4D0E-8401-6EDA23A3E6C0}"/>
              </a:ext>
            </a:extLst>
          </p:cNvPr>
          <p:cNvSpPr>
            <a:spLocks noGrp="1"/>
          </p:cNvSpPr>
          <p:nvPr>
            <p:ph type="dt" sz="half" idx="10"/>
          </p:nvPr>
        </p:nvSpPr>
        <p:spPr/>
        <p:txBody>
          <a:bodyPr/>
          <a:lstStyle/>
          <a:p>
            <a:fld id="{090988F7-03B6-44B1-B3E5-5C4240EF0D62}" type="datetimeFigureOut">
              <a:rPr lang="en-GB" smtClean="0"/>
              <a:t>10/10/2023</a:t>
            </a:fld>
            <a:endParaRPr lang="en-GB"/>
          </a:p>
        </p:txBody>
      </p:sp>
      <p:sp>
        <p:nvSpPr>
          <p:cNvPr id="4" name="Footer Placeholder 3">
            <a:extLst>
              <a:ext uri="{FF2B5EF4-FFF2-40B4-BE49-F238E27FC236}">
                <a16:creationId xmlns:a16="http://schemas.microsoft.com/office/drawing/2014/main" id="{49E7A9E2-DD59-FFF9-050B-60C2297264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8DA803-C1C1-3BB7-DC84-4741DE2755DD}"/>
              </a:ext>
            </a:extLst>
          </p:cNvPr>
          <p:cNvSpPr>
            <a:spLocks noGrp="1"/>
          </p:cNvSpPr>
          <p:nvPr>
            <p:ph type="sldNum" sz="quarter" idx="12"/>
          </p:nvPr>
        </p:nvSpPr>
        <p:spPr/>
        <p:txBody>
          <a:bodyPr/>
          <a:lstStyle/>
          <a:p>
            <a:fld id="{8D95D9AA-8AD4-420F-B7F9-38C0FF8B6A4B}" type="slidenum">
              <a:rPr lang="en-GB" smtClean="0"/>
              <a:t>‹#›</a:t>
            </a:fld>
            <a:endParaRPr lang="en-GB"/>
          </a:p>
        </p:txBody>
      </p:sp>
    </p:spTree>
    <p:extLst>
      <p:ext uri="{BB962C8B-B14F-4D97-AF65-F5344CB8AC3E}">
        <p14:creationId xmlns:p14="http://schemas.microsoft.com/office/powerpoint/2010/main" val="270282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4538237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202007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82749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954292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1779357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585447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9519549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061605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19177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3367741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8866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317813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887229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355640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08331799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1"/>
            <a:ext cx="2743200" cy="365125"/>
          </a:xfrm>
          <a:prstGeom prst="rect">
            <a:avLst/>
          </a:prstGeom>
        </p:spPr>
        <p:txBody>
          <a:bodyPr/>
          <a:lstStyle/>
          <a:p>
            <a:fld id="{F07C6424-41DD-AF49-8D0A-B20A782F8B5F}" type="datetimeFigureOut">
              <a:rPr lang="en-US" smtClean="0"/>
              <a:t>10/10/2023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1"/>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471334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72030201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8953062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9300914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138335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840317" y="365126"/>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840318"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8857779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5981481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9680673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476281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988309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587599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8724901"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838201"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838200" y="6356351"/>
            <a:ext cx="2743200" cy="365125"/>
          </a:xfrm>
          <a:prstGeom prst="rect">
            <a:avLst/>
          </a:prstGeom>
        </p:spPr>
        <p:txBody>
          <a:bodyPr/>
          <a:lstStyle/>
          <a:p>
            <a:fld id="{1F5A4D6D-2A90-B940-A687-1FDBE254A839}" type="datetimeFigureOut">
              <a:rPr lang="en-US" smtClean="0"/>
              <a:t>10/10/2023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8610600" y="6356351"/>
            <a:ext cx="27432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3057519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838200" y="365126"/>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838200" y="1825626"/>
            <a:ext cx="105156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736336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525518" y="365126"/>
            <a:ext cx="11193517"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525517" y="1825626"/>
            <a:ext cx="5468883"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5884918" y="1825626"/>
            <a:ext cx="5834117"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61393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6375704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5183717" y="457201"/>
            <a:ext cx="617220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5943314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6136866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2603169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121105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085646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0378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314197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016068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408910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897978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5718949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10/10/2023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5223337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7.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7.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image" Target="../media/image8.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8.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image" Target="../media/image9.png"/><Relationship Id="rId5" Type="http://schemas.openxmlformats.org/officeDocument/2006/relationships/theme" Target="../theme/theme9.xml"/><Relationship Id="rId4" Type="http://schemas.openxmlformats.org/officeDocument/2006/relationships/slideLayout" Target="../slideLayouts/slideLayout4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2.pn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10.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66776777"/>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25031911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262128242"/>
      </p:ext>
    </p:extLst>
  </p:cSld>
  <p:clrMap bg1="lt1" tx1="dk1" bg2="lt2" tx2="dk2" accent1="accent1" accent2="accent2" accent3="accent3" accent4="accent4" accent5="accent5" accent6="accent6" hlink="hlink" folHlink="folHlink"/>
  <p:sldLayoutIdLst>
    <p:sldLayoutId id="2147483679" r:id="rId1"/>
    <p:sldLayoutId id="2147483731" r:id="rId2"/>
    <p:sldLayoutId id="2147483733" r:id="rId3"/>
    <p:sldLayoutId id="214748373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16662969"/>
      </p:ext>
    </p:extLst>
  </p:cSld>
  <p:clrMap bg1="lt1" tx1="dk1" bg2="lt2" tx2="dk2" accent1="accent1" accent2="accent2" accent3="accent3" accent4="accent4" accent5="accent5" accent6="accent6" hlink="hlink" folHlink="folHlink"/>
  <p:sldLayoutIdLst>
    <p:sldLayoutId id="2147483681" r:id="rId1"/>
    <p:sldLayoutId id="214748373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14865263"/>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830717619"/>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3922354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62244361"/>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978523484"/>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80835854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hyperlink" Target="https://moodle.uwtsd.ac.uk/pluginfile.php/848285/mod_resource/content/0/BMET4003D%20ME%20Autumn%202023PDF.pdf" TargetMode="External"/><Relationship Id="rId2" Type="http://schemas.openxmlformats.org/officeDocument/2006/relationships/notesSlide" Target="../notesSlides/notesSlide2.xml"/><Relationship Id="rId1" Type="http://schemas.openxmlformats.org/officeDocument/2006/relationships/slideLayout" Target="../slideLayouts/slideLayout34.xml"/><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3" Type="http://schemas.openxmlformats.org/officeDocument/2006/relationships/hyperlink" Target="https://librarysearch.uwtsd.ac.uk/discovery/dbsearch?vid=44WHELF_UWTSD:44WHELF_UWTSD_VU1" TargetMode="External"/><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hyperlink" Target="https://www-citethemrightonline-com.ezproxy.uwtsd.ac.uk/"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C749A-AA50-4E18-B3ED-74BBBCF6252E}"/>
              </a:ext>
            </a:extLst>
          </p:cNvPr>
          <p:cNvSpPr>
            <a:spLocks noGrp="1"/>
          </p:cNvSpPr>
          <p:nvPr>
            <p:ph type="title"/>
          </p:nvPr>
        </p:nvSpPr>
        <p:spPr>
          <a:xfrm>
            <a:off x="1763698" y="1516009"/>
            <a:ext cx="4500979" cy="3607785"/>
          </a:xfrm>
        </p:spPr>
        <p:txBody>
          <a:bodyPr/>
          <a:lstStyle/>
          <a:p>
            <a:r>
              <a:rPr lang="en-GB" i="1" dirty="0">
                <a:solidFill>
                  <a:schemeClr val="bg1"/>
                </a:solidFill>
              </a:rPr>
              <a:t>INTERNATIONAL</a:t>
            </a:r>
            <a:br>
              <a:rPr lang="en-GB" i="1" dirty="0">
                <a:solidFill>
                  <a:schemeClr val="bg1"/>
                </a:solidFill>
              </a:rPr>
            </a:br>
            <a:r>
              <a:rPr lang="en-GB" i="1" dirty="0">
                <a:solidFill>
                  <a:schemeClr val="bg1"/>
                </a:solidFill>
              </a:rPr>
              <a:t>HOTEL </a:t>
            </a:r>
            <a:br>
              <a:rPr lang="en-GB" i="1" dirty="0">
                <a:solidFill>
                  <a:schemeClr val="bg1"/>
                </a:solidFill>
              </a:rPr>
            </a:br>
            <a:r>
              <a:rPr lang="en-GB" i="1" dirty="0">
                <a:solidFill>
                  <a:schemeClr val="bg1"/>
                </a:solidFill>
              </a:rPr>
              <a:t>MANAGEMENT</a:t>
            </a:r>
            <a:br>
              <a:rPr lang="en-GB" i="1" dirty="0">
                <a:solidFill>
                  <a:schemeClr val="bg1"/>
                </a:solidFill>
              </a:rPr>
            </a:br>
            <a:br>
              <a:rPr lang="en-GB" i="1" dirty="0">
                <a:solidFill>
                  <a:schemeClr val="bg1"/>
                </a:solidFill>
              </a:rPr>
            </a:br>
            <a:br>
              <a:rPr lang="en-GB" i="1" dirty="0">
                <a:solidFill>
                  <a:schemeClr val="bg1"/>
                </a:solidFill>
              </a:rPr>
            </a:br>
            <a:br>
              <a:rPr lang="en-GB" i="1" dirty="0">
                <a:solidFill>
                  <a:schemeClr val="bg1"/>
                </a:solidFill>
              </a:rPr>
            </a:br>
            <a:r>
              <a:rPr lang="en-GB" i="1" dirty="0">
                <a:solidFill>
                  <a:schemeClr val="bg1"/>
                </a:solidFill>
              </a:rPr>
              <a:t>Marketing Essentials</a:t>
            </a:r>
            <a:br>
              <a:rPr lang="en-GB" i="1" dirty="0">
                <a:solidFill>
                  <a:schemeClr val="bg1"/>
                </a:solidFill>
              </a:rPr>
            </a:br>
            <a:r>
              <a:rPr lang="en-GB" i="1" dirty="0">
                <a:solidFill>
                  <a:schemeClr val="bg1"/>
                </a:solidFill>
              </a:rPr>
              <a:t>BMIH4005</a:t>
            </a:r>
            <a:endParaRPr lang="en-GB" dirty="0"/>
          </a:p>
        </p:txBody>
      </p:sp>
    </p:spTree>
    <p:extLst>
      <p:ext uri="{BB962C8B-B14F-4D97-AF65-F5344CB8AC3E}">
        <p14:creationId xmlns:p14="http://schemas.microsoft.com/office/powerpoint/2010/main" val="35900395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052A987-371A-415B-B971-550CAE9C597E}"/>
              </a:ext>
            </a:extLst>
          </p:cNvPr>
          <p:cNvPicPr>
            <a:picLocks noChangeAspect="1"/>
          </p:cNvPicPr>
          <p:nvPr/>
        </p:nvPicPr>
        <p:blipFill>
          <a:blip r:embed="rId2"/>
          <a:stretch>
            <a:fillRect/>
          </a:stretch>
        </p:blipFill>
        <p:spPr>
          <a:xfrm>
            <a:off x="296212" y="1188481"/>
            <a:ext cx="2810682" cy="2611813"/>
          </a:xfrm>
          <a:prstGeom prst="rect">
            <a:avLst/>
          </a:prstGeom>
        </p:spPr>
      </p:pic>
      <p:sp>
        <p:nvSpPr>
          <p:cNvPr id="3" name="Content Placeholder 2">
            <a:extLst>
              <a:ext uri="{FF2B5EF4-FFF2-40B4-BE49-F238E27FC236}">
                <a16:creationId xmlns:a16="http://schemas.microsoft.com/office/drawing/2014/main" id="{12B1397E-69D5-40B6-A9F3-5F3F8DB9F981}"/>
              </a:ext>
            </a:extLst>
          </p:cNvPr>
          <p:cNvSpPr txBox="1">
            <a:spLocks/>
          </p:cNvSpPr>
          <p:nvPr/>
        </p:nvSpPr>
        <p:spPr>
          <a:xfrm>
            <a:off x="4533530" y="1313895"/>
            <a:ext cx="5956917" cy="51224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a:solidFill>
                  <a:srgbClr val="006699"/>
                </a:solidFill>
                <a:latin typeface="Calibri" panose="020F0502020204030204"/>
              </a:rPr>
              <a:t>The partner to learning for this module through Teams is Moodle</a:t>
            </a:r>
          </a:p>
          <a:p>
            <a:pPr marL="0" indent="0">
              <a:buNone/>
            </a:pPr>
            <a:endParaRPr lang="en-GB" dirty="0">
              <a:solidFill>
                <a:srgbClr val="006699"/>
              </a:solidFill>
              <a:latin typeface="Calibri" panose="020F0502020204030204"/>
            </a:endParaRPr>
          </a:p>
          <a:p>
            <a:pPr marL="0" indent="0">
              <a:buNone/>
            </a:pPr>
            <a:r>
              <a:rPr lang="en-GB" dirty="0">
                <a:solidFill>
                  <a:srgbClr val="006699"/>
                </a:solidFill>
                <a:latin typeface="Calibri" panose="020F0502020204030204"/>
              </a:rPr>
              <a:t>Your module Moodle Page will include the teaching material that will be delivered by your lecturer</a:t>
            </a:r>
          </a:p>
          <a:p>
            <a:pPr marL="0" indent="0">
              <a:buNone/>
            </a:pPr>
            <a:endParaRPr lang="en-GB" dirty="0">
              <a:solidFill>
                <a:srgbClr val="006699"/>
              </a:solidFill>
              <a:latin typeface="Calibri" panose="020F0502020204030204"/>
            </a:endParaRPr>
          </a:p>
          <a:p>
            <a:pPr marL="0" indent="0">
              <a:buNone/>
            </a:pPr>
            <a:r>
              <a:rPr lang="en-GB" dirty="0">
                <a:solidFill>
                  <a:srgbClr val="006699"/>
                </a:solidFill>
                <a:latin typeface="Calibri" panose="020F0502020204030204"/>
              </a:rPr>
              <a:t>You will also find essential information to support you through the module.</a:t>
            </a:r>
          </a:p>
        </p:txBody>
      </p:sp>
    </p:spTree>
    <p:extLst>
      <p:ext uri="{BB962C8B-B14F-4D97-AF65-F5344CB8AC3E}">
        <p14:creationId xmlns:p14="http://schemas.microsoft.com/office/powerpoint/2010/main" val="1542460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42F93-2BFC-F5BB-D542-1CB392143437}"/>
              </a:ext>
            </a:extLst>
          </p:cNvPr>
          <p:cNvSpPr>
            <a:spLocks noGrp="1"/>
          </p:cNvSpPr>
          <p:nvPr>
            <p:ph type="title"/>
          </p:nvPr>
        </p:nvSpPr>
        <p:spPr>
          <a:xfrm>
            <a:off x="509959" y="714451"/>
            <a:ext cx="4062643" cy="1043409"/>
          </a:xfrm>
        </p:spPr>
        <p:txBody>
          <a:bodyPr vert="horz" lIns="91440" tIns="45720" rIns="91440" bIns="45720" rtlCol="0" anchor="ctr">
            <a:normAutofit/>
          </a:bodyPr>
          <a:lstStyle/>
          <a:p>
            <a:r>
              <a:rPr lang="en-US" sz="3600" kern="1200" dirty="0">
                <a:solidFill>
                  <a:schemeClr val="tx1"/>
                </a:solidFill>
                <a:latin typeface="+mj-lt"/>
                <a:ea typeface="+mj-ea"/>
                <a:cs typeface="+mj-cs"/>
              </a:rPr>
              <a:t>Support</a:t>
            </a:r>
          </a:p>
        </p:txBody>
      </p:sp>
      <p:pic>
        <p:nvPicPr>
          <p:cNvPr id="5" name="Picture 4">
            <a:extLst>
              <a:ext uri="{FF2B5EF4-FFF2-40B4-BE49-F238E27FC236}">
                <a16:creationId xmlns:a16="http://schemas.microsoft.com/office/drawing/2014/main" id="{C63F48AC-0561-B1EA-33D3-9C614A515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2" y="6001810"/>
            <a:ext cx="12188328" cy="856190"/>
          </a:xfrm>
          <a:prstGeom prst="rect">
            <a:avLst/>
          </a:prstGeom>
        </p:spPr>
      </p:pic>
      <p:pic>
        <p:nvPicPr>
          <p:cNvPr id="1026" name="Picture 2" descr="See the source image">
            <a:extLst>
              <a:ext uri="{FF2B5EF4-FFF2-40B4-BE49-F238E27FC236}">
                <a16:creationId xmlns:a16="http://schemas.microsoft.com/office/drawing/2014/main" id="{4A8B005F-9958-53DF-5F6B-D7F4D6F57B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8713" y="1163782"/>
            <a:ext cx="8473328" cy="4463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48635"/>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21A78-0504-AA92-2104-0490D1E24E87}"/>
              </a:ext>
            </a:extLst>
          </p:cNvPr>
          <p:cNvSpPr>
            <a:spLocks noGrp="1"/>
          </p:cNvSpPr>
          <p:nvPr>
            <p:ph type="title"/>
          </p:nvPr>
        </p:nvSpPr>
        <p:spPr/>
        <p:txBody>
          <a:bodyPr/>
          <a:lstStyle/>
          <a:p>
            <a:endParaRPr lang="en-GB" dirty="0"/>
          </a:p>
        </p:txBody>
      </p:sp>
      <p:sp>
        <p:nvSpPr>
          <p:cNvPr id="3" name="TextBox 2">
            <a:extLst>
              <a:ext uri="{FF2B5EF4-FFF2-40B4-BE49-F238E27FC236}">
                <a16:creationId xmlns:a16="http://schemas.microsoft.com/office/drawing/2014/main" id="{BB02F99A-764F-2BFF-A367-9A45424F957D}"/>
              </a:ext>
            </a:extLst>
          </p:cNvPr>
          <p:cNvSpPr txBox="1"/>
          <p:nvPr/>
        </p:nvSpPr>
        <p:spPr>
          <a:xfrm>
            <a:off x="576550" y="1414333"/>
            <a:ext cx="5519450" cy="2123658"/>
          </a:xfrm>
          <a:prstGeom prst="rect">
            <a:avLst/>
          </a:prstGeom>
          <a:noFill/>
        </p:spPr>
        <p:txBody>
          <a:bodyPr wrap="square" rtlCol="0">
            <a:spAutoFit/>
          </a:bodyPr>
          <a:lstStyle/>
          <a:p>
            <a:r>
              <a:rPr lang="en-GB" sz="6600" dirty="0">
                <a:solidFill>
                  <a:schemeClr val="bg1"/>
                </a:solidFill>
              </a:rPr>
              <a:t>Module structure</a:t>
            </a:r>
          </a:p>
        </p:txBody>
      </p:sp>
    </p:spTree>
    <p:extLst>
      <p:ext uri="{BB962C8B-B14F-4D97-AF65-F5344CB8AC3E}">
        <p14:creationId xmlns:p14="http://schemas.microsoft.com/office/powerpoint/2010/main" val="384730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AAE0A-B57A-4F68-AE16-91FB62F1AE7D}"/>
              </a:ext>
            </a:extLst>
          </p:cNvPr>
          <p:cNvSpPr>
            <a:spLocks noGrp="1"/>
          </p:cNvSpPr>
          <p:nvPr>
            <p:ph type="title"/>
          </p:nvPr>
        </p:nvSpPr>
        <p:spPr>
          <a:xfrm>
            <a:off x="4550885" y="354109"/>
            <a:ext cx="10515600" cy="1325563"/>
          </a:xfrm>
        </p:spPr>
        <p:txBody>
          <a:bodyPr/>
          <a:lstStyle/>
          <a:p>
            <a:r>
              <a:rPr lang="en-GB" sz="4000" b="1" dirty="0"/>
              <a:t>Module Handbook</a:t>
            </a:r>
          </a:p>
        </p:txBody>
      </p:sp>
      <p:sp>
        <p:nvSpPr>
          <p:cNvPr id="3" name="Content Placeholder 2">
            <a:extLst>
              <a:ext uri="{FF2B5EF4-FFF2-40B4-BE49-F238E27FC236}">
                <a16:creationId xmlns:a16="http://schemas.microsoft.com/office/drawing/2014/main" id="{263EFF18-824D-4348-A066-65422D5BFB6D}"/>
              </a:ext>
            </a:extLst>
          </p:cNvPr>
          <p:cNvSpPr>
            <a:spLocks noGrp="1"/>
          </p:cNvSpPr>
          <p:nvPr>
            <p:ph idx="1"/>
          </p:nvPr>
        </p:nvSpPr>
        <p:spPr>
          <a:xfrm>
            <a:off x="4105975" y="1865118"/>
            <a:ext cx="7886700" cy="3330965"/>
          </a:xfrm>
        </p:spPr>
        <p:txBody>
          <a:bodyPr/>
          <a:lstStyle/>
          <a:p>
            <a:r>
              <a:rPr lang="en-GB" sz="2400" dirty="0"/>
              <a:t>This is an important document as it provides information about the module, assessment writing guidelines, resources and further information.</a:t>
            </a:r>
            <a:br>
              <a:rPr lang="en-GB" sz="2400" dirty="0"/>
            </a:br>
            <a:endParaRPr lang="en-GB" sz="2400" dirty="0"/>
          </a:p>
          <a:p>
            <a:r>
              <a:rPr lang="en-GB" sz="2400" dirty="0"/>
              <a:t>Go to your Marketing Essentials </a:t>
            </a:r>
            <a:r>
              <a:rPr lang="en-GB" sz="2400" b="1" dirty="0"/>
              <a:t>Moodle Page, </a:t>
            </a:r>
            <a:r>
              <a:rPr lang="en-GB" sz="2400" dirty="0"/>
              <a:t>click on the </a:t>
            </a:r>
            <a:r>
              <a:rPr lang="en-GB" sz="2400" b="1" dirty="0"/>
              <a:t>Module Information Tab a</a:t>
            </a:r>
            <a:r>
              <a:rPr lang="en-GB" sz="2400" dirty="0"/>
              <a:t>nd scroll down to the Handbook and download</a:t>
            </a:r>
            <a:endParaRPr lang="en-GB" sz="2400" b="1" dirty="0"/>
          </a:p>
          <a:p>
            <a:r>
              <a:rPr lang="en-GB" sz="2400" dirty="0"/>
              <a:t>Let’s look at this now….</a:t>
            </a:r>
          </a:p>
          <a:p>
            <a:endParaRPr lang="en-GB" sz="2400" dirty="0"/>
          </a:p>
          <a:p>
            <a:endParaRPr lang="en-GB" dirty="0"/>
          </a:p>
        </p:txBody>
      </p:sp>
      <p:pic>
        <p:nvPicPr>
          <p:cNvPr id="5" name="Picture 4" descr="Writing an appointment on a paper agenda">
            <a:hlinkClick r:id="rId3"/>
            <a:extLst>
              <a:ext uri="{FF2B5EF4-FFF2-40B4-BE49-F238E27FC236}">
                <a16:creationId xmlns:a16="http://schemas.microsoft.com/office/drawing/2014/main" id="{E8FCB15B-F8B2-4D3F-AD14-7956FBCCE5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4574" y="4675429"/>
            <a:ext cx="2903351" cy="1935095"/>
          </a:xfrm>
          <a:prstGeom prst="rect">
            <a:avLst/>
          </a:prstGeom>
        </p:spPr>
      </p:pic>
      <p:sp>
        <p:nvSpPr>
          <p:cNvPr id="6" name="TextBox 5">
            <a:extLst>
              <a:ext uri="{FF2B5EF4-FFF2-40B4-BE49-F238E27FC236}">
                <a16:creationId xmlns:a16="http://schemas.microsoft.com/office/drawing/2014/main" id="{37490D5E-EF79-4C81-ABDD-D019B0A53910}"/>
              </a:ext>
            </a:extLst>
          </p:cNvPr>
          <p:cNvSpPr txBox="1"/>
          <p:nvPr/>
        </p:nvSpPr>
        <p:spPr>
          <a:xfrm>
            <a:off x="2892829" y="5491588"/>
            <a:ext cx="7531330" cy="646331"/>
          </a:xfrm>
          <a:prstGeom prst="rect">
            <a:avLst/>
          </a:prstGeom>
          <a:noFill/>
        </p:spPr>
        <p:txBody>
          <a:bodyPr wrap="square">
            <a:spAutoFit/>
          </a:bodyPr>
          <a:lstStyle/>
          <a:p>
            <a:r>
              <a:rPr lang="en-GB" dirty="0">
                <a:hlinkClick r:id="rId3"/>
              </a:rPr>
              <a:t>https://moodle.uwtsd.ac.uk/pluginfile.php/848285/mod_resource/content/0/BMET4003D%20ME%20Autumn%202023PDF.pdf</a:t>
            </a:r>
            <a:r>
              <a:rPr lang="en-GB" dirty="0"/>
              <a:t> </a:t>
            </a:r>
          </a:p>
        </p:txBody>
      </p:sp>
    </p:spTree>
    <p:extLst>
      <p:ext uri="{BB962C8B-B14F-4D97-AF65-F5344CB8AC3E}">
        <p14:creationId xmlns:p14="http://schemas.microsoft.com/office/powerpoint/2010/main" val="1616627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34E77-0CA5-4510-8E73-752F4EB6D968}"/>
              </a:ext>
            </a:extLst>
          </p:cNvPr>
          <p:cNvSpPr>
            <a:spLocks noGrp="1"/>
          </p:cNvSpPr>
          <p:nvPr>
            <p:ph type="title"/>
          </p:nvPr>
        </p:nvSpPr>
        <p:spPr>
          <a:xfrm>
            <a:off x="1683799" y="1233996"/>
            <a:ext cx="8868792" cy="4563122"/>
          </a:xfrm>
        </p:spPr>
        <p:txBody>
          <a:bodyPr/>
          <a:lstStyle/>
          <a:p>
            <a:br>
              <a:rPr lang="en-GB" dirty="0"/>
            </a:br>
            <a:br>
              <a:rPr lang="en-GB" dirty="0"/>
            </a:br>
            <a:br>
              <a:rPr lang="en-GB" sz="2000" dirty="0"/>
            </a:br>
            <a:endParaRPr lang="en-GB" sz="2000" dirty="0"/>
          </a:p>
        </p:txBody>
      </p:sp>
      <p:sp>
        <p:nvSpPr>
          <p:cNvPr id="4" name="TextBox 3">
            <a:extLst>
              <a:ext uri="{FF2B5EF4-FFF2-40B4-BE49-F238E27FC236}">
                <a16:creationId xmlns:a16="http://schemas.microsoft.com/office/drawing/2014/main" id="{1EA22197-4AC3-4FA0-8C68-8B85758CFB39}"/>
              </a:ext>
            </a:extLst>
          </p:cNvPr>
          <p:cNvSpPr txBox="1"/>
          <p:nvPr/>
        </p:nvSpPr>
        <p:spPr>
          <a:xfrm>
            <a:off x="735331" y="1690062"/>
            <a:ext cx="4486664" cy="3477875"/>
          </a:xfrm>
          <a:prstGeom prst="rect">
            <a:avLst/>
          </a:prstGeom>
          <a:noFill/>
        </p:spPr>
        <p:txBody>
          <a:bodyPr wrap="square">
            <a:spAutoFit/>
          </a:bodyPr>
          <a:lstStyle/>
          <a:p>
            <a:pPr algn="ctr" defTabSz="457200"/>
            <a:r>
              <a:rPr lang="en-GB" sz="4400" dirty="0">
                <a:solidFill>
                  <a:prstClr val="white"/>
                </a:solidFill>
                <a:latin typeface="Calibri" panose="020F0502020204030204"/>
              </a:rPr>
              <a:t>Do you have any questions </a:t>
            </a:r>
          </a:p>
          <a:p>
            <a:pPr algn="ctr" defTabSz="457200"/>
            <a:r>
              <a:rPr lang="en-GB" sz="4400" dirty="0">
                <a:solidFill>
                  <a:prstClr val="white"/>
                </a:solidFill>
                <a:latin typeface="Calibri" panose="020F0502020204030204"/>
              </a:rPr>
              <a:t>About </a:t>
            </a:r>
          </a:p>
          <a:p>
            <a:pPr algn="ctr" defTabSz="457200"/>
            <a:r>
              <a:rPr lang="en-GB" sz="4400" dirty="0">
                <a:solidFill>
                  <a:prstClr val="white"/>
                </a:solidFill>
                <a:latin typeface="Calibri" panose="020F0502020204030204"/>
              </a:rPr>
              <a:t>Your</a:t>
            </a:r>
          </a:p>
          <a:p>
            <a:pPr algn="ctr" defTabSz="457200"/>
            <a:r>
              <a:rPr lang="en-GB" sz="4400" dirty="0">
                <a:solidFill>
                  <a:prstClr val="white"/>
                </a:solidFill>
                <a:latin typeface="Calibri" panose="020F0502020204030204"/>
              </a:rPr>
              <a:t>Assessments?</a:t>
            </a:r>
            <a:endParaRPr lang="en-GB" sz="4400" dirty="0">
              <a:solidFill>
                <a:prstClr val="black"/>
              </a:solidFill>
              <a:latin typeface="Calibri" panose="020F0502020204030204"/>
            </a:endParaRPr>
          </a:p>
        </p:txBody>
      </p:sp>
      <p:pic>
        <p:nvPicPr>
          <p:cNvPr id="2050" name="Picture 2" descr="See the source image">
            <a:extLst>
              <a:ext uri="{FF2B5EF4-FFF2-40B4-BE49-F238E27FC236}">
                <a16:creationId xmlns:a16="http://schemas.microsoft.com/office/drawing/2014/main" id="{271F5E12-8629-0417-73DE-CC67746C16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90062"/>
            <a:ext cx="5653727" cy="361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61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A52F21A1-0B8A-882C-E2C5-50846E38AA88}"/>
              </a:ext>
            </a:extLst>
          </p:cNvPr>
          <p:cNvSpPr>
            <a:spLocks noGrp="1"/>
          </p:cNvSpPr>
          <p:nvPr>
            <p:ph type="title"/>
          </p:nvPr>
        </p:nvSpPr>
        <p:spPr>
          <a:xfrm>
            <a:off x="910119" y="572569"/>
            <a:ext cx="3380527" cy="1642956"/>
          </a:xfrm>
        </p:spPr>
        <p:txBody>
          <a:bodyPr anchor="b">
            <a:normAutofit/>
          </a:bodyPr>
          <a:lstStyle/>
          <a:p>
            <a:r>
              <a:rPr lang="en-GB" altLang="en-US" sz="3600">
                <a:solidFill>
                  <a:schemeClr val="tx2"/>
                </a:solidFill>
                <a:latin typeface="Trebuchet MS" panose="020B0603020202020204" pitchFamily="34" charset="0"/>
              </a:rPr>
              <a:t>The SOSTAC Planning System</a:t>
            </a:r>
          </a:p>
        </p:txBody>
      </p:sp>
      <p:sp>
        <p:nvSpPr>
          <p:cNvPr id="5123" name="Content Placeholder 2">
            <a:extLst>
              <a:ext uri="{FF2B5EF4-FFF2-40B4-BE49-F238E27FC236}">
                <a16:creationId xmlns:a16="http://schemas.microsoft.com/office/drawing/2014/main" id="{463476FB-F3F5-BBA3-4C4A-1D117B07897B}"/>
              </a:ext>
            </a:extLst>
          </p:cNvPr>
          <p:cNvSpPr>
            <a:spLocks noGrp="1"/>
          </p:cNvSpPr>
          <p:nvPr>
            <p:ph idx="1"/>
          </p:nvPr>
        </p:nvSpPr>
        <p:spPr>
          <a:xfrm>
            <a:off x="438416" y="2215525"/>
            <a:ext cx="3380527" cy="3652157"/>
          </a:xfrm>
        </p:spPr>
        <p:txBody>
          <a:bodyPr>
            <a:normAutofit/>
          </a:bodyPr>
          <a:lstStyle/>
          <a:p>
            <a:r>
              <a:rPr lang="en-GB" altLang="en-US" sz="1600" dirty="0">
                <a:solidFill>
                  <a:schemeClr val="tx2"/>
                </a:solidFill>
                <a:latin typeface="Trebuchet MS" panose="020B0603020202020204" pitchFamily="34" charset="0"/>
              </a:rPr>
              <a:t>Many approaches to developing a marketing communications plan</a:t>
            </a:r>
          </a:p>
          <a:p>
            <a:r>
              <a:rPr lang="en-GB" altLang="en-US" sz="1600" dirty="0">
                <a:solidFill>
                  <a:schemeClr val="tx2"/>
                </a:solidFill>
                <a:latin typeface="Trebuchet MS" panose="020B0603020202020204" pitchFamily="34" charset="0"/>
              </a:rPr>
              <a:t>No common approach but essential elements every plan must have</a:t>
            </a:r>
          </a:p>
          <a:p>
            <a:r>
              <a:rPr lang="en-GB" altLang="en-US" sz="1600" dirty="0">
                <a:solidFill>
                  <a:schemeClr val="tx2"/>
                </a:solidFill>
                <a:latin typeface="Trebuchet MS" panose="020B0603020202020204" pitchFamily="34" charset="0"/>
              </a:rPr>
              <a:t>SOSTAC is an aide-memoire to help ensure focus on the key elements</a:t>
            </a:r>
          </a:p>
          <a:p>
            <a:r>
              <a:rPr lang="en-GB" altLang="en-US" sz="1600" dirty="0">
                <a:solidFill>
                  <a:schemeClr val="tx2"/>
                </a:solidFill>
                <a:latin typeface="Trebuchet MS" panose="020B0603020202020204" pitchFamily="34" charset="0"/>
              </a:rPr>
              <a:t>SOSTAC can also be used to develop corporate plans, marketing plans, direct mail plans...even personal plans</a:t>
            </a:r>
          </a:p>
        </p:txBody>
      </p:sp>
      <p:pic>
        <p:nvPicPr>
          <p:cNvPr id="2" name="Picture 1">
            <a:extLst>
              <a:ext uri="{FF2B5EF4-FFF2-40B4-BE49-F238E27FC236}">
                <a16:creationId xmlns:a16="http://schemas.microsoft.com/office/drawing/2014/main" id="{48F6067F-69CC-FC00-B186-CFF2CAAB29ED}"/>
              </a:ext>
            </a:extLst>
          </p:cNvPr>
          <p:cNvPicPr>
            <a:picLocks noChangeAspect="1"/>
          </p:cNvPicPr>
          <p:nvPr/>
        </p:nvPicPr>
        <p:blipFill>
          <a:blip r:embed="rId3"/>
          <a:stretch>
            <a:fillRect/>
          </a:stretch>
        </p:blipFill>
        <p:spPr>
          <a:xfrm>
            <a:off x="3883093" y="142612"/>
            <a:ext cx="8079608" cy="572506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DE5E342B-B3A8-4AED-946E-E2DB0B2C684B}"/>
              </a:ext>
            </a:extLst>
          </p:cNvPr>
          <p:cNvSpPr>
            <a:spLocks noGrp="1" noChangeArrowheads="1"/>
          </p:cNvSpPr>
          <p:nvPr>
            <p:ph type="title"/>
          </p:nvPr>
        </p:nvSpPr>
        <p:spPr>
          <a:xfrm>
            <a:off x="1905000" y="323850"/>
            <a:ext cx="8382000" cy="838200"/>
          </a:xfrm>
        </p:spPr>
        <p:txBody>
          <a:bodyPr/>
          <a:lstStyle/>
          <a:p>
            <a:pPr eaLnBrk="1" hangingPunct="1"/>
            <a:r>
              <a:rPr lang="en-US" altLang="en-US" sz="3200"/>
              <a:t>Modern media society</a:t>
            </a:r>
          </a:p>
        </p:txBody>
      </p:sp>
      <p:sp>
        <p:nvSpPr>
          <p:cNvPr id="5123" name="Rectangle 3">
            <a:extLst>
              <a:ext uri="{FF2B5EF4-FFF2-40B4-BE49-F238E27FC236}">
                <a16:creationId xmlns:a16="http://schemas.microsoft.com/office/drawing/2014/main" id="{06628C36-1949-4412-BF6D-B8EBB119982E}"/>
              </a:ext>
            </a:extLst>
          </p:cNvPr>
          <p:cNvSpPr>
            <a:spLocks noGrp="1" noChangeArrowheads="1"/>
          </p:cNvSpPr>
          <p:nvPr>
            <p:ph type="body" idx="1"/>
          </p:nvPr>
        </p:nvSpPr>
        <p:spPr>
          <a:xfrm>
            <a:off x="1919288" y="1214438"/>
            <a:ext cx="8382000" cy="5135562"/>
          </a:xfrm>
        </p:spPr>
        <p:txBody>
          <a:bodyPr/>
          <a:lstStyle/>
          <a:p>
            <a:pPr marL="0" indent="0">
              <a:buNone/>
            </a:pPr>
            <a:r>
              <a:rPr lang="en-GB" altLang="en-US" dirty="0"/>
              <a:t>The German sociologist Richard </a:t>
            </a:r>
            <a:r>
              <a:rPr lang="en-GB" altLang="en-US" dirty="0" err="1"/>
              <a:t>Münch</a:t>
            </a:r>
            <a:r>
              <a:rPr lang="en-GB" altLang="en-US" dirty="0"/>
              <a:t> states that in a world that is driven by communications, no one can deny the need for gaining public attention: ‘</a:t>
            </a:r>
            <a:r>
              <a:rPr lang="en-GB" altLang="en-US" i="1" dirty="0"/>
              <a:t>Whoever misses that goal is to be forgotten and doomed’</a:t>
            </a:r>
            <a:r>
              <a:rPr lang="en-GB" altLang="en-US" dirty="0"/>
              <a:t> </a:t>
            </a:r>
          </a:p>
          <a:p>
            <a:pPr marL="0" indent="0" algn="r">
              <a:buNone/>
            </a:pPr>
            <a:r>
              <a:rPr lang="en-GB" altLang="en-US" dirty="0"/>
              <a:t>(</a:t>
            </a:r>
            <a:r>
              <a:rPr lang="en-GB" altLang="en-US" dirty="0" err="1"/>
              <a:t>Münch</a:t>
            </a:r>
            <a:r>
              <a:rPr lang="en-GB" altLang="en-US" dirty="0"/>
              <a:t>, 1992).</a:t>
            </a:r>
          </a:p>
          <a:p>
            <a:pPr marL="0" indent="0">
              <a:buNone/>
            </a:pPr>
            <a:r>
              <a:rPr lang="en-GB" altLang="en-US" dirty="0"/>
              <a:t>Some years ago, quite a lot of marketers and communications managers still thought that economic success is almost directly related to the number of advertisements placed and the quantity of information provided – the more, the better.</a:t>
            </a:r>
            <a:endParaRPr lang="en-US" altLang="en-US"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5227B328-3DA0-44AE-A530-2657B1E5161B}"/>
              </a:ext>
            </a:extLst>
          </p:cNvPr>
          <p:cNvSpPr>
            <a:spLocks noGrp="1" noChangeArrowheads="1"/>
          </p:cNvSpPr>
          <p:nvPr>
            <p:ph type="title"/>
          </p:nvPr>
        </p:nvSpPr>
        <p:spPr>
          <a:xfrm>
            <a:off x="1905000" y="323850"/>
            <a:ext cx="8382000" cy="838200"/>
          </a:xfrm>
        </p:spPr>
        <p:txBody>
          <a:bodyPr/>
          <a:lstStyle/>
          <a:p>
            <a:pPr eaLnBrk="1" hangingPunct="1"/>
            <a:r>
              <a:rPr lang="en-US" altLang="en-US" sz="3200"/>
              <a:t>Modern media society (Continued)</a:t>
            </a:r>
          </a:p>
        </p:txBody>
      </p:sp>
      <p:sp>
        <p:nvSpPr>
          <p:cNvPr id="6147" name="Rectangle 3">
            <a:extLst>
              <a:ext uri="{FF2B5EF4-FFF2-40B4-BE49-F238E27FC236}">
                <a16:creationId xmlns:a16="http://schemas.microsoft.com/office/drawing/2014/main" id="{126F5932-F578-4117-A66A-CC897EDBD73A}"/>
              </a:ext>
            </a:extLst>
          </p:cNvPr>
          <p:cNvSpPr>
            <a:spLocks noGrp="1" noChangeArrowheads="1"/>
          </p:cNvSpPr>
          <p:nvPr>
            <p:ph type="body" idx="1"/>
          </p:nvPr>
        </p:nvSpPr>
        <p:spPr>
          <a:xfrm>
            <a:off x="768743" y="1214438"/>
            <a:ext cx="9532545" cy="5135562"/>
          </a:xfrm>
        </p:spPr>
        <p:txBody>
          <a:bodyPr/>
          <a:lstStyle/>
          <a:p>
            <a:r>
              <a:rPr lang="en-GB" altLang="en-US" dirty="0"/>
              <a:t>As the market has shifted from a seller’s market to a buyer’s market, their marketing communications efforts became even pushier.</a:t>
            </a:r>
          </a:p>
          <a:p>
            <a:r>
              <a:rPr lang="en-GB" altLang="en-US" dirty="0"/>
              <a:t>A constant and enormous augmentation, acceleration and collection of public communications were to be seen as well as a loss of the perceived trustworthiness advertisements (</a:t>
            </a:r>
            <a:r>
              <a:rPr lang="en-GB" altLang="en-US" dirty="0" err="1"/>
              <a:t>Münch</a:t>
            </a:r>
            <a:r>
              <a:rPr lang="en-GB" altLang="en-US" dirty="0"/>
              <a:t>, 1992), creating a credibility gap and thus a negative reaction from consumers </a:t>
            </a:r>
          </a:p>
          <a:p>
            <a:pPr marL="0" indent="0" algn="r">
              <a:buNone/>
            </a:pPr>
            <a:r>
              <a:rPr lang="en-GB" altLang="en-US" dirty="0"/>
              <a:t>(Kroeber-Riel et al., 2009).</a:t>
            </a:r>
            <a:endParaRPr lang="en-US" altLang="en-US"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DFE698B-5238-481C-9F29-872661B59F2E}"/>
              </a:ext>
            </a:extLst>
          </p:cNvPr>
          <p:cNvSpPr>
            <a:spLocks noGrp="1" noChangeArrowheads="1"/>
          </p:cNvSpPr>
          <p:nvPr>
            <p:ph type="title"/>
          </p:nvPr>
        </p:nvSpPr>
        <p:spPr>
          <a:xfrm>
            <a:off x="1905000" y="323850"/>
            <a:ext cx="8382000" cy="838200"/>
          </a:xfrm>
        </p:spPr>
        <p:txBody>
          <a:bodyPr/>
          <a:lstStyle/>
          <a:p>
            <a:pPr eaLnBrk="1" hangingPunct="1"/>
            <a:r>
              <a:rPr lang="en-US" altLang="en-US" sz="3200"/>
              <a:t>Modern media society (Continued)</a:t>
            </a:r>
          </a:p>
        </p:txBody>
      </p:sp>
      <p:sp>
        <p:nvSpPr>
          <p:cNvPr id="7171" name="Rectangle 3">
            <a:extLst>
              <a:ext uri="{FF2B5EF4-FFF2-40B4-BE49-F238E27FC236}">
                <a16:creationId xmlns:a16="http://schemas.microsoft.com/office/drawing/2014/main" id="{1AB8A845-1DC9-4A35-8D0F-34FFEBE4D240}"/>
              </a:ext>
            </a:extLst>
          </p:cNvPr>
          <p:cNvSpPr>
            <a:spLocks noGrp="1" noChangeArrowheads="1"/>
          </p:cNvSpPr>
          <p:nvPr>
            <p:ph type="body" idx="1"/>
          </p:nvPr>
        </p:nvSpPr>
        <p:spPr>
          <a:xfrm>
            <a:off x="542166" y="1214438"/>
            <a:ext cx="9759122" cy="5135562"/>
          </a:xfrm>
        </p:spPr>
        <p:txBody>
          <a:bodyPr/>
          <a:lstStyle/>
          <a:p>
            <a:pPr marL="0" indent="0">
              <a:buNone/>
            </a:pPr>
            <a:r>
              <a:rPr lang="en-GB" altLang="en-US" dirty="0"/>
              <a:t>In 2010 this led to a rethinking in the conduct of corporate communications </a:t>
            </a:r>
          </a:p>
          <a:p>
            <a:pPr marL="0" indent="0" algn="r">
              <a:buNone/>
            </a:pPr>
            <a:r>
              <a:rPr lang="en-GB" altLang="en-US" dirty="0"/>
              <a:t>(</a:t>
            </a:r>
            <a:r>
              <a:rPr lang="en-GB" altLang="en-US" dirty="0" err="1"/>
              <a:t>Nessmann</a:t>
            </a:r>
            <a:r>
              <a:rPr lang="en-GB" altLang="en-US" dirty="0"/>
              <a:t> in </a:t>
            </a:r>
            <a:r>
              <a:rPr lang="de-DE" altLang="en-US" dirty="0"/>
              <a:t>Lettner, 2010)</a:t>
            </a:r>
            <a:r>
              <a:rPr lang="en-GB" altLang="en-US" dirty="0"/>
              <a:t>. </a:t>
            </a:r>
          </a:p>
          <a:p>
            <a:pPr marL="0" indent="0">
              <a:buNone/>
            </a:pPr>
            <a:r>
              <a:rPr lang="en-GB" altLang="en-US" dirty="0"/>
              <a:t>Instead of seeking ‘shrill’ short-term attention and using ‘chintzy’ sales tricks, integrated marketing communications (including public relations) are now about lasting communications, presenting not only the features of a service or product and its usefulness for the customer, but the corporate values, too.</a:t>
            </a:r>
            <a:endParaRPr lang="en-US" altLang="en-US"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1FACB-4E70-47A1-9CE9-0F2D6A96F2C7}"/>
              </a:ext>
            </a:extLst>
          </p:cNvPr>
          <p:cNvSpPr>
            <a:spLocks noGrp="1"/>
          </p:cNvSpPr>
          <p:nvPr>
            <p:ph type="title"/>
          </p:nvPr>
        </p:nvSpPr>
        <p:spPr>
          <a:xfrm>
            <a:off x="2651465" y="2314999"/>
            <a:ext cx="7013358" cy="1981794"/>
          </a:xfrm>
        </p:spPr>
        <p:txBody>
          <a:bodyPr/>
          <a:lstStyle/>
          <a:p>
            <a:pPr algn="ctr"/>
            <a:r>
              <a:rPr lang="en-GB" sz="3600" dirty="0"/>
              <a:t>What do you think Marketing is ?</a:t>
            </a:r>
          </a:p>
        </p:txBody>
      </p:sp>
    </p:spTree>
    <p:extLst>
      <p:ext uri="{BB962C8B-B14F-4D97-AF65-F5344CB8AC3E}">
        <p14:creationId xmlns:p14="http://schemas.microsoft.com/office/powerpoint/2010/main" val="342480253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6" descr="See the source image">
            <a:extLst>
              <a:ext uri="{FF2B5EF4-FFF2-40B4-BE49-F238E27FC236}">
                <a16:creationId xmlns:a16="http://schemas.microsoft.com/office/drawing/2014/main" id="{CD03D032-552F-40DF-330B-0596FCC212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677" r="22824"/>
          <a:stretch/>
        </p:blipFill>
        <p:spPr bwMode="auto">
          <a:xfrm>
            <a:off x="4007246" y="10"/>
            <a:ext cx="818475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3B4DF47-1678-A508-690A-199907CCF2CA}"/>
              </a:ext>
            </a:extLst>
          </p:cNvPr>
          <p:cNvSpPr>
            <a:spLocks noGrp="1"/>
          </p:cNvSpPr>
          <p:nvPr>
            <p:ph type="title"/>
          </p:nvPr>
        </p:nvSpPr>
        <p:spPr>
          <a:xfrm>
            <a:off x="271738" y="1657955"/>
            <a:ext cx="3822189" cy="1899912"/>
          </a:xfrm>
        </p:spPr>
        <p:txBody>
          <a:bodyPr>
            <a:normAutofit/>
          </a:bodyPr>
          <a:lstStyle/>
          <a:p>
            <a:r>
              <a:rPr lang="en-GB" sz="2500" b="1" dirty="0">
                <a:solidFill>
                  <a:schemeClr val="bg1"/>
                </a:solidFill>
                <a:latin typeface="Arial" panose="020B0604020202020204" pitchFamily="34" charset="0"/>
                <a:cs typeface="Arial" panose="020B0604020202020204" pitchFamily="34" charset="0"/>
              </a:rPr>
              <a:t>Marketing is too important to be left to the marketing department.</a:t>
            </a:r>
            <a:br>
              <a:rPr lang="en-GB" sz="2500" dirty="0">
                <a:solidFill>
                  <a:schemeClr val="bg1"/>
                </a:solidFill>
                <a:latin typeface="Arial" panose="020B0604020202020204" pitchFamily="34" charset="0"/>
                <a:cs typeface="Arial" panose="020B0604020202020204" pitchFamily="34" charset="0"/>
              </a:rPr>
            </a:br>
            <a:r>
              <a:rPr lang="en-GB" sz="2500" dirty="0">
                <a:solidFill>
                  <a:schemeClr val="bg1"/>
                </a:solidFill>
                <a:latin typeface="Arial" panose="020B0604020202020204" pitchFamily="34" charset="0"/>
                <a:cs typeface="Arial" panose="020B0604020202020204" pitchFamily="34" charset="0"/>
              </a:rPr>
              <a:t>(Packard,1972) </a:t>
            </a:r>
          </a:p>
        </p:txBody>
      </p:sp>
      <p:sp>
        <p:nvSpPr>
          <p:cNvPr id="1030" name="Content Placeholder 1029">
            <a:extLst>
              <a:ext uri="{FF2B5EF4-FFF2-40B4-BE49-F238E27FC236}">
                <a16:creationId xmlns:a16="http://schemas.microsoft.com/office/drawing/2014/main" id="{17797966-0119-6A2E-8006-B2A982EB3636}"/>
              </a:ext>
            </a:extLst>
          </p:cNvPr>
          <p:cNvSpPr>
            <a:spLocks noGrp="1"/>
          </p:cNvSpPr>
          <p:nvPr>
            <p:ph idx="1"/>
          </p:nvPr>
        </p:nvSpPr>
        <p:spPr>
          <a:xfrm>
            <a:off x="107949" y="3988682"/>
            <a:ext cx="3822189" cy="3742762"/>
          </a:xfrm>
        </p:spPr>
        <p:txBody>
          <a:bodyPr>
            <a:normAutofit/>
          </a:bodyPr>
          <a:lstStyle/>
          <a:p>
            <a:pPr marL="0" indent="0">
              <a:buNone/>
            </a:pPr>
            <a:r>
              <a:rPr lang="en-GB" sz="2000" b="0" i="0" dirty="0">
                <a:solidFill>
                  <a:schemeClr val="bg1"/>
                </a:solidFill>
                <a:effectLst/>
                <a:latin typeface="Arial" panose="020B0604020202020204" pitchFamily="34" charset="0"/>
                <a:cs typeface="Arial" panose="020B0604020202020204" pitchFamily="34" charset="0"/>
              </a:rPr>
              <a:t>"Marketing is not the art of finding clever ways to dispose of what you make; it is the art of creating genuine customer value". (Kotler, 1967)</a:t>
            </a:r>
            <a:endParaRPr lang="en-US" sz="2000" dirty="0">
              <a:solidFill>
                <a:schemeClr val="bg1"/>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EE84405B-5144-AC46-70E5-EBACB4EF9C2E}"/>
              </a:ext>
            </a:extLst>
          </p:cNvPr>
          <p:cNvSpPr txBox="1"/>
          <p:nvPr/>
        </p:nvSpPr>
        <p:spPr>
          <a:xfrm>
            <a:off x="6814586" y="4698537"/>
            <a:ext cx="4146924" cy="923330"/>
          </a:xfrm>
          <a:prstGeom prst="rect">
            <a:avLst/>
          </a:prstGeom>
          <a:noFill/>
        </p:spPr>
        <p:txBody>
          <a:bodyPr wrap="square">
            <a:spAutoFit/>
          </a:bodyPr>
          <a:lstStyle/>
          <a:p>
            <a:pPr algn="ctr">
              <a:spcAft>
                <a:spcPts val="600"/>
              </a:spcAft>
            </a:pPr>
            <a:r>
              <a:rPr lang="en-GB" b="0" i="0" dirty="0">
                <a:solidFill>
                  <a:schemeClr val="bg1"/>
                </a:solidFill>
                <a:effectLst/>
                <a:latin typeface="Georgia" panose="02040502050405020303" pitchFamily="18" charset="0"/>
              </a:rPr>
              <a:t>Jung Von Matt/Spree -Berlin advertising agency </a:t>
            </a:r>
            <a:r>
              <a:rPr lang="en-GB" b="0" i="0" dirty="0" err="1">
                <a:solidFill>
                  <a:schemeClr val="bg1"/>
                </a:solidFill>
                <a:effectLst/>
                <a:latin typeface="Georgia" panose="02040502050405020303" pitchFamily="18" charset="0"/>
              </a:rPr>
              <a:t>Bergemann</a:t>
            </a:r>
            <a:r>
              <a:rPr lang="en-GB" b="0" i="0" dirty="0">
                <a:solidFill>
                  <a:schemeClr val="bg1"/>
                </a:solidFill>
                <a:effectLst/>
                <a:latin typeface="Georgia" panose="02040502050405020303" pitchFamily="18" charset="0"/>
              </a:rPr>
              <a:t> &amp; Sohn in Germany</a:t>
            </a:r>
            <a:r>
              <a:rPr lang="en-GB" dirty="0">
                <a:solidFill>
                  <a:schemeClr val="bg1"/>
                </a:solidFill>
                <a:latin typeface="Georgia" panose="02040502050405020303" pitchFamily="18" charset="0"/>
              </a:rPr>
              <a:t>. </a:t>
            </a:r>
            <a:r>
              <a:rPr lang="en-GB" b="0" i="0" dirty="0">
                <a:solidFill>
                  <a:schemeClr val="bg1"/>
                </a:solidFill>
                <a:effectLst/>
                <a:latin typeface="Georgia" panose="02040502050405020303" pitchFamily="18" charset="0"/>
              </a:rPr>
              <a:t>2006."</a:t>
            </a:r>
            <a:endParaRPr lang="en-GB" dirty="0">
              <a:solidFill>
                <a:schemeClr val="bg1"/>
              </a:solidFill>
            </a:endParaRPr>
          </a:p>
        </p:txBody>
      </p:sp>
      <p:pic>
        <p:nvPicPr>
          <p:cNvPr id="4" name="Picture 3">
            <a:extLst>
              <a:ext uri="{FF2B5EF4-FFF2-40B4-BE49-F238E27FC236}">
                <a16:creationId xmlns:a16="http://schemas.microsoft.com/office/drawing/2014/main" id="{63A8BE62-5B78-8376-7CF9-291E6673A8FB}"/>
              </a:ext>
            </a:extLst>
          </p:cNvPr>
          <p:cNvPicPr>
            <a:picLocks noChangeAspect="1"/>
          </p:cNvPicPr>
          <p:nvPr/>
        </p:nvPicPr>
        <p:blipFill>
          <a:blip r:embed="rId4"/>
          <a:stretch>
            <a:fillRect/>
          </a:stretch>
        </p:blipFill>
        <p:spPr>
          <a:xfrm>
            <a:off x="0" y="5621867"/>
            <a:ext cx="12269106" cy="1236133"/>
          </a:xfrm>
          <a:prstGeom prst="rect">
            <a:avLst/>
          </a:prstGeom>
        </p:spPr>
      </p:pic>
    </p:spTree>
    <p:extLst>
      <p:ext uri="{BB962C8B-B14F-4D97-AF65-F5344CB8AC3E}">
        <p14:creationId xmlns:p14="http://schemas.microsoft.com/office/powerpoint/2010/main" val="237578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30">
                                            <p:txEl>
                                              <p:pRg st="0" end="0"/>
                                            </p:txEl>
                                          </p:spTgt>
                                        </p:tgtEl>
                                        <p:attrNameLst>
                                          <p:attrName>style.visibility</p:attrName>
                                        </p:attrNameLst>
                                      </p:cBhvr>
                                      <p:to>
                                        <p:strVal val="visible"/>
                                      </p:to>
                                    </p:set>
                                    <p:animEffect transition="in" filter="fade">
                                      <p:cBhvr>
                                        <p:cTn id="7" dur="500"/>
                                        <p:tgtEl>
                                          <p:spTgt spid="10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F4855BF-F60A-45F4-9628-A91383C292EF}"/>
              </a:ext>
            </a:extLst>
          </p:cNvPr>
          <p:cNvSpPr>
            <a:spLocks noGrp="1" noChangeArrowheads="1"/>
          </p:cNvSpPr>
          <p:nvPr>
            <p:ph type="title"/>
          </p:nvPr>
        </p:nvSpPr>
        <p:spPr>
          <a:xfrm>
            <a:off x="1905000" y="323850"/>
            <a:ext cx="8382000" cy="838200"/>
          </a:xfrm>
        </p:spPr>
        <p:txBody>
          <a:bodyPr/>
          <a:lstStyle/>
          <a:p>
            <a:pPr eaLnBrk="1" hangingPunct="1"/>
            <a:r>
              <a:rPr lang="en-US" altLang="en-US" sz="3200"/>
              <a:t>Marketing</a:t>
            </a:r>
          </a:p>
        </p:txBody>
      </p:sp>
      <p:sp>
        <p:nvSpPr>
          <p:cNvPr id="8195" name="Rectangle 3">
            <a:extLst>
              <a:ext uri="{FF2B5EF4-FFF2-40B4-BE49-F238E27FC236}">
                <a16:creationId xmlns:a16="http://schemas.microsoft.com/office/drawing/2014/main" id="{58D0A1B6-0847-494D-8C54-F2523C14E0A9}"/>
              </a:ext>
            </a:extLst>
          </p:cNvPr>
          <p:cNvSpPr>
            <a:spLocks noGrp="1" noChangeArrowheads="1"/>
          </p:cNvSpPr>
          <p:nvPr>
            <p:ph type="body" idx="1"/>
          </p:nvPr>
        </p:nvSpPr>
        <p:spPr>
          <a:xfrm>
            <a:off x="614995" y="1214438"/>
            <a:ext cx="9686293" cy="5135562"/>
          </a:xfrm>
        </p:spPr>
        <p:txBody>
          <a:bodyPr/>
          <a:lstStyle/>
          <a:p>
            <a:r>
              <a:rPr lang="en-GB" altLang="en-US" dirty="0"/>
              <a:t>Some may think of marketing as selling and advertising only. But successful marketing is much more.</a:t>
            </a:r>
          </a:p>
          <a:p>
            <a:r>
              <a:rPr lang="en-GB" altLang="en-US" dirty="0"/>
              <a:t>Marketing is an entrepreneurial mindset; it focuses on the analysis, planning, implementation and controlling of all internal and external corporate activities which are suitable for improving corporate performance in terms of improving the customer’s benefit and hence improving the market-related business objectives (Bruhn, 2010).</a:t>
            </a:r>
          </a:p>
          <a:p>
            <a:pPr marL="0" indent="0">
              <a:buNone/>
            </a:pPr>
            <a:endParaRPr lang="en-US" altLang="en-US" b="1" dirty="0"/>
          </a:p>
        </p:txBody>
      </p:sp>
      <p:pic>
        <p:nvPicPr>
          <p:cNvPr id="2" name="Picture 1">
            <a:extLst>
              <a:ext uri="{FF2B5EF4-FFF2-40B4-BE49-F238E27FC236}">
                <a16:creationId xmlns:a16="http://schemas.microsoft.com/office/drawing/2014/main" id="{1417B6A8-698B-4E64-A144-E6CCE557DFFD}"/>
              </a:ext>
            </a:extLst>
          </p:cNvPr>
          <p:cNvPicPr>
            <a:picLocks noChangeAspect="1"/>
          </p:cNvPicPr>
          <p:nvPr/>
        </p:nvPicPr>
        <p:blipFill>
          <a:blip r:embed="rId2"/>
          <a:stretch>
            <a:fillRect/>
          </a:stretch>
        </p:blipFill>
        <p:spPr>
          <a:xfrm>
            <a:off x="8440024" y="4282667"/>
            <a:ext cx="2895600" cy="158115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89ED26C-01B5-4B80-B552-35542B8BEA03}"/>
              </a:ext>
            </a:extLst>
          </p:cNvPr>
          <p:cNvSpPr>
            <a:spLocks noGrp="1" noChangeArrowheads="1"/>
          </p:cNvSpPr>
          <p:nvPr>
            <p:ph type="title"/>
          </p:nvPr>
        </p:nvSpPr>
        <p:spPr>
          <a:xfrm>
            <a:off x="414590" y="221589"/>
            <a:ext cx="9858122" cy="1041401"/>
          </a:xfrm>
        </p:spPr>
        <p:txBody>
          <a:bodyPr/>
          <a:lstStyle/>
          <a:p>
            <a:pPr eaLnBrk="1" hangingPunct="1"/>
            <a:r>
              <a:rPr lang="en-US" altLang="en-US" sz="3200" dirty="0"/>
              <a:t>Five step marketing process</a:t>
            </a:r>
            <a:br>
              <a:rPr lang="en-US" altLang="en-US" sz="3200" dirty="0"/>
            </a:br>
            <a:endParaRPr lang="en-US" altLang="en-US" sz="3200" dirty="0"/>
          </a:p>
        </p:txBody>
      </p:sp>
      <p:sp>
        <p:nvSpPr>
          <p:cNvPr id="9219" name="Rectangle 3">
            <a:extLst>
              <a:ext uri="{FF2B5EF4-FFF2-40B4-BE49-F238E27FC236}">
                <a16:creationId xmlns:a16="http://schemas.microsoft.com/office/drawing/2014/main" id="{B6747FF0-602A-4B59-9512-86EB37207261}"/>
              </a:ext>
            </a:extLst>
          </p:cNvPr>
          <p:cNvSpPr>
            <a:spLocks noGrp="1" noChangeArrowheads="1"/>
          </p:cNvSpPr>
          <p:nvPr>
            <p:ph type="body" idx="1"/>
          </p:nvPr>
        </p:nvSpPr>
        <p:spPr>
          <a:xfrm>
            <a:off x="1157161" y="1214438"/>
            <a:ext cx="9144127" cy="5135562"/>
          </a:xfrm>
        </p:spPr>
        <p:txBody>
          <a:bodyPr/>
          <a:lstStyle/>
          <a:p>
            <a:pPr marL="352425" indent="-352425">
              <a:buFontTx/>
              <a:buAutoNum type="arabicPeriod"/>
              <a:tabLst>
                <a:tab pos="352425" algn="l"/>
              </a:tabLst>
            </a:pPr>
            <a:r>
              <a:rPr lang="de-AT" altLang="en-US" dirty="0" err="1"/>
              <a:t>Understand</a:t>
            </a:r>
            <a:r>
              <a:rPr lang="de-AT" altLang="en-US" dirty="0"/>
              <a:t> </a:t>
            </a:r>
            <a:r>
              <a:rPr lang="de-AT" altLang="en-US" dirty="0" err="1"/>
              <a:t>the</a:t>
            </a:r>
            <a:r>
              <a:rPr lang="de-AT" altLang="en-US" dirty="0"/>
              <a:t> </a:t>
            </a:r>
            <a:r>
              <a:rPr lang="de-AT" altLang="en-US" dirty="0" err="1"/>
              <a:t>market</a:t>
            </a:r>
            <a:r>
              <a:rPr lang="de-AT" altLang="en-US" dirty="0"/>
              <a:t> </a:t>
            </a:r>
            <a:r>
              <a:rPr lang="de-AT" altLang="en-US" dirty="0" err="1"/>
              <a:t>place</a:t>
            </a:r>
            <a:r>
              <a:rPr lang="de-AT" altLang="en-US" dirty="0"/>
              <a:t> and </a:t>
            </a:r>
            <a:r>
              <a:rPr lang="de-AT" altLang="en-US" dirty="0" err="1"/>
              <a:t>the</a:t>
            </a:r>
            <a:r>
              <a:rPr lang="de-AT" altLang="en-US" dirty="0"/>
              <a:t> </a:t>
            </a:r>
            <a:r>
              <a:rPr lang="de-AT" altLang="en-US" dirty="0" err="1"/>
              <a:t>customer</a:t>
            </a:r>
            <a:r>
              <a:rPr lang="de-AT" altLang="en-US" dirty="0"/>
              <a:t> </a:t>
            </a:r>
            <a:r>
              <a:rPr lang="de-AT" altLang="en-US" dirty="0" err="1"/>
              <a:t>needs</a:t>
            </a:r>
            <a:endParaRPr lang="en-GB" altLang="en-US" dirty="0"/>
          </a:p>
          <a:p>
            <a:pPr marL="352425" indent="-352425">
              <a:buFontTx/>
              <a:buAutoNum type="arabicPeriod"/>
              <a:tabLst>
                <a:tab pos="352425" algn="l"/>
              </a:tabLst>
            </a:pPr>
            <a:r>
              <a:rPr lang="de-AT" altLang="en-US" dirty="0"/>
              <a:t>Design </a:t>
            </a:r>
            <a:r>
              <a:rPr lang="de-AT" altLang="en-US" dirty="0" err="1"/>
              <a:t>customer-driven</a:t>
            </a:r>
            <a:r>
              <a:rPr lang="de-AT" altLang="en-US" dirty="0"/>
              <a:t> </a:t>
            </a:r>
            <a:r>
              <a:rPr lang="de-AT" altLang="en-US" dirty="0" err="1"/>
              <a:t>marketing</a:t>
            </a:r>
            <a:r>
              <a:rPr lang="de-AT" altLang="en-US" dirty="0"/>
              <a:t> </a:t>
            </a:r>
            <a:r>
              <a:rPr lang="de-AT" altLang="en-US" dirty="0" err="1"/>
              <a:t>strategies</a:t>
            </a:r>
            <a:r>
              <a:rPr lang="de-AT" altLang="en-US" dirty="0"/>
              <a:t> </a:t>
            </a:r>
            <a:endParaRPr lang="en-GB" altLang="en-US" dirty="0"/>
          </a:p>
          <a:p>
            <a:pPr marL="352425" indent="-352425">
              <a:buFontTx/>
              <a:buAutoNum type="arabicPeriod"/>
              <a:tabLst>
                <a:tab pos="352425" algn="l"/>
              </a:tabLst>
            </a:pPr>
            <a:r>
              <a:rPr lang="de-AT" altLang="en-US" dirty="0" err="1"/>
              <a:t>Construct</a:t>
            </a:r>
            <a:r>
              <a:rPr lang="de-AT" altLang="en-US" dirty="0"/>
              <a:t> </a:t>
            </a:r>
            <a:r>
              <a:rPr lang="de-AT" altLang="en-US" dirty="0" err="1"/>
              <a:t>integrated</a:t>
            </a:r>
            <a:r>
              <a:rPr lang="de-AT" altLang="en-US" dirty="0"/>
              <a:t> </a:t>
            </a:r>
            <a:r>
              <a:rPr lang="de-AT" altLang="en-US" dirty="0" err="1"/>
              <a:t>marketing</a:t>
            </a:r>
            <a:r>
              <a:rPr lang="de-AT" altLang="en-US" dirty="0"/>
              <a:t> </a:t>
            </a:r>
            <a:r>
              <a:rPr lang="de-AT" altLang="en-US" dirty="0" err="1"/>
              <a:t>programmes</a:t>
            </a:r>
            <a:r>
              <a:rPr lang="de-AT" altLang="en-US" dirty="0"/>
              <a:t> </a:t>
            </a:r>
            <a:r>
              <a:rPr lang="de-AT" altLang="en-US" dirty="0" err="1"/>
              <a:t>that</a:t>
            </a:r>
            <a:r>
              <a:rPr lang="de-AT" altLang="en-US" dirty="0"/>
              <a:t> </a:t>
            </a:r>
            <a:r>
              <a:rPr lang="de-AT" altLang="en-US" dirty="0" err="1"/>
              <a:t>deliver</a:t>
            </a:r>
            <a:r>
              <a:rPr lang="de-AT" altLang="en-US" dirty="0"/>
              <a:t> superior </a:t>
            </a:r>
            <a:r>
              <a:rPr lang="de-AT" altLang="en-US" dirty="0" err="1"/>
              <a:t>value</a:t>
            </a:r>
            <a:endParaRPr lang="en-GB" altLang="en-US" dirty="0"/>
          </a:p>
          <a:p>
            <a:pPr marL="352425" indent="-352425">
              <a:buFontTx/>
              <a:buAutoNum type="arabicPeriod"/>
              <a:tabLst>
                <a:tab pos="352425" algn="l"/>
              </a:tabLst>
            </a:pPr>
            <a:r>
              <a:rPr lang="de-AT" altLang="en-US" dirty="0" err="1"/>
              <a:t>Build</a:t>
            </a:r>
            <a:r>
              <a:rPr lang="de-AT" altLang="en-US" dirty="0"/>
              <a:t> profitable </a:t>
            </a:r>
            <a:r>
              <a:rPr lang="de-AT" altLang="en-US" dirty="0" err="1"/>
              <a:t>customer</a:t>
            </a:r>
            <a:r>
              <a:rPr lang="de-AT" altLang="en-US" dirty="0"/>
              <a:t> </a:t>
            </a:r>
            <a:r>
              <a:rPr lang="de-AT" altLang="en-US" dirty="0" err="1"/>
              <a:t>relationships</a:t>
            </a:r>
            <a:endParaRPr lang="en-GB" altLang="en-US" dirty="0"/>
          </a:p>
          <a:p>
            <a:pPr marL="352425" indent="-352425">
              <a:buFontTx/>
              <a:buAutoNum type="arabicPeriod"/>
              <a:tabLst>
                <a:tab pos="352425" algn="l"/>
              </a:tabLst>
            </a:pPr>
            <a:r>
              <a:rPr lang="de-AT" altLang="en-US" dirty="0"/>
              <a:t>Capture </a:t>
            </a:r>
            <a:r>
              <a:rPr lang="de-AT" altLang="en-US" dirty="0" err="1"/>
              <a:t>value</a:t>
            </a:r>
            <a:r>
              <a:rPr lang="de-AT" altLang="en-US" dirty="0"/>
              <a:t> </a:t>
            </a:r>
            <a:r>
              <a:rPr lang="de-AT" altLang="en-US" dirty="0" err="1"/>
              <a:t>from</a:t>
            </a:r>
            <a:r>
              <a:rPr lang="de-AT" altLang="en-US" dirty="0"/>
              <a:t> </a:t>
            </a:r>
            <a:r>
              <a:rPr lang="de-AT" altLang="en-US" dirty="0" err="1"/>
              <a:t>the</a:t>
            </a:r>
            <a:r>
              <a:rPr lang="de-AT" altLang="en-US" dirty="0"/>
              <a:t> </a:t>
            </a:r>
            <a:r>
              <a:rPr lang="de-AT" altLang="en-US" dirty="0" err="1"/>
              <a:t>customers</a:t>
            </a:r>
            <a:endParaRPr lang="de-AT" altLang="en-US" dirty="0"/>
          </a:p>
          <a:p>
            <a:pPr marL="0" indent="0">
              <a:buNone/>
              <a:tabLst>
                <a:tab pos="352425" algn="l"/>
              </a:tabLst>
            </a:pPr>
            <a:endParaRPr lang="de-AT" altLang="en-US" dirty="0"/>
          </a:p>
          <a:p>
            <a:pPr marL="0" indent="0" algn="r">
              <a:buNone/>
              <a:tabLst>
                <a:tab pos="352425" algn="l"/>
              </a:tabLst>
            </a:pPr>
            <a:r>
              <a:rPr lang="en-GB" altLang="en-US" sz="2800" dirty="0"/>
              <a:t>(Kotler and Armstrong, 2010)</a:t>
            </a:r>
            <a:endParaRPr lang="en-GB"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45EFE-A6C6-4307-A2F5-9CFC943806DD}"/>
              </a:ext>
            </a:extLst>
          </p:cNvPr>
          <p:cNvSpPr>
            <a:spLocks noGrp="1"/>
          </p:cNvSpPr>
          <p:nvPr>
            <p:ph type="title"/>
          </p:nvPr>
        </p:nvSpPr>
        <p:spPr/>
        <p:txBody>
          <a:bodyPr/>
          <a:lstStyle/>
          <a:p>
            <a:r>
              <a:rPr lang="en-GB" dirty="0"/>
              <a:t>Some thoughts on marketing?</a:t>
            </a:r>
            <a:br>
              <a:rPr lang="en-GB" dirty="0"/>
            </a:br>
            <a:br>
              <a:rPr lang="en-GB" dirty="0"/>
            </a:br>
            <a:endParaRPr lang="en-GB" dirty="0"/>
          </a:p>
        </p:txBody>
      </p:sp>
      <p:sp>
        <p:nvSpPr>
          <p:cNvPr id="3" name="Content Placeholder 2">
            <a:extLst>
              <a:ext uri="{FF2B5EF4-FFF2-40B4-BE49-F238E27FC236}">
                <a16:creationId xmlns:a16="http://schemas.microsoft.com/office/drawing/2014/main" id="{AA2F2F2B-D729-44E3-99EB-8E82B80F00B7}"/>
              </a:ext>
            </a:extLst>
          </p:cNvPr>
          <p:cNvSpPr>
            <a:spLocks noGrp="1"/>
          </p:cNvSpPr>
          <p:nvPr>
            <p:ph idx="1"/>
          </p:nvPr>
        </p:nvSpPr>
        <p:spPr>
          <a:xfrm>
            <a:off x="647363" y="1453391"/>
            <a:ext cx="10593149" cy="4351338"/>
          </a:xfrm>
        </p:spPr>
        <p:txBody>
          <a:bodyPr/>
          <a:lstStyle/>
          <a:p>
            <a:r>
              <a:rPr lang="en-GB" sz="2800" i="1" dirty="0"/>
              <a:t>“</a:t>
            </a:r>
            <a:r>
              <a:rPr lang="en-GB" sz="2400" dirty="0"/>
              <a:t>What is marketing? Simply put marketing is </a:t>
            </a:r>
            <a:r>
              <a:rPr lang="en-GB" sz="2400" u="sng" dirty="0"/>
              <a:t>managing</a:t>
            </a:r>
            <a:r>
              <a:rPr lang="en-GB" sz="2400" dirty="0"/>
              <a:t> profitable customer </a:t>
            </a:r>
            <a:r>
              <a:rPr lang="en-GB" sz="2400" u="sng" dirty="0"/>
              <a:t>relationships. </a:t>
            </a:r>
            <a:r>
              <a:rPr lang="en-GB" sz="2400" dirty="0"/>
              <a:t>The aim of marketing is to create </a:t>
            </a:r>
            <a:r>
              <a:rPr lang="en-GB" sz="2400" u="sng" dirty="0"/>
              <a:t>value</a:t>
            </a:r>
            <a:r>
              <a:rPr lang="en-GB" sz="2400" dirty="0"/>
              <a:t> for customers and capture value from customers in return” (Kotler 2013)</a:t>
            </a:r>
            <a:br>
              <a:rPr lang="en-GB" sz="2400" dirty="0"/>
            </a:br>
            <a:br>
              <a:rPr lang="en-GB" sz="2400" dirty="0"/>
            </a:br>
            <a:r>
              <a:rPr lang="en-GB" sz="2400" dirty="0"/>
              <a:t>“During the last decade, the international marketing field has developed enormously, and the marketing function has now taken the central position in most companies….The Globalisation of the marketplace is now a reality” </a:t>
            </a:r>
          </a:p>
          <a:p>
            <a:pPr marL="0" indent="0">
              <a:buNone/>
            </a:pPr>
            <a:r>
              <a:rPr lang="en-GB" sz="2400" dirty="0"/>
              <a:t>(</a:t>
            </a:r>
            <a:r>
              <a:rPr lang="en-GB" sz="2400" dirty="0" err="1"/>
              <a:t>Ghauri</a:t>
            </a:r>
            <a:r>
              <a:rPr lang="en-GB" sz="2400" dirty="0"/>
              <a:t> 2014)</a:t>
            </a:r>
            <a:br>
              <a:rPr lang="en-GB" sz="2400" dirty="0"/>
            </a:br>
            <a:br>
              <a:rPr lang="en-GB" sz="2400" dirty="0"/>
            </a:br>
            <a:r>
              <a:rPr lang="en-GB" sz="2400" dirty="0"/>
              <a:t>“Whether we recognise it or not, we are all involved, willingly or unwillingly, passively or actively, in marketing. We encounter marketing practices every day when we are exposed to advertising and product displays, evaluate brands, make buying decisions, shop and consume” </a:t>
            </a:r>
          </a:p>
          <a:p>
            <a:pPr marL="0" indent="0">
              <a:buNone/>
            </a:pPr>
            <a:r>
              <a:rPr lang="en-GB" sz="2400" dirty="0"/>
              <a:t>(Bowie et al 2017)</a:t>
            </a:r>
            <a:br>
              <a:rPr lang="en-GB" sz="3600" dirty="0">
                <a:solidFill>
                  <a:srgbClr val="00B0F0"/>
                </a:solidFill>
              </a:rPr>
            </a:br>
            <a:endParaRPr lang="en-GB" dirty="0"/>
          </a:p>
        </p:txBody>
      </p:sp>
    </p:spTree>
    <p:extLst>
      <p:ext uri="{BB962C8B-B14F-4D97-AF65-F5344CB8AC3E}">
        <p14:creationId xmlns:p14="http://schemas.microsoft.com/office/powerpoint/2010/main" val="2324898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Content Placeholder 12">
            <a:extLst>
              <a:ext uri="{FF2B5EF4-FFF2-40B4-BE49-F238E27FC236}">
                <a16:creationId xmlns:a16="http://schemas.microsoft.com/office/drawing/2014/main" id="{45C593A4-18BC-44F4-BA98-C17905425CEC}"/>
              </a:ext>
            </a:extLst>
          </p:cNvPr>
          <p:cNvPicPr>
            <a:picLocks noGrp="1" noChangeAspect="1"/>
          </p:cNvPicPr>
          <p:nvPr>
            <p:ph idx="1"/>
          </p:nvPr>
        </p:nvPicPr>
        <p:blipFill>
          <a:blip r:embed="rId2"/>
          <a:stretch>
            <a:fillRect/>
          </a:stretch>
        </p:blipFill>
        <p:spPr>
          <a:xfrm>
            <a:off x="790223" y="643466"/>
            <a:ext cx="10611554" cy="5571067"/>
          </a:xfrm>
          <a:prstGeom prst="rect">
            <a:avLst/>
          </a:prstGeom>
        </p:spPr>
      </p:pic>
      <p:pic>
        <p:nvPicPr>
          <p:cNvPr id="4" name="Picture 3">
            <a:extLst>
              <a:ext uri="{FF2B5EF4-FFF2-40B4-BE49-F238E27FC236}">
                <a16:creationId xmlns:a16="http://schemas.microsoft.com/office/drawing/2014/main" id="{B4A6A0F1-C67C-44EF-8686-63505ADFC0B5}"/>
              </a:ext>
            </a:extLst>
          </p:cNvPr>
          <p:cNvPicPr>
            <a:picLocks noChangeAspect="1"/>
          </p:cNvPicPr>
          <p:nvPr/>
        </p:nvPicPr>
        <p:blipFill>
          <a:blip r:embed="rId3"/>
          <a:stretch>
            <a:fillRect/>
          </a:stretch>
        </p:blipFill>
        <p:spPr>
          <a:xfrm>
            <a:off x="4561647" y="872457"/>
            <a:ext cx="6948048" cy="3179820"/>
          </a:xfrm>
          <a:prstGeom prst="rect">
            <a:avLst/>
          </a:prstGeom>
        </p:spPr>
      </p:pic>
    </p:spTree>
    <p:extLst>
      <p:ext uri="{BB962C8B-B14F-4D97-AF65-F5344CB8AC3E}">
        <p14:creationId xmlns:p14="http://schemas.microsoft.com/office/powerpoint/2010/main" val="1140115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7565276F-E88B-4E65-8AE0-16417034AABD}"/>
              </a:ext>
            </a:extLst>
          </p:cNvPr>
          <p:cNvSpPr>
            <a:spLocks noGrp="1" noChangeArrowheads="1"/>
          </p:cNvSpPr>
          <p:nvPr>
            <p:ph type="title"/>
          </p:nvPr>
        </p:nvSpPr>
        <p:spPr>
          <a:xfrm>
            <a:off x="226314" y="847942"/>
            <a:ext cx="4620815" cy="2368317"/>
          </a:xfrm>
        </p:spPr>
        <p:txBody>
          <a:bodyPr anchor="t">
            <a:normAutofit/>
          </a:bodyPr>
          <a:lstStyle/>
          <a:p>
            <a:pPr eaLnBrk="1" hangingPunct="1"/>
            <a:r>
              <a:rPr lang="en-US" altLang="en-US" sz="3600" b="1" u="sng" dirty="0">
                <a:solidFill>
                  <a:schemeClr val="accent1">
                    <a:lumMod val="50000"/>
                  </a:schemeClr>
                </a:solidFill>
              </a:rPr>
              <a:t>Branding (Continued)</a:t>
            </a:r>
          </a:p>
        </p:txBody>
      </p:sp>
      <p:pic>
        <p:nvPicPr>
          <p:cNvPr id="3" name="Picture 2">
            <a:extLst>
              <a:ext uri="{FF2B5EF4-FFF2-40B4-BE49-F238E27FC236}">
                <a16:creationId xmlns:a16="http://schemas.microsoft.com/office/drawing/2014/main" id="{976A1139-EC84-4317-BA81-609233E71AD7}"/>
              </a:ext>
            </a:extLst>
          </p:cNvPr>
          <p:cNvPicPr>
            <a:picLocks noChangeAspect="1"/>
          </p:cNvPicPr>
          <p:nvPr/>
        </p:nvPicPr>
        <p:blipFill>
          <a:blip r:embed="rId2"/>
          <a:stretch>
            <a:fillRect/>
          </a:stretch>
        </p:blipFill>
        <p:spPr>
          <a:xfrm>
            <a:off x="123361" y="2032101"/>
            <a:ext cx="3648941" cy="2088619"/>
          </a:xfrm>
          <a:prstGeom prst="rect">
            <a:avLst/>
          </a:prstGeom>
        </p:spPr>
      </p:pic>
      <p:sp>
        <p:nvSpPr>
          <p:cNvPr id="12291" name="Rectangle 3">
            <a:extLst>
              <a:ext uri="{FF2B5EF4-FFF2-40B4-BE49-F238E27FC236}">
                <a16:creationId xmlns:a16="http://schemas.microsoft.com/office/drawing/2014/main" id="{0ADAF5C3-17BF-4375-A88B-784BA786D6AE}"/>
              </a:ext>
            </a:extLst>
          </p:cNvPr>
          <p:cNvSpPr>
            <a:spLocks noGrp="1" noChangeArrowheads="1"/>
          </p:cNvSpPr>
          <p:nvPr>
            <p:ph type="body" idx="1"/>
          </p:nvPr>
        </p:nvSpPr>
        <p:spPr>
          <a:xfrm>
            <a:off x="4723002" y="1035843"/>
            <a:ext cx="7063530" cy="4945857"/>
          </a:xfrm>
        </p:spPr>
        <p:txBody>
          <a:bodyPr>
            <a:normAutofit/>
          </a:bodyPr>
          <a:lstStyle/>
          <a:p>
            <a:r>
              <a:rPr lang="en-GB" altLang="en-US" sz="2400" dirty="0"/>
              <a:t>Branding is one of the most powerful tools in the marketing arsenal </a:t>
            </a:r>
            <a:r>
              <a:rPr lang="de-DE" altLang="en-US" sz="2400" dirty="0"/>
              <a:t>(Holt, 2003)</a:t>
            </a:r>
            <a:r>
              <a:rPr lang="en-GB" altLang="en-US" sz="2400" dirty="0"/>
              <a:t>.</a:t>
            </a:r>
          </a:p>
          <a:p>
            <a:r>
              <a:rPr lang="en-GB" altLang="en-US" sz="2400" dirty="0"/>
              <a:t>The term branding is misleading, as it indicates etymologically that a brand can be established easily, like a cow can be branded.</a:t>
            </a:r>
          </a:p>
          <a:p>
            <a:r>
              <a:rPr lang="en-GB" altLang="en-US" sz="2400" dirty="0"/>
              <a:t>Quite the opposite is true: ‘</a:t>
            </a:r>
            <a:r>
              <a:rPr lang="en-GB" altLang="en-US" sz="2400" i="1" dirty="0"/>
              <a:t>A brand is created in a consumer’s mind’</a:t>
            </a:r>
            <a:r>
              <a:rPr lang="en-GB" altLang="en-US" sz="2400" dirty="0"/>
              <a:t> (</a:t>
            </a:r>
            <a:r>
              <a:rPr lang="en-GB" altLang="en-US" sz="2400" dirty="0" err="1"/>
              <a:t>Moilanen</a:t>
            </a:r>
            <a:r>
              <a:rPr lang="en-GB" altLang="en-US" sz="2400" dirty="0"/>
              <a:t> and </a:t>
            </a:r>
            <a:r>
              <a:rPr lang="en-GB" altLang="en-US" sz="2400" dirty="0" err="1"/>
              <a:t>Rainisto</a:t>
            </a:r>
            <a:r>
              <a:rPr lang="en-GB" altLang="en-US" sz="2400" dirty="0"/>
              <a:t>, 2009). </a:t>
            </a:r>
          </a:p>
          <a:p>
            <a:pPr marL="0" indent="0">
              <a:buNone/>
            </a:pPr>
            <a:r>
              <a:rPr lang="en-GB" altLang="en-US" sz="2400" i="1" dirty="0"/>
              <a:t>‘The aim of branding is to find a brand idea that will run through all the places and situations where consumers, employees, suppliers and investors experience the brand’</a:t>
            </a:r>
            <a:r>
              <a:rPr lang="en-GB" altLang="en-US" sz="2400" dirty="0"/>
              <a:t> (Kotler et al., 2011).</a:t>
            </a:r>
            <a:endParaRPr lang="en-US" altLang="en-US" sz="2400" b="1" dirty="0"/>
          </a:p>
        </p:txBody>
      </p:sp>
      <p:grpSp>
        <p:nvGrpSpPr>
          <p:cNvPr id="12307" name="Group 12302">
            <a:extLst>
              <a:ext uri="{FF2B5EF4-FFF2-40B4-BE49-F238E27FC236}">
                <a16:creationId xmlns:a16="http://schemas.microsoft.com/office/drawing/2014/main" id="{7D2D829D-2830-5F07-E40B-C351944AB1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2304" name="Rectangle 12303">
              <a:extLst>
                <a:ext uri="{FF2B5EF4-FFF2-40B4-BE49-F238E27FC236}">
                  <a16:creationId xmlns:a16="http://schemas.microsoft.com/office/drawing/2014/main" id="{521FC5EF-435E-F74E-11C5-A935C7066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8" name="Rectangle 12304">
              <a:extLst>
                <a:ext uri="{FF2B5EF4-FFF2-40B4-BE49-F238E27FC236}">
                  <a16:creationId xmlns:a16="http://schemas.microsoft.com/office/drawing/2014/main" id="{BCF3CE81-94AA-585B-379D-CB757AFCC4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56D42F9-0546-4317-853A-3D97D92AF593}"/>
              </a:ext>
            </a:extLst>
          </p:cNvPr>
          <p:cNvSpPr>
            <a:spLocks noGrp="1" noChangeArrowheads="1"/>
          </p:cNvSpPr>
          <p:nvPr>
            <p:ph type="title"/>
          </p:nvPr>
        </p:nvSpPr>
        <p:spPr>
          <a:xfrm>
            <a:off x="1905000" y="323850"/>
            <a:ext cx="8382000" cy="838200"/>
          </a:xfrm>
        </p:spPr>
        <p:txBody>
          <a:bodyPr/>
          <a:lstStyle/>
          <a:p>
            <a:pPr eaLnBrk="1" hangingPunct="1"/>
            <a:r>
              <a:rPr lang="en-US" altLang="en-US" sz="3200"/>
              <a:t>Branding (Continued)</a:t>
            </a:r>
          </a:p>
        </p:txBody>
      </p:sp>
      <p:sp>
        <p:nvSpPr>
          <p:cNvPr id="13315" name="Rectangle 3">
            <a:extLst>
              <a:ext uri="{FF2B5EF4-FFF2-40B4-BE49-F238E27FC236}">
                <a16:creationId xmlns:a16="http://schemas.microsoft.com/office/drawing/2014/main" id="{26F61B34-0FDF-48EA-9ADB-0506101F4EE5}"/>
              </a:ext>
            </a:extLst>
          </p:cNvPr>
          <p:cNvSpPr>
            <a:spLocks noGrp="1" noChangeArrowheads="1"/>
          </p:cNvSpPr>
          <p:nvPr>
            <p:ph type="body" idx="1"/>
          </p:nvPr>
        </p:nvSpPr>
        <p:spPr>
          <a:xfrm>
            <a:off x="882032" y="1214438"/>
            <a:ext cx="9419256" cy="5135562"/>
          </a:xfrm>
        </p:spPr>
        <p:txBody>
          <a:bodyPr/>
          <a:lstStyle/>
          <a:p>
            <a:pPr marL="0" indent="0">
              <a:buNone/>
            </a:pPr>
            <a:r>
              <a:rPr lang="en-GB" altLang="en-US" dirty="0"/>
              <a:t>Brand management is a long-term process that not only includes the value proposition of the product, but the customers’ mindsets as well. </a:t>
            </a:r>
          </a:p>
          <a:p>
            <a:pPr marL="0" indent="0">
              <a:buNone/>
            </a:pPr>
            <a:r>
              <a:rPr lang="en-GB" altLang="en-US" dirty="0"/>
              <a:t>Image and identity are of utmost importance, especially when dealing with complex products or services like events or destinations: </a:t>
            </a:r>
          </a:p>
          <a:p>
            <a:pPr marL="0" indent="0">
              <a:buNone/>
            </a:pPr>
            <a:r>
              <a:rPr lang="en-GB" altLang="en-US" dirty="0"/>
              <a:t>‘</a:t>
            </a:r>
            <a:r>
              <a:rPr lang="en-GB" altLang="en-US" i="1" dirty="0"/>
              <a:t>the methods of creating and maintaining a brand, and the methods of utilising the opportunities created by a strong brand differ significantly between places and companies’</a:t>
            </a:r>
            <a:r>
              <a:rPr lang="en-GB" altLang="en-US" dirty="0"/>
              <a:t> </a:t>
            </a:r>
          </a:p>
          <a:p>
            <a:pPr marL="0" indent="0" algn="r">
              <a:buNone/>
            </a:pPr>
            <a:r>
              <a:rPr lang="en-GB" altLang="en-US" dirty="0"/>
              <a:t>(</a:t>
            </a:r>
            <a:r>
              <a:rPr lang="en-GB" altLang="en-US" dirty="0" err="1"/>
              <a:t>Moilanen</a:t>
            </a:r>
            <a:r>
              <a:rPr lang="en-GB" altLang="en-US" dirty="0"/>
              <a:t> and </a:t>
            </a:r>
            <a:r>
              <a:rPr lang="en-GB" altLang="en-US" dirty="0" err="1"/>
              <a:t>Rainisto</a:t>
            </a:r>
            <a:r>
              <a:rPr lang="en-GB" altLang="en-US" dirty="0"/>
              <a:t>, 2009).</a:t>
            </a:r>
          </a:p>
          <a:p>
            <a:pPr marL="0" indent="0">
              <a:buNone/>
            </a:pPr>
            <a:endParaRPr lang="en-US" altLang="en-US"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668886E4-AE21-4733-A021-B1FBC3CE61A3}"/>
              </a:ext>
            </a:extLst>
          </p:cNvPr>
          <p:cNvSpPr>
            <a:spLocks noGrp="1" noChangeArrowheads="1"/>
          </p:cNvSpPr>
          <p:nvPr>
            <p:ph type="title"/>
          </p:nvPr>
        </p:nvSpPr>
        <p:spPr>
          <a:xfrm>
            <a:off x="1654147" y="315632"/>
            <a:ext cx="8382000" cy="838200"/>
          </a:xfrm>
        </p:spPr>
        <p:txBody>
          <a:bodyPr/>
          <a:lstStyle/>
          <a:p>
            <a:pPr eaLnBrk="1" hangingPunct="1"/>
            <a:r>
              <a:rPr lang="en-GB" altLang="en-US" sz="3200" dirty="0"/>
              <a:t>Destination branding and competitive identity</a:t>
            </a:r>
            <a:endParaRPr lang="en-US" altLang="en-US" sz="3200" dirty="0"/>
          </a:p>
        </p:txBody>
      </p:sp>
      <p:sp>
        <p:nvSpPr>
          <p:cNvPr id="14339" name="Rectangle 3">
            <a:extLst>
              <a:ext uri="{FF2B5EF4-FFF2-40B4-BE49-F238E27FC236}">
                <a16:creationId xmlns:a16="http://schemas.microsoft.com/office/drawing/2014/main" id="{57602A4C-C8C2-44C3-ACA3-8D56DC2120BB}"/>
              </a:ext>
            </a:extLst>
          </p:cNvPr>
          <p:cNvSpPr>
            <a:spLocks noGrp="1" noChangeArrowheads="1"/>
          </p:cNvSpPr>
          <p:nvPr>
            <p:ph type="body" idx="1"/>
          </p:nvPr>
        </p:nvSpPr>
        <p:spPr>
          <a:xfrm>
            <a:off x="1085808" y="1565726"/>
            <a:ext cx="8382000" cy="5135563"/>
          </a:xfrm>
        </p:spPr>
        <p:txBody>
          <a:bodyPr/>
          <a:lstStyle/>
          <a:p>
            <a:pPr marL="0" indent="0">
              <a:buNone/>
            </a:pPr>
            <a:r>
              <a:rPr lang="en-GB" altLang="en-US" dirty="0"/>
              <a:t>A destination may be a nation, a region, a city or village or even just a part of a town, or a single hotel complex that is perceived and chosen by the customer. </a:t>
            </a:r>
          </a:p>
          <a:p>
            <a:pPr marL="0" indent="0">
              <a:buNone/>
            </a:pPr>
            <a:r>
              <a:rPr lang="en-GB" altLang="en-US" dirty="0"/>
              <a:t>For</a:t>
            </a:r>
            <a:r>
              <a:rPr lang="en-GB" altLang="en-US" b="1" dirty="0"/>
              <a:t> </a:t>
            </a:r>
            <a:r>
              <a:rPr lang="en-GB" altLang="en-US" dirty="0"/>
              <a:t>tourism destinations, it refers to the definition of destination by </a:t>
            </a:r>
            <a:r>
              <a:rPr lang="en-GB" altLang="en-US" dirty="0" err="1"/>
              <a:t>Buhalis</a:t>
            </a:r>
            <a:r>
              <a:rPr lang="en-GB" altLang="en-US" dirty="0"/>
              <a:t> who defines a destination as a ‘</a:t>
            </a:r>
            <a:r>
              <a:rPr lang="en-GB" altLang="en-US" i="1" dirty="0"/>
              <a:t>geographical region which is understood by its visitors as a unique entity, with a political and legislative work for tourism marketing and planning’</a:t>
            </a:r>
            <a:r>
              <a:rPr lang="en-GB" altLang="en-US" dirty="0"/>
              <a:t>.</a:t>
            </a:r>
          </a:p>
          <a:p>
            <a:pPr marL="0" indent="0">
              <a:buNone/>
            </a:pPr>
            <a:endParaRPr lang="en-US" altLang="en-US" b="1"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F00A1D-62AF-49E4-B6D9-B1953EC54369}"/>
              </a:ext>
            </a:extLst>
          </p:cNvPr>
          <p:cNvSpPr>
            <a:spLocks noGrp="1" noChangeArrowheads="1"/>
          </p:cNvSpPr>
          <p:nvPr>
            <p:ph type="title"/>
          </p:nvPr>
        </p:nvSpPr>
        <p:spPr>
          <a:xfrm>
            <a:off x="1905000" y="80963"/>
            <a:ext cx="8382000" cy="838200"/>
          </a:xfrm>
        </p:spPr>
        <p:txBody>
          <a:bodyPr/>
          <a:lstStyle/>
          <a:p>
            <a:pPr eaLnBrk="1" hangingPunct="1"/>
            <a:r>
              <a:rPr lang="en-GB" altLang="en-US" sz="3200" dirty="0"/>
              <a:t>Destination branding and competitive identity (Continued)</a:t>
            </a:r>
            <a:endParaRPr lang="en-US" altLang="en-US" sz="3200" dirty="0"/>
          </a:p>
        </p:txBody>
      </p:sp>
      <p:sp>
        <p:nvSpPr>
          <p:cNvPr id="15363" name="Rectangle 3">
            <a:extLst>
              <a:ext uri="{FF2B5EF4-FFF2-40B4-BE49-F238E27FC236}">
                <a16:creationId xmlns:a16="http://schemas.microsoft.com/office/drawing/2014/main" id="{17CB118E-5104-498A-8F51-2F85D4552EAE}"/>
              </a:ext>
            </a:extLst>
          </p:cNvPr>
          <p:cNvSpPr>
            <a:spLocks noGrp="1" noChangeArrowheads="1"/>
          </p:cNvSpPr>
          <p:nvPr>
            <p:ph type="body" idx="1"/>
          </p:nvPr>
        </p:nvSpPr>
        <p:spPr>
          <a:xfrm>
            <a:off x="595618" y="1238250"/>
            <a:ext cx="9705670" cy="5062538"/>
          </a:xfrm>
        </p:spPr>
        <p:txBody>
          <a:bodyPr/>
          <a:lstStyle/>
          <a:p>
            <a:pPr marL="0" indent="0">
              <a:buNone/>
            </a:pPr>
            <a:r>
              <a:rPr lang="en-GB" altLang="en-US" sz="2600" dirty="0"/>
              <a:t>‘</a:t>
            </a:r>
            <a:r>
              <a:rPr lang="en-GB" altLang="en-US" sz="2600" i="1" dirty="0"/>
              <a:t>In order to be successfully promoted in the targeted markets, a destination must be favourably differentiated from its competition, or positively positioned, in the minds of the consumers</a:t>
            </a:r>
            <a:r>
              <a:rPr lang="en-GB" altLang="en-US" sz="2600" dirty="0"/>
              <a:t>’ </a:t>
            </a:r>
            <a:r>
              <a:rPr lang="de-DE" altLang="en-US" sz="2600" dirty="0"/>
              <a:t>(</a:t>
            </a:r>
            <a:r>
              <a:rPr lang="de-DE" altLang="en-US" sz="2600" dirty="0" err="1"/>
              <a:t>Echtner</a:t>
            </a:r>
            <a:r>
              <a:rPr lang="de-DE" altLang="en-US" sz="2600" dirty="0"/>
              <a:t> and Ritchie, 2003).</a:t>
            </a:r>
          </a:p>
          <a:p>
            <a:pPr marL="0" indent="0">
              <a:buNone/>
            </a:pPr>
            <a:r>
              <a:rPr lang="en-GB" altLang="en-US" sz="2600" dirty="0"/>
              <a:t>This became even harder as the competitive tourism industry reached a high level of standardisation with product parity, substitutability and competition.</a:t>
            </a:r>
          </a:p>
          <a:p>
            <a:pPr marL="0" indent="0">
              <a:buNone/>
            </a:pPr>
            <a:r>
              <a:rPr lang="en-GB" altLang="en-US" sz="2600" dirty="0"/>
              <a:t>The destination’s ‘</a:t>
            </a:r>
            <a:r>
              <a:rPr lang="en-GB" altLang="en-US" sz="2600" i="1" dirty="0"/>
              <a:t>reputation or brand play a hugely significant role in determining just how successful they are in this competition’</a:t>
            </a:r>
            <a:r>
              <a:rPr lang="en-GB" altLang="en-US" sz="2600" dirty="0"/>
              <a:t> </a:t>
            </a:r>
            <a:r>
              <a:rPr lang="de-DE" altLang="en-US" sz="2600" dirty="0"/>
              <a:t>(Morgan, Pritchard and Pride, 2011)</a:t>
            </a:r>
            <a:r>
              <a:rPr lang="en-GB" altLang="en-US" sz="2600" dirty="0"/>
              <a:t>.</a:t>
            </a:r>
          </a:p>
          <a:p>
            <a:pPr marL="0" indent="0">
              <a:buNone/>
            </a:pPr>
            <a:endParaRPr lang="en-US" altLang="en-US" sz="2600"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D92846EE-1199-4E33-8801-8282CBEF0177}"/>
              </a:ext>
            </a:extLst>
          </p:cNvPr>
          <p:cNvSpPr>
            <a:spLocks noGrp="1" noChangeArrowheads="1"/>
          </p:cNvSpPr>
          <p:nvPr>
            <p:ph type="title"/>
          </p:nvPr>
        </p:nvSpPr>
        <p:spPr>
          <a:xfrm>
            <a:off x="1905000" y="80963"/>
            <a:ext cx="8382000" cy="838200"/>
          </a:xfrm>
        </p:spPr>
        <p:txBody>
          <a:bodyPr/>
          <a:lstStyle/>
          <a:p>
            <a:pPr eaLnBrk="1" hangingPunct="1"/>
            <a:r>
              <a:rPr lang="en-GB" altLang="en-US" sz="3200"/>
              <a:t>Destination branding </a:t>
            </a:r>
            <a:br>
              <a:rPr lang="en-GB" altLang="en-US" sz="3200"/>
            </a:br>
            <a:r>
              <a:rPr lang="en-GB" altLang="en-US" sz="3200"/>
              <a:t>and competitive identity (Continued)</a:t>
            </a:r>
            <a:endParaRPr lang="en-US" altLang="en-US" sz="3200"/>
          </a:p>
        </p:txBody>
      </p:sp>
      <p:sp>
        <p:nvSpPr>
          <p:cNvPr id="16387" name="Rectangle 3">
            <a:extLst>
              <a:ext uri="{FF2B5EF4-FFF2-40B4-BE49-F238E27FC236}">
                <a16:creationId xmlns:a16="http://schemas.microsoft.com/office/drawing/2014/main" id="{2510C7B4-7630-4302-B05D-A13E32834288}"/>
              </a:ext>
            </a:extLst>
          </p:cNvPr>
          <p:cNvSpPr>
            <a:spLocks noGrp="1" noChangeArrowheads="1"/>
          </p:cNvSpPr>
          <p:nvPr>
            <p:ph type="body" idx="1"/>
          </p:nvPr>
        </p:nvSpPr>
        <p:spPr>
          <a:xfrm>
            <a:off x="662730" y="1722437"/>
            <a:ext cx="9705670" cy="5135563"/>
          </a:xfrm>
        </p:spPr>
        <p:txBody>
          <a:bodyPr/>
          <a:lstStyle/>
          <a:p>
            <a:pPr marL="0" indent="0">
              <a:buNone/>
            </a:pPr>
            <a:r>
              <a:rPr lang="en-GB" altLang="en-US" sz="2600" dirty="0"/>
              <a:t>Academics have argued whether a destination can ever be a brand – according to Morgan et al. (2011) in a strict marketing sense they cannot.</a:t>
            </a:r>
          </a:p>
          <a:p>
            <a:pPr marL="0" indent="0">
              <a:buNone/>
            </a:pPr>
            <a:r>
              <a:rPr lang="en-GB" altLang="en-US" sz="2600" dirty="0"/>
              <a:t>This is why some prefer the terms ‘place reputation management’ and ‘competitive identity’.</a:t>
            </a:r>
          </a:p>
          <a:p>
            <a:pPr marL="0" indent="0">
              <a:buNone/>
            </a:pPr>
            <a:r>
              <a:rPr lang="en-GB" altLang="en-US" sz="2600" dirty="0"/>
              <a:t>This has to do with the very special circumstances a destination marketer has to face.</a:t>
            </a:r>
          </a:p>
          <a:p>
            <a:pPr marL="0" indent="0">
              <a:buNone/>
            </a:pPr>
            <a:endParaRPr lang="en-US" altLang="en-US" sz="2600" b="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FAB982C-5160-4D1C-8D30-80F46FDB400B}"/>
              </a:ext>
            </a:extLst>
          </p:cNvPr>
          <p:cNvSpPr txBox="1">
            <a:spLocks/>
          </p:cNvSpPr>
          <p:nvPr/>
        </p:nvSpPr>
        <p:spPr>
          <a:xfrm>
            <a:off x="1816101" y="296863"/>
            <a:ext cx="8550275" cy="1187450"/>
          </a:xfrm>
          <a:prstGeom prst="rect">
            <a:avLst/>
          </a:prstGeom>
        </p:spPr>
        <p:txBody>
          <a:bodyPr/>
          <a:lstStyle/>
          <a:p>
            <a:pPr>
              <a:defRPr/>
            </a:pPr>
            <a:r>
              <a:rPr lang="en-IN" sz="3400" b="1" kern="0" dirty="0">
                <a:solidFill>
                  <a:srgbClr val="007FA3"/>
                </a:solidFill>
                <a:latin typeface="+mj-lt"/>
                <a:ea typeface="+mj-ea"/>
                <a:cs typeface="+mj-cs"/>
              </a:rPr>
              <a:t>The marketing system</a:t>
            </a:r>
            <a:endParaRPr lang="en-US" sz="3400" b="1" i="1" kern="0" dirty="0">
              <a:solidFill>
                <a:srgbClr val="007FA3"/>
              </a:solidFill>
              <a:latin typeface="+mj-lt"/>
              <a:ea typeface="+mj-ea"/>
              <a:cs typeface="+mj-cs"/>
            </a:endParaRPr>
          </a:p>
        </p:txBody>
      </p:sp>
      <p:pic>
        <p:nvPicPr>
          <p:cNvPr id="13315" name="Picture 2" descr="M19NF008.gif">
            <a:extLst>
              <a:ext uri="{FF2B5EF4-FFF2-40B4-BE49-F238E27FC236}">
                <a16:creationId xmlns:a16="http://schemas.microsoft.com/office/drawing/2014/main" id="{835AFEA9-7AC2-4AFA-9972-F19F602755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8977" y="1072661"/>
            <a:ext cx="10024521" cy="4712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CCCC92-837C-49C5-B1E7-8FCA03C71DFA}"/>
              </a:ext>
            </a:extLst>
          </p:cNvPr>
          <p:cNvPicPr>
            <a:picLocks noChangeAspect="1"/>
          </p:cNvPicPr>
          <p:nvPr/>
        </p:nvPicPr>
        <p:blipFill rotWithShape="1">
          <a:blip r:embed="rId3"/>
          <a:srcRect l="8694" r="21712" b="-2"/>
          <a:stretch/>
        </p:blipFill>
        <p:spPr>
          <a:xfrm>
            <a:off x="612518" y="608141"/>
            <a:ext cx="4104536" cy="4836314"/>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10" name="Freeform: Shape 9">
            <a:extLst>
              <a:ext uri="{FF2B5EF4-FFF2-40B4-BE49-F238E27FC236}">
                <a16:creationId xmlns:a16="http://schemas.microsoft.com/office/drawing/2014/main" id="{D4420C61-30B9-D26F-6720-C32154CA34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1465047" flipV="1">
            <a:off x="11636678" y="400406"/>
            <a:ext cx="413532" cy="368654"/>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2649000 w 4760044"/>
              <a:gd name="connsiteY0" fmla="*/ 300 h 4964247"/>
              <a:gd name="connsiteX1" fmla="*/ 3813909 w 4760044"/>
              <a:gd name="connsiteY1" fmla="*/ 619239 h 4964247"/>
              <a:gd name="connsiteX2" fmla="*/ 4735908 w 4760044"/>
              <a:gd name="connsiteY2" fmla="*/ 1906206 h 4964247"/>
              <a:gd name="connsiteX3" fmla="*/ 4451030 w 4760044"/>
              <a:gd name="connsiteY3" fmla="*/ 3809387 h 4964247"/>
              <a:gd name="connsiteX4" fmla="*/ 3419865 w 4760044"/>
              <a:gd name="connsiteY4" fmla="*/ 4845155 h 4964247"/>
              <a:gd name="connsiteX5" fmla="*/ 1074535 w 4760044"/>
              <a:gd name="connsiteY5" fmla="*/ 4657536 h 4964247"/>
              <a:gd name="connsiteX6" fmla="*/ 33359 w 4760044"/>
              <a:gd name="connsiteY6" fmla="*/ 2995965 h 4964247"/>
              <a:gd name="connsiteX7" fmla="*/ 592137 w 4760044"/>
              <a:gd name="connsiteY7" fmla="*/ 806156 h 4964247"/>
              <a:gd name="connsiteX8" fmla="*/ 2649000 w 4760044"/>
              <a:gd name="connsiteY8" fmla="*/ 300 h 4964247"/>
              <a:gd name="connsiteX0" fmla="*/ 2649000 w 4849477"/>
              <a:gd name="connsiteY0" fmla="*/ -2 h 4963945"/>
              <a:gd name="connsiteX1" fmla="*/ 4735908 w 4849477"/>
              <a:gd name="connsiteY1" fmla="*/ 1905904 h 4963945"/>
              <a:gd name="connsiteX2" fmla="*/ 4451030 w 4849477"/>
              <a:gd name="connsiteY2" fmla="*/ 3809085 h 4963945"/>
              <a:gd name="connsiteX3" fmla="*/ 3419865 w 4849477"/>
              <a:gd name="connsiteY3" fmla="*/ 4844853 h 4963945"/>
              <a:gd name="connsiteX4" fmla="*/ 1074535 w 4849477"/>
              <a:gd name="connsiteY4" fmla="*/ 4657234 h 4963945"/>
              <a:gd name="connsiteX5" fmla="*/ 33359 w 4849477"/>
              <a:gd name="connsiteY5" fmla="*/ 2995663 h 4963945"/>
              <a:gd name="connsiteX6" fmla="*/ 592137 w 4849477"/>
              <a:gd name="connsiteY6" fmla="*/ 805854 h 4963945"/>
              <a:gd name="connsiteX7" fmla="*/ 2649000 w 4849477"/>
              <a:gd name="connsiteY7" fmla="*/ -2 h 4963945"/>
              <a:gd name="connsiteX0" fmla="*/ 2649000 w 4859466"/>
              <a:gd name="connsiteY0" fmla="*/ -2 h 5536260"/>
              <a:gd name="connsiteX1" fmla="*/ 4735908 w 4859466"/>
              <a:gd name="connsiteY1" fmla="*/ 1905904 h 5536260"/>
              <a:gd name="connsiteX2" fmla="*/ 4451030 w 4859466"/>
              <a:gd name="connsiteY2" fmla="*/ 3809085 h 5536260"/>
              <a:gd name="connsiteX3" fmla="*/ 3067466 w 4859466"/>
              <a:gd name="connsiteY3" fmla="*/ 5491001 h 5536260"/>
              <a:gd name="connsiteX4" fmla="*/ 1074535 w 4859466"/>
              <a:gd name="connsiteY4" fmla="*/ 4657234 h 5536260"/>
              <a:gd name="connsiteX5" fmla="*/ 33359 w 4859466"/>
              <a:gd name="connsiteY5" fmla="*/ 2995663 h 5536260"/>
              <a:gd name="connsiteX6" fmla="*/ 592137 w 4859466"/>
              <a:gd name="connsiteY6" fmla="*/ 805854 h 5536260"/>
              <a:gd name="connsiteX7" fmla="*/ 2649000 w 4859466"/>
              <a:gd name="connsiteY7" fmla="*/ -2 h 5536260"/>
              <a:gd name="connsiteX0" fmla="*/ 2780481 w 4861205"/>
              <a:gd name="connsiteY0" fmla="*/ -2 h 5864449"/>
              <a:gd name="connsiteX1" fmla="*/ 4737647 w 4861205"/>
              <a:gd name="connsiteY1" fmla="*/ 2234093 h 5864449"/>
              <a:gd name="connsiteX2" fmla="*/ 4452769 w 4861205"/>
              <a:gd name="connsiteY2" fmla="*/ 4137274 h 5864449"/>
              <a:gd name="connsiteX3" fmla="*/ 3069205 w 4861205"/>
              <a:gd name="connsiteY3" fmla="*/ 5819190 h 5864449"/>
              <a:gd name="connsiteX4" fmla="*/ 1076274 w 4861205"/>
              <a:gd name="connsiteY4" fmla="*/ 4985423 h 5864449"/>
              <a:gd name="connsiteX5" fmla="*/ 35098 w 4861205"/>
              <a:gd name="connsiteY5" fmla="*/ 3323852 h 5864449"/>
              <a:gd name="connsiteX6" fmla="*/ 593876 w 4861205"/>
              <a:gd name="connsiteY6" fmla="*/ 1134043 h 5864449"/>
              <a:gd name="connsiteX7" fmla="*/ 2780481 w 4861205"/>
              <a:gd name="connsiteY7" fmla="*/ -2 h 5864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61205" h="5864449">
                <a:moveTo>
                  <a:pt x="2780481" y="-2"/>
                </a:moveTo>
                <a:cubicBezTo>
                  <a:pt x="3471109" y="183340"/>
                  <a:pt x="4437309" y="1599245"/>
                  <a:pt x="4737647" y="2234093"/>
                </a:cubicBezTo>
                <a:cubicBezTo>
                  <a:pt x="5037985" y="2868941"/>
                  <a:pt x="4730843" y="3539758"/>
                  <a:pt x="4452769" y="4137274"/>
                </a:cubicBezTo>
                <a:cubicBezTo>
                  <a:pt x="4174695" y="4734790"/>
                  <a:pt x="3382031" y="5704221"/>
                  <a:pt x="3069205" y="5819190"/>
                </a:cubicBezTo>
                <a:cubicBezTo>
                  <a:pt x="2358359" y="6040255"/>
                  <a:pt x="1581959" y="5401313"/>
                  <a:pt x="1076274" y="4985423"/>
                </a:cubicBezTo>
                <a:cubicBezTo>
                  <a:pt x="570590" y="4569533"/>
                  <a:pt x="146935" y="3953087"/>
                  <a:pt x="35098" y="3323852"/>
                </a:cubicBezTo>
                <a:cubicBezTo>
                  <a:pt x="-92687" y="2646770"/>
                  <a:pt x="136312" y="1688019"/>
                  <a:pt x="593876" y="1134043"/>
                </a:cubicBezTo>
                <a:cubicBezTo>
                  <a:pt x="1051440" y="580067"/>
                  <a:pt x="2127808" y="30746"/>
                  <a:pt x="2780481" y="-2"/>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38505720-2558-A390-8612-99A55D48F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320892">
            <a:off x="11193220" y="1266534"/>
            <a:ext cx="1341234" cy="443910"/>
          </a:xfrm>
          <a:custGeom>
            <a:avLst/>
            <a:gdLst>
              <a:gd name="connsiteX0" fmla="*/ 0 w 1341234"/>
              <a:gd name="connsiteY0" fmla="*/ 254220 h 443910"/>
              <a:gd name="connsiteX1" fmla="*/ 406601 w 1341234"/>
              <a:gd name="connsiteY1" fmla="*/ 0 h 443910"/>
              <a:gd name="connsiteX2" fmla="*/ 457611 w 1341234"/>
              <a:gd name="connsiteY2" fmla="*/ 13676 h 443910"/>
              <a:gd name="connsiteX3" fmla="*/ 1341234 w 1341234"/>
              <a:gd name="connsiteY3" fmla="*/ 259580 h 443910"/>
              <a:gd name="connsiteX4" fmla="*/ 1301190 w 1341234"/>
              <a:gd name="connsiteY4" fmla="*/ 443736 h 443910"/>
              <a:gd name="connsiteX5" fmla="*/ 359344 w 1341234"/>
              <a:gd name="connsiteY5" fmla="*/ 311216 h 443910"/>
              <a:gd name="connsiteX6" fmla="*/ 47147 w 1341234"/>
              <a:gd name="connsiteY6" fmla="*/ 262014 h 44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234" h="443910">
                <a:moveTo>
                  <a:pt x="0" y="254220"/>
                </a:moveTo>
                <a:lnTo>
                  <a:pt x="406601" y="0"/>
                </a:lnTo>
                <a:lnTo>
                  <a:pt x="457611" y="13676"/>
                </a:lnTo>
                <a:cubicBezTo>
                  <a:pt x="858001" y="120586"/>
                  <a:pt x="1311317" y="239969"/>
                  <a:pt x="1341234" y="259580"/>
                </a:cubicBezTo>
                <a:cubicBezTo>
                  <a:pt x="1337155" y="299693"/>
                  <a:pt x="1315377" y="449736"/>
                  <a:pt x="1301190" y="443736"/>
                </a:cubicBezTo>
                <a:cubicBezTo>
                  <a:pt x="1267732" y="445553"/>
                  <a:pt x="557777" y="378967"/>
                  <a:pt x="359344" y="311216"/>
                </a:cubicBezTo>
                <a:cubicBezTo>
                  <a:pt x="245881" y="291075"/>
                  <a:pt x="140295" y="276238"/>
                  <a:pt x="47147" y="262014"/>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F720743B-9C97-37DF-D56A-D2A9E750BD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7320892">
            <a:off x="11193220" y="1266534"/>
            <a:ext cx="1341234" cy="443910"/>
          </a:xfrm>
          <a:custGeom>
            <a:avLst/>
            <a:gdLst>
              <a:gd name="connsiteX0" fmla="*/ 0 w 1341234"/>
              <a:gd name="connsiteY0" fmla="*/ 254220 h 443910"/>
              <a:gd name="connsiteX1" fmla="*/ 406601 w 1341234"/>
              <a:gd name="connsiteY1" fmla="*/ 0 h 443910"/>
              <a:gd name="connsiteX2" fmla="*/ 457611 w 1341234"/>
              <a:gd name="connsiteY2" fmla="*/ 13676 h 443910"/>
              <a:gd name="connsiteX3" fmla="*/ 1341234 w 1341234"/>
              <a:gd name="connsiteY3" fmla="*/ 259580 h 443910"/>
              <a:gd name="connsiteX4" fmla="*/ 1301190 w 1341234"/>
              <a:gd name="connsiteY4" fmla="*/ 443736 h 443910"/>
              <a:gd name="connsiteX5" fmla="*/ 359344 w 1341234"/>
              <a:gd name="connsiteY5" fmla="*/ 311216 h 443910"/>
              <a:gd name="connsiteX6" fmla="*/ 47147 w 1341234"/>
              <a:gd name="connsiteY6" fmla="*/ 262014 h 443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1234" h="443910">
                <a:moveTo>
                  <a:pt x="0" y="254220"/>
                </a:moveTo>
                <a:lnTo>
                  <a:pt x="406601" y="0"/>
                </a:lnTo>
                <a:lnTo>
                  <a:pt x="457611" y="13676"/>
                </a:lnTo>
                <a:cubicBezTo>
                  <a:pt x="858001" y="120586"/>
                  <a:pt x="1311317" y="239969"/>
                  <a:pt x="1341234" y="259580"/>
                </a:cubicBezTo>
                <a:cubicBezTo>
                  <a:pt x="1337155" y="299693"/>
                  <a:pt x="1315377" y="449736"/>
                  <a:pt x="1301190" y="443736"/>
                </a:cubicBezTo>
                <a:cubicBezTo>
                  <a:pt x="1267732" y="445553"/>
                  <a:pt x="557777" y="378967"/>
                  <a:pt x="359344" y="311216"/>
                </a:cubicBezTo>
                <a:cubicBezTo>
                  <a:pt x="245881" y="291075"/>
                  <a:pt x="140295" y="276238"/>
                  <a:pt x="47147" y="262014"/>
                </a:cubicBezTo>
                <a:close/>
              </a:path>
            </a:pathLst>
          </a:custGeom>
          <a:solidFill>
            <a:schemeClr val="accent3">
              <a:lumMod val="20000"/>
              <a:lumOff val="8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39C3539A-A126-556F-3B61-690C785C75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842612" flipH="1" flipV="1">
            <a:off x="10382778" y="58162"/>
            <a:ext cx="944833" cy="904406"/>
          </a:xfrm>
          <a:custGeom>
            <a:avLst/>
            <a:gdLst>
              <a:gd name="connsiteX0" fmla="*/ 886520 w 1083994"/>
              <a:gd name="connsiteY0" fmla="*/ 0 h 1037613"/>
              <a:gd name="connsiteX1" fmla="*/ 990233 w 1083994"/>
              <a:gd name="connsiteY1" fmla="*/ 29654 h 1037613"/>
              <a:gd name="connsiteX2" fmla="*/ 993535 w 1083994"/>
              <a:gd name="connsiteY2" fmla="*/ 43082 h 1037613"/>
              <a:gd name="connsiteX3" fmla="*/ 1051675 w 1083994"/>
              <a:gd name="connsiteY3" fmla="*/ 356973 h 1037613"/>
              <a:gd name="connsiteX4" fmla="*/ 1083975 w 1083994"/>
              <a:gd name="connsiteY4" fmla="*/ 602023 h 1037613"/>
              <a:gd name="connsiteX5" fmla="*/ 966613 w 1083994"/>
              <a:gd name="connsiteY5" fmla="*/ 901753 h 1037613"/>
              <a:gd name="connsiteX6" fmla="*/ 713135 w 1083994"/>
              <a:gd name="connsiteY6" fmla="*/ 1026319 h 1037613"/>
              <a:gd name="connsiteX7" fmla="*/ 318855 w 1083994"/>
              <a:gd name="connsiteY7" fmla="*/ 989106 h 1037613"/>
              <a:gd name="connsiteX8" fmla="*/ 128776 w 1083994"/>
              <a:gd name="connsiteY8" fmla="*/ 649273 h 1037613"/>
              <a:gd name="connsiteX9" fmla="*/ 0 w 1083994"/>
              <a:gd name="connsiteY9" fmla="*/ 49738 h 1037613"/>
              <a:gd name="connsiteX10" fmla="*/ 620956 w 1083994"/>
              <a:gd name="connsiteY10" fmla="*/ 642355 h 1037613"/>
              <a:gd name="connsiteX11" fmla="*/ 886064 w 1083994"/>
              <a:gd name="connsiteY11" fmla="*/ 1039 h 1037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3994" h="1037613">
                <a:moveTo>
                  <a:pt x="886520" y="0"/>
                </a:moveTo>
                <a:lnTo>
                  <a:pt x="990233" y="29654"/>
                </a:lnTo>
                <a:lnTo>
                  <a:pt x="993535" y="43082"/>
                </a:lnTo>
                <a:cubicBezTo>
                  <a:pt x="1016489" y="140998"/>
                  <a:pt x="1041157" y="264776"/>
                  <a:pt x="1051675" y="356973"/>
                </a:cubicBezTo>
                <a:lnTo>
                  <a:pt x="1083975" y="602023"/>
                </a:lnTo>
                <a:cubicBezTo>
                  <a:pt x="1084789" y="765231"/>
                  <a:pt x="1059669" y="806637"/>
                  <a:pt x="966613" y="901753"/>
                </a:cubicBezTo>
                <a:cubicBezTo>
                  <a:pt x="910153" y="966250"/>
                  <a:pt x="821095" y="1011760"/>
                  <a:pt x="713135" y="1026319"/>
                </a:cubicBezTo>
                <a:cubicBezTo>
                  <a:pt x="605175" y="1040878"/>
                  <a:pt x="416248" y="1051946"/>
                  <a:pt x="318855" y="989106"/>
                </a:cubicBezTo>
                <a:cubicBezTo>
                  <a:pt x="221462" y="926265"/>
                  <a:pt x="147001" y="727446"/>
                  <a:pt x="128776" y="649273"/>
                </a:cubicBezTo>
                <a:cubicBezTo>
                  <a:pt x="93895" y="519198"/>
                  <a:pt x="28063" y="235695"/>
                  <a:pt x="0" y="49738"/>
                </a:cubicBezTo>
                <a:cubicBezTo>
                  <a:pt x="152500" y="20987"/>
                  <a:pt x="429040" y="429202"/>
                  <a:pt x="620956" y="642355"/>
                </a:cubicBezTo>
                <a:cubicBezTo>
                  <a:pt x="695371" y="468649"/>
                  <a:pt x="814439" y="166732"/>
                  <a:pt x="886064" y="1039"/>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E5089FB1-F28D-0DD0-436F-D094F3C82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842612" flipH="1" flipV="1">
            <a:off x="10382780" y="58161"/>
            <a:ext cx="944832" cy="904404"/>
          </a:xfrm>
          <a:custGeom>
            <a:avLst/>
            <a:gdLst>
              <a:gd name="connsiteX0" fmla="*/ 886519 w 1083994"/>
              <a:gd name="connsiteY0" fmla="*/ 0 h 1037611"/>
              <a:gd name="connsiteX1" fmla="*/ 990233 w 1083994"/>
              <a:gd name="connsiteY1" fmla="*/ 29654 h 1037611"/>
              <a:gd name="connsiteX2" fmla="*/ 993535 w 1083994"/>
              <a:gd name="connsiteY2" fmla="*/ 43080 h 1037611"/>
              <a:gd name="connsiteX3" fmla="*/ 1051675 w 1083994"/>
              <a:gd name="connsiteY3" fmla="*/ 356971 h 1037611"/>
              <a:gd name="connsiteX4" fmla="*/ 1083975 w 1083994"/>
              <a:gd name="connsiteY4" fmla="*/ 602021 h 1037611"/>
              <a:gd name="connsiteX5" fmla="*/ 966613 w 1083994"/>
              <a:gd name="connsiteY5" fmla="*/ 901751 h 1037611"/>
              <a:gd name="connsiteX6" fmla="*/ 713135 w 1083994"/>
              <a:gd name="connsiteY6" fmla="*/ 1026317 h 1037611"/>
              <a:gd name="connsiteX7" fmla="*/ 318855 w 1083994"/>
              <a:gd name="connsiteY7" fmla="*/ 989104 h 1037611"/>
              <a:gd name="connsiteX8" fmla="*/ 128776 w 1083994"/>
              <a:gd name="connsiteY8" fmla="*/ 649271 h 1037611"/>
              <a:gd name="connsiteX9" fmla="*/ 0 w 1083994"/>
              <a:gd name="connsiteY9" fmla="*/ 49736 h 1037611"/>
              <a:gd name="connsiteX10" fmla="*/ 620956 w 1083994"/>
              <a:gd name="connsiteY10" fmla="*/ 642353 h 1037611"/>
              <a:gd name="connsiteX11" fmla="*/ 886064 w 1083994"/>
              <a:gd name="connsiteY11" fmla="*/ 1037 h 103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83994" h="1037611">
                <a:moveTo>
                  <a:pt x="886519" y="0"/>
                </a:moveTo>
                <a:lnTo>
                  <a:pt x="990233" y="29654"/>
                </a:lnTo>
                <a:lnTo>
                  <a:pt x="993535" y="43080"/>
                </a:lnTo>
                <a:cubicBezTo>
                  <a:pt x="1016489" y="140996"/>
                  <a:pt x="1041157" y="264774"/>
                  <a:pt x="1051675" y="356971"/>
                </a:cubicBezTo>
                <a:lnTo>
                  <a:pt x="1083975" y="602021"/>
                </a:lnTo>
                <a:cubicBezTo>
                  <a:pt x="1084789" y="765229"/>
                  <a:pt x="1059669" y="806635"/>
                  <a:pt x="966613" y="901751"/>
                </a:cubicBezTo>
                <a:cubicBezTo>
                  <a:pt x="910153" y="966248"/>
                  <a:pt x="821095" y="1011758"/>
                  <a:pt x="713135" y="1026317"/>
                </a:cubicBezTo>
                <a:cubicBezTo>
                  <a:pt x="605175" y="1040876"/>
                  <a:pt x="416248" y="1051944"/>
                  <a:pt x="318855" y="989104"/>
                </a:cubicBezTo>
                <a:cubicBezTo>
                  <a:pt x="221462" y="926263"/>
                  <a:pt x="147001" y="727444"/>
                  <a:pt x="128776" y="649271"/>
                </a:cubicBezTo>
                <a:cubicBezTo>
                  <a:pt x="93895" y="519196"/>
                  <a:pt x="28063" y="235693"/>
                  <a:pt x="0" y="49736"/>
                </a:cubicBezTo>
                <a:cubicBezTo>
                  <a:pt x="152500" y="20985"/>
                  <a:pt x="429040" y="429200"/>
                  <a:pt x="620956" y="642353"/>
                </a:cubicBezTo>
                <a:cubicBezTo>
                  <a:pt x="695371" y="468647"/>
                  <a:pt x="814439" y="166730"/>
                  <a:pt x="886064" y="1037"/>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extBox 3">
            <a:extLst>
              <a:ext uri="{FF2B5EF4-FFF2-40B4-BE49-F238E27FC236}">
                <a16:creationId xmlns:a16="http://schemas.microsoft.com/office/drawing/2014/main" id="{4CD7E600-9D04-4DC2-94C8-D8D08314692A}"/>
              </a:ext>
            </a:extLst>
          </p:cNvPr>
          <p:cNvSpPr txBox="1"/>
          <p:nvPr/>
        </p:nvSpPr>
        <p:spPr>
          <a:xfrm>
            <a:off x="6358854" y="1075013"/>
            <a:ext cx="4690145" cy="5094723"/>
          </a:xfrm>
          <a:prstGeom prst="rect">
            <a:avLst/>
          </a:prstGeom>
        </p:spPr>
        <p:txBody>
          <a:bodyPr vert="horz" lIns="91440" tIns="45720" rIns="91440" bIns="45720" rtlCol="0">
            <a:normAutofit/>
          </a:bodyPr>
          <a:lstStyle/>
          <a:p>
            <a:pPr marL="229743" indent="-228600">
              <a:lnSpc>
                <a:spcPct val="90000"/>
              </a:lnSpc>
              <a:spcAft>
                <a:spcPts val="402"/>
              </a:spcAft>
              <a:buFont typeface="Arial" panose="020B0604020202020204" pitchFamily="34" charset="0"/>
              <a:buChar char="•"/>
            </a:pPr>
            <a:r>
              <a:rPr lang="en-US" sz="2000" dirty="0">
                <a:solidFill>
                  <a:schemeClr val="tx2"/>
                </a:solidFill>
              </a:rPr>
              <a:t>You all have made different choices, for different reasons, and there are people behind that brand that have been influencing your decision.</a:t>
            </a:r>
          </a:p>
          <a:p>
            <a:pPr indent="-228600">
              <a:lnSpc>
                <a:spcPct val="90000"/>
              </a:lnSpc>
              <a:spcAft>
                <a:spcPts val="402"/>
              </a:spcAft>
              <a:buFont typeface="Arial" panose="020B0604020202020204" pitchFamily="34" charset="0"/>
              <a:buChar char="•"/>
            </a:pPr>
            <a:endParaRPr lang="en-US" sz="2000" dirty="0">
              <a:solidFill>
                <a:schemeClr val="tx2"/>
              </a:solidFill>
            </a:endParaRPr>
          </a:p>
          <a:p>
            <a:pPr indent="-228600">
              <a:lnSpc>
                <a:spcPct val="90000"/>
              </a:lnSpc>
              <a:spcAft>
                <a:spcPts val="402"/>
              </a:spcAft>
              <a:buFont typeface="Arial" panose="020B0604020202020204" pitchFamily="34" charset="0"/>
              <a:buChar char="•"/>
            </a:pPr>
            <a:endParaRPr lang="en-US" sz="2000" b="1" dirty="0">
              <a:solidFill>
                <a:schemeClr val="tx2"/>
              </a:solidFill>
            </a:endParaRPr>
          </a:p>
          <a:p>
            <a:pPr marL="229743" indent="-228600">
              <a:lnSpc>
                <a:spcPct val="90000"/>
              </a:lnSpc>
              <a:spcAft>
                <a:spcPts val="402"/>
              </a:spcAft>
              <a:buFont typeface="Arial" panose="020B0604020202020204" pitchFamily="34" charset="0"/>
              <a:buChar char="•"/>
            </a:pPr>
            <a:r>
              <a:rPr lang="en-US" sz="2000" dirty="0">
                <a:solidFill>
                  <a:schemeClr val="tx2"/>
                </a:solidFill>
              </a:rPr>
              <a:t>Write down what brands appeal to you</a:t>
            </a:r>
          </a:p>
          <a:p>
            <a:pPr marL="229743" indent="-228600">
              <a:lnSpc>
                <a:spcPct val="90000"/>
              </a:lnSpc>
              <a:spcAft>
                <a:spcPts val="402"/>
              </a:spcAft>
              <a:buFont typeface="Arial" panose="020B0604020202020204" pitchFamily="34" charset="0"/>
              <a:buChar char="•"/>
            </a:pPr>
            <a:endParaRPr lang="en-US" sz="2000" dirty="0">
              <a:solidFill>
                <a:schemeClr val="tx2"/>
              </a:solidFill>
            </a:endParaRPr>
          </a:p>
          <a:p>
            <a:pPr marL="229743" indent="-228600">
              <a:lnSpc>
                <a:spcPct val="90000"/>
              </a:lnSpc>
              <a:spcAft>
                <a:spcPts val="402"/>
              </a:spcAft>
              <a:buFont typeface="Arial" panose="020B0604020202020204" pitchFamily="34" charset="0"/>
              <a:buChar char="•"/>
            </a:pPr>
            <a:r>
              <a:rPr lang="en-US" sz="2000" dirty="0">
                <a:solidFill>
                  <a:schemeClr val="tx2"/>
                </a:solidFill>
              </a:rPr>
              <a:t>How do you like them to engage with you? Celebrities/emails/TV/social media </a:t>
            </a:r>
            <a:r>
              <a:rPr lang="en-US" sz="2000" dirty="0" err="1">
                <a:solidFill>
                  <a:schemeClr val="tx2"/>
                </a:solidFill>
              </a:rPr>
              <a:t>etc</a:t>
            </a:r>
            <a:endParaRPr lang="en-US" sz="2000" dirty="0">
              <a:solidFill>
                <a:schemeClr val="tx2"/>
              </a:solidFill>
            </a:endParaRPr>
          </a:p>
          <a:p>
            <a:pPr marL="229743" indent="-228600">
              <a:lnSpc>
                <a:spcPct val="90000"/>
              </a:lnSpc>
              <a:spcAft>
                <a:spcPts val="402"/>
              </a:spcAft>
              <a:buFont typeface="Arial" panose="020B0604020202020204" pitchFamily="34" charset="0"/>
              <a:buChar char="•"/>
            </a:pPr>
            <a:endParaRPr lang="en-US" sz="2000" dirty="0">
              <a:solidFill>
                <a:schemeClr val="tx2"/>
              </a:solidFill>
            </a:endParaRPr>
          </a:p>
          <a:p>
            <a:pPr marL="229743" indent="-228600">
              <a:lnSpc>
                <a:spcPct val="90000"/>
              </a:lnSpc>
              <a:spcAft>
                <a:spcPts val="402"/>
              </a:spcAft>
              <a:buFont typeface="Arial" panose="020B0604020202020204" pitchFamily="34" charset="0"/>
              <a:buChar char="•"/>
            </a:pPr>
            <a:r>
              <a:rPr lang="en-US" sz="2000" dirty="0">
                <a:solidFill>
                  <a:schemeClr val="tx2"/>
                </a:solidFill>
              </a:rPr>
              <a:t>How do marketers know how you like to be contacted</a:t>
            </a:r>
          </a:p>
        </p:txBody>
      </p:sp>
    </p:spTree>
    <p:extLst>
      <p:ext uri="{BB962C8B-B14F-4D97-AF65-F5344CB8AC3E}">
        <p14:creationId xmlns:p14="http://schemas.microsoft.com/office/powerpoint/2010/main" val="119529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7" end="7"/>
                                            </p:txEl>
                                          </p:spTgt>
                                        </p:tgtEl>
                                        <p:attrNameLst>
                                          <p:attrName>style.visibility</p:attrName>
                                        </p:attrNameLst>
                                      </p:cBhvr>
                                      <p:to>
                                        <p:strVal val="visible"/>
                                      </p:to>
                                    </p:set>
                                    <p:animEffect transition="in" filter="fade">
                                      <p:cBhvr>
                                        <p:cTn id="7"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A00C7C3-3C1F-4B19-80F4-FC837D306745}"/>
              </a:ext>
            </a:extLst>
          </p:cNvPr>
          <p:cNvSpPr>
            <a:spLocks noGrp="1"/>
          </p:cNvSpPr>
          <p:nvPr>
            <p:ph type="title"/>
          </p:nvPr>
        </p:nvSpPr>
        <p:spPr>
          <a:xfrm>
            <a:off x="876693" y="741391"/>
            <a:ext cx="9668268" cy="1087409"/>
          </a:xfrm>
        </p:spPr>
        <p:txBody>
          <a:bodyPr vert="horz" lIns="91440" tIns="45720" rIns="91440" bIns="45720" rtlCol="0" anchor="b">
            <a:normAutofit/>
          </a:bodyPr>
          <a:lstStyle/>
          <a:p>
            <a:r>
              <a:rPr lang="en-US" sz="4800" kern="1200" dirty="0">
                <a:solidFill>
                  <a:schemeClr val="tx1"/>
                </a:solidFill>
                <a:latin typeface="+mj-lt"/>
                <a:ea typeface="+mj-ea"/>
                <a:cs typeface="+mj-cs"/>
              </a:rPr>
              <a:t>Transactional or Rational?</a:t>
            </a:r>
          </a:p>
        </p:txBody>
      </p:sp>
      <p:sp>
        <p:nvSpPr>
          <p:cNvPr id="4" name="Content Placeholder 3">
            <a:extLst>
              <a:ext uri="{FF2B5EF4-FFF2-40B4-BE49-F238E27FC236}">
                <a16:creationId xmlns:a16="http://schemas.microsoft.com/office/drawing/2014/main" id="{376783F4-F315-46E2-9693-9CA36C883892}"/>
              </a:ext>
            </a:extLst>
          </p:cNvPr>
          <p:cNvSpPr>
            <a:spLocks noGrp="1"/>
          </p:cNvSpPr>
          <p:nvPr>
            <p:ph idx="1"/>
          </p:nvPr>
        </p:nvSpPr>
        <p:spPr>
          <a:xfrm>
            <a:off x="814982" y="2076752"/>
            <a:ext cx="7420019" cy="3447832"/>
          </a:xfrm>
        </p:spPr>
        <p:txBody>
          <a:bodyPr vert="horz" lIns="91440" tIns="45720" rIns="91440" bIns="45720" rtlCol="0" anchor="t">
            <a:normAutofit fontScale="92500" lnSpcReduction="10000"/>
          </a:bodyPr>
          <a:lstStyle/>
          <a:p>
            <a:pPr marL="0" marR="0" lvl="0" fontAlgn="auto">
              <a:spcBef>
                <a:spcPts val="0"/>
              </a:spcBef>
              <a:spcAft>
                <a:spcPts val="600"/>
              </a:spcAft>
              <a:buClrTx/>
              <a:buSzTx/>
              <a:tabLst/>
              <a:defRPr/>
            </a:pPr>
            <a:r>
              <a:rPr lang="en-US" dirty="0"/>
              <a:t>Some believe that marketing is primarily a </a:t>
            </a:r>
            <a:r>
              <a:rPr lang="en-US" u="sng" dirty="0"/>
              <a:t>business philosophy </a:t>
            </a:r>
            <a:r>
              <a:rPr lang="en-US" dirty="0"/>
              <a:t>that puts the customer first. From this perspective the primary goal of any hospitality business is to create and </a:t>
            </a:r>
            <a:r>
              <a:rPr lang="en-US" b="1" dirty="0"/>
              <a:t>retain satisfied customers</a:t>
            </a:r>
          </a:p>
          <a:p>
            <a:pPr marL="0" marR="0" lvl="0" fontAlgn="auto">
              <a:spcBef>
                <a:spcPts val="0"/>
              </a:spcBef>
              <a:spcAft>
                <a:spcPts val="600"/>
              </a:spcAft>
              <a:buClrTx/>
              <a:buSzTx/>
              <a:tabLst/>
              <a:defRPr/>
            </a:pPr>
            <a:endParaRPr lang="en-US" b="1" dirty="0"/>
          </a:p>
          <a:p>
            <a:pPr marL="0" marR="0" lvl="0" fontAlgn="auto">
              <a:spcBef>
                <a:spcPts val="0"/>
              </a:spcBef>
              <a:spcAft>
                <a:spcPts val="600"/>
              </a:spcAft>
              <a:buClrTx/>
              <a:buSzTx/>
              <a:tabLst/>
              <a:defRPr/>
            </a:pPr>
            <a:r>
              <a:rPr lang="en-US" dirty="0"/>
              <a:t>An alternative perspective proposes that marketing is a </a:t>
            </a:r>
            <a:r>
              <a:rPr lang="en-US" u="sng" dirty="0"/>
              <a:t>management practice, </a:t>
            </a:r>
            <a:r>
              <a:rPr lang="en-US" dirty="0"/>
              <a:t>that aims to manipulate customer demand “marketing’s central purpose is </a:t>
            </a:r>
            <a:r>
              <a:rPr lang="en-US" b="1" dirty="0"/>
              <a:t>demand management</a:t>
            </a:r>
            <a:r>
              <a:rPr lang="en-US" dirty="0"/>
              <a:t>” (Kotler,1999)</a:t>
            </a:r>
          </a:p>
          <a:p>
            <a:pPr marL="0" marR="0" lvl="0" fontAlgn="auto">
              <a:spcBef>
                <a:spcPts val="0"/>
              </a:spcBef>
              <a:spcAft>
                <a:spcPts val="600"/>
              </a:spcAft>
              <a:buClrTx/>
              <a:buSzTx/>
              <a:tabLst/>
              <a:defRPr/>
            </a:pPr>
            <a:endParaRPr lang="en-US" dirty="0"/>
          </a:p>
          <a:p>
            <a:pPr marL="0" marR="0" lvl="0" fontAlgn="auto">
              <a:spcBef>
                <a:spcPts val="0"/>
              </a:spcBef>
              <a:spcAft>
                <a:spcPts val="600"/>
              </a:spcAft>
              <a:buClrTx/>
              <a:buSzTx/>
              <a:tabLst/>
              <a:defRPr/>
            </a:pPr>
            <a:endParaRPr lang="en-US" dirty="0"/>
          </a:p>
        </p:txBody>
      </p:sp>
      <p:pic>
        <p:nvPicPr>
          <p:cNvPr id="2" name="Picture 1">
            <a:extLst>
              <a:ext uri="{FF2B5EF4-FFF2-40B4-BE49-F238E27FC236}">
                <a16:creationId xmlns:a16="http://schemas.microsoft.com/office/drawing/2014/main" id="{FC662487-BC7E-85B9-3CFB-CDA549CA9D0F}"/>
              </a:ext>
            </a:extLst>
          </p:cNvPr>
          <p:cNvPicPr>
            <a:picLocks noChangeAspect="1"/>
          </p:cNvPicPr>
          <p:nvPr/>
        </p:nvPicPr>
        <p:blipFill rotWithShape="1">
          <a:blip r:embed="rId3"/>
          <a:srcRect l="6822" r="2363"/>
          <a:stretch/>
        </p:blipFill>
        <p:spPr>
          <a:xfrm>
            <a:off x="8774884" y="3800668"/>
            <a:ext cx="2602134" cy="1611738"/>
          </a:xfrm>
          <a:prstGeom prst="rect">
            <a:avLst/>
          </a:prstGeom>
        </p:spPr>
      </p:pic>
      <p:grpSp>
        <p:nvGrpSpPr>
          <p:cNvPr id="8" name="Group 10">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2" name="Rectangle 11">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2">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220283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D7E57-AAA7-4F22-9AE8-43A10F22D5FD}"/>
              </a:ext>
            </a:extLst>
          </p:cNvPr>
          <p:cNvSpPr>
            <a:spLocks noGrp="1"/>
          </p:cNvSpPr>
          <p:nvPr>
            <p:ph type="title"/>
          </p:nvPr>
        </p:nvSpPr>
        <p:spPr>
          <a:xfrm>
            <a:off x="905312" y="784575"/>
            <a:ext cx="10515600" cy="1325563"/>
          </a:xfrm>
        </p:spPr>
        <p:txBody>
          <a:bodyPr/>
          <a:lstStyle/>
          <a:p>
            <a:r>
              <a:rPr lang="en-US" b="1" dirty="0"/>
              <a:t>Transactional vs relationship marketing</a:t>
            </a:r>
            <a:endParaRPr lang="en-GB" dirty="0"/>
          </a:p>
        </p:txBody>
      </p:sp>
      <p:sp>
        <p:nvSpPr>
          <p:cNvPr id="3" name="Content Placeholder 2">
            <a:extLst>
              <a:ext uri="{FF2B5EF4-FFF2-40B4-BE49-F238E27FC236}">
                <a16:creationId xmlns:a16="http://schemas.microsoft.com/office/drawing/2014/main" id="{D611FE3F-3C5C-4E64-863E-981A6629AF14}"/>
              </a:ext>
            </a:extLst>
          </p:cNvPr>
          <p:cNvSpPr>
            <a:spLocks noGrp="1"/>
          </p:cNvSpPr>
          <p:nvPr>
            <p:ph idx="1"/>
          </p:nvPr>
        </p:nvSpPr>
        <p:spPr/>
        <p:txBody>
          <a:bodyPr/>
          <a:lstStyle/>
          <a:p>
            <a:pPr marL="0" indent="0">
              <a:buNone/>
            </a:pPr>
            <a:r>
              <a:rPr lang="en-US" sz="2800" dirty="0"/>
              <a:t>from a one-off sale to establishing long term relationships-</a:t>
            </a:r>
          </a:p>
          <a:p>
            <a:pPr marL="0" indent="0">
              <a:buNone/>
            </a:pPr>
            <a:endParaRPr lang="en-US" sz="2800" dirty="0"/>
          </a:p>
          <a:p>
            <a:r>
              <a:rPr lang="en-US" sz="2800" b="1" dirty="0"/>
              <a:t>Transactional marketing </a:t>
            </a:r>
            <a:r>
              <a:rPr lang="en-US" sz="2800" dirty="0"/>
              <a:t>is associated with hospitality businesses that serve transient or temporary markets for example, </a:t>
            </a:r>
          </a:p>
          <a:p>
            <a:endParaRPr lang="en-US" b="1" dirty="0"/>
          </a:p>
          <a:p>
            <a:r>
              <a:rPr lang="en-US" sz="2800" b="1" dirty="0"/>
              <a:t>Relationship marketing </a:t>
            </a:r>
            <a:r>
              <a:rPr lang="en-US" sz="2800" dirty="0"/>
              <a:t>associated with businesses who establish long term relationships, and these could be returning customers or business to business</a:t>
            </a:r>
            <a:endParaRPr lang="en-GB" dirty="0"/>
          </a:p>
        </p:txBody>
      </p:sp>
    </p:spTree>
    <p:extLst>
      <p:ext uri="{BB962C8B-B14F-4D97-AF65-F5344CB8AC3E}">
        <p14:creationId xmlns:p14="http://schemas.microsoft.com/office/powerpoint/2010/main" val="7845711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1E788-F7B6-42DB-A60F-D8194E794451}"/>
              </a:ext>
            </a:extLst>
          </p:cNvPr>
          <p:cNvSpPr txBox="1">
            <a:spLocks/>
          </p:cNvSpPr>
          <p:nvPr/>
        </p:nvSpPr>
        <p:spPr>
          <a:xfrm>
            <a:off x="296990" y="974616"/>
            <a:ext cx="3616856" cy="437657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b="1" kern="1200" dirty="0">
                <a:solidFill>
                  <a:schemeClr val="tx1"/>
                </a:solidFill>
                <a:latin typeface="+mj-lt"/>
                <a:ea typeface="+mj-ea"/>
                <a:cs typeface="+mj-cs"/>
              </a:rPr>
              <a:t>Institutional definitions of marketing</a:t>
            </a:r>
          </a:p>
        </p:txBody>
      </p:sp>
      <p:sp>
        <p:nvSpPr>
          <p:cNvPr id="8" name="Freeform: Shape 7">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7636" y="0"/>
            <a:ext cx="7281316"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9558" y="0"/>
            <a:ext cx="6999394"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69C9AFB-A945-437F-A271-01F1E26F63DC}"/>
              </a:ext>
            </a:extLst>
          </p:cNvPr>
          <p:cNvSpPr txBox="1">
            <a:spLocks/>
          </p:cNvSpPr>
          <p:nvPr/>
        </p:nvSpPr>
        <p:spPr>
          <a:xfrm>
            <a:off x="4997042" y="1457755"/>
            <a:ext cx="5501834" cy="447141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r>
              <a:rPr lang="en-US" sz="2000" dirty="0">
                <a:solidFill>
                  <a:schemeClr val="bg1"/>
                </a:solidFill>
              </a:rPr>
              <a:t>“Marketing is the activity, set of institutions, and processes for creating, communicating, delivering, and exchanging offerings that have value for customers, clients, partners and society at large”. (AMA)</a:t>
            </a:r>
          </a:p>
          <a:p>
            <a:pPr marL="0"/>
            <a:endParaRPr lang="en-US" sz="2000" dirty="0">
              <a:solidFill>
                <a:schemeClr val="bg1"/>
              </a:solidFill>
            </a:endParaRPr>
          </a:p>
          <a:p>
            <a:pPr marL="0"/>
            <a:r>
              <a:rPr lang="en-US" sz="2000" dirty="0">
                <a:solidFill>
                  <a:schemeClr val="bg1"/>
                </a:solidFill>
              </a:rPr>
              <a:t>“Marketing is the management process responsible for identifying, anticipating and satisfying customer requirements profitably” (CIM)</a:t>
            </a:r>
          </a:p>
        </p:txBody>
      </p:sp>
    </p:spTree>
    <p:extLst>
      <p:ext uri="{BB962C8B-B14F-4D97-AF65-F5344CB8AC3E}">
        <p14:creationId xmlns:p14="http://schemas.microsoft.com/office/powerpoint/2010/main" val="12764242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756AC-6BCE-4CA7-B4D5-18EE81FDAC5E}"/>
              </a:ext>
            </a:extLst>
          </p:cNvPr>
          <p:cNvSpPr>
            <a:spLocks noGrp="1"/>
          </p:cNvSpPr>
          <p:nvPr>
            <p:ph type="title"/>
          </p:nvPr>
        </p:nvSpPr>
        <p:spPr>
          <a:xfrm>
            <a:off x="511946" y="2092468"/>
            <a:ext cx="6257970" cy="3989550"/>
          </a:xfrm>
        </p:spPr>
        <p:txBody>
          <a:bodyPr vert="horz" lIns="91440" tIns="45720" rIns="91440" bIns="45720" rtlCol="0" anchor="t">
            <a:normAutofit/>
          </a:bodyPr>
          <a:lstStyle/>
          <a:p>
            <a:r>
              <a:rPr lang="en-US" sz="2000" b="1" dirty="0">
                <a:solidFill>
                  <a:schemeClr val="bg1"/>
                </a:solidFill>
              </a:rPr>
              <a:t>AMA </a:t>
            </a:r>
            <a:r>
              <a:rPr lang="en-US" sz="2000" dirty="0">
                <a:solidFill>
                  <a:schemeClr val="bg1"/>
                </a:solidFill>
              </a:rPr>
              <a:t>stresses the importance of value creation, customer's experience </a:t>
            </a:r>
            <a:r>
              <a:rPr lang="en-US" sz="2000" u="sng" dirty="0">
                <a:solidFill>
                  <a:schemeClr val="bg1"/>
                </a:solidFill>
              </a:rPr>
              <a:t>value</a:t>
            </a:r>
            <a:r>
              <a:rPr lang="en-US" sz="2000" dirty="0">
                <a:solidFill>
                  <a:schemeClr val="bg1"/>
                </a:solidFill>
              </a:rPr>
              <a:t> when they use or consume a product or service…known as VALUE- IN- USE, therefore a hotel room would have no value until a customer uses it.</a:t>
            </a:r>
            <a:br>
              <a:rPr lang="en-US" sz="2000" dirty="0">
                <a:solidFill>
                  <a:schemeClr val="bg1"/>
                </a:solidFill>
              </a:rPr>
            </a:br>
            <a:br>
              <a:rPr lang="en-US" sz="2000" dirty="0">
                <a:solidFill>
                  <a:schemeClr val="bg1"/>
                </a:solidFill>
              </a:rPr>
            </a:br>
            <a:r>
              <a:rPr lang="en-US" sz="2000" b="1" dirty="0">
                <a:solidFill>
                  <a:schemeClr val="bg1"/>
                </a:solidFill>
              </a:rPr>
              <a:t>CIM</a:t>
            </a:r>
            <a:r>
              <a:rPr lang="en-US" sz="2000" dirty="0">
                <a:solidFill>
                  <a:schemeClr val="bg1"/>
                </a:solidFill>
              </a:rPr>
              <a:t> stresses the importance of </a:t>
            </a:r>
            <a:r>
              <a:rPr lang="en-US" sz="2000" u="sng" dirty="0">
                <a:solidFill>
                  <a:schemeClr val="bg1"/>
                </a:solidFill>
              </a:rPr>
              <a:t>satisfying </a:t>
            </a:r>
            <a:r>
              <a:rPr lang="en-US" sz="2000" dirty="0">
                <a:solidFill>
                  <a:schemeClr val="bg1"/>
                </a:solidFill>
              </a:rPr>
              <a:t>customers requirements.</a:t>
            </a:r>
            <a:br>
              <a:rPr lang="en-US" sz="2000" dirty="0">
                <a:solidFill>
                  <a:schemeClr val="bg1"/>
                </a:solidFill>
              </a:rPr>
            </a:br>
            <a:br>
              <a:rPr lang="en-US" sz="2000" dirty="0">
                <a:solidFill>
                  <a:schemeClr val="bg1"/>
                </a:solidFill>
              </a:rPr>
            </a:br>
            <a:r>
              <a:rPr lang="en-US" sz="2000" dirty="0">
                <a:solidFill>
                  <a:schemeClr val="bg1"/>
                </a:solidFill>
              </a:rPr>
              <a:t>If we integrate the two, we can say that every customers broad requirement is to </a:t>
            </a:r>
            <a:r>
              <a:rPr lang="en-US" sz="2000" b="1" u="sng" dirty="0">
                <a:solidFill>
                  <a:schemeClr val="bg1"/>
                </a:solidFill>
              </a:rPr>
              <a:t>experience value.</a:t>
            </a:r>
            <a:br>
              <a:rPr lang="en-US" sz="1600" u="sng" dirty="0">
                <a:solidFill>
                  <a:schemeClr val="bg1"/>
                </a:solidFill>
              </a:rPr>
            </a:br>
            <a:endParaRPr lang="en-US" sz="1600" u="sng" dirty="0">
              <a:solidFill>
                <a:schemeClr val="bg1"/>
              </a:solidFill>
            </a:endParaRPr>
          </a:p>
        </p:txBody>
      </p:sp>
      <p:sp>
        <p:nvSpPr>
          <p:cNvPr id="1031" name="Freeform: Shape 1030">
            <a:extLst>
              <a:ext uri="{FF2B5EF4-FFF2-40B4-BE49-F238E27FC236}">
                <a16:creationId xmlns:a16="http://schemas.microsoft.com/office/drawing/2014/main" id="{BCC55ACC-A2F6-403C-A3A4-D59B3734D4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57312" y="381000"/>
            <a:ext cx="6334689" cy="6477000"/>
          </a:xfrm>
          <a:custGeom>
            <a:avLst/>
            <a:gdLst>
              <a:gd name="connsiteX0" fmla="*/ 3561588 w 6334689"/>
              <a:gd name="connsiteY0" fmla="*/ 0 h 6477000"/>
              <a:gd name="connsiteX1" fmla="*/ 6309883 w 6334689"/>
              <a:gd name="connsiteY1" fmla="*/ 1296087 h 6477000"/>
              <a:gd name="connsiteX2" fmla="*/ 6334689 w 6334689"/>
              <a:gd name="connsiteY2" fmla="*/ 1329261 h 6477000"/>
              <a:gd name="connsiteX3" fmla="*/ 6334689 w 6334689"/>
              <a:gd name="connsiteY3" fmla="*/ 5793916 h 6477000"/>
              <a:gd name="connsiteX4" fmla="*/ 6309883 w 6334689"/>
              <a:gd name="connsiteY4" fmla="*/ 5827089 h 6477000"/>
              <a:gd name="connsiteX5" fmla="*/ 5760467 w 6334689"/>
              <a:gd name="connsiteY5" fmla="*/ 6363539 h 6477000"/>
              <a:gd name="connsiteX6" fmla="*/ 5607796 w 6334689"/>
              <a:gd name="connsiteY6" fmla="*/ 6477000 h 6477000"/>
              <a:gd name="connsiteX7" fmla="*/ 1519571 w 6334689"/>
              <a:gd name="connsiteY7" fmla="*/ 6477000 h 6477000"/>
              <a:gd name="connsiteX8" fmla="*/ 1296088 w 6334689"/>
              <a:gd name="connsiteY8" fmla="*/ 6309883 h 6477000"/>
              <a:gd name="connsiteX9" fmla="*/ 0 w 6334689"/>
              <a:gd name="connsiteY9" fmla="*/ 3561588 h 6477000"/>
              <a:gd name="connsiteX10" fmla="*/ 3561588 w 6334689"/>
              <a:gd name="connsiteY10" fmla="*/ 0 h 6477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34689" h="6477000">
                <a:moveTo>
                  <a:pt x="3561588" y="0"/>
                </a:moveTo>
                <a:cubicBezTo>
                  <a:pt x="4668032" y="0"/>
                  <a:pt x="5656635" y="504534"/>
                  <a:pt x="6309883" y="1296087"/>
                </a:cubicBezTo>
                <a:lnTo>
                  <a:pt x="6334689" y="1329261"/>
                </a:lnTo>
                <a:lnTo>
                  <a:pt x="6334689" y="5793916"/>
                </a:lnTo>
                <a:lnTo>
                  <a:pt x="6309883" y="5827089"/>
                </a:lnTo>
                <a:cubicBezTo>
                  <a:pt x="6146571" y="6024977"/>
                  <a:pt x="5962299" y="6204927"/>
                  <a:pt x="5760467" y="6363539"/>
                </a:cubicBezTo>
                <a:lnTo>
                  <a:pt x="5607796" y="6477000"/>
                </a:lnTo>
                <a:lnTo>
                  <a:pt x="1519571" y="6477000"/>
                </a:lnTo>
                <a:lnTo>
                  <a:pt x="1296088" y="6309883"/>
                </a:lnTo>
                <a:cubicBezTo>
                  <a:pt x="504535" y="5656635"/>
                  <a:pt x="0" y="4668032"/>
                  <a:pt x="0" y="3561588"/>
                </a:cubicBezTo>
                <a:cubicBezTo>
                  <a:pt x="0" y="1594577"/>
                  <a:pt x="1594577" y="0"/>
                  <a:pt x="3561588"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See the source image">
            <a:extLst>
              <a:ext uri="{FF2B5EF4-FFF2-40B4-BE49-F238E27FC236}">
                <a16:creationId xmlns:a16="http://schemas.microsoft.com/office/drawing/2014/main" id="{3FC2071B-1EE8-D84C-8426-FD5B9807D4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304" r="8695"/>
          <a:stretch/>
        </p:blipFill>
        <p:spPr bwMode="auto">
          <a:xfrm>
            <a:off x="7018319" y="544778"/>
            <a:ext cx="5215625" cy="5335906"/>
          </a:xfrm>
          <a:custGeom>
            <a:avLst/>
            <a:gdLst/>
            <a:ahLst/>
            <a:cxnLst/>
            <a:rect l="l" t="t" r="r" b="b"/>
            <a:pathLst>
              <a:path w="6170914" h="6313225">
                <a:moveTo>
                  <a:pt x="3397813" y="0"/>
                </a:moveTo>
                <a:cubicBezTo>
                  <a:pt x="4453378" y="0"/>
                  <a:pt x="5396522" y="481334"/>
                  <a:pt x="6019731" y="1236489"/>
                </a:cubicBezTo>
                <a:lnTo>
                  <a:pt x="6170914" y="1438663"/>
                </a:lnTo>
                <a:lnTo>
                  <a:pt x="6170914" y="5356963"/>
                </a:lnTo>
                <a:lnTo>
                  <a:pt x="6019731" y="5559138"/>
                </a:lnTo>
                <a:cubicBezTo>
                  <a:pt x="5786028" y="5842321"/>
                  <a:pt x="5507333" y="6086998"/>
                  <a:pt x="5194591" y="6282226"/>
                </a:cubicBezTo>
                <a:lnTo>
                  <a:pt x="5141791" y="6313225"/>
                </a:lnTo>
                <a:lnTo>
                  <a:pt x="1659199" y="6313225"/>
                </a:lnTo>
                <a:lnTo>
                  <a:pt x="1498064" y="6215333"/>
                </a:lnTo>
                <a:cubicBezTo>
                  <a:pt x="594240" y="5604721"/>
                  <a:pt x="0" y="4570663"/>
                  <a:pt x="0" y="3397813"/>
                </a:cubicBezTo>
                <a:cubicBezTo>
                  <a:pt x="0" y="1521253"/>
                  <a:pt x="1521253" y="0"/>
                  <a:pt x="3397813"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CFFC6B6-5745-401C-9169-40B33E85E9EC}"/>
              </a:ext>
            </a:extLst>
          </p:cNvPr>
          <p:cNvSpPr txBox="1"/>
          <p:nvPr/>
        </p:nvSpPr>
        <p:spPr>
          <a:xfrm>
            <a:off x="420273" y="1039303"/>
            <a:ext cx="5600811" cy="461665"/>
          </a:xfrm>
          <a:prstGeom prst="rect">
            <a:avLst/>
          </a:prstGeom>
          <a:noFill/>
        </p:spPr>
        <p:txBody>
          <a:bodyPr wrap="square">
            <a:spAutoFit/>
          </a:bodyPr>
          <a:lstStyle/>
          <a:p>
            <a:pPr defTabSz="457200">
              <a:spcAft>
                <a:spcPts val="600"/>
              </a:spcAft>
            </a:pPr>
            <a:r>
              <a:rPr lang="en-GB" sz="2400" dirty="0">
                <a:solidFill>
                  <a:prstClr val="white"/>
                </a:solidFill>
                <a:latin typeface="Arial" panose="020B0604020202020204" pitchFamily="34" charset="0"/>
                <a:cs typeface="Arial" panose="020B0604020202020204" pitchFamily="34" charset="0"/>
              </a:rPr>
              <a:t>The Difference within the definitions…</a:t>
            </a:r>
          </a:p>
        </p:txBody>
      </p:sp>
    </p:spTree>
    <p:extLst>
      <p:ext uri="{BB962C8B-B14F-4D97-AF65-F5344CB8AC3E}">
        <p14:creationId xmlns:p14="http://schemas.microsoft.com/office/powerpoint/2010/main" val="40723183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C682-1E22-449B-9F8D-2973E98B533B}"/>
              </a:ext>
            </a:extLst>
          </p:cNvPr>
          <p:cNvSpPr>
            <a:spLocks noGrp="1"/>
          </p:cNvSpPr>
          <p:nvPr>
            <p:ph type="title"/>
          </p:nvPr>
        </p:nvSpPr>
        <p:spPr>
          <a:xfrm>
            <a:off x="1628867" y="662782"/>
            <a:ext cx="7886700" cy="1325563"/>
          </a:xfrm>
        </p:spPr>
        <p:txBody>
          <a:bodyPr/>
          <a:lstStyle/>
          <a:p>
            <a:r>
              <a:rPr lang="en-GB" sz="3200" dirty="0">
                <a:solidFill>
                  <a:srgbClr val="006699"/>
                </a:solidFill>
                <a:latin typeface="Arial" panose="020B0604020202020204" pitchFamily="34" charset="0"/>
                <a:cs typeface="Arial" panose="020B0604020202020204" pitchFamily="34" charset="0"/>
              </a:rPr>
              <a:t>References</a:t>
            </a:r>
          </a:p>
        </p:txBody>
      </p:sp>
      <p:sp>
        <p:nvSpPr>
          <p:cNvPr id="4" name="Content Placeholder 2">
            <a:extLst>
              <a:ext uri="{FF2B5EF4-FFF2-40B4-BE49-F238E27FC236}">
                <a16:creationId xmlns:a16="http://schemas.microsoft.com/office/drawing/2014/main" id="{0CFDC49F-138F-4343-82AF-312E78BC6295}"/>
              </a:ext>
            </a:extLst>
          </p:cNvPr>
          <p:cNvSpPr>
            <a:spLocks noGrp="1"/>
          </p:cNvSpPr>
          <p:nvPr>
            <p:ph idx="1"/>
          </p:nvPr>
        </p:nvSpPr>
        <p:spPr>
          <a:xfrm>
            <a:off x="1628868" y="1225119"/>
            <a:ext cx="6145013" cy="5215010"/>
          </a:xfrm>
        </p:spPr>
        <p:txBody>
          <a:bodyPr>
            <a:noAutofit/>
          </a:bodyPr>
          <a:lstStyle/>
          <a:p>
            <a:pPr marL="0" indent="0">
              <a:buNone/>
            </a:pPr>
            <a:r>
              <a:rPr lang="en-GB" sz="1800" b="0" i="0" dirty="0">
                <a:solidFill>
                  <a:srgbClr val="000000"/>
                </a:solidFill>
                <a:effectLst/>
                <a:latin typeface="Open Sans" panose="020B0606030504020204" pitchFamily="34" charset="0"/>
              </a:rPr>
              <a:t>Bowie, D. (2017) </a:t>
            </a:r>
            <a:r>
              <a:rPr lang="en-GB" sz="1800" b="0" i="1" dirty="0">
                <a:solidFill>
                  <a:srgbClr val="000000"/>
                </a:solidFill>
                <a:effectLst/>
                <a:latin typeface="Open Sans" panose="020B0606030504020204" pitchFamily="34" charset="0"/>
              </a:rPr>
              <a:t>Hospitality marketing</a:t>
            </a:r>
            <a:r>
              <a:rPr lang="en-GB" sz="1800" b="0" i="0" dirty="0">
                <a:solidFill>
                  <a:srgbClr val="000000"/>
                </a:solidFill>
                <a:effectLst/>
                <a:latin typeface="Open Sans" panose="020B0606030504020204" pitchFamily="34" charset="0"/>
              </a:rPr>
              <a:t>. 3rd ed. London: Routledge.</a:t>
            </a:r>
          </a:p>
          <a:p>
            <a:pPr marL="0" indent="0">
              <a:buNone/>
            </a:pPr>
            <a:r>
              <a:rPr lang="en-GB" sz="1800" b="0" i="0" dirty="0">
                <a:solidFill>
                  <a:srgbClr val="000000"/>
                </a:solidFill>
                <a:effectLst/>
                <a:latin typeface="Open Sans" panose="020B0606030504020204" pitchFamily="34" charset="0"/>
              </a:rPr>
              <a:t>Brassington, F. and Pettitt, S. (2006) </a:t>
            </a:r>
            <a:r>
              <a:rPr lang="en-GB" sz="1800" b="0" i="1" dirty="0">
                <a:solidFill>
                  <a:srgbClr val="000000"/>
                </a:solidFill>
                <a:effectLst/>
                <a:latin typeface="Open Sans" panose="020B0606030504020204" pitchFamily="34" charset="0"/>
              </a:rPr>
              <a:t>Principles of marketing</a:t>
            </a:r>
            <a:r>
              <a:rPr lang="en-GB" sz="1800" b="0" i="0" dirty="0">
                <a:solidFill>
                  <a:srgbClr val="000000"/>
                </a:solidFill>
                <a:effectLst/>
                <a:latin typeface="Open Sans" panose="020B0606030504020204" pitchFamily="34" charset="0"/>
              </a:rPr>
              <a:t>. 4th ed. Harlow: Financial Times Prentice Hall. </a:t>
            </a:r>
          </a:p>
          <a:p>
            <a:pPr marL="0" indent="0">
              <a:buNone/>
            </a:pPr>
            <a:r>
              <a:rPr lang="en-GB" sz="1800" b="0" i="0" dirty="0" err="1">
                <a:solidFill>
                  <a:srgbClr val="000000"/>
                </a:solidFill>
                <a:effectLst/>
                <a:latin typeface="Open Sans" panose="020B0606030504020204" pitchFamily="34" charset="0"/>
              </a:rPr>
              <a:t>Ghauri</a:t>
            </a:r>
            <a:r>
              <a:rPr lang="en-GB" sz="1800" b="0" i="0" dirty="0">
                <a:solidFill>
                  <a:srgbClr val="000000"/>
                </a:solidFill>
                <a:effectLst/>
                <a:latin typeface="Open Sans" panose="020B0606030504020204" pitchFamily="34" charset="0"/>
              </a:rPr>
              <a:t>, P. and </a:t>
            </a:r>
            <a:r>
              <a:rPr lang="en-GB" sz="1800" b="0" i="0" dirty="0" err="1">
                <a:solidFill>
                  <a:srgbClr val="000000"/>
                </a:solidFill>
                <a:effectLst/>
                <a:latin typeface="Open Sans" panose="020B0606030504020204" pitchFamily="34" charset="0"/>
              </a:rPr>
              <a:t>Cateora</a:t>
            </a:r>
            <a:r>
              <a:rPr lang="en-GB" sz="1800" b="0" i="0" dirty="0">
                <a:solidFill>
                  <a:srgbClr val="000000"/>
                </a:solidFill>
                <a:effectLst/>
                <a:latin typeface="Open Sans" panose="020B0606030504020204" pitchFamily="34" charset="0"/>
              </a:rPr>
              <a:t>, P. (2014) </a:t>
            </a:r>
            <a:r>
              <a:rPr lang="en-GB" sz="1800" b="0" i="1" dirty="0">
                <a:solidFill>
                  <a:srgbClr val="000000"/>
                </a:solidFill>
                <a:effectLst/>
                <a:latin typeface="Open Sans" panose="020B0606030504020204" pitchFamily="34" charset="0"/>
              </a:rPr>
              <a:t>International marketing</a:t>
            </a:r>
            <a:r>
              <a:rPr lang="en-GB" sz="1800" b="0" i="0" dirty="0">
                <a:solidFill>
                  <a:srgbClr val="000000"/>
                </a:solidFill>
                <a:effectLst/>
                <a:latin typeface="Open Sans" panose="020B0606030504020204" pitchFamily="34" charset="0"/>
              </a:rPr>
              <a:t>. 4th ed. London: McGraw Hall. </a:t>
            </a:r>
          </a:p>
          <a:p>
            <a:pPr marL="0" indent="0">
              <a:buNone/>
            </a:pPr>
            <a:r>
              <a:rPr lang="en-GB" sz="1800" b="0" i="0" dirty="0">
                <a:solidFill>
                  <a:srgbClr val="000000"/>
                </a:solidFill>
                <a:effectLst/>
                <a:latin typeface="Open Sans" panose="020B0606030504020204" pitchFamily="34" charset="0"/>
              </a:rPr>
              <a:t>Kotler, P. and Armstrong, G. (2013) Principles of marketing. 6th ed. London: Pearson.</a:t>
            </a:r>
            <a:endParaRPr lang="en-GB" sz="1800" dirty="0">
              <a:solidFill>
                <a:srgbClr val="000000"/>
              </a:solidFill>
              <a:latin typeface="Open Sans" panose="020B0606030504020204" pitchFamily="34" charset="0"/>
            </a:endParaRPr>
          </a:p>
          <a:p>
            <a:pPr marL="0" indent="0">
              <a:buNone/>
            </a:pPr>
            <a:r>
              <a:rPr lang="en-GB" sz="1800" b="0" i="0" dirty="0">
                <a:solidFill>
                  <a:srgbClr val="000000"/>
                </a:solidFill>
                <a:effectLst/>
                <a:latin typeface="Open Sans" panose="020B0606030504020204" pitchFamily="34" charset="0"/>
              </a:rPr>
              <a:t>Jenkins, M. and McDonald, M. (2022) Market Segmentation; Organizational archetypes and Research Agendas, European Journal of Marketing, 31(1).</a:t>
            </a:r>
            <a:endParaRPr lang="en-GB" sz="1800" dirty="0">
              <a:solidFill>
                <a:srgbClr val="000000"/>
              </a:solidFill>
              <a:latin typeface="Open Sans" panose="020B0606030504020204" pitchFamily="34" charset="0"/>
            </a:endParaRPr>
          </a:p>
          <a:p>
            <a:pPr marL="0" indent="0">
              <a:buNone/>
            </a:pPr>
            <a:r>
              <a:rPr lang="en-GB" sz="1800" b="0" i="0" dirty="0">
                <a:solidFill>
                  <a:srgbClr val="000000"/>
                </a:solidFill>
                <a:effectLst/>
                <a:latin typeface="Open Sans" panose="020B0606030504020204" pitchFamily="34" charset="0"/>
              </a:rPr>
              <a:t>Piercy, N. and Morgan, N. (1993) Strategic and operational market segmentation: a managerial analysis, Journal of Strategic Marketing, 1(2).</a:t>
            </a:r>
          </a:p>
          <a:p>
            <a:pPr marL="0" indent="0">
              <a:buNone/>
            </a:pPr>
            <a:endParaRPr lang="en-GB" sz="1800" dirty="0"/>
          </a:p>
          <a:p>
            <a:pPr marL="0" indent="0">
              <a:buNone/>
            </a:pPr>
            <a:endParaRPr lang="en-GB" sz="1800" dirty="0"/>
          </a:p>
        </p:txBody>
      </p:sp>
      <p:sp>
        <p:nvSpPr>
          <p:cNvPr id="5" name="TextBox 4">
            <a:extLst>
              <a:ext uri="{FF2B5EF4-FFF2-40B4-BE49-F238E27FC236}">
                <a16:creationId xmlns:a16="http://schemas.microsoft.com/office/drawing/2014/main" id="{92B9333B-2B71-30CD-3A1B-E94BBED567E4}"/>
              </a:ext>
            </a:extLst>
          </p:cNvPr>
          <p:cNvSpPr txBox="1"/>
          <p:nvPr/>
        </p:nvSpPr>
        <p:spPr>
          <a:xfrm>
            <a:off x="8677002" y="5205304"/>
            <a:ext cx="3451737" cy="369332"/>
          </a:xfrm>
          <a:prstGeom prst="rect">
            <a:avLst/>
          </a:prstGeom>
          <a:noFill/>
        </p:spPr>
        <p:txBody>
          <a:bodyPr wrap="square">
            <a:spAutoFit/>
          </a:bodyPr>
          <a:lstStyle/>
          <a:p>
            <a:r>
              <a:rPr lang="en-GB" dirty="0">
                <a:hlinkClick r:id="rId3"/>
              </a:rPr>
              <a:t>Database Search (uwtsd.ac.uk)</a:t>
            </a:r>
            <a:endParaRPr lang="en-GB" dirty="0"/>
          </a:p>
        </p:txBody>
      </p:sp>
      <p:sp>
        <p:nvSpPr>
          <p:cNvPr id="7" name="TextBox 6">
            <a:extLst>
              <a:ext uri="{FF2B5EF4-FFF2-40B4-BE49-F238E27FC236}">
                <a16:creationId xmlns:a16="http://schemas.microsoft.com/office/drawing/2014/main" id="{23596499-6C47-310E-D49C-38DB328A53C9}"/>
              </a:ext>
            </a:extLst>
          </p:cNvPr>
          <p:cNvSpPr txBox="1"/>
          <p:nvPr/>
        </p:nvSpPr>
        <p:spPr>
          <a:xfrm>
            <a:off x="8146520" y="5574636"/>
            <a:ext cx="6096946" cy="369332"/>
          </a:xfrm>
          <a:prstGeom prst="rect">
            <a:avLst/>
          </a:prstGeom>
          <a:noFill/>
        </p:spPr>
        <p:txBody>
          <a:bodyPr wrap="square">
            <a:spAutoFit/>
          </a:bodyPr>
          <a:lstStyle/>
          <a:p>
            <a:r>
              <a:rPr lang="en-GB" dirty="0">
                <a:hlinkClick r:id="rId4"/>
              </a:rPr>
              <a:t>Cite Them Right - Home (uwtsd.ac.uk)</a:t>
            </a:r>
            <a:endParaRPr lang="en-GB" dirty="0"/>
          </a:p>
        </p:txBody>
      </p:sp>
    </p:spTree>
    <p:extLst>
      <p:ext uri="{BB962C8B-B14F-4D97-AF65-F5344CB8AC3E}">
        <p14:creationId xmlns:p14="http://schemas.microsoft.com/office/powerpoint/2010/main" val="1166824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9058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1791</Words>
  <Application>Microsoft Office PowerPoint</Application>
  <PresentationFormat>Widescreen</PresentationFormat>
  <Paragraphs>126</Paragraphs>
  <Slides>29</Slides>
  <Notes>14</Notes>
  <HiddenSlides>0</HiddenSlides>
  <MMClips>0</MMClips>
  <ScaleCrop>false</ScaleCrop>
  <HeadingPairs>
    <vt:vector size="6" baseType="variant">
      <vt:variant>
        <vt:lpstr>Fonts Used</vt:lpstr>
      </vt:variant>
      <vt:variant>
        <vt:i4>6</vt:i4>
      </vt:variant>
      <vt:variant>
        <vt:lpstr>Theme</vt:lpstr>
      </vt:variant>
      <vt:variant>
        <vt:i4>10</vt:i4>
      </vt:variant>
      <vt:variant>
        <vt:lpstr>Slide Titles</vt:lpstr>
      </vt:variant>
      <vt:variant>
        <vt:i4>29</vt:i4>
      </vt:variant>
    </vt:vector>
  </HeadingPairs>
  <TitlesOfParts>
    <vt:vector size="45" baseType="lpstr">
      <vt:lpstr>Arial</vt:lpstr>
      <vt:lpstr>Calibri</vt:lpstr>
      <vt:lpstr>Calibri Light</vt:lpstr>
      <vt:lpstr>Georgia</vt:lpstr>
      <vt:lpstr>Open Sans</vt:lpstr>
      <vt:lpstr>Trebuchet MS</vt:lpstr>
      <vt:lpstr>Title Slide 1</vt:lpstr>
      <vt:lpstr>Text 1</vt:lpstr>
      <vt:lpstr>Title Slide 3</vt:lpstr>
      <vt:lpstr>Sub Title 2</vt:lpstr>
      <vt:lpstr>Holding PAge</vt:lpstr>
      <vt:lpstr>Sub Title 1</vt:lpstr>
      <vt:lpstr>Text Break Info Slide 2</vt:lpstr>
      <vt:lpstr>Text Break / Info Slide 1</vt:lpstr>
      <vt:lpstr>Text 2</vt:lpstr>
      <vt:lpstr>1_Text 1</vt:lpstr>
      <vt:lpstr>INTERNATIONAL HOTEL  MANAGEMENT    Marketing Essentials BMIH4005</vt:lpstr>
      <vt:lpstr>PowerPoint Presentation</vt:lpstr>
      <vt:lpstr>Support</vt:lpstr>
      <vt:lpstr>PowerPoint Presentation</vt:lpstr>
      <vt:lpstr>Module Handbook</vt:lpstr>
      <vt:lpstr>   </vt:lpstr>
      <vt:lpstr>The SOSTAC Planning System</vt:lpstr>
      <vt:lpstr>Modern media society</vt:lpstr>
      <vt:lpstr>Modern media society (Continued)</vt:lpstr>
      <vt:lpstr>Modern media society (Continued)</vt:lpstr>
      <vt:lpstr>What do you think Marketing is ?</vt:lpstr>
      <vt:lpstr>Marketing is too important to be left to the marketing department. (Packard,1972) </vt:lpstr>
      <vt:lpstr>Marketing</vt:lpstr>
      <vt:lpstr>Five step marketing process </vt:lpstr>
      <vt:lpstr>Some thoughts on marketing?  </vt:lpstr>
      <vt:lpstr>PowerPoint Presentation</vt:lpstr>
      <vt:lpstr>Branding (Continued)</vt:lpstr>
      <vt:lpstr>Branding (Continued)</vt:lpstr>
      <vt:lpstr>Destination branding and competitive identity</vt:lpstr>
      <vt:lpstr>Destination branding and competitive identity (Continued)</vt:lpstr>
      <vt:lpstr>Destination branding  and competitive identity (Continued)</vt:lpstr>
      <vt:lpstr>PowerPoint Presentation</vt:lpstr>
      <vt:lpstr>PowerPoint Presentation</vt:lpstr>
      <vt:lpstr>Transactional or Rational?</vt:lpstr>
      <vt:lpstr>Transactional vs relationship marketing</vt:lpstr>
      <vt:lpstr>PowerPoint Presentation</vt:lpstr>
      <vt:lpstr>AMA stresses the importance of value creation, customer's experience value when they use or consume a product or service…known as VALUE- IN- USE, therefore a hotel room would have no value until a customer uses it.  CIM stresses the importance of satisfying customers requirements.  If we integrate the two, we can say that every customers broad requirement is to experience value. </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Helen Evans (Institute of Management and Health)</dc:creator>
  <cp:lastModifiedBy>Helen Evans (Institute of Management and Health)</cp:lastModifiedBy>
  <cp:revision>1</cp:revision>
  <dcterms:created xsi:type="dcterms:W3CDTF">2023-10-10T16:24:21Z</dcterms:created>
  <dcterms:modified xsi:type="dcterms:W3CDTF">2023-10-10T16:46:32Z</dcterms:modified>
</cp:coreProperties>
</file>