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5" r:id="rId5"/>
  </p:sldMasterIdLst>
  <p:notesMasterIdLst>
    <p:notesMasterId r:id="rId29"/>
  </p:notesMasterIdLst>
  <p:sldIdLst>
    <p:sldId id="443" r:id="rId6"/>
    <p:sldId id="445" r:id="rId7"/>
    <p:sldId id="458" r:id="rId8"/>
    <p:sldId id="459" r:id="rId9"/>
    <p:sldId id="460" r:id="rId10"/>
    <p:sldId id="455" r:id="rId11"/>
    <p:sldId id="444" r:id="rId12"/>
    <p:sldId id="437" r:id="rId13"/>
    <p:sldId id="439" r:id="rId14"/>
    <p:sldId id="446" r:id="rId15"/>
    <p:sldId id="447" r:id="rId16"/>
    <p:sldId id="448" r:id="rId17"/>
    <p:sldId id="438" r:id="rId18"/>
    <p:sldId id="450" r:id="rId19"/>
    <p:sldId id="449" r:id="rId20"/>
    <p:sldId id="456" r:id="rId21"/>
    <p:sldId id="462" r:id="rId22"/>
    <p:sldId id="463" r:id="rId23"/>
    <p:sldId id="464" r:id="rId24"/>
    <p:sldId id="461" r:id="rId25"/>
    <p:sldId id="451" r:id="rId26"/>
    <p:sldId id="452" r:id="rId27"/>
    <p:sldId id="45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67E713-08CB-4D0E-9B1B-92416E64396B}" v="182" dt="2021-09-10T13:33:13.745"/>
    <p1510:client id="{0F405C97-74D6-45A4-93B3-F074715F4179}" v="1" dt="2021-10-01T09:57:34.5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0061" autoAdjust="0"/>
  </p:normalViewPr>
  <p:slideViewPr>
    <p:cSldViewPr snapToGrid="0" snapToObjects="1">
      <p:cViewPr varScale="1">
        <p:scale>
          <a:sx n="59" d="100"/>
          <a:sy n="59" d="100"/>
        </p:scale>
        <p:origin x="1650" y="7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137" d="100"/>
          <a:sy n="137" d="100"/>
        </p:scale>
        <p:origin x="6752"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nna Ryder" userId="S::n.ryder@uwtsd.ac.uk::ba607bf1-82fc-4817-a218-2827ffce7662" providerId="AD" clId="Web-{0F405C97-74D6-45A4-93B3-F074715F4179}"/>
    <pc:docChg chg="modSld">
      <pc:chgData name="Nanna Ryder" userId="S::n.ryder@uwtsd.ac.uk::ba607bf1-82fc-4817-a218-2827ffce7662" providerId="AD" clId="Web-{0F405C97-74D6-45A4-93B3-F074715F4179}" dt="2021-10-01T09:57:34.521" v="0"/>
      <pc:docMkLst>
        <pc:docMk/>
      </pc:docMkLst>
      <pc:sldChg chg="addSp">
        <pc:chgData name="Nanna Ryder" userId="S::n.ryder@uwtsd.ac.uk::ba607bf1-82fc-4817-a218-2827ffce7662" providerId="AD" clId="Web-{0F405C97-74D6-45A4-93B3-F074715F4179}" dt="2021-10-01T09:57:34.521" v="0"/>
        <pc:sldMkLst>
          <pc:docMk/>
          <pc:sldMk cId="1835849048" sldId="443"/>
        </pc:sldMkLst>
        <pc:spChg chg="add">
          <ac:chgData name="Nanna Ryder" userId="S::n.ryder@uwtsd.ac.uk::ba607bf1-82fc-4817-a218-2827ffce7662" providerId="AD" clId="Web-{0F405C97-74D6-45A4-93B3-F074715F4179}" dt="2021-10-01T09:57:34.521" v="0"/>
          <ac:spMkLst>
            <pc:docMk/>
            <pc:sldMk cId="1835849048" sldId="443"/>
            <ac:spMk id="2" creationId="{6571C7C0-837C-4E53-81DA-B11053AD238C}"/>
          </ac:spMkLst>
        </pc:spChg>
      </pc:sldChg>
    </pc:docChg>
  </pc:docChgLst>
  <pc:docChgLst>
    <pc:chgData name="Geraint Lloyd" userId="648438fa9c54db8f" providerId="LiveId" clId="{0B67E713-08CB-4D0E-9B1B-92416E64396B}"/>
    <pc:docChg chg="undo redo custSel modSld">
      <pc:chgData name="Geraint Lloyd" userId="648438fa9c54db8f" providerId="LiveId" clId="{0B67E713-08CB-4D0E-9B1B-92416E64396B}" dt="2021-09-10T13:42:05.180" v="1629" actId="790"/>
      <pc:docMkLst>
        <pc:docMk/>
      </pc:docMkLst>
      <pc:sldChg chg="modSp mod">
        <pc:chgData name="Geraint Lloyd" userId="648438fa9c54db8f" providerId="LiveId" clId="{0B67E713-08CB-4D0E-9B1B-92416E64396B}" dt="2021-09-10T10:46:09.422" v="1101" actId="313"/>
        <pc:sldMkLst>
          <pc:docMk/>
          <pc:sldMk cId="2519136149" sldId="437"/>
        </pc:sldMkLst>
        <pc:spChg chg="mod">
          <ac:chgData name="Geraint Lloyd" userId="648438fa9c54db8f" providerId="LiveId" clId="{0B67E713-08CB-4D0E-9B1B-92416E64396B}" dt="2021-09-10T10:43:48.944" v="1084" actId="790"/>
          <ac:spMkLst>
            <pc:docMk/>
            <pc:sldMk cId="2519136149" sldId="437"/>
            <ac:spMk id="2" creationId="{2B76485B-1DBA-4A44-8EBC-D1A16D9C7738}"/>
          </ac:spMkLst>
        </pc:spChg>
        <pc:graphicFrameChg chg="mod">
          <ac:chgData name="Geraint Lloyd" userId="648438fa9c54db8f" providerId="LiveId" clId="{0B67E713-08CB-4D0E-9B1B-92416E64396B}" dt="2021-09-10T10:46:09.422" v="1101" actId="313"/>
          <ac:graphicFrameMkLst>
            <pc:docMk/>
            <pc:sldMk cId="2519136149" sldId="437"/>
            <ac:graphicFrameMk id="6" creationId="{6880F41C-6D11-46AF-B55B-4ED7A1967FC1}"/>
          </ac:graphicFrameMkLst>
        </pc:graphicFrameChg>
      </pc:sldChg>
      <pc:sldChg chg="modNotesTx">
        <pc:chgData name="Geraint Lloyd" userId="648438fa9c54db8f" providerId="LiveId" clId="{0B67E713-08CB-4D0E-9B1B-92416E64396B}" dt="2021-09-10T13:21:47.569" v="1344" actId="20577"/>
        <pc:sldMkLst>
          <pc:docMk/>
          <pc:sldMk cId="2946789324" sldId="438"/>
        </pc:sldMkLst>
      </pc:sldChg>
      <pc:sldChg chg="modNotesTx">
        <pc:chgData name="Geraint Lloyd" userId="648438fa9c54db8f" providerId="LiveId" clId="{0B67E713-08CB-4D0E-9B1B-92416E64396B}" dt="2021-09-10T10:50:13.686" v="1112" actId="20577"/>
        <pc:sldMkLst>
          <pc:docMk/>
          <pc:sldMk cId="1193351447" sldId="439"/>
        </pc:sldMkLst>
      </pc:sldChg>
      <pc:sldChg chg="modSp mod modNotesTx">
        <pc:chgData name="Geraint Lloyd" userId="648438fa9c54db8f" providerId="LiveId" clId="{0B67E713-08CB-4D0E-9B1B-92416E64396B}" dt="2021-09-10T10:44:38.802" v="1089" actId="20577"/>
        <pc:sldMkLst>
          <pc:docMk/>
          <pc:sldMk cId="1152331663" sldId="444"/>
        </pc:sldMkLst>
        <pc:spChg chg="mod">
          <ac:chgData name="Geraint Lloyd" userId="648438fa9c54db8f" providerId="LiveId" clId="{0B67E713-08CB-4D0E-9B1B-92416E64396B}" dt="2021-09-10T10:42:24.306" v="1070" actId="790"/>
          <ac:spMkLst>
            <pc:docMk/>
            <pc:sldMk cId="1152331663" sldId="444"/>
            <ac:spMk id="4" creationId="{D74097FE-5B4C-442C-90B8-A0C0FECDF725}"/>
          </ac:spMkLst>
        </pc:spChg>
        <pc:spChg chg="mod">
          <ac:chgData name="Geraint Lloyd" userId="648438fa9c54db8f" providerId="LiveId" clId="{0B67E713-08CB-4D0E-9B1B-92416E64396B}" dt="2021-09-10T10:44:38.802" v="1089" actId="20577"/>
          <ac:spMkLst>
            <pc:docMk/>
            <pc:sldMk cId="1152331663" sldId="444"/>
            <ac:spMk id="5" creationId="{FDA222B3-4DB9-4776-9332-D5034EAE0131}"/>
          </ac:spMkLst>
        </pc:spChg>
      </pc:sldChg>
      <pc:sldChg chg="modSp mod modNotesTx">
        <pc:chgData name="Geraint Lloyd" userId="648438fa9c54db8f" providerId="LiveId" clId="{0B67E713-08CB-4D0E-9B1B-92416E64396B}" dt="2021-09-09T14:41:48.119" v="964" actId="20577"/>
        <pc:sldMkLst>
          <pc:docMk/>
          <pc:sldMk cId="2306769774" sldId="445"/>
        </pc:sldMkLst>
        <pc:spChg chg="mod">
          <ac:chgData name="Geraint Lloyd" userId="648438fa9c54db8f" providerId="LiveId" clId="{0B67E713-08CB-4D0E-9B1B-92416E64396B}" dt="2021-09-09T14:34:17.708" v="887" actId="20577"/>
          <ac:spMkLst>
            <pc:docMk/>
            <pc:sldMk cId="2306769774" sldId="445"/>
            <ac:spMk id="2" creationId="{7094EB8C-5B9A-42D8-BA14-580AFBBA0732}"/>
          </ac:spMkLst>
        </pc:spChg>
      </pc:sldChg>
      <pc:sldChg chg="modSp mod modNotesTx">
        <pc:chgData name="Geraint Lloyd" userId="648438fa9c54db8f" providerId="LiveId" clId="{0B67E713-08CB-4D0E-9B1B-92416E64396B}" dt="2021-09-10T12:38:11.778" v="1162" actId="20577"/>
        <pc:sldMkLst>
          <pc:docMk/>
          <pc:sldMk cId="3979648999" sldId="446"/>
        </pc:sldMkLst>
        <pc:spChg chg="mod">
          <ac:chgData name="Geraint Lloyd" userId="648438fa9c54db8f" providerId="LiveId" clId="{0B67E713-08CB-4D0E-9B1B-92416E64396B}" dt="2021-09-10T10:50:56.950" v="1113" actId="790"/>
          <ac:spMkLst>
            <pc:docMk/>
            <pc:sldMk cId="3979648999" sldId="446"/>
            <ac:spMk id="2" creationId="{DDA51023-F7C0-47F7-94C0-5562AED62666}"/>
          </ac:spMkLst>
        </pc:spChg>
        <pc:spChg chg="mod">
          <ac:chgData name="Geraint Lloyd" userId="648438fa9c54db8f" providerId="LiveId" clId="{0B67E713-08CB-4D0E-9B1B-92416E64396B}" dt="2021-09-10T12:38:11.778" v="1162" actId="20577"/>
          <ac:spMkLst>
            <pc:docMk/>
            <pc:sldMk cId="3979648999" sldId="446"/>
            <ac:spMk id="3" creationId="{EECCA3C1-2EB6-40CF-B7CE-E8FE8F2AC7F6}"/>
          </ac:spMkLst>
        </pc:spChg>
      </pc:sldChg>
      <pc:sldChg chg="modSp mod modNotesTx">
        <pc:chgData name="Geraint Lloyd" userId="648438fa9c54db8f" providerId="LiveId" clId="{0B67E713-08CB-4D0E-9B1B-92416E64396B}" dt="2021-09-10T13:08:55.418" v="1169" actId="790"/>
        <pc:sldMkLst>
          <pc:docMk/>
          <pc:sldMk cId="2195577990" sldId="447"/>
        </pc:sldMkLst>
        <pc:spChg chg="mod">
          <ac:chgData name="Geraint Lloyd" userId="648438fa9c54db8f" providerId="LiveId" clId="{0B67E713-08CB-4D0E-9B1B-92416E64396B}" dt="2021-09-10T13:08:08.791" v="1163" actId="790"/>
          <ac:spMkLst>
            <pc:docMk/>
            <pc:sldMk cId="2195577990" sldId="447"/>
            <ac:spMk id="2" creationId="{93CA8635-5120-4B38-B6BB-C29AB7941D43}"/>
          </ac:spMkLst>
        </pc:spChg>
        <pc:spChg chg="mod">
          <ac:chgData name="Geraint Lloyd" userId="648438fa9c54db8f" providerId="LiveId" clId="{0B67E713-08CB-4D0E-9B1B-92416E64396B}" dt="2021-09-10T13:08:35.696" v="1168" actId="790"/>
          <ac:spMkLst>
            <pc:docMk/>
            <pc:sldMk cId="2195577990" sldId="447"/>
            <ac:spMk id="3" creationId="{BB89EFDE-787C-4EB9-AD74-298E9DBF8F3F}"/>
          </ac:spMkLst>
        </pc:spChg>
      </pc:sldChg>
      <pc:sldChg chg="modSp mod modNotesTx">
        <pc:chgData name="Geraint Lloyd" userId="648438fa9c54db8f" providerId="LiveId" clId="{0B67E713-08CB-4D0E-9B1B-92416E64396B}" dt="2021-09-10T13:14:49.524" v="1275" actId="20577"/>
        <pc:sldMkLst>
          <pc:docMk/>
          <pc:sldMk cId="1385008479" sldId="448"/>
        </pc:sldMkLst>
        <pc:spChg chg="mod">
          <ac:chgData name="Geraint Lloyd" userId="648438fa9c54db8f" providerId="LiveId" clId="{0B67E713-08CB-4D0E-9B1B-92416E64396B}" dt="2021-09-10T13:09:21.244" v="1170" actId="790"/>
          <ac:spMkLst>
            <pc:docMk/>
            <pc:sldMk cId="1385008479" sldId="448"/>
            <ac:spMk id="2" creationId="{0AD01DC3-4829-4C82-9331-07733C270560}"/>
          </ac:spMkLst>
        </pc:spChg>
        <pc:spChg chg="mod">
          <ac:chgData name="Geraint Lloyd" userId="648438fa9c54db8f" providerId="LiveId" clId="{0B67E713-08CB-4D0E-9B1B-92416E64396B}" dt="2021-09-10T13:14:38.485" v="1270" actId="20577"/>
          <ac:spMkLst>
            <pc:docMk/>
            <pc:sldMk cId="1385008479" sldId="448"/>
            <ac:spMk id="3" creationId="{FD18FABE-5148-485A-86CC-ED3E089E46BD}"/>
          </ac:spMkLst>
        </pc:spChg>
      </pc:sldChg>
      <pc:sldChg chg="modSp mod">
        <pc:chgData name="Geraint Lloyd" userId="648438fa9c54db8f" providerId="LiveId" clId="{0B67E713-08CB-4D0E-9B1B-92416E64396B}" dt="2021-09-10T13:25:19.694" v="1382" actId="790"/>
        <pc:sldMkLst>
          <pc:docMk/>
          <pc:sldMk cId="3278836391" sldId="449"/>
        </pc:sldMkLst>
        <pc:spChg chg="mod">
          <ac:chgData name="Geraint Lloyd" userId="648438fa9c54db8f" providerId="LiveId" clId="{0B67E713-08CB-4D0E-9B1B-92416E64396B}" dt="2021-09-10T13:25:19.694" v="1382" actId="790"/>
          <ac:spMkLst>
            <pc:docMk/>
            <pc:sldMk cId="3278836391" sldId="449"/>
            <ac:spMk id="2" creationId="{E6AC1736-AA0C-4B8F-AF64-0A30CED7384F}"/>
          </ac:spMkLst>
        </pc:spChg>
      </pc:sldChg>
      <pc:sldChg chg="modNotesTx">
        <pc:chgData name="Geraint Lloyd" userId="648438fa9c54db8f" providerId="LiveId" clId="{0B67E713-08CB-4D0E-9B1B-92416E64396B}" dt="2021-09-10T13:22:43.135" v="1358" actId="20577"/>
        <pc:sldMkLst>
          <pc:docMk/>
          <pc:sldMk cId="802074920" sldId="450"/>
        </pc:sldMkLst>
      </pc:sldChg>
      <pc:sldChg chg="modSp mod modNotesTx">
        <pc:chgData name="Geraint Lloyd" userId="648438fa9c54db8f" providerId="LiveId" clId="{0B67E713-08CB-4D0E-9B1B-92416E64396B}" dt="2021-09-10T13:34:23.694" v="1490" actId="790"/>
        <pc:sldMkLst>
          <pc:docMk/>
          <pc:sldMk cId="278585919" sldId="451"/>
        </pc:sldMkLst>
        <pc:spChg chg="mod">
          <ac:chgData name="Geraint Lloyd" userId="648438fa9c54db8f" providerId="LiveId" clId="{0B67E713-08CB-4D0E-9B1B-92416E64396B}" dt="2021-09-09T10:59:07.815" v="396" actId="20577"/>
          <ac:spMkLst>
            <pc:docMk/>
            <pc:sldMk cId="278585919" sldId="451"/>
            <ac:spMk id="7" creationId="{14C6D2C5-4DE0-42AE-ADB0-3E265A954C58}"/>
          </ac:spMkLst>
        </pc:spChg>
      </pc:sldChg>
      <pc:sldChg chg="modSp mod modNotesTx">
        <pc:chgData name="Geraint Lloyd" userId="648438fa9c54db8f" providerId="LiveId" clId="{0B67E713-08CB-4D0E-9B1B-92416E64396B}" dt="2021-09-10T13:35:28.546" v="1492" actId="790"/>
        <pc:sldMkLst>
          <pc:docMk/>
          <pc:sldMk cId="1996904386" sldId="452"/>
        </pc:sldMkLst>
        <pc:spChg chg="mod">
          <ac:chgData name="Geraint Lloyd" userId="648438fa9c54db8f" providerId="LiveId" clId="{0B67E713-08CB-4D0E-9B1B-92416E64396B}" dt="2021-09-10T13:34:49.662" v="1491" actId="790"/>
          <ac:spMkLst>
            <pc:docMk/>
            <pc:sldMk cId="1996904386" sldId="452"/>
            <ac:spMk id="2" creationId="{D2C7E7D9-3A57-41B0-97D0-50A9EFEBCF14}"/>
          </ac:spMkLst>
        </pc:spChg>
      </pc:sldChg>
      <pc:sldChg chg="modSp mod modNotesTx">
        <pc:chgData name="Geraint Lloyd" userId="648438fa9c54db8f" providerId="LiveId" clId="{0B67E713-08CB-4D0E-9B1B-92416E64396B}" dt="2021-09-10T10:42:11.861" v="1069" actId="20577"/>
        <pc:sldMkLst>
          <pc:docMk/>
          <pc:sldMk cId="949972998" sldId="455"/>
        </pc:sldMkLst>
        <pc:spChg chg="mod">
          <ac:chgData name="Geraint Lloyd" userId="648438fa9c54db8f" providerId="LiveId" clId="{0B67E713-08CB-4D0E-9B1B-92416E64396B}" dt="2021-09-10T10:41:03.142" v="1050" actId="790"/>
          <ac:spMkLst>
            <pc:docMk/>
            <pc:sldMk cId="949972998" sldId="455"/>
            <ac:spMk id="2" creationId="{686A98FF-D51A-4615-97ED-1E38CF9FEBDE}"/>
          </ac:spMkLst>
        </pc:spChg>
        <pc:spChg chg="mod">
          <ac:chgData name="Geraint Lloyd" userId="648438fa9c54db8f" providerId="LiveId" clId="{0B67E713-08CB-4D0E-9B1B-92416E64396B}" dt="2021-09-10T10:41:12.339" v="1051" actId="790"/>
          <ac:spMkLst>
            <pc:docMk/>
            <pc:sldMk cId="949972998" sldId="455"/>
            <ac:spMk id="3" creationId="{6E7AACA3-8F55-435A-A15E-4D09FECD7547}"/>
          </ac:spMkLst>
        </pc:spChg>
      </pc:sldChg>
      <pc:sldChg chg="modSp mod modNotesTx">
        <pc:chgData name="Geraint Lloyd" userId="648438fa9c54db8f" providerId="LiveId" clId="{0B67E713-08CB-4D0E-9B1B-92416E64396B}" dt="2021-09-10T13:30:35.730" v="1458" actId="20577"/>
        <pc:sldMkLst>
          <pc:docMk/>
          <pc:sldMk cId="236487012" sldId="456"/>
        </pc:sldMkLst>
        <pc:spChg chg="mod">
          <ac:chgData name="Geraint Lloyd" userId="648438fa9c54db8f" providerId="LiveId" clId="{0B67E713-08CB-4D0E-9B1B-92416E64396B}" dt="2021-09-10T13:30:35.730" v="1458" actId="20577"/>
          <ac:spMkLst>
            <pc:docMk/>
            <pc:sldMk cId="236487012" sldId="456"/>
            <ac:spMk id="2" creationId="{BB826E85-87A7-4A8F-BB05-AA144EDC4D6E}"/>
          </ac:spMkLst>
        </pc:spChg>
        <pc:spChg chg="mod">
          <ac:chgData name="Geraint Lloyd" userId="648438fa9c54db8f" providerId="LiveId" clId="{0B67E713-08CB-4D0E-9B1B-92416E64396B}" dt="2021-09-10T13:28:21.547" v="1439" actId="20577"/>
          <ac:spMkLst>
            <pc:docMk/>
            <pc:sldMk cId="236487012" sldId="456"/>
            <ac:spMk id="3" creationId="{9D9D1A5E-7946-419F-A782-43F5B53CC1A8}"/>
          </ac:spMkLst>
        </pc:spChg>
      </pc:sldChg>
      <pc:sldChg chg="modSp mod">
        <pc:chgData name="Geraint Lloyd" userId="648438fa9c54db8f" providerId="LiveId" clId="{0B67E713-08CB-4D0E-9B1B-92416E64396B}" dt="2021-09-10T13:39:46.830" v="1628" actId="790"/>
        <pc:sldMkLst>
          <pc:docMk/>
          <pc:sldMk cId="461425555" sldId="457"/>
        </pc:sldMkLst>
        <pc:spChg chg="mod">
          <ac:chgData name="Geraint Lloyd" userId="648438fa9c54db8f" providerId="LiveId" clId="{0B67E713-08CB-4D0E-9B1B-92416E64396B}" dt="2021-09-10T13:36:08.041" v="1510" actId="20577"/>
          <ac:spMkLst>
            <pc:docMk/>
            <pc:sldMk cId="461425555" sldId="457"/>
            <ac:spMk id="7" creationId="{63958966-EFBC-4010-8FBC-363F6E4190E1}"/>
          </ac:spMkLst>
        </pc:spChg>
        <pc:spChg chg="mod">
          <ac:chgData name="Geraint Lloyd" userId="648438fa9c54db8f" providerId="LiveId" clId="{0B67E713-08CB-4D0E-9B1B-92416E64396B}" dt="2021-09-10T13:39:46.830" v="1628" actId="790"/>
          <ac:spMkLst>
            <pc:docMk/>
            <pc:sldMk cId="461425555" sldId="457"/>
            <ac:spMk id="8" creationId="{C856C571-B338-4C7E-932F-B0EF04FB452B}"/>
          </ac:spMkLst>
        </pc:spChg>
      </pc:sldChg>
      <pc:sldChg chg="modSp mod modNotesTx">
        <pc:chgData name="Geraint Lloyd" userId="648438fa9c54db8f" providerId="LiveId" clId="{0B67E713-08CB-4D0E-9B1B-92416E64396B}" dt="2021-09-10T13:42:05.180" v="1629" actId="790"/>
        <pc:sldMkLst>
          <pc:docMk/>
          <pc:sldMk cId="1473999617" sldId="458"/>
        </pc:sldMkLst>
        <pc:spChg chg="mod">
          <ac:chgData name="Geraint Lloyd" userId="648438fa9c54db8f" providerId="LiveId" clId="{0B67E713-08CB-4D0E-9B1B-92416E64396B}" dt="2021-09-10T10:38:30.071" v="1049" actId="20577"/>
          <ac:spMkLst>
            <pc:docMk/>
            <pc:sldMk cId="1473999617" sldId="458"/>
            <ac:spMk id="3" creationId="{52D0172F-0DCD-4402-B5AA-8469E26F9432}"/>
          </ac:spMkLst>
        </pc:spChg>
        <pc:spChg chg="mod">
          <ac:chgData name="Geraint Lloyd" userId="648438fa9c54db8f" providerId="LiveId" clId="{0B67E713-08CB-4D0E-9B1B-92416E64396B}" dt="2021-09-09T15:00:12.966" v="981" actId="20577"/>
          <ac:spMkLst>
            <pc:docMk/>
            <pc:sldMk cId="1473999617" sldId="458"/>
            <ac:spMk id="4" creationId="{E8CEB528-8084-47E5-BAAC-CBB5A5BEB0FC}"/>
          </ac:spMkLst>
        </pc:spChg>
      </pc:sldChg>
      <pc:sldChg chg="modSp mod">
        <pc:chgData name="Geraint Lloyd" userId="648438fa9c54db8f" providerId="LiveId" clId="{0B67E713-08CB-4D0E-9B1B-92416E64396B}" dt="2021-09-09T14:56:39.319" v="970" actId="790"/>
        <pc:sldMkLst>
          <pc:docMk/>
          <pc:sldMk cId="2419023851" sldId="459"/>
        </pc:sldMkLst>
        <pc:spChg chg="mod">
          <ac:chgData name="Geraint Lloyd" userId="648438fa9c54db8f" providerId="LiveId" clId="{0B67E713-08CB-4D0E-9B1B-92416E64396B}" dt="2021-09-09T14:56:30.289" v="969" actId="790"/>
          <ac:spMkLst>
            <pc:docMk/>
            <pc:sldMk cId="2419023851" sldId="459"/>
            <ac:spMk id="2" creationId="{6AA5163C-451D-4F16-9C51-0A494BC5B43F}"/>
          </ac:spMkLst>
        </pc:spChg>
        <pc:spChg chg="mod">
          <ac:chgData name="Geraint Lloyd" userId="648438fa9c54db8f" providerId="LiveId" clId="{0B67E713-08CB-4D0E-9B1B-92416E64396B}" dt="2021-09-09T14:56:39.319" v="970" actId="790"/>
          <ac:spMkLst>
            <pc:docMk/>
            <pc:sldMk cId="2419023851" sldId="459"/>
            <ac:spMk id="3" creationId="{CADE4C97-B1F7-4DFD-AC55-64ECEC3E259F}"/>
          </ac:spMkLst>
        </pc:spChg>
      </pc:sldChg>
      <pc:sldChg chg="modSp mod">
        <pc:chgData name="Geraint Lloyd" userId="648438fa9c54db8f" providerId="LiveId" clId="{0B67E713-08CB-4D0E-9B1B-92416E64396B}" dt="2021-09-10T10:37:39.420" v="1017" actId="20577"/>
        <pc:sldMkLst>
          <pc:docMk/>
          <pc:sldMk cId="2250964897" sldId="460"/>
        </pc:sldMkLst>
        <pc:spChg chg="mod">
          <ac:chgData name="Geraint Lloyd" userId="648438fa9c54db8f" providerId="LiveId" clId="{0B67E713-08CB-4D0E-9B1B-92416E64396B}" dt="2021-09-09T15:03:46.691" v="993" actId="20577"/>
          <ac:spMkLst>
            <pc:docMk/>
            <pc:sldMk cId="2250964897" sldId="460"/>
            <ac:spMk id="2" creationId="{28EA7EF2-2A70-4288-A406-A3D938C34472}"/>
          </ac:spMkLst>
        </pc:spChg>
        <pc:spChg chg="mod">
          <ac:chgData name="Geraint Lloyd" userId="648438fa9c54db8f" providerId="LiveId" clId="{0B67E713-08CB-4D0E-9B1B-92416E64396B}" dt="2021-09-10T10:37:39.420" v="1017" actId="20577"/>
          <ac:spMkLst>
            <pc:docMk/>
            <pc:sldMk cId="2250964897" sldId="460"/>
            <ac:spMk id="3" creationId="{C48A3A90-A54E-4295-8910-BAEAF37F5989}"/>
          </ac:spMkLst>
        </pc:spChg>
        <pc:spChg chg="mod">
          <ac:chgData name="Geraint Lloyd" userId="648438fa9c54db8f" providerId="LiveId" clId="{0B67E713-08CB-4D0E-9B1B-92416E64396B}" dt="2021-09-09T10:27:59.169" v="55" actId="14100"/>
          <ac:spMkLst>
            <pc:docMk/>
            <pc:sldMk cId="2250964897" sldId="460"/>
            <ac:spMk id="4" creationId="{D6C02C0A-4FB9-4136-A7B6-A12FE04DE8CA}"/>
          </ac:spMkLst>
        </pc:spChg>
      </pc:sldChg>
      <pc:sldChg chg="modNotesTx">
        <pc:chgData name="Geraint Lloyd" userId="648438fa9c54db8f" providerId="LiveId" clId="{0B67E713-08CB-4D0E-9B1B-92416E64396B}" dt="2021-09-10T13:34:07.142" v="1489" actId="790"/>
        <pc:sldMkLst>
          <pc:docMk/>
          <pc:sldMk cId="2543790006" sldId="461"/>
        </pc:sldMkLst>
      </pc:sldChg>
      <pc:sldChg chg="modSp mod modNotesTx">
        <pc:chgData name="Geraint Lloyd" userId="648438fa9c54db8f" providerId="LiveId" clId="{0B67E713-08CB-4D0E-9B1B-92416E64396B}" dt="2021-09-10T13:32:47.499" v="1480" actId="790"/>
        <pc:sldMkLst>
          <pc:docMk/>
          <pc:sldMk cId="2984425830" sldId="462"/>
        </pc:sldMkLst>
        <pc:spChg chg="mod">
          <ac:chgData name="Geraint Lloyd" userId="648438fa9c54db8f" providerId="LiveId" clId="{0B67E713-08CB-4D0E-9B1B-92416E64396B}" dt="2021-09-10T13:31:08.864" v="1459" actId="790"/>
          <ac:spMkLst>
            <pc:docMk/>
            <pc:sldMk cId="2984425830" sldId="462"/>
            <ac:spMk id="5" creationId="{8C5DA408-A37E-425E-935A-387A8C48DC70}"/>
          </ac:spMkLst>
        </pc:spChg>
      </pc:sldChg>
      <pc:sldChg chg="modNotesTx">
        <pc:chgData name="Geraint Lloyd" userId="648438fa9c54db8f" providerId="LiveId" clId="{0B67E713-08CB-4D0E-9B1B-92416E64396B}" dt="2021-09-10T13:33:26.450" v="1484" actId="20577"/>
        <pc:sldMkLst>
          <pc:docMk/>
          <pc:sldMk cId="2292268778" sldId="46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ED668-5E36-4ABB-BBDE-685013D7228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E46D683-60BD-4B96-8DE5-BBB7ABF53366}">
      <dgm:prSet/>
      <dgm:spPr/>
      <dgm:t>
        <a:bodyPr/>
        <a:lstStyle/>
        <a:p>
          <a:r>
            <a:rPr lang="cy-GB" noProof="0" dirty="0"/>
            <a:t>Cadwch y nodyn post-it uwchben eich desg i'ch atgoffa o'ch cymhelliant sylfaenol</a:t>
          </a:r>
          <a:r>
            <a:rPr lang="en-GB" dirty="0"/>
            <a:t>.</a:t>
          </a:r>
          <a:endParaRPr lang="en-US" dirty="0"/>
        </a:p>
      </dgm:t>
    </dgm:pt>
    <dgm:pt modelId="{DCB68403-FD24-45CE-8FC6-533D8EA15DE4}" type="parTrans" cxnId="{DDC757B2-D5F2-4047-B513-1F9080C01F75}">
      <dgm:prSet/>
      <dgm:spPr/>
      <dgm:t>
        <a:bodyPr/>
        <a:lstStyle/>
        <a:p>
          <a:endParaRPr lang="en-US"/>
        </a:p>
      </dgm:t>
    </dgm:pt>
    <dgm:pt modelId="{57650C1D-F5D9-4BCA-BD12-184D7560CCF2}" type="sibTrans" cxnId="{DDC757B2-D5F2-4047-B513-1F9080C01F75}">
      <dgm:prSet/>
      <dgm:spPr/>
      <dgm:t>
        <a:bodyPr/>
        <a:lstStyle/>
        <a:p>
          <a:endParaRPr lang="en-US"/>
        </a:p>
      </dgm:t>
    </dgm:pt>
    <dgm:pt modelId="{BF4DC5D8-5557-411D-B983-978C29B36B77}">
      <dgm:prSet/>
      <dgm:spPr/>
      <dgm:t>
        <a:bodyPr/>
        <a:lstStyle/>
        <a:p>
          <a:r>
            <a:rPr lang="cy-GB" noProof="0" dirty="0"/>
            <a:t>Gall cadw hyn ym mlaen eich meddwl helpu i dorri drwy’r annibendod ac egluro’r syniad o bwrpas sydd gennych</a:t>
          </a:r>
          <a:r>
            <a:rPr lang="en-GB" dirty="0"/>
            <a:t>.</a:t>
          </a:r>
          <a:endParaRPr lang="en-US" dirty="0"/>
        </a:p>
      </dgm:t>
    </dgm:pt>
    <dgm:pt modelId="{BE51835D-3DFA-4D31-A530-F59D31E27C7F}" type="parTrans" cxnId="{19716D08-94D9-4138-8EAC-CBF4628E2EC9}">
      <dgm:prSet/>
      <dgm:spPr/>
      <dgm:t>
        <a:bodyPr/>
        <a:lstStyle/>
        <a:p>
          <a:endParaRPr lang="en-US"/>
        </a:p>
      </dgm:t>
    </dgm:pt>
    <dgm:pt modelId="{F4B9EC6D-2345-4919-B859-3D780040C3C5}" type="sibTrans" cxnId="{19716D08-94D9-4138-8EAC-CBF4628E2EC9}">
      <dgm:prSet/>
      <dgm:spPr/>
      <dgm:t>
        <a:bodyPr/>
        <a:lstStyle/>
        <a:p>
          <a:endParaRPr lang="en-US"/>
        </a:p>
      </dgm:t>
    </dgm:pt>
    <dgm:pt modelId="{522F0C3B-57CE-43BC-9CBB-AC27736E195E}">
      <dgm:prSet/>
      <dgm:spPr/>
      <dgm:t>
        <a:bodyPr/>
        <a:lstStyle/>
        <a:p>
          <a:r>
            <a:rPr lang="cy-GB" noProof="0" dirty="0"/>
            <a:t>Ceisiwch wneud un peth bob wythnos sy'n eich atgoffa pam yr aethoch chi’n athro yn y lle cyntaf</a:t>
          </a:r>
          <a:r>
            <a:rPr lang="en-GB" dirty="0"/>
            <a:t>.</a:t>
          </a:r>
          <a:endParaRPr lang="en-US" dirty="0"/>
        </a:p>
      </dgm:t>
    </dgm:pt>
    <dgm:pt modelId="{6B59AE6A-74F5-4F1F-9DD9-8BE0FD8D89FB}" type="parTrans" cxnId="{77D175CD-BC14-477B-8ECB-87130D7466E3}">
      <dgm:prSet/>
      <dgm:spPr/>
      <dgm:t>
        <a:bodyPr/>
        <a:lstStyle/>
        <a:p>
          <a:endParaRPr lang="en-US"/>
        </a:p>
      </dgm:t>
    </dgm:pt>
    <dgm:pt modelId="{B3BE4A98-DAB4-4ACC-9407-C64967CE5A76}" type="sibTrans" cxnId="{77D175CD-BC14-477B-8ECB-87130D7466E3}">
      <dgm:prSet/>
      <dgm:spPr/>
      <dgm:t>
        <a:bodyPr/>
        <a:lstStyle/>
        <a:p>
          <a:endParaRPr lang="en-US"/>
        </a:p>
      </dgm:t>
    </dgm:pt>
    <dgm:pt modelId="{129B4261-53E5-4BC4-A004-91C94279E8A3}" type="pres">
      <dgm:prSet presAssocID="{51CED668-5E36-4ABB-BBDE-685013D7228E}" presName="root" presStyleCnt="0">
        <dgm:presLayoutVars>
          <dgm:dir/>
          <dgm:resizeHandles val="exact"/>
        </dgm:presLayoutVars>
      </dgm:prSet>
      <dgm:spPr/>
    </dgm:pt>
    <dgm:pt modelId="{BEA2282D-4FD8-4F46-A753-073739780806}" type="pres">
      <dgm:prSet presAssocID="{7E46D683-60BD-4B96-8DE5-BBB7ABF53366}" presName="compNode" presStyleCnt="0"/>
      <dgm:spPr/>
    </dgm:pt>
    <dgm:pt modelId="{1966DCBA-1833-4AB2-A84A-91F6B6EDC935}" type="pres">
      <dgm:prSet presAssocID="{7E46D683-60BD-4B96-8DE5-BBB7ABF53366}" presName="bgRect" presStyleLbl="bgShp" presStyleIdx="0" presStyleCnt="3"/>
      <dgm:spPr/>
    </dgm:pt>
    <dgm:pt modelId="{7C52B31B-57D3-41F1-8737-823F911DB883}" type="pres">
      <dgm:prSet presAssocID="{7E46D683-60BD-4B96-8DE5-BBB7ABF5336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B749C256-2901-48ED-8F82-605210F5F516}" type="pres">
      <dgm:prSet presAssocID="{7E46D683-60BD-4B96-8DE5-BBB7ABF53366}" presName="spaceRect" presStyleCnt="0"/>
      <dgm:spPr/>
    </dgm:pt>
    <dgm:pt modelId="{8E4B642F-65F8-4745-84C5-95BC65CB8163}" type="pres">
      <dgm:prSet presAssocID="{7E46D683-60BD-4B96-8DE5-BBB7ABF53366}" presName="parTx" presStyleLbl="revTx" presStyleIdx="0" presStyleCnt="3">
        <dgm:presLayoutVars>
          <dgm:chMax val="0"/>
          <dgm:chPref val="0"/>
        </dgm:presLayoutVars>
      </dgm:prSet>
      <dgm:spPr/>
    </dgm:pt>
    <dgm:pt modelId="{DA8A27E0-83FB-460D-9EFF-6D62CC296BE5}" type="pres">
      <dgm:prSet presAssocID="{57650C1D-F5D9-4BCA-BD12-184D7560CCF2}" presName="sibTrans" presStyleCnt="0"/>
      <dgm:spPr/>
    </dgm:pt>
    <dgm:pt modelId="{AF95A529-0FFE-405C-B906-95B552525091}" type="pres">
      <dgm:prSet presAssocID="{BF4DC5D8-5557-411D-B983-978C29B36B77}" presName="compNode" presStyleCnt="0"/>
      <dgm:spPr/>
    </dgm:pt>
    <dgm:pt modelId="{EAF020DF-E26A-42B8-9526-69924B329A15}" type="pres">
      <dgm:prSet presAssocID="{BF4DC5D8-5557-411D-B983-978C29B36B77}" presName="bgRect" presStyleLbl="bgShp" presStyleIdx="1" presStyleCnt="3"/>
      <dgm:spPr/>
    </dgm:pt>
    <dgm:pt modelId="{2B1BA233-3CB6-4D93-8B8E-BD1BB8B73D58}" type="pres">
      <dgm:prSet presAssocID="{BF4DC5D8-5557-411D-B983-978C29B36B7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8F7B04D0-502E-4660-A311-CD5179B95DD9}" type="pres">
      <dgm:prSet presAssocID="{BF4DC5D8-5557-411D-B983-978C29B36B77}" presName="spaceRect" presStyleCnt="0"/>
      <dgm:spPr/>
    </dgm:pt>
    <dgm:pt modelId="{966BE6FD-4F2B-4BB3-8F62-8BF16D8FD82B}" type="pres">
      <dgm:prSet presAssocID="{BF4DC5D8-5557-411D-B983-978C29B36B77}" presName="parTx" presStyleLbl="revTx" presStyleIdx="1" presStyleCnt="3">
        <dgm:presLayoutVars>
          <dgm:chMax val="0"/>
          <dgm:chPref val="0"/>
        </dgm:presLayoutVars>
      </dgm:prSet>
      <dgm:spPr/>
    </dgm:pt>
    <dgm:pt modelId="{F9583998-4342-4DEE-920A-32D1917F0C8B}" type="pres">
      <dgm:prSet presAssocID="{F4B9EC6D-2345-4919-B859-3D780040C3C5}" presName="sibTrans" presStyleCnt="0"/>
      <dgm:spPr/>
    </dgm:pt>
    <dgm:pt modelId="{B7D3D67F-97FB-4584-B76A-DFEC1F02ACC9}" type="pres">
      <dgm:prSet presAssocID="{522F0C3B-57CE-43BC-9CBB-AC27736E195E}" presName="compNode" presStyleCnt="0"/>
      <dgm:spPr/>
    </dgm:pt>
    <dgm:pt modelId="{7280C1A5-0ECD-494D-A12B-A833C503F7C2}" type="pres">
      <dgm:prSet presAssocID="{522F0C3B-57CE-43BC-9CBB-AC27736E195E}" presName="bgRect" presStyleLbl="bgShp" presStyleIdx="2" presStyleCnt="3"/>
      <dgm:spPr/>
    </dgm:pt>
    <dgm:pt modelId="{98B93E88-8A6E-4E0A-8027-97B441075C0B}" type="pres">
      <dgm:prSet presAssocID="{522F0C3B-57CE-43BC-9CBB-AC27736E19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37B02CC0-56D4-4814-91BF-BE4A489987F5}" type="pres">
      <dgm:prSet presAssocID="{522F0C3B-57CE-43BC-9CBB-AC27736E195E}" presName="spaceRect" presStyleCnt="0"/>
      <dgm:spPr/>
    </dgm:pt>
    <dgm:pt modelId="{6BC64F47-3493-454E-9123-E39E0D466D61}" type="pres">
      <dgm:prSet presAssocID="{522F0C3B-57CE-43BC-9CBB-AC27736E195E}" presName="parTx" presStyleLbl="revTx" presStyleIdx="2" presStyleCnt="3">
        <dgm:presLayoutVars>
          <dgm:chMax val="0"/>
          <dgm:chPref val="0"/>
        </dgm:presLayoutVars>
      </dgm:prSet>
      <dgm:spPr/>
    </dgm:pt>
  </dgm:ptLst>
  <dgm:cxnLst>
    <dgm:cxn modelId="{75D2BD03-C094-4F83-8509-4B61185255D6}" type="presOf" srcId="{522F0C3B-57CE-43BC-9CBB-AC27736E195E}" destId="{6BC64F47-3493-454E-9123-E39E0D466D61}" srcOrd="0" destOrd="0" presId="urn:microsoft.com/office/officeart/2018/2/layout/IconVerticalSolidList"/>
    <dgm:cxn modelId="{19716D08-94D9-4138-8EAC-CBF4628E2EC9}" srcId="{51CED668-5E36-4ABB-BBDE-685013D7228E}" destId="{BF4DC5D8-5557-411D-B983-978C29B36B77}" srcOrd="1" destOrd="0" parTransId="{BE51835D-3DFA-4D31-A530-F59D31E27C7F}" sibTransId="{F4B9EC6D-2345-4919-B859-3D780040C3C5}"/>
    <dgm:cxn modelId="{557F7C21-0131-4C23-B536-5B360CF58163}" type="presOf" srcId="{7E46D683-60BD-4B96-8DE5-BBB7ABF53366}" destId="{8E4B642F-65F8-4745-84C5-95BC65CB8163}" srcOrd="0" destOrd="0" presId="urn:microsoft.com/office/officeart/2018/2/layout/IconVerticalSolidList"/>
    <dgm:cxn modelId="{7B63943B-84ED-4A4B-A31F-339277649A29}" type="presOf" srcId="{BF4DC5D8-5557-411D-B983-978C29B36B77}" destId="{966BE6FD-4F2B-4BB3-8F62-8BF16D8FD82B}" srcOrd="0" destOrd="0" presId="urn:microsoft.com/office/officeart/2018/2/layout/IconVerticalSolidList"/>
    <dgm:cxn modelId="{87075E9B-576E-47E5-83CD-57C96E320508}" type="presOf" srcId="{51CED668-5E36-4ABB-BBDE-685013D7228E}" destId="{129B4261-53E5-4BC4-A004-91C94279E8A3}" srcOrd="0" destOrd="0" presId="urn:microsoft.com/office/officeart/2018/2/layout/IconVerticalSolidList"/>
    <dgm:cxn modelId="{DDC757B2-D5F2-4047-B513-1F9080C01F75}" srcId="{51CED668-5E36-4ABB-BBDE-685013D7228E}" destId="{7E46D683-60BD-4B96-8DE5-BBB7ABF53366}" srcOrd="0" destOrd="0" parTransId="{DCB68403-FD24-45CE-8FC6-533D8EA15DE4}" sibTransId="{57650C1D-F5D9-4BCA-BD12-184D7560CCF2}"/>
    <dgm:cxn modelId="{77D175CD-BC14-477B-8ECB-87130D7466E3}" srcId="{51CED668-5E36-4ABB-BBDE-685013D7228E}" destId="{522F0C3B-57CE-43BC-9CBB-AC27736E195E}" srcOrd="2" destOrd="0" parTransId="{6B59AE6A-74F5-4F1F-9DD9-8BE0FD8D89FB}" sibTransId="{B3BE4A98-DAB4-4ACC-9407-C64967CE5A76}"/>
    <dgm:cxn modelId="{5C16FEF8-34D4-4792-93E9-CAA39726CE40}" type="presParOf" srcId="{129B4261-53E5-4BC4-A004-91C94279E8A3}" destId="{BEA2282D-4FD8-4F46-A753-073739780806}" srcOrd="0" destOrd="0" presId="urn:microsoft.com/office/officeart/2018/2/layout/IconVerticalSolidList"/>
    <dgm:cxn modelId="{AADA831C-C6A1-4241-A1FF-D90E6D37985E}" type="presParOf" srcId="{BEA2282D-4FD8-4F46-A753-073739780806}" destId="{1966DCBA-1833-4AB2-A84A-91F6B6EDC935}" srcOrd="0" destOrd="0" presId="urn:microsoft.com/office/officeart/2018/2/layout/IconVerticalSolidList"/>
    <dgm:cxn modelId="{3DDD2A6D-3638-4808-86AD-D51D17F3A31C}" type="presParOf" srcId="{BEA2282D-4FD8-4F46-A753-073739780806}" destId="{7C52B31B-57D3-41F1-8737-823F911DB883}" srcOrd="1" destOrd="0" presId="urn:microsoft.com/office/officeart/2018/2/layout/IconVerticalSolidList"/>
    <dgm:cxn modelId="{A8878D70-CBBD-449D-B68C-366CF899815A}" type="presParOf" srcId="{BEA2282D-4FD8-4F46-A753-073739780806}" destId="{B749C256-2901-48ED-8F82-605210F5F516}" srcOrd="2" destOrd="0" presId="urn:microsoft.com/office/officeart/2018/2/layout/IconVerticalSolidList"/>
    <dgm:cxn modelId="{C6AD26EB-8126-48FD-843E-16561D9B78CC}" type="presParOf" srcId="{BEA2282D-4FD8-4F46-A753-073739780806}" destId="{8E4B642F-65F8-4745-84C5-95BC65CB8163}" srcOrd="3" destOrd="0" presId="urn:microsoft.com/office/officeart/2018/2/layout/IconVerticalSolidList"/>
    <dgm:cxn modelId="{F059F019-2CAF-4287-8414-A2CD98144B95}" type="presParOf" srcId="{129B4261-53E5-4BC4-A004-91C94279E8A3}" destId="{DA8A27E0-83FB-460D-9EFF-6D62CC296BE5}" srcOrd="1" destOrd="0" presId="urn:microsoft.com/office/officeart/2018/2/layout/IconVerticalSolidList"/>
    <dgm:cxn modelId="{E8389C08-FBC4-4F23-A47A-AD630CA71A65}" type="presParOf" srcId="{129B4261-53E5-4BC4-A004-91C94279E8A3}" destId="{AF95A529-0FFE-405C-B906-95B552525091}" srcOrd="2" destOrd="0" presId="urn:microsoft.com/office/officeart/2018/2/layout/IconVerticalSolidList"/>
    <dgm:cxn modelId="{7740671B-602D-40C6-A7DF-FD0BB93BE073}" type="presParOf" srcId="{AF95A529-0FFE-405C-B906-95B552525091}" destId="{EAF020DF-E26A-42B8-9526-69924B329A15}" srcOrd="0" destOrd="0" presId="urn:microsoft.com/office/officeart/2018/2/layout/IconVerticalSolidList"/>
    <dgm:cxn modelId="{BCE64579-DF29-4C78-85CD-7E29C184C2AD}" type="presParOf" srcId="{AF95A529-0FFE-405C-B906-95B552525091}" destId="{2B1BA233-3CB6-4D93-8B8E-BD1BB8B73D58}" srcOrd="1" destOrd="0" presId="urn:microsoft.com/office/officeart/2018/2/layout/IconVerticalSolidList"/>
    <dgm:cxn modelId="{0EF40416-49E5-4154-B838-20BD08E4CD2A}" type="presParOf" srcId="{AF95A529-0FFE-405C-B906-95B552525091}" destId="{8F7B04D0-502E-4660-A311-CD5179B95DD9}" srcOrd="2" destOrd="0" presId="urn:microsoft.com/office/officeart/2018/2/layout/IconVerticalSolidList"/>
    <dgm:cxn modelId="{61DC955C-F7A7-4427-8A7C-6ED217BB8E00}" type="presParOf" srcId="{AF95A529-0FFE-405C-B906-95B552525091}" destId="{966BE6FD-4F2B-4BB3-8F62-8BF16D8FD82B}" srcOrd="3" destOrd="0" presId="urn:microsoft.com/office/officeart/2018/2/layout/IconVerticalSolidList"/>
    <dgm:cxn modelId="{5C3B1F49-39B2-40AE-9B7F-34C6564CC48C}" type="presParOf" srcId="{129B4261-53E5-4BC4-A004-91C94279E8A3}" destId="{F9583998-4342-4DEE-920A-32D1917F0C8B}" srcOrd="3" destOrd="0" presId="urn:microsoft.com/office/officeart/2018/2/layout/IconVerticalSolidList"/>
    <dgm:cxn modelId="{64C9FB97-7DCA-47AB-8F85-6198B80E778A}" type="presParOf" srcId="{129B4261-53E5-4BC4-A004-91C94279E8A3}" destId="{B7D3D67F-97FB-4584-B76A-DFEC1F02ACC9}" srcOrd="4" destOrd="0" presId="urn:microsoft.com/office/officeart/2018/2/layout/IconVerticalSolidList"/>
    <dgm:cxn modelId="{2565EDE2-16BD-4EB8-956A-66277F0CC956}" type="presParOf" srcId="{B7D3D67F-97FB-4584-B76A-DFEC1F02ACC9}" destId="{7280C1A5-0ECD-494D-A12B-A833C503F7C2}" srcOrd="0" destOrd="0" presId="urn:microsoft.com/office/officeart/2018/2/layout/IconVerticalSolidList"/>
    <dgm:cxn modelId="{DECE15D8-DC1D-4C88-93E4-C67C17781583}" type="presParOf" srcId="{B7D3D67F-97FB-4584-B76A-DFEC1F02ACC9}" destId="{98B93E88-8A6E-4E0A-8027-97B441075C0B}" srcOrd="1" destOrd="0" presId="urn:microsoft.com/office/officeart/2018/2/layout/IconVerticalSolidList"/>
    <dgm:cxn modelId="{4D28BAEE-9115-4A00-85F9-D43CBBC78F9A}" type="presParOf" srcId="{B7D3D67F-97FB-4584-B76A-DFEC1F02ACC9}" destId="{37B02CC0-56D4-4814-91BF-BE4A489987F5}" srcOrd="2" destOrd="0" presId="urn:microsoft.com/office/officeart/2018/2/layout/IconVerticalSolidList"/>
    <dgm:cxn modelId="{5B2CCF44-FEB5-4790-8366-833ECA5D1B31}" type="presParOf" srcId="{B7D3D67F-97FB-4584-B76A-DFEC1F02ACC9}" destId="{6BC64F47-3493-454E-9123-E39E0D466D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6DCBA-1833-4AB2-A84A-91F6B6EDC935}">
      <dsp:nvSpPr>
        <dsp:cNvPr id="0" name=""/>
        <dsp:cNvSpPr/>
      </dsp:nvSpPr>
      <dsp:spPr>
        <a:xfrm>
          <a:off x="0" y="479"/>
          <a:ext cx="10515600" cy="11225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52B31B-57D3-41F1-8737-823F911DB883}">
      <dsp:nvSpPr>
        <dsp:cNvPr id="0" name=""/>
        <dsp:cNvSpPr/>
      </dsp:nvSpPr>
      <dsp:spPr>
        <a:xfrm>
          <a:off x="339582" y="253061"/>
          <a:ext cx="617423" cy="6174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4B642F-65F8-4745-84C5-95BC65CB8163}">
      <dsp:nvSpPr>
        <dsp:cNvPr id="0" name=""/>
        <dsp:cNvSpPr/>
      </dsp:nvSpPr>
      <dsp:spPr>
        <a:xfrm>
          <a:off x="1296588" y="479"/>
          <a:ext cx="9219011" cy="112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07" tIns="118807" rIns="118807" bIns="118807" numCol="1" spcCol="1270" anchor="ctr" anchorCtr="0">
          <a:noAutofit/>
        </a:bodyPr>
        <a:lstStyle/>
        <a:p>
          <a:pPr marL="0" lvl="0" indent="0" algn="l" defTabSz="1111250">
            <a:lnSpc>
              <a:spcPct val="90000"/>
            </a:lnSpc>
            <a:spcBef>
              <a:spcPct val="0"/>
            </a:spcBef>
            <a:spcAft>
              <a:spcPct val="35000"/>
            </a:spcAft>
            <a:buNone/>
          </a:pPr>
          <a:r>
            <a:rPr lang="cy-GB" sz="2500" kern="1200" noProof="0" dirty="0"/>
            <a:t>Cadwch y nodyn post-it uwchben eich desg i'ch atgoffa o'ch cymhelliant sylfaenol</a:t>
          </a:r>
          <a:r>
            <a:rPr lang="en-GB" sz="2500" kern="1200" dirty="0"/>
            <a:t>.</a:t>
          </a:r>
          <a:endParaRPr lang="en-US" sz="2500" kern="1200" dirty="0"/>
        </a:p>
      </dsp:txBody>
      <dsp:txXfrm>
        <a:off x="1296588" y="479"/>
        <a:ext cx="9219011" cy="1122587"/>
      </dsp:txXfrm>
    </dsp:sp>
    <dsp:sp modelId="{EAF020DF-E26A-42B8-9526-69924B329A15}">
      <dsp:nvSpPr>
        <dsp:cNvPr id="0" name=""/>
        <dsp:cNvSpPr/>
      </dsp:nvSpPr>
      <dsp:spPr>
        <a:xfrm>
          <a:off x="0" y="1403713"/>
          <a:ext cx="10515600" cy="11225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BA233-3CB6-4D93-8B8E-BD1BB8B73D58}">
      <dsp:nvSpPr>
        <dsp:cNvPr id="0" name=""/>
        <dsp:cNvSpPr/>
      </dsp:nvSpPr>
      <dsp:spPr>
        <a:xfrm>
          <a:off x="339582" y="1656295"/>
          <a:ext cx="617423" cy="6174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6BE6FD-4F2B-4BB3-8F62-8BF16D8FD82B}">
      <dsp:nvSpPr>
        <dsp:cNvPr id="0" name=""/>
        <dsp:cNvSpPr/>
      </dsp:nvSpPr>
      <dsp:spPr>
        <a:xfrm>
          <a:off x="1296588" y="1403713"/>
          <a:ext cx="9219011" cy="112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07" tIns="118807" rIns="118807" bIns="118807" numCol="1" spcCol="1270" anchor="ctr" anchorCtr="0">
          <a:noAutofit/>
        </a:bodyPr>
        <a:lstStyle/>
        <a:p>
          <a:pPr marL="0" lvl="0" indent="0" algn="l" defTabSz="1111250">
            <a:lnSpc>
              <a:spcPct val="90000"/>
            </a:lnSpc>
            <a:spcBef>
              <a:spcPct val="0"/>
            </a:spcBef>
            <a:spcAft>
              <a:spcPct val="35000"/>
            </a:spcAft>
            <a:buNone/>
          </a:pPr>
          <a:r>
            <a:rPr lang="cy-GB" sz="2500" kern="1200" noProof="0" dirty="0"/>
            <a:t>Gall cadw hyn ym mlaen eich meddwl helpu i dorri drwy’r annibendod ac egluro’r syniad o bwrpas sydd gennych</a:t>
          </a:r>
          <a:r>
            <a:rPr lang="en-GB" sz="2500" kern="1200" dirty="0"/>
            <a:t>.</a:t>
          </a:r>
          <a:endParaRPr lang="en-US" sz="2500" kern="1200" dirty="0"/>
        </a:p>
      </dsp:txBody>
      <dsp:txXfrm>
        <a:off x="1296588" y="1403713"/>
        <a:ext cx="9219011" cy="1122587"/>
      </dsp:txXfrm>
    </dsp:sp>
    <dsp:sp modelId="{7280C1A5-0ECD-494D-A12B-A833C503F7C2}">
      <dsp:nvSpPr>
        <dsp:cNvPr id="0" name=""/>
        <dsp:cNvSpPr/>
      </dsp:nvSpPr>
      <dsp:spPr>
        <a:xfrm>
          <a:off x="0" y="2806947"/>
          <a:ext cx="10515600" cy="11225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B93E88-8A6E-4E0A-8027-97B441075C0B}">
      <dsp:nvSpPr>
        <dsp:cNvPr id="0" name=""/>
        <dsp:cNvSpPr/>
      </dsp:nvSpPr>
      <dsp:spPr>
        <a:xfrm>
          <a:off x="339582" y="3059530"/>
          <a:ext cx="617423" cy="6174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C64F47-3493-454E-9123-E39E0D466D61}">
      <dsp:nvSpPr>
        <dsp:cNvPr id="0" name=""/>
        <dsp:cNvSpPr/>
      </dsp:nvSpPr>
      <dsp:spPr>
        <a:xfrm>
          <a:off x="1296588" y="2806947"/>
          <a:ext cx="9219011" cy="112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07" tIns="118807" rIns="118807" bIns="118807" numCol="1" spcCol="1270" anchor="ctr" anchorCtr="0">
          <a:noAutofit/>
        </a:bodyPr>
        <a:lstStyle/>
        <a:p>
          <a:pPr marL="0" lvl="0" indent="0" algn="l" defTabSz="1111250">
            <a:lnSpc>
              <a:spcPct val="90000"/>
            </a:lnSpc>
            <a:spcBef>
              <a:spcPct val="0"/>
            </a:spcBef>
            <a:spcAft>
              <a:spcPct val="35000"/>
            </a:spcAft>
            <a:buNone/>
          </a:pPr>
          <a:r>
            <a:rPr lang="cy-GB" sz="2500" kern="1200" noProof="0" dirty="0"/>
            <a:t>Ceisiwch wneud un peth bob wythnos sy'n eich atgoffa pam yr aethoch chi’n athro yn y lle cyntaf</a:t>
          </a:r>
          <a:r>
            <a:rPr lang="en-GB" sz="2500" kern="1200" dirty="0"/>
            <a:t>.</a:t>
          </a:r>
          <a:endParaRPr lang="en-US" sz="2500" kern="1200" dirty="0"/>
        </a:p>
      </dsp:txBody>
      <dsp:txXfrm>
        <a:off x="1296588" y="2806947"/>
        <a:ext cx="9219011" cy="11225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10/1/2021</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bc.co.uk/teach/teacher-support/confessions-of-a-teacher-workload/zvgcvk7"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Caniatewch i fyfyrwyr drafod eu dealltwriaeth o'r term – rhannu syniadau.</a:t>
            </a:r>
          </a:p>
          <a:p>
            <a:r>
              <a:rPr lang="cy-GB" noProof="0" dirty="0"/>
              <a:t>Dangos si-so lles:</a:t>
            </a:r>
          </a:p>
          <a:p>
            <a:r>
              <a:rPr lang="cy-GB" noProof="0" dirty="0"/>
              <a:t>Mae'r term lles wedi’i daflu o gwmpas mewn cymaint o gyd-destunau yn ddiweddar fel ein bod mewn perygl o golli golwg ar yr hyn y mae'n ei olygu mewn gwirionedd.</a:t>
            </a:r>
          </a:p>
          <a:p>
            <a:endParaRPr lang="cy-GB" noProof="0" dirty="0"/>
          </a:p>
          <a:p>
            <a:r>
              <a:rPr lang="cy-GB" noProof="0" dirty="0"/>
              <a:t>Nid yw cael teimlad da o les yr un peth â bod yn hapus neu’n ddibryder. At hynny, nid yw'n rhywbeth y gellir mynd i'r afael ag ef drwy ddarparu hyfforddiant ymwybyddiaeth ofalgar i staff, neu ddosbarthiadau </a:t>
            </a:r>
            <a:r>
              <a:rPr lang="cy-GB" noProof="0" dirty="0" err="1"/>
              <a:t>ioga</a:t>
            </a:r>
            <a:r>
              <a:rPr lang="cy-GB" noProof="0" dirty="0"/>
              <a:t> (er y gall y rhain fod yn ffyrdd hynod effeithiol o wneud i staff deimlo eu bod yn cael eu gwerthfawrogi).</a:t>
            </a:r>
          </a:p>
          <a:p>
            <a:endParaRPr lang="cy-GB" noProof="0" dirty="0"/>
          </a:p>
          <a:p>
            <a:r>
              <a:rPr lang="cy-GB" noProof="0" dirty="0"/>
              <a:t>Bydd gan bobl â lles mawr adegau o straen a rhwystredigaeth o hyd, ond bydd ganddynt yr adnoddau corfforol, emosiynol a chymdeithasol i oresgyn yr heriau sy’n codi a pharhau i deimlo'n falch, eu bod yn cael eu gwobrwyo ac yn cyflawni.</a:t>
            </a:r>
          </a:p>
          <a:p>
            <a:endParaRPr lang="cy-GB" noProof="0" dirty="0"/>
          </a:p>
          <a:p>
            <a:r>
              <a:rPr lang="cy-GB" noProof="0" dirty="0"/>
              <a:t>Mae </a:t>
            </a:r>
            <a:r>
              <a:rPr lang="cy-GB" noProof="0" dirty="0" err="1"/>
              <a:t>Dodge</a:t>
            </a:r>
            <a:r>
              <a:rPr lang="cy-GB" noProof="0" dirty="0"/>
              <a:t> </a:t>
            </a:r>
            <a:r>
              <a:rPr lang="cy-GB" noProof="0" dirty="0" err="1"/>
              <a:t>et</a:t>
            </a:r>
            <a:r>
              <a:rPr lang="cy-GB" noProof="0" dirty="0"/>
              <a:t> </a:t>
            </a:r>
            <a:r>
              <a:rPr lang="cy-GB" noProof="0" dirty="0" err="1"/>
              <a:t>al</a:t>
            </a:r>
            <a:r>
              <a:rPr lang="cy-GB" noProof="0" dirty="0"/>
              <a:t> (2012) yn disgrifio lles yn rhyw fath o si-so: “</a:t>
            </a:r>
            <a:r>
              <a:rPr lang="cy-GB" noProof="0" dirty="0" err="1"/>
              <a:t>Stable</a:t>
            </a:r>
            <a:r>
              <a:rPr lang="cy-GB" noProof="0" dirty="0"/>
              <a:t> </a:t>
            </a:r>
            <a:r>
              <a:rPr lang="cy-GB" noProof="0" dirty="0" err="1"/>
              <a:t>wellbeing</a:t>
            </a:r>
            <a:r>
              <a:rPr lang="cy-GB" noProof="0" dirty="0"/>
              <a:t> is </a:t>
            </a:r>
            <a:r>
              <a:rPr lang="cy-GB" noProof="0" dirty="0" err="1"/>
              <a:t>when</a:t>
            </a:r>
            <a:r>
              <a:rPr lang="cy-GB" noProof="0" dirty="0"/>
              <a:t> </a:t>
            </a:r>
            <a:r>
              <a:rPr lang="cy-GB" noProof="0" dirty="0" err="1"/>
              <a:t>individuals</a:t>
            </a:r>
            <a:r>
              <a:rPr lang="cy-GB" noProof="0" dirty="0"/>
              <a:t> </a:t>
            </a:r>
            <a:r>
              <a:rPr lang="cy-GB" noProof="0" dirty="0" err="1"/>
              <a:t>have</a:t>
            </a:r>
            <a:r>
              <a:rPr lang="cy-GB" noProof="0" dirty="0"/>
              <a:t> the </a:t>
            </a:r>
            <a:r>
              <a:rPr lang="cy-GB" noProof="0" dirty="0" err="1"/>
              <a:t>psychological</a:t>
            </a:r>
            <a:r>
              <a:rPr lang="cy-GB" noProof="0" dirty="0"/>
              <a:t>, </a:t>
            </a:r>
            <a:r>
              <a:rPr lang="cy-GB" noProof="0" dirty="0" err="1"/>
              <a:t>social</a:t>
            </a:r>
            <a:r>
              <a:rPr lang="cy-GB" noProof="0" dirty="0"/>
              <a:t> and </a:t>
            </a:r>
            <a:r>
              <a:rPr lang="cy-GB" noProof="0" dirty="0" err="1"/>
              <a:t>physical</a:t>
            </a:r>
            <a:r>
              <a:rPr lang="cy-GB" noProof="0" dirty="0"/>
              <a:t> </a:t>
            </a:r>
            <a:r>
              <a:rPr lang="cy-GB" noProof="0" dirty="0" err="1"/>
              <a:t>resources</a:t>
            </a:r>
            <a:r>
              <a:rPr lang="cy-GB" noProof="0" dirty="0"/>
              <a:t> </a:t>
            </a:r>
            <a:r>
              <a:rPr lang="cy-GB" noProof="0" dirty="0" err="1"/>
              <a:t>they</a:t>
            </a:r>
            <a:r>
              <a:rPr lang="cy-GB" noProof="0" dirty="0"/>
              <a:t> </a:t>
            </a:r>
            <a:r>
              <a:rPr lang="cy-GB" noProof="0" dirty="0" err="1"/>
              <a:t>need</a:t>
            </a:r>
            <a:r>
              <a:rPr lang="cy-GB" noProof="0" dirty="0"/>
              <a:t> to </a:t>
            </a:r>
            <a:r>
              <a:rPr lang="cy-GB" noProof="0" dirty="0" err="1"/>
              <a:t>meet</a:t>
            </a:r>
            <a:r>
              <a:rPr lang="cy-GB" noProof="0" dirty="0"/>
              <a:t> a </a:t>
            </a:r>
            <a:r>
              <a:rPr lang="cy-GB" noProof="0" dirty="0" err="1"/>
              <a:t>particular</a:t>
            </a:r>
            <a:r>
              <a:rPr lang="cy-GB" noProof="0" dirty="0"/>
              <a:t> </a:t>
            </a:r>
            <a:r>
              <a:rPr lang="cy-GB" noProof="0" dirty="0" err="1"/>
              <a:t>psychological</a:t>
            </a:r>
            <a:r>
              <a:rPr lang="cy-GB" noProof="0" dirty="0"/>
              <a:t>, </a:t>
            </a:r>
            <a:r>
              <a:rPr lang="cy-GB" noProof="0" dirty="0" err="1"/>
              <a:t>social</a:t>
            </a:r>
            <a:r>
              <a:rPr lang="cy-GB" noProof="0" dirty="0"/>
              <a:t> and/or </a:t>
            </a:r>
            <a:r>
              <a:rPr lang="cy-GB" noProof="0" dirty="0" err="1"/>
              <a:t>physical</a:t>
            </a:r>
            <a:r>
              <a:rPr lang="cy-GB" noProof="0" dirty="0"/>
              <a:t> </a:t>
            </a:r>
            <a:r>
              <a:rPr lang="cy-GB" noProof="0" dirty="0" err="1"/>
              <a:t>challenge</a:t>
            </a:r>
            <a:r>
              <a:rPr lang="cy-GB" noProof="0" dirty="0"/>
              <a:t>. </a:t>
            </a:r>
            <a:r>
              <a:rPr lang="cy-GB" noProof="0" dirty="0" err="1"/>
              <a:t>When</a:t>
            </a:r>
            <a:r>
              <a:rPr lang="cy-GB" noProof="0" dirty="0"/>
              <a:t> </a:t>
            </a:r>
            <a:r>
              <a:rPr lang="cy-GB" noProof="0" dirty="0" err="1"/>
              <a:t>individuals</a:t>
            </a:r>
            <a:r>
              <a:rPr lang="cy-GB" noProof="0" dirty="0"/>
              <a:t> </a:t>
            </a:r>
            <a:r>
              <a:rPr lang="cy-GB" noProof="0" dirty="0" err="1"/>
              <a:t>have</a:t>
            </a:r>
            <a:r>
              <a:rPr lang="cy-GB" noProof="0" dirty="0"/>
              <a:t> more </a:t>
            </a:r>
            <a:r>
              <a:rPr lang="cy-GB" noProof="0" dirty="0" err="1"/>
              <a:t>challenges</a:t>
            </a:r>
            <a:r>
              <a:rPr lang="cy-GB" noProof="0" dirty="0"/>
              <a:t> than </a:t>
            </a:r>
            <a:r>
              <a:rPr lang="cy-GB" noProof="0" dirty="0" err="1"/>
              <a:t>resources</a:t>
            </a:r>
            <a:r>
              <a:rPr lang="cy-GB" noProof="0" dirty="0"/>
              <a:t>, the </a:t>
            </a:r>
            <a:r>
              <a:rPr lang="cy-GB" noProof="0" dirty="0" err="1"/>
              <a:t>see-saw</a:t>
            </a:r>
            <a:r>
              <a:rPr lang="cy-GB" noProof="0" dirty="0"/>
              <a:t> </a:t>
            </a:r>
            <a:r>
              <a:rPr lang="cy-GB" noProof="0" dirty="0" err="1"/>
              <a:t>dips</a:t>
            </a:r>
            <a:r>
              <a:rPr lang="cy-GB" noProof="0" dirty="0"/>
              <a:t>, </a:t>
            </a:r>
            <a:r>
              <a:rPr lang="cy-GB" noProof="0" dirty="0" err="1"/>
              <a:t>along</a:t>
            </a:r>
            <a:r>
              <a:rPr lang="cy-GB" noProof="0" dirty="0"/>
              <a:t> </a:t>
            </a:r>
            <a:r>
              <a:rPr lang="cy-GB" noProof="0" dirty="0" err="1"/>
              <a:t>with</a:t>
            </a:r>
            <a:r>
              <a:rPr lang="cy-GB" noProof="0" dirty="0"/>
              <a:t> </a:t>
            </a:r>
            <a:r>
              <a:rPr lang="cy-GB" noProof="0" dirty="0" err="1"/>
              <a:t>their</a:t>
            </a:r>
            <a:r>
              <a:rPr lang="cy-GB" noProof="0" dirty="0"/>
              <a:t> </a:t>
            </a:r>
            <a:r>
              <a:rPr lang="cy-GB" noProof="0" dirty="0" err="1"/>
              <a:t>wellbeing</a:t>
            </a:r>
            <a:r>
              <a:rPr lang="cy-GB" noProof="0" dirty="0"/>
              <a:t>, and </a:t>
            </a:r>
            <a:r>
              <a:rPr lang="cy-GB" noProof="0" dirty="0" err="1"/>
              <a:t>vice-versa</a:t>
            </a:r>
            <a:r>
              <a:rPr lang="cy-GB" noProof="0" dirty="0"/>
              <a:t>.”</a:t>
            </a:r>
          </a:p>
          <a:p>
            <a:endParaRPr lang="cy-GB" noProof="0" dirty="0"/>
          </a:p>
          <a:p>
            <a:r>
              <a:rPr lang="cy-GB" noProof="0" dirty="0"/>
              <a:t>Mewn gair, yr allwedd i les cadarnhaol yw cael yr adnoddau sydd eu hangen i ymateb i'r heriau a all ddod i’n rhan. Os nad oes gan unigolyn yr adnoddau sydd eu hangen i ateb her benodol, mae eu lles mewn peryglu.</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3380046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cs typeface="Calibri"/>
              </a:rPr>
              <a:t>Data a gymerwyd o'r Mynegai Lles Athrawon 2020: </a:t>
            </a:r>
            <a:r>
              <a:rPr lang="cy-GB" noProof="0" dirty="0">
                <a:hlinkClick r:id="rId3"/>
              </a:rPr>
              <a:t>https://teachershub.educationsupport.org.uk/introduction/what-does-research-say</a:t>
            </a:r>
            <a:endParaRPr lang="cy-GB" noProof="0" dirty="0">
              <a:cs typeface="Calibri"/>
            </a:endParaRPr>
          </a:p>
          <a:p>
            <a:r>
              <a:rPr lang="cy-GB" noProof="0" dirty="0">
                <a:cs typeface="Calibri"/>
              </a:rPr>
              <a:t>D.S.: Data o flwyddyn y pandemig
</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971329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2852216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Gweler darllen pellach ar effaith lles athrawon ar ddeilliannau disgyblion yma: </a:t>
            </a:r>
            <a:r>
              <a:rPr lang="en-US" dirty="0"/>
              <a:t>https://teachershub.educationsupport.org.uk/getting-started/link-between-teacher-wellbeing-and-pupil-outcomes</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3903977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Rhowch gyfle i fyfyrwyr rannu a diwygio ymatebion</a:t>
            </a:r>
            <a:r>
              <a:rPr lang="en-GB" dirty="0"/>
              <a:t>.</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3710902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Cysylltiad defnyddiol rhwng delweddu'r cysylltiad rhwng lles a boddhad proffesiynol.</a:t>
            </a:r>
          </a:p>
          <a:p>
            <a:r>
              <a:rPr lang="cy-GB" noProof="0" dirty="0"/>
              <a:t>Mae'n gysyniad o Japan y gellir ei gyfieithu’n fras yn 'rheswm dros fod’.</a:t>
            </a:r>
          </a:p>
          <a:p>
            <a:r>
              <a:rPr lang="cy-GB" noProof="0" dirty="0"/>
              <a:t>Mae'r diagram </a:t>
            </a:r>
            <a:r>
              <a:rPr lang="cy-GB" noProof="0" dirty="0" err="1"/>
              <a:t>Venn</a:t>
            </a:r>
            <a:r>
              <a:rPr lang="cy-GB" noProof="0" dirty="0"/>
              <a:t> yn cynrychioli croestoriad eich gwerthoedd, y pethau rydych chi'n dda am eu gwneud a'r pethau rydych chi'n eu mwynhau. Mae'n fodel defnyddiol ar gyfer myfyrio ar ble rydych chi arni ar hyn o bryd o ran eich hunaniaeth yn athro a bod dynol, a pha gamau y gallech chi eu cymryd i symud yn nes at y canol – y lefel uchaf o foddhad posibl.</a:t>
            </a:r>
            <a:endParaRPr lang="cy-GB" noProof="0" dirty="0">
              <a:cs typeface="Calibri"/>
            </a:endParaRPr>
          </a:p>
          <a:p>
            <a:r>
              <a:rPr lang="cy-GB" noProof="0" dirty="0">
                <a:cs typeface="Calibri"/>
              </a:rPr>
              <a:t>Rhowch amser i fyfyrwyr ymwneud â'r model.</a:t>
            </a:r>
          </a:p>
          <a:p>
            <a:endParaRPr lang="en-GB"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661410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Gall profiad athrawon eu hunain o'r ysgol yn blant chwarae rhan allweddol yn eu hadroddiadau o pam y maent yn addysgu.</a:t>
            </a:r>
          </a:p>
          <a:p>
            <a:r>
              <a:rPr lang="cy-GB" noProof="0" dirty="0"/>
              <a:t>Gallant fod yn brofiadau cadarnhaol neu negyddol – gallwn ein heriau ein llunio gymaint â’n profiadau cadarnhaol.</a:t>
            </a:r>
          </a:p>
          <a:p>
            <a:r>
              <a:rPr lang="cy-GB" noProof="0" dirty="0"/>
              <a:t>Rhowch amser i fyfyrwyr l ysgrifennu ymateb a’i rannu.</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dirty="0"/>
          </a:p>
        </p:txBody>
      </p:sp>
    </p:spTree>
    <p:extLst>
      <p:ext uri="{BB962C8B-B14F-4D97-AF65-F5344CB8AC3E}">
        <p14:creationId xmlns:p14="http://schemas.microsoft.com/office/powerpoint/2010/main" val="1608876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Rhowch amser i fyfyrwyr ysgrifennu eu hymatebion a’u rhannu</a:t>
            </a:r>
            <a:r>
              <a:rPr lang="en-GB" dirty="0"/>
              <a:t>
</a:t>
            </a: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3850269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cs typeface="Calibri"/>
              </a:rPr>
              <a:t>Os yw myfyrwyr ar ddechrau'r rhaglen, gallan nhw ddefnyddio hyn i'w helpu i adfyfyrio ar adeg pan fyddan nhw wedi cael effaith.</a:t>
            </a:r>
          </a:p>
          <a:p>
            <a:r>
              <a:rPr lang="cy-GB" noProof="0" dirty="0">
                <a:cs typeface="Calibri"/>
              </a:rPr>
              <a:t>Mae'n bwysig cysylltu'n rheolaidd â'r pethau cadarnhaol/effaith a’r effaith ar les</a:t>
            </a:r>
            <a:r>
              <a:rPr lang="en-GB" dirty="0">
                <a:cs typeface="Calibri"/>
              </a:rPr>
              <a:t>.</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dirty="0"/>
          </a:p>
        </p:txBody>
      </p:sp>
    </p:spTree>
    <p:extLst>
      <p:ext uri="{BB962C8B-B14F-4D97-AF65-F5344CB8AC3E}">
        <p14:creationId xmlns:p14="http://schemas.microsoft.com/office/powerpoint/2010/main" val="37215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Mae’r fwced straen yn fwced drosiadol sy'n helpu i ddychmygu'r pethau sy'n eich rhoi dan straen a sut y gallwch chi wedyn ymdrin â’r rhain. Sut mae'n gweithio? Yn gyntaf, mae angen i chi ddychmygu bod gennych chi fwced sy'n llawn popeth sy'n gwneud i chi deimlo dan straen. Bydd y fwced straen yn wahanol i’r naill berson a’r llall ac ar adegau gwahanol. Os bydd rhywun yn teimlo dan straen yn hawdd, bydd eu bwced yn llawnach na'r rhai sy'n fwy gwydn i straen, a bydd rhywun yn fwy tueddol o fod dan straen yn ystod rhai sefyllfaoedd, e.e. cyfnod arholiadau.</a:t>
            </a:r>
          </a:p>
          <a:p>
            <a:endParaRPr lang="cy-GB" noProof="0" dirty="0"/>
          </a:p>
          <a:p>
            <a:r>
              <a:rPr lang="cy-GB" noProof="0" dirty="0"/>
              <a:t>Nesaf, dychmygwch fod gan y fwced dyllau neu dap a all adael y straen allan. Mae'r rhain yn ffyrdd sy'n helpu person i leihau straen, e.e. amser gyda theulu a ffrindiau cefnogol, gorffwys, gwneud rhywbeth rydych chi'n ei fwynhau, ymarfer corff
Osgoi’r fwced sy'n gorlifo</a:t>
            </a:r>
          </a:p>
          <a:p>
            <a:r>
              <a:rPr lang="cy-GB" noProof="0" dirty="0"/>
              <a:t>Os nad yw'r 'tyllau' ym mwced straen myfyriwr yn gweithio a'u bod yn profi neu'n debygol o brofi bwced sy'n gorlifo, anogwch nhw i gydnabod yn gyntaf y straen sy'n effeithio arnyn nhw a'u cyfeirio at gael y cymorth cywir yn y coleg/ prifysgol, neu roi awgrymiadau ar gyfer rheoli'r straen eu hunain. Er enghraifft, os bydd cyflwyno aseiniad yn creu straen i’r myfyriwr, gallan nhw drefnu sesiwn fesul un gyda'u tiwtor neu gellir eu cynghori i ddechrau paratoi eu haseiniad yn gynharach er mwyn osgoi straen yn ddiweddarach. </a:t>
            </a:r>
            <a:r>
              <a:rPr lang="cy-GB" noProof="0" dirty="0">
                <a:highlight>
                  <a:srgbClr val="FFFF00"/>
                </a:highlight>
              </a:rPr>
              <a:t>Os bydd straen wrth ddod o hyd i swydd ran-amser, gallent drefnu cyfarfod gyda'r gwasanaethau gyrfaoedd neu gael eu hannog i neilltuo amser allan o'u gwaith ymchwil.
Rhowch amser i fyfyrwyr fyfyrio a rhestru straen/dulliau cyfredol o ryddhau straen</a:t>
            </a:r>
            <a:r>
              <a:rPr lang="cy-GB" noProof="0" dirty="0"/>
              <a:t>
</a:t>
            </a:r>
            <a:endParaRPr lang="cy-GB" noProof="0" dirty="0">
              <a:cs typeface="Calibri" panose="020F0502020204030204"/>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39341668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Clip byr – tua 4 munud :</a:t>
            </a:r>
            <a:r>
              <a:rPr lang="cy-GB" noProof="0" dirty="0" err="1"/>
              <a:t>https</a:t>
            </a:r>
            <a:r>
              <a:rPr lang="cy-GB" noProof="0" dirty="0"/>
              <a:t>://www.bbc.co.uk/teach/teacher-support/confessions-of-a-teacher-the-newbie/zqd4ydm​</a:t>
            </a:r>
          </a:p>
          <a:p>
            <a:r>
              <a:rPr lang="cy-GB" noProof="0" dirty="0"/>
              <a:t>Golwg ysgafn ar rai o'r heriau wrth ddechrau addysgu. ANG ond yn dal yn berthnasol.</a:t>
            </a:r>
          </a:p>
          <a:p>
            <a:r>
              <a:rPr lang="cy-GB" noProof="0" dirty="0"/>
              <a:t>Rhowch amser i fyfyrwyr drafod rhai o'r heriau y maen nhw’n eu rhagweld a strategaethau ar gyfer ymdopi</a:t>
            </a:r>
            <a:r>
              <a:rPr lang="en-GB" dirty="0"/>
              <a:t>.</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dirty="0"/>
          </a:p>
        </p:txBody>
      </p:sp>
    </p:spTree>
    <p:extLst>
      <p:ext uri="{BB962C8B-B14F-4D97-AF65-F5344CB8AC3E}">
        <p14:creationId xmlns:p14="http://schemas.microsoft.com/office/powerpoint/2010/main" val="890362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Another short clip focussing on workload: </a:t>
            </a:r>
            <a:r>
              <a:rPr lang="en-GB" dirty="0">
                <a:hlinkClick r:id="rId3"/>
              </a:rPr>
              <a:t>https://www.bbc.co.uk/teach/teacher-support/confessions-of-a-teacher-workload/zvgcvk7</a:t>
            </a:r>
            <a:endParaRPr lang="en-GB" dirty="0"/>
          </a:p>
          <a:p>
            <a:r>
              <a:rPr lang="en-GB" dirty="0">
                <a:cs typeface="Calibri"/>
              </a:rPr>
              <a:t>Allow students to discuss</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24419775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https://schools.au.reachout.com/articles/teacher-self-care-quizzes</a:t>
            </a:r>
          </a:p>
          <a:p>
            <a:r>
              <a:rPr lang="cy-GB" noProof="0" dirty="0"/>
              <a:t>Rhowch amser i fyfyrwyr gymryd y cwisiau unigol a darllen awgrymiadau.</a:t>
            </a:r>
          </a:p>
          <a:p>
            <a:r>
              <a:rPr lang="cy-GB" noProof="0" dirty="0"/>
              <a:t>Mae’r cwisiau'n cymryd ychydig funudau yr un, y darllen ychydig funudau'n fwy -  5 munud y cwis neu ddewis un neu 2 i’w gwneud
Tua 30 munud.</a:t>
            </a:r>
            <a:r>
              <a:rPr lang="en-GB" dirty="0"/>
              <a:t>
</a:t>
            </a: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684728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Y sleidiau dilynol – cymorth oddi mewn i’r brifysgol</a:t>
            </a:r>
          </a:p>
          <a:p>
            <a:r>
              <a:rPr lang="cy-GB" noProof="0" dirty="0"/>
              <a:t>Gwasanaethau myfyrwyr/lles myfyrwyr</a:t>
            </a:r>
            <a:r>
              <a:rPr lang="en-GB" dirty="0"/>
              <a:t>: https://www.uwtsd.ac.uk/student-services/student-wellbeing/</a:t>
            </a:r>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27781509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a:t>Togetherall</a:t>
            </a:r>
            <a:r>
              <a:rPr lang="en-GB" dirty="0"/>
              <a:t>: https://www.uwtsd.ac.uk/togetherall/</a:t>
            </a:r>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dirty="0"/>
          </a:p>
        </p:txBody>
      </p:sp>
    </p:spTree>
    <p:extLst>
      <p:ext uri="{BB962C8B-B14F-4D97-AF65-F5344CB8AC3E}">
        <p14:creationId xmlns:p14="http://schemas.microsoft.com/office/powerpoint/2010/main" val="37331326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a:t>Gwasanaeth</a:t>
            </a:r>
            <a:r>
              <a:rPr lang="en-GB" dirty="0"/>
              <a:t> </a:t>
            </a:r>
            <a:r>
              <a:rPr lang="en-GB" dirty="0" err="1"/>
              <a:t>Cynghori</a:t>
            </a:r>
            <a:r>
              <a:rPr lang="en-GB" dirty="0"/>
              <a:t> Iechyd </a:t>
            </a:r>
            <a:r>
              <a:rPr lang="en-GB" dirty="0" err="1"/>
              <a:t>Meddwl</a:t>
            </a:r>
            <a:r>
              <a:rPr lang="en-GB" dirty="0"/>
              <a:t>: https://www.uwtsd.ac.uk/student-services/mental-health-advisory-service/</a:t>
            </a:r>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23612569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Cyfeiriwch y myfyrwyr i’w cefnogi ymhellach:</a:t>
            </a:r>
          </a:p>
          <a:p>
            <a:r>
              <a:rPr lang="en-GB" dirty="0"/>
              <a:t>Young Person’s Mental Health Toolkit: https://hwb.gov.wales/repository/discovery/resource/e53adf44-76cb-4635-b6c2-62116bb63a9a/en?sort=recent&amp;strict=1</a:t>
            </a:r>
          </a:p>
          <a:p>
            <a:r>
              <a:rPr lang="en-GB" dirty="0"/>
              <a:t>Mind Cymru: https://www.mind.org.uk/about-us/mind-cymru/</a:t>
            </a:r>
          </a:p>
          <a:p>
            <a:r>
              <a:rPr lang="en-GB" dirty="0"/>
              <a:t>Education Support: https://www.educationsupport.org.uk/</a:t>
            </a:r>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41072452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err="1"/>
              <a:t>Apiau</a:t>
            </a:r>
            <a:r>
              <a:rPr lang="cy-GB" noProof="0" dirty="0"/>
              <a:t> a awgrymir:</a:t>
            </a:r>
            <a:r>
              <a:rPr lang="en-GB" dirty="0"/>
              <a:t> Smiling Mind, Headspace; Calm</a:t>
            </a:r>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4202472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Cyfle i’r myfyrwyr rannu awgrymiadau.</a:t>
            </a:r>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dirty="0"/>
          </a:p>
        </p:txBody>
      </p:sp>
    </p:spTree>
    <p:extLst>
      <p:ext uri="{BB962C8B-B14F-4D97-AF65-F5344CB8AC3E}">
        <p14:creationId xmlns:p14="http://schemas.microsoft.com/office/powerpoint/2010/main" val="2186033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endParaRPr lang="en-US" dirty="0"/>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10/1/2021</a:t>
            </a:fld>
            <a:endParaRPr lang="en-US" dirty="0"/>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8450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1999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12192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2517854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3" name="Title 1"/>
          <p:cNvSpPr>
            <a:spLocks noGrp="1"/>
          </p:cNvSpPr>
          <p:nvPr>
            <p:ph type="title"/>
          </p:nvPr>
        </p:nvSpPr>
        <p:spPr>
          <a:xfrm>
            <a:off x="838200" y="365127"/>
            <a:ext cx="105156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838200" y="1825626"/>
            <a:ext cx="105156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61970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6"/>
            <a:ext cx="5181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6"/>
            <a:ext cx="5181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513068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1911361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6783596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10/1/2021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147612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2396024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8749076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838200" y="1825626"/>
            <a:ext cx="10515600" cy="3765049"/>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2116849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Vertical Title 1"/>
          <p:cNvSpPr>
            <a:spLocks noGrp="1"/>
          </p:cNvSpPr>
          <p:nvPr>
            <p:ph type="title" orient="vert"/>
          </p:nvPr>
        </p:nvSpPr>
        <p:spPr>
          <a:xfrm>
            <a:off x="8724901" y="365126"/>
            <a:ext cx="2628900" cy="5289717"/>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1" y="365126"/>
            <a:ext cx="7734300" cy="5289717"/>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233484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13"/>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80" r:id="rId7"/>
    <p:sldLayoutId id="2147483681" r:id="rId8"/>
    <p:sldLayoutId id="2147483683" r:id="rId9"/>
    <p:sldLayoutId id="214748366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10/1/2021</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3"/>
          <a:stretch>
            <a:fillRect/>
          </a:stretch>
        </p:blipFill>
        <p:spPr>
          <a:xfrm>
            <a:off x="0" y="22164"/>
            <a:ext cx="12192000" cy="6813673"/>
          </a:xfrm>
          <a:prstGeom prst="rect">
            <a:avLst/>
          </a:prstGeom>
        </p:spPr>
      </p:pic>
    </p:spTree>
    <p:extLst>
      <p:ext uri="{BB962C8B-B14F-4D97-AF65-F5344CB8AC3E}">
        <p14:creationId xmlns:p14="http://schemas.microsoft.com/office/powerpoint/2010/main" val="79201358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hyperlink" Target="https://creativecommons.org/licenses/by-nc-nd/3.0/" TargetMode="External"/><Relationship Id="rId4" Type="http://schemas.openxmlformats.org/officeDocument/2006/relationships/hyperlink" Target="about:blank"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about:blank"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about:blank"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hyperlink" Target="https://creativecommons.org/licenses/by-sa/3.0/" TargetMode="External"/><Relationship Id="rId4" Type="http://schemas.openxmlformats.org/officeDocument/2006/relationships/hyperlink" Target="about:blank"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8.jpg"/><Relationship Id="rId5" Type="http://schemas.openxmlformats.org/officeDocument/2006/relationships/image" Target="../media/image27.png"/><Relationship Id="rId4" Type="http://schemas.openxmlformats.org/officeDocument/2006/relationships/hyperlink" Target="about:blank"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hyperlink" Target="about:blank"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71C7C0-837C-4E53-81DA-B11053AD238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835849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665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4EB8C-5B9A-42D8-BA14-580AFBBA073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cy-GB" sz="2600">
                <a:solidFill>
                  <a:srgbClr val="FFFFFF"/>
                </a:solidFill>
              </a:rPr>
              <a:t>Beth </a:t>
            </a:r>
            <a:r>
              <a:rPr lang="cy-GB" sz="2600" dirty="0">
                <a:solidFill>
                  <a:srgbClr val="FFFFFF"/>
                </a:solidFill>
              </a:rPr>
              <a:t>yw lles?
</a:t>
            </a:r>
            <a:endParaRPr lang="cy-GB" sz="2600" kern="1200" dirty="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4062A408-C95A-461D-89E0-3D9295065B1E}"/>
              </a:ext>
            </a:extLst>
          </p:cNvPr>
          <p:cNvPicPr>
            <a:picLocks noGrp="1" noChangeAspect="1"/>
          </p:cNvPicPr>
          <p:nvPr>
            <p:ph sz="half" idx="1"/>
          </p:nvPr>
        </p:nvPicPr>
        <p:blipFill>
          <a:blip r:embed="rId3"/>
          <a:stretch>
            <a:fillRect/>
          </a:stretch>
        </p:blipFill>
        <p:spPr>
          <a:xfrm>
            <a:off x="4038600" y="1486492"/>
            <a:ext cx="7188199" cy="3881626"/>
          </a:xfrm>
          <a:prstGeom prst="rect">
            <a:avLst/>
          </a:prstGeom>
        </p:spPr>
      </p:pic>
    </p:spTree>
    <p:extLst>
      <p:ext uri="{BB962C8B-B14F-4D97-AF65-F5344CB8AC3E}">
        <p14:creationId xmlns:p14="http://schemas.microsoft.com/office/powerpoint/2010/main" val="2306769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0E708-D84D-455B-BF5F-A2E167484A56}"/>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sv-SE" sz="4600" dirty="0"/>
              <a:t>Cynnydd sydyn yn symptomau iechyd meddwl gwael</a:t>
            </a:r>
            <a:r>
              <a:rPr lang="en-US" sz="4600" kern="1200" dirty="0">
                <a:solidFill>
                  <a:schemeClr val="tx1"/>
                </a:solidFill>
                <a:latin typeface="+mj-lt"/>
                <a:ea typeface="+mj-ea"/>
                <a:cs typeface="+mj-cs"/>
              </a:rPr>
              <a:t>:</a:t>
            </a:r>
          </a:p>
          <a:p>
            <a:endParaRPr lang="en-US" sz="4600" kern="1200" dirty="0">
              <a:solidFill>
                <a:schemeClr val="tx1"/>
              </a:solidFill>
              <a:latin typeface="+mj-lt"/>
              <a:ea typeface="+mj-ea"/>
              <a:cs typeface="+mj-cs"/>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D0172F-0DCD-4402-B5AA-8469E26F9432}"/>
              </a:ext>
            </a:extLst>
          </p:cNvPr>
          <p:cNvSpPr>
            <a:spLocks noGrp="1"/>
          </p:cNvSpPr>
          <p:nvPr>
            <p:ph sz="half" idx="1"/>
          </p:nvPr>
        </p:nvSpPr>
        <p:spPr>
          <a:xfrm>
            <a:off x="5126418" y="552091"/>
            <a:ext cx="6224335" cy="5431536"/>
          </a:xfrm>
        </p:spPr>
        <p:txBody>
          <a:bodyPr vert="horz" lIns="91440" tIns="45720" rIns="91440" bIns="45720" rtlCol="0" anchor="ctr">
            <a:normAutofit/>
          </a:bodyPr>
          <a:lstStyle/>
          <a:p>
            <a:pPr>
              <a:spcBef>
                <a:spcPts val="0"/>
              </a:spcBef>
            </a:pPr>
            <a:r>
              <a:rPr lang="cy-GB" sz="2200" dirty="0"/>
              <a:t>Dywedodd 52% eu bod wedi dioddef o anhunedd yn ystod y flwyddyn ddiwethaf (o'i gymharu â 37% yn y 2 flynedd ddiwethaf) </a:t>
            </a:r>
          </a:p>
          <a:p>
            <a:pPr>
              <a:spcBef>
                <a:spcPts val="0"/>
              </a:spcBef>
            </a:pPr>
            <a:r>
              <a:rPr lang="cy-GB" sz="2200" dirty="0"/>
              <a:t>41% iddyn nhw gael pylau dagreuol (o'i gymharu â 26% yn ystod y 2 flynedd ddiwethaf) </a:t>
            </a:r>
          </a:p>
          <a:p>
            <a:pPr>
              <a:spcBef>
                <a:spcPts val="0"/>
              </a:spcBef>
            </a:pPr>
            <a:r>
              <a:rPr lang="cy-GB" sz="2200" dirty="0"/>
              <a:t>Cafodd 40% anhawster canolbwyntio (o'i gymharu â 23% yn y 2 flynedd ddiwethaf). </a:t>
            </a:r>
          </a:p>
          <a:p>
            <a:pPr>
              <a:spcBef>
                <a:spcPts val="0"/>
              </a:spcBef>
            </a:pPr>
            <a:endParaRPr lang="cy-GB" sz="2200" dirty="0"/>
          </a:p>
          <a:p>
            <a:endParaRPr lang="en-US" sz="2200" dirty="0"/>
          </a:p>
        </p:txBody>
      </p:sp>
      <p:sp>
        <p:nvSpPr>
          <p:cNvPr id="4" name="TextBox 3">
            <a:extLst>
              <a:ext uri="{FF2B5EF4-FFF2-40B4-BE49-F238E27FC236}">
                <a16:creationId xmlns:a16="http://schemas.microsoft.com/office/drawing/2014/main" id="{E8CEB528-8084-47E5-BAAC-CBB5A5BEB0FC}"/>
              </a:ext>
            </a:extLst>
          </p:cNvPr>
          <p:cNvSpPr txBox="1"/>
          <p:nvPr/>
        </p:nvSpPr>
        <p:spPr>
          <a:xfrm>
            <a:off x="8130073" y="4833257"/>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Mynegai</a:t>
            </a:r>
            <a:r>
              <a:rPr lang="en-GB" dirty="0">
                <a:cs typeface="Calibri"/>
              </a:rPr>
              <a:t> </a:t>
            </a:r>
            <a:r>
              <a:rPr lang="en-GB" dirty="0" err="1">
                <a:cs typeface="Calibri"/>
              </a:rPr>
              <a:t>Lles</a:t>
            </a:r>
            <a:r>
              <a:rPr lang="en-GB" dirty="0">
                <a:cs typeface="Calibri"/>
              </a:rPr>
              <a:t> </a:t>
            </a:r>
            <a:r>
              <a:rPr lang="en-GB" dirty="0" err="1">
                <a:cs typeface="Calibri"/>
              </a:rPr>
              <a:t>Athrawon</a:t>
            </a:r>
            <a:r>
              <a:rPr lang="en-GB" dirty="0">
                <a:cs typeface="Calibri"/>
              </a:rPr>
              <a:t> (2020)</a:t>
            </a:r>
          </a:p>
        </p:txBody>
      </p:sp>
    </p:spTree>
    <p:extLst>
      <p:ext uri="{BB962C8B-B14F-4D97-AF65-F5344CB8AC3E}">
        <p14:creationId xmlns:p14="http://schemas.microsoft.com/office/powerpoint/2010/main" val="1473999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5163C-451D-4F16-9C51-0A494BC5B43F}"/>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cy-GB" sz="2200" dirty="0"/>
              <a:t>Mae'r proffesiwn wedi gweld lefelau straen cynyddol</a:t>
            </a:r>
            <a:r>
              <a:rPr lang="en-US" sz="2200" dirty="0"/>
              <a:t>:</a:t>
            </a:r>
            <a:endParaRPr lang="en-US" sz="2200" kern="1200" dirty="0">
              <a:solidFill>
                <a:schemeClr val="tx1"/>
              </a:solidFill>
              <a:latin typeface="+mj-lt"/>
              <a:ea typeface="+mj-ea"/>
              <a:cs typeface="+mj-cs"/>
            </a:endParaRPr>
          </a:p>
          <a:p>
            <a:endParaRPr lang="en-US" sz="2200" kern="1200" dirty="0">
              <a:solidFill>
                <a:schemeClr val="tx1"/>
              </a:solidFill>
              <a:latin typeface="+mj-lt"/>
              <a:ea typeface="+mj-ea"/>
              <a:cs typeface="+mj-cs"/>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DE4C97-B1F7-4DFD-AC55-64ECEC3E259F}"/>
              </a:ext>
            </a:extLst>
          </p:cNvPr>
          <p:cNvSpPr>
            <a:spLocks noGrp="1"/>
          </p:cNvSpPr>
          <p:nvPr>
            <p:ph sz="half" idx="1"/>
          </p:nvPr>
        </p:nvSpPr>
        <p:spPr>
          <a:xfrm>
            <a:off x="5126418" y="552091"/>
            <a:ext cx="6224335" cy="5431536"/>
          </a:xfrm>
        </p:spPr>
        <p:txBody>
          <a:bodyPr vert="horz" lIns="91440" tIns="45720" rIns="91440" bIns="45720" rtlCol="0" anchor="ctr">
            <a:normAutofit/>
          </a:bodyPr>
          <a:lstStyle/>
          <a:p>
            <a:pPr>
              <a:spcBef>
                <a:spcPts val="0"/>
              </a:spcBef>
            </a:pPr>
            <a:r>
              <a:rPr lang="cy-GB" sz="2200" dirty="0"/>
              <a:t>Dywedodd 62% o athrawon a 77% o uwch arweinwyr eu bod dan straen neu dan straen mawr ym mis Gorffennaf, pan oedd y rhan fwyaf o sefydliadau addysg ar gau i bawb ond y rhai mwyaf agored i niwed
Dywedodd 84% o athrawon ac 89% o uwch arweinwyr eu bod dan straen neu dan straen mawr ym mis Hydref pan ddychwelodd ysgolion</a:t>
            </a:r>
            <a:r>
              <a:rPr lang="en-US" sz="2200" dirty="0"/>
              <a:t>.</a:t>
            </a:r>
          </a:p>
          <a:p>
            <a:pPr>
              <a:spcBef>
                <a:spcPts val="0"/>
              </a:spcBef>
            </a:pPr>
            <a:endParaRPr lang="en-US" sz="2200" dirty="0"/>
          </a:p>
          <a:p>
            <a:endParaRPr lang="en-US" sz="2200" dirty="0"/>
          </a:p>
        </p:txBody>
      </p:sp>
    </p:spTree>
    <p:extLst>
      <p:ext uri="{BB962C8B-B14F-4D97-AF65-F5344CB8AC3E}">
        <p14:creationId xmlns:p14="http://schemas.microsoft.com/office/powerpoint/2010/main" val="2419023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A7EF2-2A70-4288-A406-A3D938C34472}"/>
              </a:ext>
            </a:extLst>
          </p:cNvPr>
          <p:cNvSpPr>
            <a:spLocks noGrp="1"/>
          </p:cNvSpPr>
          <p:nvPr>
            <p:ph type="title"/>
          </p:nvPr>
        </p:nvSpPr>
        <p:spPr/>
        <p:txBody>
          <a:bodyPr/>
          <a:lstStyle/>
          <a:p>
            <a:r>
              <a:rPr lang="cy-GB" dirty="0">
                <a:ea typeface="+mj-lt"/>
                <a:cs typeface="+mj-lt"/>
              </a:rPr>
              <a:t>Mae cadw staff yn </a:t>
            </a:r>
            <a:r>
              <a:rPr lang="cy-GB">
                <a:ea typeface="+mj-lt"/>
                <a:cs typeface="+mj-lt"/>
              </a:rPr>
              <a:t>parhau’n bryder </a:t>
            </a:r>
            <a:r>
              <a:rPr lang="cy-GB" dirty="0">
                <a:ea typeface="+mj-lt"/>
                <a:cs typeface="+mj-lt"/>
              </a:rPr>
              <a:t>cynyddol</a:t>
            </a:r>
            <a:r>
              <a:rPr lang="en-US" dirty="0">
                <a:ea typeface="+mj-lt"/>
                <a:cs typeface="+mj-lt"/>
              </a:rPr>
              <a:t>:</a:t>
            </a:r>
            <a:endParaRPr lang="en-GB" dirty="0">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C48A3A90-A54E-4295-8910-BAEAF37F5989}"/>
              </a:ext>
            </a:extLst>
          </p:cNvPr>
          <p:cNvSpPr>
            <a:spLocks noGrp="1"/>
          </p:cNvSpPr>
          <p:nvPr>
            <p:ph sz="half" idx="1"/>
          </p:nvPr>
        </p:nvSpPr>
        <p:spPr>
          <a:xfrm>
            <a:off x="504825" y="1412876"/>
            <a:ext cx="10515600" cy="3781091"/>
          </a:xfrm>
        </p:spPr>
        <p:txBody>
          <a:bodyPr vert="horz" lIns="91440" tIns="45720" rIns="91440" bIns="45720" rtlCol="0" anchor="t">
            <a:normAutofit fontScale="92500" lnSpcReduction="10000"/>
          </a:bodyPr>
          <a:lstStyle/>
          <a:p>
            <a:pPr>
              <a:lnSpc>
                <a:spcPct val="100000"/>
              </a:lnSpc>
              <a:spcBef>
                <a:spcPts val="0"/>
              </a:spcBef>
            </a:pPr>
            <a:r>
              <a:rPr lang="cy-GB" dirty="0">
                <a:ea typeface="+mn-lt"/>
                <a:cs typeface="+mn-lt"/>
              </a:rPr>
              <a:t>Dywedodd 51% o athrawon a 59% o uwch arweinwyr eu bod wedi ystyried gadael y proffesiwn eleni oherwydd pwysau ar eu hiechyd a'u lles.</a:t>
            </a:r>
            <a:endParaRPr lang="cy-GB" dirty="0"/>
          </a:p>
          <a:p>
            <a:pPr>
              <a:lnSpc>
                <a:spcPct val="100000"/>
              </a:lnSpc>
              <a:spcBef>
                <a:spcPts val="0"/>
              </a:spcBef>
            </a:pPr>
            <a:r>
              <a:rPr lang="cy-GB" dirty="0">
                <a:ea typeface="+mn-lt"/>
                <a:cs typeface="+mn-lt"/>
              </a:rPr>
              <a:t>Dywedodd 68% o weithwyr addysg proffesiynol mai'r rheswm oedd maint y llwyth gwaith (gan godi i 76% yn achos uwch arweinwyr)</a:t>
            </a:r>
          </a:p>
          <a:p>
            <a:pPr>
              <a:lnSpc>
                <a:spcPct val="100000"/>
              </a:lnSpc>
              <a:spcBef>
                <a:spcPts val="0"/>
              </a:spcBef>
            </a:pPr>
            <a:endParaRPr lang="cy-GB" dirty="0">
              <a:ea typeface="+mn-lt"/>
              <a:cs typeface="+mn-lt"/>
            </a:endParaRPr>
          </a:p>
          <a:p>
            <a:pPr marL="0" indent="0">
              <a:lnSpc>
                <a:spcPct val="100000"/>
              </a:lnSpc>
              <a:spcBef>
                <a:spcPts val="0"/>
              </a:spcBef>
              <a:buNone/>
            </a:pPr>
            <a:r>
              <a:rPr lang="cy-GB" dirty="0">
                <a:ea typeface="+mn-lt"/>
                <a:cs typeface="+mn-lt"/>
              </a:rPr>
              <a:t>Gwelwyd rhai datblygiadau cadarnhaol:</a:t>
            </a:r>
            <a:endParaRPr lang="cy-GB" dirty="0">
              <a:cs typeface="Calibri" panose="020F0502020204030204"/>
            </a:endParaRPr>
          </a:p>
          <a:p>
            <a:pPr>
              <a:lnSpc>
                <a:spcPct val="100000"/>
              </a:lnSpc>
              <a:spcBef>
                <a:spcPts val="0"/>
              </a:spcBef>
            </a:pPr>
            <a:r>
              <a:rPr lang="cy-GB" dirty="0">
                <a:ea typeface="+mn-lt"/>
                <a:cs typeface="+mn-lt"/>
              </a:rPr>
              <a:t>Mae mwy o ganllawiau iechyd meddwl ar gael i athrawon a staff ysgolion.  </a:t>
            </a:r>
          </a:p>
          <a:p>
            <a:pPr>
              <a:lnSpc>
                <a:spcPct val="100000"/>
              </a:lnSpc>
              <a:spcBef>
                <a:spcPts val="0"/>
              </a:spcBef>
            </a:pPr>
            <a:r>
              <a:rPr lang="cy-GB" dirty="0">
                <a:ea typeface="+mn-lt"/>
                <a:cs typeface="+mn-lt"/>
              </a:rPr>
              <a:t>Mae gan y rhai sydd wedi cael problemau iechyd meddwl yn y gwaith, ganfyddiad cryfach eu bod yn cael eu cefnogi. Mae teimlad hefyd fod pobl yn cael eu hannog i godi llais pan fydd hi'n anodd arnyn nhw. </a:t>
            </a:r>
          </a:p>
          <a:p>
            <a:pPr>
              <a:lnSpc>
                <a:spcPct val="100000"/>
              </a:lnSpc>
              <a:spcBef>
                <a:spcPts val="0"/>
              </a:spcBef>
            </a:pPr>
            <a:endParaRPr lang="en-US" dirty="0">
              <a:ea typeface="+mn-lt"/>
              <a:cs typeface="+mn-lt"/>
            </a:endParaRPr>
          </a:p>
          <a:p>
            <a:pPr>
              <a:lnSpc>
                <a:spcPct val="100000"/>
              </a:lnSpc>
              <a:spcBef>
                <a:spcPts val="0"/>
              </a:spcBef>
            </a:pPr>
            <a:endParaRPr lang="en-US" dirty="0">
              <a:cs typeface="Calibri"/>
            </a:endParaRPr>
          </a:p>
          <a:p>
            <a:pPr>
              <a:lnSpc>
                <a:spcPct val="100000"/>
              </a:lnSpc>
              <a:spcBef>
                <a:spcPts val="0"/>
              </a:spcBef>
            </a:pPr>
            <a:endParaRPr lang="en-US" dirty="0">
              <a:cs typeface="Calibri"/>
            </a:endParaRPr>
          </a:p>
          <a:p>
            <a:endParaRPr lang="en-GB" dirty="0">
              <a:cs typeface="Calibri"/>
            </a:endParaRPr>
          </a:p>
        </p:txBody>
      </p:sp>
      <p:sp>
        <p:nvSpPr>
          <p:cNvPr id="4" name="TextBox 3">
            <a:extLst>
              <a:ext uri="{FF2B5EF4-FFF2-40B4-BE49-F238E27FC236}">
                <a16:creationId xmlns:a16="http://schemas.microsoft.com/office/drawing/2014/main" id="{D6C02C0A-4FB9-4136-A7B6-A12FE04DE8CA}"/>
              </a:ext>
            </a:extLst>
          </p:cNvPr>
          <p:cNvSpPr txBox="1"/>
          <p:nvPr/>
        </p:nvSpPr>
        <p:spPr>
          <a:xfrm flipV="1">
            <a:off x="8042275" y="3429000"/>
            <a:ext cx="2456996" cy="10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p:txBody>
      </p:sp>
    </p:spTree>
    <p:extLst>
      <p:ext uri="{BB962C8B-B14F-4D97-AF65-F5344CB8AC3E}">
        <p14:creationId xmlns:p14="http://schemas.microsoft.com/office/powerpoint/2010/main" val="2250964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A98FF-D51A-4615-97ED-1E38CF9FEBDE}"/>
              </a:ext>
            </a:extLst>
          </p:cNvPr>
          <p:cNvSpPr>
            <a:spLocks noGrp="1"/>
          </p:cNvSpPr>
          <p:nvPr>
            <p:ph type="title"/>
          </p:nvPr>
        </p:nvSpPr>
        <p:spPr>
          <a:xfrm>
            <a:off x="630936" y="502920"/>
            <a:ext cx="3419856" cy="1463040"/>
          </a:xfrm>
        </p:spPr>
        <p:txBody>
          <a:bodyPr vert="horz" lIns="91440" tIns="45720" rIns="91440" bIns="45720" rtlCol="0" anchor="ctr">
            <a:normAutofit/>
          </a:bodyPr>
          <a:lstStyle/>
          <a:p>
            <a:r>
              <a:rPr lang="cy-GB" sz="4800" dirty="0"/>
              <a:t>Pam mae'n bwysig?</a:t>
            </a:r>
            <a:endParaRPr lang="cy-GB" sz="4800" kern="1200" dirty="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7AACA3-8F55-435A-A15E-4D09FECD7547}"/>
              </a:ext>
            </a:extLst>
          </p:cNvPr>
          <p:cNvSpPr>
            <a:spLocks noGrp="1"/>
          </p:cNvSpPr>
          <p:nvPr>
            <p:ph sz="half" idx="1"/>
          </p:nvPr>
        </p:nvSpPr>
        <p:spPr>
          <a:xfrm>
            <a:off x="4654295" y="502920"/>
            <a:ext cx="6894576" cy="1463040"/>
          </a:xfrm>
        </p:spPr>
        <p:txBody>
          <a:bodyPr vert="horz" lIns="91440" tIns="45720" rIns="91440" bIns="45720" rtlCol="0" anchor="ctr">
            <a:normAutofit/>
          </a:bodyPr>
          <a:lstStyle/>
          <a:p>
            <a:pPr marL="0"/>
            <a:endParaRPr lang="en-US" sz="2200" dirty="0"/>
          </a:p>
          <a:p>
            <a:r>
              <a:rPr lang="cy-GB" sz="2200" dirty="0"/>
              <a:t>Mae gwell lles yn arwain at well cymorth addysg
</a:t>
            </a:r>
          </a:p>
        </p:txBody>
      </p:sp>
      <p:pic>
        <p:nvPicPr>
          <p:cNvPr id="4" name="Picture 4" descr="Graphical user interface&#10;&#10;Description automatically generated">
            <a:extLst>
              <a:ext uri="{FF2B5EF4-FFF2-40B4-BE49-F238E27FC236}">
                <a16:creationId xmlns:a16="http://schemas.microsoft.com/office/drawing/2014/main" id="{B48177AB-C258-4C2C-A046-A5788558D827}"/>
              </a:ext>
            </a:extLst>
          </p:cNvPr>
          <p:cNvPicPr>
            <a:picLocks noChangeAspect="1"/>
          </p:cNvPicPr>
          <p:nvPr/>
        </p:nvPicPr>
        <p:blipFill>
          <a:blip r:embed="rId3"/>
          <a:stretch>
            <a:fillRect/>
          </a:stretch>
        </p:blipFill>
        <p:spPr>
          <a:xfrm>
            <a:off x="630936" y="2441857"/>
            <a:ext cx="10917936" cy="3657510"/>
          </a:xfrm>
          <a:prstGeom prst="rect">
            <a:avLst/>
          </a:prstGeom>
        </p:spPr>
      </p:pic>
    </p:spTree>
    <p:extLst>
      <p:ext uri="{BB962C8B-B14F-4D97-AF65-F5344CB8AC3E}">
        <p14:creationId xmlns:p14="http://schemas.microsoft.com/office/powerpoint/2010/main" val="949972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4097FE-5B4C-442C-90B8-A0C0FECDF725}"/>
              </a:ext>
            </a:extLst>
          </p:cNvPr>
          <p:cNvSpPr>
            <a:spLocks noGrp="1"/>
          </p:cNvSpPr>
          <p:nvPr>
            <p:ph type="title"/>
          </p:nvPr>
        </p:nvSpPr>
        <p:spPr/>
        <p:txBody>
          <a:bodyPr/>
          <a:lstStyle/>
          <a:p>
            <a:r>
              <a:rPr lang="cy-GB" dirty="0"/>
              <a:t>Pam ydych chi'n addysgu/eisiau addysgu?</a:t>
            </a:r>
            <a:r>
              <a:rPr lang="en-GB" dirty="0"/>
              <a:t>
</a:t>
            </a:r>
          </a:p>
        </p:txBody>
      </p:sp>
      <p:sp>
        <p:nvSpPr>
          <p:cNvPr id="5" name="Content Placeholder 4">
            <a:extLst>
              <a:ext uri="{FF2B5EF4-FFF2-40B4-BE49-F238E27FC236}">
                <a16:creationId xmlns:a16="http://schemas.microsoft.com/office/drawing/2014/main" id="{FDA222B3-4DB9-4776-9332-D5034EAE0131}"/>
              </a:ext>
            </a:extLst>
          </p:cNvPr>
          <p:cNvSpPr>
            <a:spLocks noGrp="1"/>
          </p:cNvSpPr>
          <p:nvPr>
            <p:ph sz="half" idx="1"/>
          </p:nvPr>
        </p:nvSpPr>
        <p:spPr/>
        <p:txBody>
          <a:bodyPr/>
          <a:lstStyle/>
          <a:p>
            <a:r>
              <a:rPr lang="cy-GB" dirty="0"/>
              <a:t>Rhowch eich ymateb ar nodyn Post-It. Ceisiwch ei gadw i un frawddeg</a:t>
            </a:r>
            <a:r>
              <a:rPr lang="en-GB" dirty="0"/>
              <a:t>.</a:t>
            </a:r>
          </a:p>
        </p:txBody>
      </p:sp>
      <p:pic>
        <p:nvPicPr>
          <p:cNvPr id="7" name="Picture 6" descr="A yellow piece of paper with a red ladybug on it&#10;&#10;Description automatically generated with low confidence">
            <a:extLst>
              <a:ext uri="{FF2B5EF4-FFF2-40B4-BE49-F238E27FC236}">
                <a16:creationId xmlns:a16="http://schemas.microsoft.com/office/drawing/2014/main" id="{E6BB6D99-6DB0-45FF-B705-51CE60B5533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65471" y="2234867"/>
            <a:ext cx="3810000" cy="3371850"/>
          </a:xfrm>
          <a:prstGeom prst="rect">
            <a:avLst/>
          </a:prstGeom>
        </p:spPr>
      </p:pic>
      <p:sp>
        <p:nvSpPr>
          <p:cNvPr id="8" name="TextBox 7">
            <a:extLst>
              <a:ext uri="{FF2B5EF4-FFF2-40B4-BE49-F238E27FC236}">
                <a16:creationId xmlns:a16="http://schemas.microsoft.com/office/drawing/2014/main" id="{0C3581A8-B656-4CEE-826D-BB603E5CFFB4}"/>
              </a:ext>
            </a:extLst>
          </p:cNvPr>
          <p:cNvSpPr txBox="1"/>
          <p:nvPr/>
        </p:nvSpPr>
        <p:spPr>
          <a:xfrm>
            <a:off x="8165471" y="5606717"/>
            <a:ext cx="3810000" cy="230832"/>
          </a:xfrm>
          <a:prstGeom prst="rect">
            <a:avLst/>
          </a:prstGeom>
          <a:noFill/>
        </p:spPr>
        <p:txBody>
          <a:bodyPr wrap="square" rtlCol="0">
            <a:spAutoFit/>
          </a:bodyPr>
          <a:lstStyle/>
          <a:p>
            <a:r>
              <a:rPr lang="en-GB" sz="900">
                <a:hlinkClick r:id="rId4" tooltip="http://lacasasullezampedigallina.blogspot.com/2010/07/post-it.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1152331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6485B-1DBA-4A44-8EBC-D1A16D9C7738}"/>
              </a:ext>
            </a:extLst>
          </p:cNvPr>
          <p:cNvSpPr>
            <a:spLocks noGrp="1"/>
          </p:cNvSpPr>
          <p:nvPr>
            <p:ph type="title"/>
          </p:nvPr>
        </p:nvSpPr>
        <p:spPr>
          <a:xfrm>
            <a:off x="838200" y="365126"/>
            <a:ext cx="10515600" cy="1325563"/>
          </a:xfrm>
        </p:spPr>
        <p:txBody>
          <a:bodyPr anchor="ctr">
            <a:normAutofit/>
          </a:bodyPr>
          <a:lstStyle/>
          <a:p>
            <a:r>
              <a:rPr lang="cy-GB" dirty="0"/>
              <a:t>Ailgysylltu â’ch pwrpas</a:t>
            </a:r>
            <a:r>
              <a:rPr lang="en-GB" dirty="0"/>
              <a:t>:</a:t>
            </a:r>
          </a:p>
        </p:txBody>
      </p:sp>
      <p:graphicFrame>
        <p:nvGraphicFramePr>
          <p:cNvPr id="6" name="Content Placeholder 2">
            <a:extLst>
              <a:ext uri="{FF2B5EF4-FFF2-40B4-BE49-F238E27FC236}">
                <a16:creationId xmlns:a16="http://schemas.microsoft.com/office/drawing/2014/main" id="{6880F41C-6D11-46AF-B55B-4ED7A1967FC1}"/>
              </a:ext>
            </a:extLst>
          </p:cNvPr>
          <p:cNvGraphicFramePr>
            <a:graphicFrameLocks noGrp="1"/>
          </p:cNvGraphicFramePr>
          <p:nvPr>
            <p:ph idx="1"/>
            <p:extLst>
              <p:ext uri="{D42A27DB-BD31-4B8C-83A1-F6EECF244321}">
                <p14:modId xmlns:p14="http://schemas.microsoft.com/office/powerpoint/2010/main" val="849517477"/>
              </p:ext>
            </p:extLst>
          </p:nvPr>
        </p:nvGraphicFramePr>
        <p:xfrm>
          <a:off x="838200" y="1825625"/>
          <a:ext cx="10515600" cy="39300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9136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B428E-D4AC-4A02-A9CC-ECF84D530262}"/>
              </a:ext>
            </a:extLst>
          </p:cNvPr>
          <p:cNvSpPr>
            <a:spLocks noGrp="1"/>
          </p:cNvSpPr>
          <p:nvPr>
            <p:ph type="title"/>
          </p:nvPr>
        </p:nvSpPr>
        <p:spPr/>
        <p:txBody>
          <a:bodyPr/>
          <a:lstStyle/>
          <a:p>
            <a:r>
              <a:rPr lang="en-GB" dirty="0"/>
              <a:t>Ikigai</a:t>
            </a:r>
          </a:p>
        </p:txBody>
      </p:sp>
      <p:sp>
        <p:nvSpPr>
          <p:cNvPr id="3" name="Content Placeholder 2">
            <a:extLst>
              <a:ext uri="{FF2B5EF4-FFF2-40B4-BE49-F238E27FC236}">
                <a16:creationId xmlns:a16="http://schemas.microsoft.com/office/drawing/2014/main" id="{E32759D4-BC43-4F56-A912-FE0AF8D287C6}"/>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075A33A0-F955-4651-A431-EF80CE6C6D65}"/>
              </a:ext>
            </a:extLst>
          </p:cNvPr>
          <p:cNvPicPr>
            <a:picLocks noChangeAspect="1"/>
          </p:cNvPicPr>
          <p:nvPr/>
        </p:nvPicPr>
        <p:blipFill>
          <a:blip r:embed="rId3"/>
          <a:stretch>
            <a:fillRect/>
          </a:stretch>
        </p:blipFill>
        <p:spPr>
          <a:xfrm>
            <a:off x="2690440" y="1102361"/>
            <a:ext cx="6811119" cy="4653280"/>
          </a:xfrm>
          <a:prstGeom prst="rect">
            <a:avLst/>
          </a:prstGeom>
        </p:spPr>
      </p:pic>
    </p:spTree>
    <p:extLst>
      <p:ext uri="{BB962C8B-B14F-4D97-AF65-F5344CB8AC3E}">
        <p14:creationId xmlns:p14="http://schemas.microsoft.com/office/powerpoint/2010/main" val="1193351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1023-F7C0-47F7-94C0-5562AED62666}"/>
              </a:ext>
            </a:extLst>
          </p:cNvPr>
          <p:cNvSpPr>
            <a:spLocks noGrp="1"/>
          </p:cNvSpPr>
          <p:nvPr>
            <p:ph type="title"/>
          </p:nvPr>
        </p:nvSpPr>
        <p:spPr>
          <a:xfrm>
            <a:off x="838200" y="365126"/>
            <a:ext cx="5156200" cy="1325563"/>
          </a:xfrm>
        </p:spPr>
        <p:txBody>
          <a:bodyPr anchor="t">
            <a:normAutofit/>
          </a:bodyPr>
          <a:lstStyle/>
          <a:p>
            <a:r>
              <a:rPr lang="cy-GB" dirty="0"/>
              <a:t>Wedi’i lunio ar sail profiad:</a:t>
            </a:r>
          </a:p>
        </p:txBody>
      </p:sp>
      <p:sp>
        <p:nvSpPr>
          <p:cNvPr id="3" name="Content Placeholder 2">
            <a:extLst>
              <a:ext uri="{FF2B5EF4-FFF2-40B4-BE49-F238E27FC236}">
                <a16:creationId xmlns:a16="http://schemas.microsoft.com/office/drawing/2014/main" id="{EECCA3C1-2EB6-40CF-B7CE-E8FE8F2AC7F6}"/>
              </a:ext>
            </a:extLst>
          </p:cNvPr>
          <p:cNvSpPr>
            <a:spLocks noGrp="1"/>
          </p:cNvSpPr>
          <p:nvPr>
            <p:ph sz="half" idx="1"/>
          </p:nvPr>
        </p:nvSpPr>
        <p:spPr>
          <a:xfrm>
            <a:off x="838200" y="1825626"/>
            <a:ext cx="5156200" cy="3848735"/>
          </a:xfrm>
        </p:spPr>
        <p:txBody>
          <a:bodyPr>
            <a:normAutofit fontScale="92500"/>
          </a:bodyPr>
          <a:lstStyle/>
          <a:p>
            <a:r>
              <a:rPr lang="cy-GB" dirty="0"/>
              <a:t>Pwy wnaeth eich ysbrydoli chi yn yr ysgol?
Ceisiwch fod yn benodol ynglŷn â sut y gwnaethant eich ysbrydoli –  wnaethon nhw eich gwthio ymhellach nag yr oeddech chi'n meddwl y gallech chi fynd? Wnaethon nhw eich helpu chi ar adeg o angen? Wnaethon nhw ysgogi angerdd am bwnc penodol?</a:t>
            </a:r>
          </a:p>
        </p:txBody>
      </p:sp>
      <p:pic>
        <p:nvPicPr>
          <p:cNvPr id="4" name="Picture 4" descr="A picture containing text, vector graphics&#10;&#10;Description automatically generated">
            <a:extLst>
              <a:ext uri="{FF2B5EF4-FFF2-40B4-BE49-F238E27FC236}">
                <a16:creationId xmlns:a16="http://schemas.microsoft.com/office/drawing/2014/main" id="{5783FAE5-D94B-461F-A041-02DC6E0BEF7E}"/>
              </a:ext>
            </a:extLst>
          </p:cNvPr>
          <p:cNvPicPr>
            <a:picLocks noChangeAspect="1"/>
          </p:cNvPicPr>
          <p:nvPr/>
        </p:nvPicPr>
        <p:blipFill>
          <a:blip r:embed="rId3"/>
          <a:stretch>
            <a:fillRect/>
          </a:stretch>
        </p:blipFill>
        <p:spPr>
          <a:xfrm>
            <a:off x="6197600" y="1919542"/>
            <a:ext cx="5156200" cy="3660902"/>
          </a:xfrm>
          <a:prstGeom prst="rect">
            <a:avLst/>
          </a:prstGeom>
          <a:noFill/>
        </p:spPr>
      </p:pic>
      <p:sp>
        <p:nvSpPr>
          <p:cNvPr id="6" name="Text Placeholder 4">
            <a:extLst>
              <a:ext uri="{FF2B5EF4-FFF2-40B4-BE49-F238E27FC236}">
                <a16:creationId xmlns:a16="http://schemas.microsoft.com/office/drawing/2014/main" id="{F4A4F76A-C32A-416A-A241-0C61C84DD8FD}"/>
              </a:ext>
            </a:extLst>
          </p:cNvPr>
          <p:cNvSpPr>
            <a:spLocks noGrp="1"/>
          </p:cNvSpPr>
          <p:nvPr>
            <p:ph type="body" sz="quarter" idx="10"/>
          </p:nvPr>
        </p:nvSpPr>
        <p:spPr>
          <a:xfrm>
            <a:off x="6197600" y="365126"/>
            <a:ext cx="5156200" cy="1325563"/>
          </a:xfrm>
        </p:spPr>
        <p:txBody>
          <a:bodyPr/>
          <a:lstStyle/>
          <a:p>
            <a:endParaRPr lang="en-US"/>
          </a:p>
        </p:txBody>
      </p:sp>
    </p:spTree>
    <p:extLst>
      <p:ext uri="{BB962C8B-B14F-4D97-AF65-F5344CB8AC3E}">
        <p14:creationId xmlns:p14="http://schemas.microsoft.com/office/powerpoint/2010/main" val="3979648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A8635-5120-4B38-B6BB-C29AB7941D43}"/>
              </a:ext>
            </a:extLst>
          </p:cNvPr>
          <p:cNvSpPr>
            <a:spLocks noGrp="1"/>
          </p:cNvSpPr>
          <p:nvPr>
            <p:ph type="title"/>
          </p:nvPr>
        </p:nvSpPr>
        <p:spPr>
          <a:xfrm>
            <a:off x="838200" y="365126"/>
            <a:ext cx="5156200" cy="1325563"/>
          </a:xfrm>
        </p:spPr>
        <p:txBody>
          <a:bodyPr anchor="t">
            <a:normAutofit/>
          </a:bodyPr>
          <a:lstStyle/>
          <a:p>
            <a:r>
              <a:rPr lang="cy-GB" sz="3400" dirty="0"/>
              <a:t>Nawr, meddyliwch am athro na wnaeth eich ysbrydoli.</a:t>
            </a:r>
          </a:p>
        </p:txBody>
      </p:sp>
      <p:pic>
        <p:nvPicPr>
          <p:cNvPr id="4" name="Picture 4" descr="A picture containing person, indoor&#10;&#10;Description automatically generated">
            <a:extLst>
              <a:ext uri="{FF2B5EF4-FFF2-40B4-BE49-F238E27FC236}">
                <a16:creationId xmlns:a16="http://schemas.microsoft.com/office/drawing/2014/main" id="{6C5BFD1D-6543-43FD-BE57-C6AC13A9613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0574" r="2" b="2"/>
          <a:stretch/>
        </p:blipFill>
        <p:spPr>
          <a:xfrm>
            <a:off x="838200" y="1825626"/>
            <a:ext cx="5156200" cy="3848735"/>
          </a:xfrm>
          <a:prstGeom prst="rect">
            <a:avLst/>
          </a:prstGeom>
          <a:noFill/>
        </p:spPr>
      </p:pic>
      <p:sp>
        <p:nvSpPr>
          <p:cNvPr id="3" name="Content Placeholder 2">
            <a:extLst>
              <a:ext uri="{FF2B5EF4-FFF2-40B4-BE49-F238E27FC236}">
                <a16:creationId xmlns:a16="http://schemas.microsoft.com/office/drawing/2014/main" id="{BB89EFDE-787C-4EB9-AD74-298E9DBF8F3F}"/>
              </a:ext>
            </a:extLst>
          </p:cNvPr>
          <p:cNvSpPr>
            <a:spLocks noGrp="1"/>
          </p:cNvSpPr>
          <p:nvPr>
            <p:ph sz="half" idx="2"/>
          </p:nvPr>
        </p:nvSpPr>
        <p:spPr>
          <a:xfrm>
            <a:off x="6197600" y="1825626"/>
            <a:ext cx="5156200" cy="3848735"/>
          </a:xfrm>
        </p:spPr>
        <p:txBody>
          <a:bodyPr>
            <a:normAutofit/>
          </a:bodyPr>
          <a:lstStyle/>
          <a:p>
            <a:r>
              <a:rPr lang="cy-GB" dirty="0"/>
              <a:t>Wnaethon nhw eich </a:t>
            </a:r>
            <a:r>
              <a:rPr lang="cy-GB" dirty="0" err="1"/>
              <a:t>tanfarnu</a:t>
            </a:r>
            <a:r>
              <a:rPr lang="cy-GB" dirty="0"/>
              <a:t>, eich bychanu neu eich camddeall?</a:t>
            </a:r>
          </a:p>
          <a:p>
            <a:r>
              <a:rPr lang="cy-GB" dirty="0"/>
              <a:t>Oedden nhw’n rhy llym neu'n rhy ymwthiol?</a:t>
            </a:r>
          </a:p>
        </p:txBody>
      </p:sp>
      <p:sp>
        <p:nvSpPr>
          <p:cNvPr id="10" name="Text Placeholder 4">
            <a:extLst>
              <a:ext uri="{FF2B5EF4-FFF2-40B4-BE49-F238E27FC236}">
                <a16:creationId xmlns:a16="http://schemas.microsoft.com/office/drawing/2014/main" id="{8CB4F8D2-A21E-4B90-B83A-32CD33DD41CD}"/>
              </a:ext>
            </a:extLst>
          </p:cNvPr>
          <p:cNvSpPr>
            <a:spLocks noGrp="1"/>
          </p:cNvSpPr>
          <p:nvPr>
            <p:ph type="body" sz="quarter" idx="10"/>
          </p:nvPr>
        </p:nvSpPr>
        <p:spPr>
          <a:xfrm>
            <a:off x="6197600" y="365126"/>
            <a:ext cx="5156200" cy="1325563"/>
          </a:xfrm>
        </p:spPr>
        <p:txBody>
          <a:bodyPr/>
          <a:lstStyle/>
          <a:p>
            <a:endParaRPr lang="en-US"/>
          </a:p>
        </p:txBody>
      </p:sp>
      <p:sp>
        <p:nvSpPr>
          <p:cNvPr id="5" name="TextBox 4">
            <a:extLst>
              <a:ext uri="{FF2B5EF4-FFF2-40B4-BE49-F238E27FC236}">
                <a16:creationId xmlns:a16="http://schemas.microsoft.com/office/drawing/2014/main" id="{342AB924-61FC-4F2C-B1D6-3DFAAFC0AF8F}"/>
              </a:ext>
            </a:extLst>
          </p:cNvPr>
          <p:cNvSpPr txBox="1"/>
          <p:nvPr/>
        </p:nvSpPr>
        <p:spPr>
          <a:xfrm>
            <a:off x="3653696" y="5474306"/>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2195577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01DC3-4829-4C82-9331-07733C270560}"/>
              </a:ext>
            </a:extLst>
          </p:cNvPr>
          <p:cNvSpPr>
            <a:spLocks noGrp="1"/>
          </p:cNvSpPr>
          <p:nvPr>
            <p:ph type="title"/>
          </p:nvPr>
        </p:nvSpPr>
        <p:spPr>
          <a:xfrm>
            <a:off x="838200" y="365126"/>
            <a:ext cx="5156200" cy="1325563"/>
          </a:xfrm>
        </p:spPr>
        <p:txBody>
          <a:bodyPr anchor="t">
            <a:normAutofit/>
          </a:bodyPr>
          <a:lstStyle/>
          <a:p>
            <a:r>
              <a:rPr lang="cy-GB" dirty="0"/>
              <a:t>Arwyr bob dydd</a:t>
            </a:r>
            <a:r>
              <a:rPr lang="en-GB" dirty="0"/>
              <a:t>
</a:t>
            </a:r>
          </a:p>
        </p:txBody>
      </p:sp>
      <p:pic>
        <p:nvPicPr>
          <p:cNvPr id="4" name="Picture 4" descr="Icon&#10;&#10;Description automatically generated">
            <a:extLst>
              <a:ext uri="{FF2B5EF4-FFF2-40B4-BE49-F238E27FC236}">
                <a16:creationId xmlns:a16="http://schemas.microsoft.com/office/drawing/2014/main" id="{D49C1A40-4A5D-4599-B2A0-24E7BC6F560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075" y="1694245"/>
            <a:ext cx="5156200" cy="3428872"/>
          </a:xfrm>
          <a:prstGeom prst="rect">
            <a:avLst/>
          </a:prstGeom>
          <a:noFill/>
        </p:spPr>
      </p:pic>
      <p:sp>
        <p:nvSpPr>
          <p:cNvPr id="3" name="Content Placeholder 2">
            <a:extLst>
              <a:ext uri="{FF2B5EF4-FFF2-40B4-BE49-F238E27FC236}">
                <a16:creationId xmlns:a16="http://schemas.microsoft.com/office/drawing/2014/main" id="{FD18FABE-5148-485A-86CC-ED3E089E46BD}"/>
              </a:ext>
            </a:extLst>
          </p:cNvPr>
          <p:cNvSpPr>
            <a:spLocks noGrp="1"/>
          </p:cNvSpPr>
          <p:nvPr>
            <p:ph sz="half" idx="2"/>
          </p:nvPr>
        </p:nvSpPr>
        <p:spPr>
          <a:xfrm>
            <a:off x="6197600" y="1825626"/>
            <a:ext cx="5156200" cy="3848735"/>
          </a:xfrm>
        </p:spPr>
        <p:txBody>
          <a:bodyPr>
            <a:normAutofit/>
          </a:bodyPr>
          <a:lstStyle/>
          <a:p>
            <a:r>
              <a:rPr lang="cy-GB" dirty="0"/>
              <a:t>Gwnewch nodyn o dri llwyddiant neu dair adeg o'ch gyrfa addysgu hyd yma sydd wedi rhoi’r balchder mwyaf i chi – tri gwahaniaeth rydych chi wedi'u gwneud i eraill</a:t>
            </a:r>
            <a:r>
              <a:rPr lang="en-GB" dirty="0"/>
              <a:t>
</a:t>
            </a:r>
          </a:p>
        </p:txBody>
      </p:sp>
      <p:sp>
        <p:nvSpPr>
          <p:cNvPr id="10" name="Text Placeholder 4">
            <a:extLst>
              <a:ext uri="{FF2B5EF4-FFF2-40B4-BE49-F238E27FC236}">
                <a16:creationId xmlns:a16="http://schemas.microsoft.com/office/drawing/2014/main" id="{5B509FD0-1451-4EB9-99C8-6729EE7F1206}"/>
              </a:ext>
            </a:extLst>
          </p:cNvPr>
          <p:cNvSpPr>
            <a:spLocks noGrp="1"/>
          </p:cNvSpPr>
          <p:nvPr>
            <p:ph type="body" sz="quarter" idx="10"/>
          </p:nvPr>
        </p:nvSpPr>
        <p:spPr>
          <a:xfrm>
            <a:off x="6197600" y="365126"/>
            <a:ext cx="5156200" cy="1325563"/>
          </a:xfrm>
        </p:spPr>
        <p:txBody>
          <a:bodyPr/>
          <a:lstStyle/>
          <a:p>
            <a:endParaRPr lang="en-US"/>
          </a:p>
        </p:txBody>
      </p:sp>
    </p:spTree>
    <p:extLst>
      <p:ext uri="{BB962C8B-B14F-4D97-AF65-F5344CB8AC3E}">
        <p14:creationId xmlns:p14="http://schemas.microsoft.com/office/powerpoint/2010/main" val="1385008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DA775-78EB-4511-8AEA-B8D5280AC1C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2027A78-A82E-41A1-99E1-60B099183CEF}"/>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89238A4B-52DD-4C5D-B3B0-0AD1F1D36AC7}"/>
              </a:ext>
            </a:extLst>
          </p:cNvPr>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2946789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AD533-F171-4DB8-9951-7B5A2E10A1B7}"/>
              </a:ext>
            </a:extLst>
          </p:cNvPr>
          <p:cNvSpPr>
            <a:spLocks noGrp="1"/>
          </p:cNvSpPr>
          <p:nvPr>
            <p:ph type="title"/>
          </p:nvPr>
        </p:nvSpPr>
        <p:spPr/>
        <p:txBody>
          <a:bodyPr/>
          <a:lstStyle/>
          <a:p>
            <a:endParaRPr lang="en-GB"/>
          </a:p>
        </p:txBody>
      </p:sp>
      <p:pic>
        <p:nvPicPr>
          <p:cNvPr id="6" name="Content Placeholder 5">
            <a:hlinkClick r:id="rId3"/>
            <a:extLst>
              <a:ext uri="{FF2B5EF4-FFF2-40B4-BE49-F238E27FC236}">
                <a16:creationId xmlns:a16="http://schemas.microsoft.com/office/drawing/2014/main" id="{0332FFF9-F9F2-467F-9B2A-67FD07F0672E}"/>
              </a:ext>
            </a:extLst>
          </p:cNvPr>
          <p:cNvPicPr>
            <a:picLocks noGrp="1" noChangeAspect="1"/>
          </p:cNvPicPr>
          <p:nvPr>
            <p:ph idx="1"/>
          </p:nvPr>
        </p:nvPicPr>
        <p:blipFill>
          <a:blip r:embed="rId4"/>
          <a:stretch>
            <a:fillRect/>
          </a:stretch>
        </p:blipFill>
        <p:spPr>
          <a:xfrm>
            <a:off x="2535715" y="832919"/>
            <a:ext cx="7120569" cy="4923356"/>
          </a:xfrm>
        </p:spPr>
      </p:pic>
    </p:spTree>
    <p:extLst>
      <p:ext uri="{BB962C8B-B14F-4D97-AF65-F5344CB8AC3E}">
        <p14:creationId xmlns:p14="http://schemas.microsoft.com/office/powerpoint/2010/main" val="802074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C1736-AA0C-4B8F-AF64-0A30CED7384F}"/>
              </a:ext>
            </a:extLst>
          </p:cNvPr>
          <p:cNvSpPr>
            <a:spLocks noGrp="1"/>
          </p:cNvSpPr>
          <p:nvPr>
            <p:ph type="title"/>
          </p:nvPr>
        </p:nvSpPr>
        <p:spPr/>
        <p:txBody>
          <a:bodyPr>
            <a:normAutofit fontScale="90000"/>
          </a:bodyPr>
          <a:lstStyle/>
          <a:p>
            <a:r>
              <a:rPr lang="cy-GB" dirty="0"/>
              <a:t>Naw tan dri? Dwyt ti ddim o ddifri! Llwyth gwaith athrawon</a:t>
            </a:r>
            <a:r>
              <a:rPr lang="en-GB" dirty="0"/>
              <a:t>
</a:t>
            </a:r>
          </a:p>
        </p:txBody>
      </p:sp>
      <p:pic>
        <p:nvPicPr>
          <p:cNvPr id="5" name="Content Placeholder 4" descr="A person sitting at a desk with papers on it&#10;&#10;Description automatically generated with low confidence">
            <a:hlinkClick r:id="rId3"/>
            <a:extLst>
              <a:ext uri="{FF2B5EF4-FFF2-40B4-BE49-F238E27FC236}">
                <a16:creationId xmlns:a16="http://schemas.microsoft.com/office/drawing/2014/main" id="{07785214-958C-48AC-955B-DDCF1CE8D0A0}"/>
              </a:ext>
            </a:extLst>
          </p:cNvPr>
          <p:cNvPicPr>
            <a:picLocks noGrp="1" noChangeAspect="1"/>
          </p:cNvPicPr>
          <p:nvPr>
            <p:ph idx="1"/>
          </p:nvPr>
        </p:nvPicPr>
        <p:blipFill>
          <a:blip r:embed="rId4">
            <a:extLst>
              <a:ext uri="{837473B0-CC2E-450A-ABE3-18F120FF3D39}">
                <a1611:picAttrSrcUrl xmlns:a1611="http://schemas.microsoft.com/office/drawing/2016/11/main" r:id="rId3"/>
              </a:ext>
            </a:extLst>
          </a:blip>
          <a:stretch>
            <a:fillRect/>
          </a:stretch>
        </p:blipFill>
        <p:spPr>
          <a:xfrm>
            <a:off x="3628808" y="1825625"/>
            <a:ext cx="4934383" cy="3930650"/>
          </a:xfrm>
        </p:spPr>
      </p:pic>
      <p:sp>
        <p:nvSpPr>
          <p:cNvPr id="6" name="TextBox 5">
            <a:extLst>
              <a:ext uri="{FF2B5EF4-FFF2-40B4-BE49-F238E27FC236}">
                <a16:creationId xmlns:a16="http://schemas.microsoft.com/office/drawing/2014/main" id="{89C4E297-9B6C-42BA-864A-620F7401A829}"/>
              </a:ext>
            </a:extLst>
          </p:cNvPr>
          <p:cNvSpPr txBox="1"/>
          <p:nvPr/>
        </p:nvSpPr>
        <p:spPr>
          <a:xfrm>
            <a:off x="3628808" y="5756275"/>
            <a:ext cx="4934383" cy="230832"/>
          </a:xfrm>
          <a:prstGeom prst="rect">
            <a:avLst/>
          </a:prstGeom>
          <a:noFill/>
        </p:spPr>
        <p:txBody>
          <a:bodyPr wrap="square" rtlCol="0">
            <a:spAutoFit/>
          </a:bodyPr>
          <a:lstStyle/>
          <a:p>
            <a:r>
              <a:rPr lang="en-GB" sz="900">
                <a:hlinkClick r:id="rId3" tooltip="https://www.missbsresources.com/teaching-and-learning/making-marking-manageable"/>
              </a:rPr>
              <a:t>This Photo</a:t>
            </a:r>
            <a:r>
              <a:rPr lang="en-GB" sz="900"/>
              <a:t> by Unknown Author is licensed under </a:t>
            </a:r>
            <a:r>
              <a:rPr lang="en-GB" sz="900">
                <a:hlinkClick r:id="rId3" tooltip="https://creativecommons.org/licenses/by-nc-nd/3.0/"/>
              </a:rPr>
              <a:t>CC BY-NC-ND</a:t>
            </a:r>
            <a:endParaRPr lang="en-GB" sz="900"/>
          </a:p>
        </p:txBody>
      </p:sp>
    </p:spTree>
    <p:extLst>
      <p:ext uri="{BB962C8B-B14F-4D97-AF65-F5344CB8AC3E}">
        <p14:creationId xmlns:p14="http://schemas.microsoft.com/office/powerpoint/2010/main" val="3278836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26E85-87A7-4A8F-BB05-AA144EDC4D6E}"/>
              </a:ext>
            </a:extLst>
          </p:cNvPr>
          <p:cNvSpPr>
            <a:spLocks noGrp="1"/>
          </p:cNvSpPr>
          <p:nvPr>
            <p:ph type="title"/>
          </p:nvPr>
        </p:nvSpPr>
        <p:spPr/>
        <p:txBody>
          <a:bodyPr>
            <a:normAutofit fontScale="90000"/>
          </a:bodyPr>
          <a:lstStyle/>
          <a:p>
            <a:r>
              <a:rPr lang="cy-GB" dirty="0"/>
              <a:t>Cwisiau hunanofal</a:t>
            </a:r>
            <a:br>
              <a:rPr lang="en-GB" dirty="0"/>
            </a:br>
            <a:r>
              <a:rPr lang="en-GB" dirty="0"/>
              <a:t>https://schools.au.reachout.com/articles/teacher-self-care-quizzes</a:t>
            </a:r>
          </a:p>
        </p:txBody>
      </p:sp>
      <p:sp>
        <p:nvSpPr>
          <p:cNvPr id="3" name="Content Placeholder 2">
            <a:extLst>
              <a:ext uri="{FF2B5EF4-FFF2-40B4-BE49-F238E27FC236}">
                <a16:creationId xmlns:a16="http://schemas.microsoft.com/office/drawing/2014/main" id="{9D9D1A5E-7946-419F-A782-43F5B53CC1A8}"/>
              </a:ext>
            </a:extLst>
          </p:cNvPr>
          <p:cNvSpPr>
            <a:spLocks noGrp="1"/>
          </p:cNvSpPr>
          <p:nvPr>
            <p:ph idx="1"/>
          </p:nvPr>
        </p:nvSpPr>
        <p:spPr/>
        <p:txBody>
          <a:bodyPr>
            <a:normAutofit fontScale="92500" lnSpcReduction="20000"/>
          </a:bodyPr>
          <a:lstStyle/>
          <a:p>
            <a:r>
              <a:rPr lang="cy-GB" b="1" dirty="0">
                <a:solidFill>
                  <a:srgbClr val="FF0000"/>
                </a:solidFill>
              </a:rPr>
              <a:t>Hunanofal emosiynol</a:t>
            </a:r>
            <a:r>
              <a:rPr lang="cy-GB" dirty="0"/>
              <a:t>: bod yn ymwybodol o’ch teimladau a hyrwyddo emosiynau cadarnhaol ynoch </a:t>
            </a:r>
            <a:r>
              <a:rPr lang="cy-GB" dirty="0" err="1"/>
              <a:t>chi'ch</a:t>
            </a:r>
            <a:r>
              <a:rPr lang="cy-GB" dirty="0"/>
              <a:t> hun.</a:t>
            </a:r>
          </a:p>
          <a:p>
            <a:r>
              <a:rPr lang="cy-GB" b="1" dirty="0">
                <a:solidFill>
                  <a:srgbClr val="FF0000"/>
                </a:solidFill>
              </a:rPr>
              <a:t>Hunanofal corfforol</a:t>
            </a:r>
            <a:r>
              <a:rPr lang="cy-GB" dirty="0"/>
              <a:t>: gwneud pethau sy'n iach a chysurus i'ch corff.</a:t>
            </a:r>
          </a:p>
          <a:p>
            <a:r>
              <a:rPr lang="cy-GB" b="1" dirty="0">
                <a:solidFill>
                  <a:srgbClr val="FF0000"/>
                </a:solidFill>
              </a:rPr>
              <a:t>Hunanofal seicolegol</a:t>
            </a:r>
            <a:r>
              <a:rPr lang="cy-GB" dirty="0"/>
              <a:t>: mynd i'r afael â phethau a allai fod yn cyfrannu i broblemau megis </a:t>
            </a:r>
            <a:r>
              <a:rPr lang="cy-GB" dirty="0" err="1"/>
              <a:t>gorbryder</a:t>
            </a:r>
            <a:r>
              <a:rPr lang="cy-GB" dirty="0"/>
              <a:t> neu iselder.</a:t>
            </a:r>
          </a:p>
          <a:p>
            <a:r>
              <a:rPr lang="cy-GB" b="1" dirty="0">
                <a:solidFill>
                  <a:srgbClr val="FF0000"/>
                </a:solidFill>
              </a:rPr>
              <a:t>Hunanofal perthnasoedd</a:t>
            </a:r>
            <a:r>
              <a:rPr lang="cy-GB" dirty="0"/>
              <a:t>: sicrhau bod y perthnasoedd yn eich bywyd yn cyfoethogi, yn gadarnhaol ac yn gefnogol.</a:t>
            </a:r>
          </a:p>
          <a:p>
            <a:r>
              <a:rPr lang="cy-GB" b="1" dirty="0">
                <a:solidFill>
                  <a:srgbClr val="FF0000"/>
                </a:solidFill>
              </a:rPr>
              <a:t>Hunanofal ysbrydol</a:t>
            </a:r>
            <a:r>
              <a:rPr lang="cy-GB" dirty="0"/>
              <a:t>: cydnabod a meithrin cryfder o bethau mewn bywyd sy'n fwy na chi eich hun, megis eich cymuned neu'ch amgylchedd.</a:t>
            </a:r>
          </a:p>
          <a:p>
            <a:r>
              <a:rPr lang="cy-GB" b="1" dirty="0">
                <a:solidFill>
                  <a:srgbClr val="FF0000"/>
                </a:solidFill>
              </a:rPr>
              <a:t>Hunanofal yn y gweithle a phroffesiynol</a:t>
            </a:r>
            <a:r>
              <a:rPr lang="cy-GB" dirty="0"/>
              <a:t>: dod o hyd i gydbwysedd da rhwng bywyd a gwaith.</a:t>
            </a:r>
          </a:p>
          <a:p>
            <a:endParaRPr lang="en-GB" dirty="0"/>
          </a:p>
        </p:txBody>
      </p:sp>
    </p:spTree>
    <p:extLst>
      <p:ext uri="{BB962C8B-B14F-4D97-AF65-F5344CB8AC3E}">
        <p14:creationId xmlns:p14="http://schemas.microsoft.com/office/powerpoint/2010/main" val="236487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3319-1FBD-4945-8D52-20354E3D3FF2}"/>
              </a:ext>
            </a:extLst>
          </p:cNvPr>
          <p:cNvSpPr>
            <a:spLocks noGrp="1"/>
          </p:cNvSpPr>
          <p:nvPr>
            <p:ph type="title"/>
          </p:nvPr>
        </p:nvSpPr>
        <p:spPr/>
        <p:txBody>
          <a:bodyPr/>
          <a:lstStyle/>
          <a:p>
            <a:endParaRPr lang="en-GB" dirty="0"/>
          </a:p>
        </p:txBody>
      </p:sp>
      <p:pic>
        <p:nvPicPr>
          <p:cNvPr id="7" name="Content Placeholder 6">
            <a:extLst>
              <a:ext uri="{FF2B5EF4-FFF2-40B4-BE49-F238E27FC236}">
                <a16:creationId xmlns:a16="http://schemas.microsoft.com/office/drawing/2014/main" id="{4FEFC689-6B66-4C7E-A15C-BFA4FBFB76A4}"/>
              </a:ext>
            </a:extLst>
          </p:cNvPr>
          <p:cNvPicPr>
            <a:picLocks noGrp="1" noChangeAspect="1"/>
          </p:cNvPicPr>
          <p:nvPr>
            <p:ph idx="1"/>
          </p:nvPr>
        </p:nvPicPr>
        <p:blipFill>
          <a:blip r:embed="rId3"/>
          <a:stretch>
            <a:fillRect/>
          </a:stretch>
        </p:blipFill>
        <p:spPr>
          <a:xfrm>
            <a:off x="1330589" y="170584"/>
            <a:ext cx="8673489" cy="3930650"/>
          </a:xfrm>
        </p:spPr>
      </p:pic>
      <p:sp>
        <p:nvSpPr>
          <p:cNvPr id="5" name="TextBox 4">
            <a:extLst>
              <a:ext uri="{FF2B5EF4-FFF2-40B4-BE49-F238E27FC236}">
                <a16:creationId xmlns:a16="http://schemas.microsoft.com/office/drawing/2014/main" id="{8C5DA408-A37E-425E-935A-387A8C48DC70}"/>
              </a:ext>
            </a:extLst>
          </p:cNvPr>
          <p:cNvSpPr txBox="1"/>
          <p:nvPr/>
        </p:nvSpPr>
        <p:spPr>
          <a:xfrm>
            <a:off x="242251" y="4185553"/>
            <a:ext cx="9122955" cy="2031325"/>
          </a:xfrm>
          <a:prstGeom prst="rect">
            <a:avLst/>
          </a:prstGeom>
          <a:noFill/>
        </p:spPr>
        <p:txBody>
          <a:bodyPr wrap="square">
            <a:spAutoFit/>
          </a:bodyPr>
          <a:lstStyle/>
          <a:p>
            <a:r>
              <a:rPr lang="cy-GB" dirty="0"/>
              <a:t>Cysylltwch â Ni:	   	 </a:t>
            </a:r>
          </a:p>
          <a:p>
            <a:r>
              <a:rPr lang="cy-GB" dirty="0"/>
              <a:t>Campws Caerfyrddin	 		 	 </a:t>
            </a:r>
          </a:p>
          <a:p>
            <a:r>
              <a:rPr lang="cy-GB" dirty="0"/>
              <a:t>01267 676 830	   	 	 </a:t>
            </a:r>
          </a:p>
          <a:p>
            <a:r>
              <a:rPr lang="cy-GB" dirty="0"/>
              <a:t> 	 	 	 	 </a:t>
            </a:r>
          </a:p>
          <a:p>
            <a:r>
              <a:rPr lang="cy-GB" dirty="0"/>
              <a:t> Campws Abertawe	 	  Samariaid                                                                                                            </a:t>
            </a:r>
          </a:p>
          <a:p>
            <a:r>
              <a:rPr lang="cy-GB" dirty="0"/>
              <a:t>                                                     Y tu allan i oriau</a:t>
            </a:r>
          </a:p>
          <a:p>
            <a:r>
              <a:rPr lang="cy-GB" dirty="0"/>
              <a:t>01792 481206	 	116 123</a:t>
            </a:r>
          </a:p>
        </p:txBody>
      </p:sp>
      <p:sp>
        <p:nvSpPr>
          <p:cNvPr id="9" name="TextBox 8">
            <a:extLst>
              <a:ext uri="{FF2B5EF4-FFF2-40B4-BE49-F238E27FC236}">
                <a16:creationId xmlns:a16="http://schemas.microsoft.com/office/drawing/2014/main" id="{A691DB7F-2006-4FD6-BB4D-82CC8EBC827D}"/>
              </a:ext>
            </a:extLst>
          </p:cNvPr>
          <p:cNvSpPr txBox="1"/>
          <p:nvPr/>
        </p:nvSpPr>
        <p:spPr>
          <a:xfrm>
            <a:off x="6096000" y="5015620"/>
            <a:ext cx="5936055" cy="646331"/>
          </a:xfrm>
          <a:prstGeom prst="rect">
            <a:avLst/>
          </a:prstGeom>
          <a:noFill/>
          <a:ln w="19050">
            <a:solidFill>
              <a:srgbClr val="FF0000"/>
            </a:solidFill>
          </a:ln>
        </p:spPr>
        <p:txBody>
          <a:bodyPr wrap="square" rtlCol="0">
            <a:spAutoFit/>
          </a:bodyPr>
          <a:lstStyle/>
          <a:p>
            <a:r>
              <a:rPr lang="en-GB"/>
              <a:t>https://www.uwtsd.ac.uk/student-services/student-wellbeing/</a:t>
            </a:r>
            <a:endParaRPr lang="en-GB" dirty="0"/>
          </a:p>
        </p:txBody>
      </p:sp>
    </p:spTree>
    <p:extLst>
      <p:ext uri="{BB962C8B-B14F-4D97-AF65-F5344CB8AC3E}">
        <p14:creationId xmlns:p14="http://schemas.microsoft.com/office/powerpoint/2010/main" val="2984425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A81DD-CAFC-4CC7-9037-EB19DB17720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6E94443-BE74-4035-9DA8-9DCF44409065}"/>
              </a:ext>
            </a:extLst>
          </p:cNvPr>
          <p:cNvPicPr>
            <a:picLocks noGrp="1" noChangeAspect="1"/>
          </p:cNvPicPr>
          <p:nvPr>
            <p:ph idx="1"/>
          </p:nvPr>
        </p:nvPicPr>
        <p:blipFill>
          <a:blip r:embed="rId3"/>
          <a:stretch>
            <a:fillRect/>
          </a:stretch>
        </p:blipFill>
        <p:spPr>
          <a:xfrm>
            <a:off x="838200" y="271604"/>
            <a:ext cx="10958465" cy="5504507"/>
          </a:xfrm>
        </p:spPr>
      </p:pic>
      <p:sp>
        <p:nvSpPr>
          <p:cNvPr id="6" name="TextBox 5">
            <a:extLst>
              <a:ext uri="{FF2B5EF4-FFF2-40B4-BE49-F238E27FC236}">
                <a16:creationId xmlns:a16="http://schemas.microsoft.com/office/drawing/2014/main" id="{6EA71438-70FB-4484-BFF6-90D30A0D9551}"/>
              </a:ext>
            </a:extLst>
          </p:cNvPr>
          <p:cNvSpPr txBox="1"/>
          <p:nvPr/>
        </p:nvSpPr>
        <p:spPr>
          <a:xfrm>
            <a:off x="8057584" y="5468293"/>
            <a:ext cx="3929204" cy="369332"/>
          </a:xfrm>
          <a:prstGeom prst="rect">
            <a:avLst/>
          </a:prstGeom>
          <a:noFill/>
          <a:ln w="19050">
            <a:solidFill>
              <a:srgbClr val="FF0000"/>
            </a:solidFill>
          </a:ln>
        </p:spPr>
        <p:txBody>
          <a:bodyPr wrap="square" rtlCol="0">
            <a:spAutoFit/>
          </a:bodyPr>
          <a:lstStyle/>
          <a:p>
            <a:r>
              <a:rPr lang="en-GB"/>
              <a:t>https://www.uwtsd.ac.uk/togetherall/</a:t>
            </a:r>
            <a:endParaRPr lang="en-GB" dirty="0"/>
          </a:p>
        </p:txBody>
      </p:sp>
    </p:spTree>
    <p:extLst>
      <p:ext uri="{BB962C8B-B14F-4D97-AF65-F5344CB8AC3E}">
        <p14:creationId xmlns:p14="http://schemas.microsoft.com/office/powerpoint/2010/main" val="3914253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DCC25-4F08-419C-9B9F-A7997037B173}"/>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BE4BEE9-F8E7-4DE3-B020-E0766510EE42}"/>
              </a:ext>
            </a:extLst>
          </p:cNvPr>
          <p:cNvPicPr>
            <a:picLocks noGrp="1" noChangeAspect="1"/>
          </p:cNvPicPr>
          <p:nvPr>
            <p:ph idx="1"/>
          </p:nvPr>
        </p:nvPicPr>
        <p:blipFill>
          <a:blip r:embed="rId3"/>
          <a:stretch>
            <a:fillRect/>
          </a:stretch>
        </p:blipFill>
        <p:spPr>
          <a:xfrm>
            <a:off x="1547091" y="230909"/>
            <a:ext cx="9097818" cy="4888057"/>
          </a:xfrm>
        </p:spPr>
      </p:pic>
      <p:sp>
        <p:nvSpPr>
          <p:cNvPr id="7" name="TextBox 6">
            <a:extLst>
              <a:ext uri="{FF2B5EF4-FFF2-40B4-BE49-F238E27FC236}">
                <a16:creationId xmlns:a16="http://schemas.microsoft.com/office/drawing/2014/main" id="{45742441-D4FC-46DC-B76A-D97D418EB1EB}"/>
              </a:ext>
            </a:extLst>
          </p:cNvPr>
          <p:cNvSpPr txBox="1"/>
          <p:nvPr/>
        </p:nvSpPr>
        <p:spPr>
          <a:xfrm>
            <a:off x="2053102" y="5453980"/>
            <a:ext cx="8085796" cy="369332"/>
          </a:xfrm>
          <a:prstGeom prst="rect">
            <a:avLst/>
          </a:prstGeom>
          <a:noFill/>
          <a:ln w="12700">
            <a:solidFill>
              <a:srgbClr val="FF0000"/>
            </a:solidFill>
          </a:ln>
        </p:spPr>
        <p:txBody>
          <a:bodyPr wrap="square" rtlCol="0">
            <a:spAutoFit/>
          </a:bodyPr>
          <a:lstStyle/>
          <a:p>
            <a:r>
              <a:rPr lang="en-GB"/>
              <a:t>https://www.uwtsd.ac.uk/student-services/mental-health-advisory-service/</a:t>
            </a:r>
            <a:endParaRPr lang="en-GB" dirty="0"/>
          </a:p>
        </p:txBody>
      </p:sp>
    </p:spTree>
    <p:extLst>
      <p:ext uri="{BB962C8B-B14F-4D97-AF65-F5344CB8AC3E}">
        <p14:creationId xmlns:p14="http://schemas.microsoft.com/office/powerpoint/2010/main" val="2292268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02B42-E7CD-430E-A899-89EAD33EC4CF}"/>
              </a:ext>
            </a:extLst>
          </p:cNvPr>
          <p:cNvSpPr>
            <a:spLocks noGrp="1"/>
          </p:cNvSpPr>
          <p:nvPr>
            <p:ph type="title"/>
          </p:nvPr>
        </p:nvSpPr>
        <p:spPr/>
        <p:txBody>
          <a:bodyPr/>
          <a:lstStyle/>
          <a:p>
            <a:endParaRPr lang="en-GB"/>
          </a:p>
        </p:txBody>
      </p:sp>
      <p:pic>
        <p:nvPicPr>
          <p:cNvPr id="5" name="Content Placeholder 4" descr="Logo&#10;&#10;Description automatically generated">
            <a:extLst>
              <a:ext uri="{FF2B5EF4-FFF2-40B4-BE49-F238E27FC236}">
                <a16:creationId xmlns:a16="http://schemas.microsoft.com/office/drawing/2014/main" id="{26020100-4368-496D-8595-FC084F0767F4}"/>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472253" y="853210"/>
            <a:ext cx="4874401" cy="1674957"/>
          </a:xfrm>
        </p:spPr>
      </p:pic>
      <p:sp>
        <p:nvSpPr>
          <p:cNvPr id="6" name="TextBox 5">
            <a:extLst>
              <a:ext uri="{FF2B5EF4-FFF2-40B4-BE49-F238E27FC236}">
                <a16:creationId xmlns:a16="http://schemas.microsoft.com/office/drawing/2014/main" id="{8147EF4B-B445-49E8-A872-6B313555CE24}"/>
              </a:ext>
            </a:extLst>
          </p:cNvPr>
          <p:cNvSpPr txBox="1"/>
          <p:nvPr/>
        </p:nvSpPr>
        <p:spPr>
          <a:xfrm>
            <a:off x="1671254" y="5756275"/>
            <a:ext cx="4874401" cy="230832"/>
          </a:xfrm>
          <a:prstGeom prst="rect">
            <a:avLst/>
          </a:prstGeom>
          <a:noFill/>
        </p:spPr>
        <p:txBody>
          <a:bodyPr wrap="square" rtlCol="0">
            <a:spAutoFit/>
          </a:bodyPr>
          <a:lstStyle/>
          <a:p>
            <a:r>
              <a:rPr lang="en-GB" sz="900">
                <a:hlinkClick r:id="rId4" tooltip="https://en.wikipedia.org/wiki/Mind_(charity)"/>
              </a:rPr>
              <a:t>This Photo</a:t>
            </a:r>
            <a:r>
              <a:rPr lang="en-GB" sz="900"/>
              <a:t> by Unknown Author is licensed under </a:t>
            </a:r>
            <a:r>
              <a:rPr lang="en-GB" sz="900">
                <a:hlinkClick r:id="rId5" tooltip="https://creativecommons.org/licenses/by-sa/3.0/"/>
              </a:rPr>
              <a:t>CC BY-SA</a:t>
            </a:r>
            <a:endParaRPr lang="en-GB" sz="900"/>
          </a:p>
        </p:txBody>
      </p:sp>
      <p:pic>
        <p:nvPicPr>
          <p:cNvPr id="7" name="Picture 6">
            <a:extLst>
              <a:ext uri="{FF2B5EF4-FFF2-40B4-BE49-F238E27FC236}">
                <a16:creationId xmlns:a16="http://schemas.microsoft.com/office/drawing/2014/main" id="{F4EC44DA-3E52-4A80-B55C-8D1F0C654732}"/>
              </a:ext>
            </a:extLst>
          </p:cNvPr>
          <p:cNvPicPr>
            <a:picLocks noChangeAspect="1"/>
          </p:cNvPicPr>
          <p:nvPr/>
        </p:nvPicPr>
        <p:blipFill>
          <a:blip r:embed="rId6"/>
          <a:stretch>
            <a:fillRect/>
          </a:stretch>
        </p:blipFill>
        <p:spPr>
          <a:xfrm>
            <a:off x="6373093" y="1215084"/>
            <a:ext cx="5440218" cy="3680691"/>
          </a:xfrm>
          <a:prstGeom prst="rect">
            <a:avLst/>
          </a:prstGeom>
        </p:spPr>
      </p:pic>
      <p:pic>
        <p:nvPicPr>
          <p:cNvPr id="8" name="Picture 7">
            <a:extLst>
              <a:ext uri="{FF2B5EF4-FFF2-40B4-BE49-F238E27FC236}">
                <a16:creationId xmlns:a16="http://schemas.microsoft.com/office/drawing/2014/main" id="{F36FF37F-BAC9-4053-88D6-CA6AFF7B4853}"/>
              </a:ext>
            </a:extLst>
          </p:cNvPr>
          <p:cNvPicPr>
            <a:picLocks noChangeAspect="1"/>
          </p:cNvPicPr>
          <p:nvPr/>
        </p:nvPicPr>
        <p:blipFill>
          <a:blip r:embed="rId7"/>
          <a:stretch>
            <a:fillRect/>
          </a:stretch>
        </p:blipFill>
        <p:spPr>
          <a:xfrm>
            <a:off x="0" y="3508160"/>
            <a:ext cx="5818909" cy="2478947"/>
          </a:xfrm>
          <a:prstGeom prst="rect">
            <a:avLst/>
          </a:prstGeom>
        </p:spPr>
      </p:pic>
    </p:spTree>
    <p:extLst>
      <p:ext uri="{BB962C8B-B14F-4D97-AF65-F5344CB8AC3E}">
        <p14:creationId xmlns:p14="http://schemas.microsoft.com/office/powerpoint/2010/main" val="2543790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4C6D2C5-4DE0-42AE-ADB0-3E265A954C58}"/>
              </a:ext>
            </a:extLst>
          </p:cNvPr>
          <p:cNvSpPr>
            <a:spLocks noGrp="1"/>
          </p:cNvSpPr>
          <p:nvPr>
            <p:ph type="title"/>
          </p:nvPr>
        </p:nvSpPr>
        <p:spPr/>
        <p:txBody>
          <a:bodyPr/>
          <a:lstStyle/>
          <a:p>
            <a:r>
              <a:rPr lang="en-GB" dirty="0" err="1"/>
              <a:t>Apiau</a:t>
            </a:r>
            <a:r>
              <a:rPr lang="en-GB" dirty="0"/>
              <a:t>:</a:t>
            </a:r>
          </a:p>
        </p:txBody>
      </p:sp>
      <p:pic>
        <p:nvPicPr>
          <p:cNvPr id="3" name="Picture 2" descr="A picture containing text, clipart&#10;&#10;Description automatically generated">
            <a:extLst>
              <a:ext uri="{FF2B5EF4-FFF2-40B4-BE49-F238E27FC236}">
                <a16:creationId xmlns:a16="http://schemas.microsoft.com/office/drawing/2014/main" id="{1EC9C538-EB40-4BA9-A1D1-7ACC720EE9E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229100" y="1857085"/>
            <a:ext cx="3733800" cy="3953166"/>
          </a:xfrm>
          <a:prstGeom prst="rect">
            <a:avLst/>
          </a:prstGeom>
        </p:spPr>
      </p:pic>
      <p:sp>
        <p:nvSpPr>
          <p:cNvPr id="4" name="TextBox 3">
            <a:extLst>
              <a:ext uri="{FF2B5EF4-FFF2-40B4-BE49-F238E27FC236}">
                <a16:creationId xmlns:a16="http://schemas.microsoft.com/office/drawing/2014/main" id="{B543E8B2-12AB-44D3-BD3D-08DEDFB8D0AA}"/>
              </a:ext>
            </a:extLst>
          </p:cNvPr>
          <p:cNvSpPr txBox="1"/>
          <p:nvPr/>
        </p:nvSpPr>
        <p:spPr>
          <a:xfrm>
            <a:off x="4229100" y="6743700"/>
            <a:ext cx="3733800" cy="230832"/>
          </a:xfrm>
          <a:prstGeom prst="rect">
            <a:avLst/>
          </a:prstGeom>
          <a:noFill/>
        </p:spPr>
        <p:txBody>
          <a:bodyPr wrap="square" rtlCol="0">
            <a:spAutoFit/>
          </a:bodyPr>
          <a:lstStyle/>
          <a:p>
            <a:r>
              <a:rPr lang="en-GB" sz="900">
                <a:hlinkClick r:id="rId4" tooltip="https://www.casimedicos.com/apps/product/headspace-meditacion-y-sueno/"/>
              </a:rPr>
              <a:t>This Photo</a:t>
            </a:r>
            <a:r>
              <a:rPr lang="en-GB" sz="900"/>
              <a:t> by Unknown Author is licensed under </a:t>
            </a:r>
            <a:r>
              <a:rPr lang="en-GB" sz="900">
                <a:hlinkClick r:id="rId4" tooltip="https://creativecommons.org/licenses/by-nc-nd/3.0/"/>
              </a:rPr>
              <a:t>CC BY-NC-ND</a:t>
            </a:r>
            <a:endParaRPr lang="en-GB" sz="900"/>
          </a:p>
        </p:txBody>
      </p:sp>
      <p:pic>
        <p:nvPicPr>
          <p:cNvPr id="6" name="Picture 5">
            <a:extLst>
              <a:ext uri="{FF2B5EF4-FFF2-40B4-BE49-F238E27FC236}">
                <a16:creationId xmlns:a16="http://schemas.microsoft.com/office/drawing/2014/main" id="{9072F0C3-A5CC-4736-B14C-4F429221BC03}"/>
              </a:ext>
            </a:extLst>
          </p:cNvPr>
          <p:cNvPicPr>
            <a:picLocks noChangeAspect="1"/>
          </p:cNvPicPr>
          <p:nvPr/>
        </p:nvPicPr>
        <p:blipFill>
          <a:blip r:embed="rId5">
            <a:extLst>
              <a:ext uri="{837473B0-CC2E-450A-ABE3-18F120FF3D39}">
                <a1611:picAttrSrcUrl xmlns:a1611="http://schemas.microsoft.com/office/drawing/2016/11/main" r:id="rId4"/>
              </a:ext>
            </a:extLst>
          </a:blip>
          <a:stretch>
            <a:fillRect/>
          </a:stretch>
        </p:blipFill>
        <p:spPr>
          <a:xfrm>
            <a:off x="8321019" y="1493822"/>
            <a:ext cx="3259626" cy="4316429"/>
          </a:xfrm>
          <a:prstGeom prst="rect">
            <a:avLst/>
          </a:prstGeom>
        </p:spPr>
      </p:pic>
      <p:sp>
        <p:nvSpPr>
          <p:cNvPr id="9" name="TextBox 8">
            <a:extLst>
              <a:ext uri="{FF2B5EF4-FFF2-40B4-BE49-F238E27FC236}">
                <a16:creationId xmlns:a16="http://schemas.microsoft.com/office/drawing/2014/main" id="{B55C2550-B7FF-4773-95BE-9D68C329C984}"/>
              </a:ext>
            </a:extLst>
          </p:cNvPr>
          <p:cNvSpPr txBox="1"/>
          <p:nvPr/>
        </p:nvSpPr>
        <p:spPr>
          <a:xfrm>
            <a:off x="7130473" y="6858000"/>
            <a:ext cx="4450172" cy="230832"/>
          </a:xfrm>
          <a:prstGeom prst="rect">
            <a:avLst/>
          </a:prstGeom>
          <a:noFill/>
        </p:spPr>
        <p:txBody>
          <a:bodyPr wrap="square" rtlCol="0">
            <a:spAutoFit/>
          </a:bodyPr>
          <a:lstStyle/>
          <a:p>
            <a:r>
              <a:rPr lang="en-GB" sz="900">
                <a:hlinkClick r:id="rId4" tooltip="http://www.finsmes.com/2019/07/calm-raises-additional-27m-in-series-b-funding.html"/>
              </a:rPr>
              <a:t>This Photo</a:t>
            </a:r>
            <a:r>
              <a:rPr lang="en-GB" sz="900"/>
              <a:t> by Unknown Author is licensed under </a:t>
            </a:r>
            <a:r>
              <a:rPr lang="en-GB" sz="900">
                <a:hlinkClick r:id="rId4" tooltip="https://creativecommons.org/licenses/by-nc-nd/3.0/"/>
              </a:rPr>
              <a:t>CC BY-NC-ND</a:t>
            </a:r>
            <a:endParaRPr lang="en-GB" sz="900"/>
          </a:p>
        </p:txBody>
      </p:sp>
      <p:pic>
        <p:nvPicPr>
          <p:cNvPr id="11" name="Picture 10" descr="Logo, company name&#10;&#10;Description automatically generated">
            <a:extLst>
              <a:ext uri="{FF2B5EF4-FFF2-40B4-BE49-F238E27FC236}">
                <a16:creationId xmlns:a16="http://schemas.microsoft.com/office/drawing/2014/main" id="{689E2B2C-D52B-4387-B81B-AE0BEB342B07}"/>
              </a:ext>
            </a:extLst>
          </p:cNvPr>
          <p:cNvPicPr>
            <a:picLocks noChangeAspect="1"/>
          </p:cNvPicPr>
          <p:nvPr/>
        </p:nvPicPr>
        <p:blipFill>
          <a:blip r:embed="rId6">
            <a:extLst>
              <a:ext uri="{837473B0-CC2E-450A-ABE3-18F120FF3D39}">
                <a1611:picAttrSrcUrl xmlns:a1611="http://schemas.microsoft.com/office/drawing/2016/11/main" r:id="rId4"/>
              </a:ext>
            </a:extLst>
          </a:blip>
          <a:stretch>
            <a:fillRect/>
          </a:stretch>
        </p:blipFill>
        <p:spPr>
          <a:xfrm>
            <a:off x="362138" y="1857085"/>
            <a:ext cx="3259625" cy="3786769"/>
          </a:xfrm>
          <a:prstGeom prst="rect">
            <a:avLst/>
          </a:prstGeom>
        </p:spPr>
      </p:pic>
      <p:sp>
        <p:nvSpPr>
          <p:cNvPr id="12" name="TextBox 11">
            <a:extLst>
              <a:ext uri="{FF2B5EF4-FFF2-40B4-BE49-F238E27FC236}">
                <a16:creationId xmlns:a16="http://schemas.microsoft.com/office/drawing/2014/main" id="{71B69E75-8BF3-4FF8-9495-EC5731980A1F}"/>
              </a:ext>
            </a:extLst>
          </p:cNvPr>
          <p:cNvSpPr txBox="1"/>
          <p:nvPr/>
        </p:nvSpPr>
        <p:spPr>
          <a:xfrm>
            <a:off x="3714750" y="5810250"/>
            <a:ext cx="4762500" cy="230832"/>
          </a:xfrm>
          <a:prstGeom prst="rect">
            <a:avLst/>
          </a:prstGeom>
          <a:noFill/>
        </p:spPr>
        <p:txBody>
          <a:bodyPr wrap="square" rtlCol="0">
            <a:spAutoFit/>
          </a:bodyPr>
          <a:lstStyle/>
          <a:p>
            <a:r>
              <a:rPr lang="en-GB" sz="900">
                <a:hlinkClick r:id="rId4" tooltip="https://mieact.org.au/portal/where-to-go-next/"/>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78585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7E7D9-3A57-41B0-97D0-50A9EFEBCF14}"/>
              </a:ext>
            </a:extLst>
          </p:cNvPr>
          <p:cNvSpPr>
            <a:spLocks noGrp="1"/>
          </p:cNvSpPr>
          <p:nvPr>
            <p:ph type="title"/>
          </p:nvPr>
        </p:nvSpPr>
        <p:spPr/>
        <p:txBody>
          <a:bodyPr/>
          <a:lstStyle/>
          <a:p>
            <a:r>
              <a:rPr lang="cy-GB" dirty="0"/>
              <a:t>Darllen a Awgrymir:</a:t>
            </a:r>
          </a:p>
        </p:txBody>
      </p:sp>
      <p:pic>
        <p:nvPicPr>
          <p:cNvPr id="5" name="Content Placeholder 4" descr="Text&#10;&#10;Description automatically generated">
            <a:extLst>
              <a:ext uri="{FF2B5EF4-FFF2-40B4-BE49-F238E27FC236}">
                <a16:creationId xmlns:a16="http://schemas.microsoft.com/office/drawing/2014/main" id="{0CBAF79D-A506-488A-9517-E36C7E6C4A06}"/>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7310437" y="1690689"/>
            <a:ext cx="2428875" cy="3600448"/>
          </a:xfrm>
        </p:spPr>
      </p:pic>
      <p:sp>
        <p:nvSpPr>
          <p:cNvPr id="6" name="TextBox 5">
            <a:extLst>
              <a:ext uri="{FF2B5EF4-FFF2-40B4-BE49-F238E27FC236}">
                <a16:creationId xmlns:a16="http://schemas.microsoft.com/office/drawing/2014/main" id="{AEDE88C5-D287-4FC7-BF3E-4A274545D560}"/>
              </a:ext>
            </a:extLst>
          </p:cNvPr>
          <p:cNvSpPr txBox="1"/>
          <p:nvPr/>
        </p:nvSpPr>
        <p:spPr>
          <a:xfrm>
            <a:off x="4881562" y="5653087"/>
            <a:ext cx="2428875" cy="369332"/>
          </a:xfrm>
          <a:prstGeom prst="rect">
            <a:avLst/>
          </a:prstGeom>
          <a:noFill/>
        </p:spPr>
        <p:txBody>
          <a:bodyPr wrap="square" rtlCol="0">
            <a:spAutoFit/>
          </a:bodyPr>
          <a:lstStyle/>
          <a:p>
            <a:r>
              <a:rPr lang="en-GB" sz="900">
                <a:hlinkClick r:id="rId4" tooltip="http://en.wikipedia.org/wiki/File:The_7_Habits_of_Highly_Effective_People.jpg"/>
              </a:rPr>
              <a:t>This Photo</a:t>
            </a:r>
            <a:r>
              <a:rPr lang="en-GB" sz="900"/>
              <a:t> by Unknown Author is licensed under </a:t>
            </a:r>
            <a:r>
              <a:rPr lang="en-GB" sz="900">
                <a:hlinkClick r:id="rId4" tooltip="https://creativecommons.org/licenses/by-sa/3.0/"/>
              </a:rPr>
              <a:t>CC BY-SA</a:t>
            </a:r>
            <a:endParaRPr lang="en-GB" sz="900"/>
          </a:p>
        </p:txBody>
      </p:sp>
      <p:pic>
        <p:nvPicPr>
          <p:cNvPr id="8" name="Picture 7" descr="Text&#10;&#10;Description automatically generated">
            <a:extLst>
              <a:ext uri="{FF2B5EF4-FFF2-40B4-BE49-F238E27FC236}">
                <a16:creationId xmlns:a16="http://schemas.microsoft.com/office/drawing/2014/main" id="{53E86A02-8775-4D12-ADBD-1BEFAC30B6F5}"/>
              </a:ext>
            </a:extLst>
          </p:cNvPr>
          <p:cNvPicPr>
            <a:picLocks noChangeAspect="1"/>
          </p:cNvPicPr>
          <p:nvPr/>
        </p:nvPicPr>
        <p:blipFill>
          <a:blip r:embed="rId5"/>
          <a:stretch>
            <a:fillRect/>
          </a:stretch>
        </p:blipFill>
        <p:spPr>
          <a:xfrm>
            <a:off x="1280526" y="1800213"/>
            <a:ext cx="2352692" cy="3257574"/>
          </a:xfrm>
          <a:prstGeom prst="rect">
            <a:avLst/>
          </a:prstGeom>
        </p:spPr>
      </p:pic>
    </p:spTree>
    <p:extLst>
      <p:ext uri="{BB962C8B-B14F-4D97-AF65-F5344CB8AC3E}">
        <p14:creationId xmlns:p14="http://schemas.microsoft.com/office/powerpoint/2010/main" val="1996904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958966-EFBC-4010-8FBC-363F6E4190E1}"/>
              </a:ext>
            </a:extLst>
          </p:cNvPr>
          <p:cNvSpPr>
            <a:spLocks noGrp="1"/>
          </p:cNvSpPr>
          <p:nvPr>
            <p:ph type="title"/>
          </p:nvPr>
        </p:nvSpPr>
        <p:spPr/>
        <p:txBody>
          <a:bodyPr/>
          <a:lstStyle/>
          <a:p>
            <a:r>
              <a:rPr lang="cy-GB" dirty="0"/>
              <a:t>Ychydig o wybodaeth ychwanegol am les:</a:t>
            </a:r>
            <a:r>
              <a:rPr lang="en-GB" dirty="0"/>
              <a:t>
</a:t>
            </a:r>
          </a:p>
        </p:txBody>
      </p:sp>
      <p:sp>
        <p:nvSpPr>
          <p:cNvPr id="8" name="Content Placeholder 7">
            <a:extLst>
              <a:ext uri="{FF2B5EF4-FFF2-40B4-BE49-F238E27FC236}">
                <a16:creationId xmlns:a16="http://schemas.microsoft.com/office/drawing/2014/main" id="{C856C571-B338-4C7E-932F-B0EF04FB452B}"/>
              </a:ext>
            </a:extLst>
          </p:cNvPr>
          <p:cNvSpPr>
            <a:spLocks noGrp="1"/>
          </p:cNvSpPr>
          <p:nvPr>
            <p:ph idx="1"/>
          </p:nvPr>
        </p:nvSpPr>
        <p:spPr/>
        <p:txBody>
          <a:bodyPr/>
          <a:lstStyle/>
          <a:p>
            <a:r>
              <a:rPr lang="en-GB" dirty="0">
                <a:hlinkClick r:id="rId2"/>
              </a:rPr>
              <a:t>https://www.youtube.com/watch?v=9C9LgDjIwJY</a:t>
            </a:r>
            <a:r>
              <a:rPr lang="en-GB" dirty="0"/>
              <a:t> </a:t>
            </a:r>
            <a:r>
              <a:rPr lang="cy-GB" dirty="0"/>
              <a:t>Cymorth Addysg – 44 mun</a:t>
            </a:r>
          </a:p>
          <a:p>
            <a:r>
              <a:rPr lang="cy-GB" dirty="0">
                <a:hlinkClick r:id="rId2"/>
              </a:rPr>
              <a:t>https://www.youtube.com/watch?v=uVneCkdaN_4</a:t>
            </a:r>
            <a:r>
              <a:rPr lang="cy-GB" dirty="0"/>
              <a:t> beth sy’n hyrwyddo addysg athrawon lles</a:t>
            </a:r>
          </a:p>
        </p:txBody>
      </p:sp>
    </p:spTree>
    <p:extLst>
      <p:ext uri="{BB962C8B-B14F-4D97-AF65-F5344CB8AC3E}">
        <p14:creationId xmlns:p14="http://schemas.microsoft.com/office/powerpoint/2010/main" val="46142555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2883E3-6856-4B85-9458-6D23640F8B9E}">
  <ds:schemaRefs>
    <ds:schemaRef ds:uri="http://schemas.microsoft.com/sharepoint/v3/contenttype/forms"/>
  </ds:schemaRefs>
</ds:datastoreItem>
</file>

<file path=customXml/itemProps2.xml><?xml version="1.0" encoding="utf-8"?>
<ds:datastoreItem xmlns:ds="http://schemas.openxmlformats.org/officeDocument/2006/customXml" ds:itemID="{2EF02F3F-708B-43AB-8FBC-3272CB355ECE}">
  <ds:schemaRefs>
    <ds:schemaRef ds:uri="46b8f10f-f56e-4e87-af4a-2384ac144562"/>
    <ds:schemaRef ds:uri="http://schemas.microsoft.com/office/2006/metadata/properties"/>
    <ds:schemaRef ds:uri="http://schemas.microsoft.com/office/infopath/2007/PartnerControls"/>
    <ds:schemaRef ds:uri="92c24619-d6d5-42cf-b618-23d930ad9f20"/>
  </ds:schemaRefs>
</ds:datastoreItem>
</file>

<file path=customXml/itemProps3.xml><?xml version="1.0" encoding="utf-8"?>
<ds:datastoreItem xmlns:ds="http://schemas.openxmlformats.org/officeDocument/2006/customXml" ds:itemID="{FFB16EC5-3548-4C1F-BC88-48838F4BDC1B}"/>
</file>

<file path=docProps/app.xml><?xml version="1.0" encoding="utf-8"?>
<Properties xmlns="http://schemas.openxmlformats.org/officeDocument/2006/extended-properties" xmlns:vt="http://schemas.openxmlformats.org/officeDocument/2006/docPropsVTypes">
  <Template>Athrofa_Powerpoint_2021 WS</Template>
  <TotalTime>742</TotalTime>
  <Words>2025</Words>
  <Application>Microsoft Office PowerPoint</Application>
  <PresentationFormat>Widescreen</PresentationFormat>
  <Paragraphs>131</Paragraphs>
  <Slides>23</Slides>
  <Notes>19</Notes>
  <HiddenSlides>0</HiddenSlides>
  <MMClips>0</MMClips>
  <ScaleCrop>false</ScaleCrop>
  <HeadingPairs>
    <vt:vector size="4" baseType="variant">
      <vt:variant>
        <vt:lpstr>Theme</vt:lpstr>
      </vt:variant>
      <vt:variant>
        <vt:i4>2</vt:i4>
      </vt:variant>
      <vt:variant>
        <vt:lpstr>Slide Titles</vt:lpstr>
      </vt:variant>
      <vt:variant>
        <vt:i4>23</vt:i4>
      </vt:variant>
    </vt:vector>
  </HeadingPairs>
  <TitlesOfParts>
    <vt:vector size="25" baseType="lpstr">
      <vt:lpstr>Custom Design</vt:lpstr>
      <vt:lpstr>Office Theme</vt:lpstr>
      <vt:lpstr>PowerPoint Presentation</vt:lpstr>
      <vt:lpstr>Beth yw lles?
</vt:lpstr>
      <vt:lpstr>Cynnydd sydyn yn symptomau iechyd meddwl gwael: </vt:lpstr>
      <vt:lpstr>Mae'r proffesiwn wedi gweld lefelau straen cynyddol: </vt:lpstr>
      <vt:lpstr>Mae cadw staff yn parhau’n bryder cynyddol: </vt:lpstr>
      <vt:lpstr>Pam mae'n bwysig?</vt:lpstr>
      <vt:lpstr>Pam ydych chi'n addysgu/eisiau addysgu?
</vt:lpstr>
      <vt:lpstr>Ailgysylltu â’ch pwrpas:</vt:lpstr>
      <vt:lpstr>Ikigai</vt:lpstr>
      <vt:lpstr>Wedi’i lunio ar sail profiad:</vt:lpstr>
      <vt:lpstr>Nawr, meddyliwch am athro na wnaeth eich ysbrydoli.</vt:lpstr>
      <vt:lpstr>Arwyr bob dydd
</vt:lpstr>
      <vt:lpstr>PowerPoint Presentation</vt:lpstr>
      <vt:lpstr>PowerPoint Presentation</vt:lpstr>
      <vt:lpstr>Naw tan dri? Dwyt ti ddim o ddifri! Llwyth gwaith athrawon
</vt:lpstr>
      <vt:lpstr>Cwisiau hunanofal https://schools.au.reachout.com/articles/teacher-self-care-quizzes</vt:lpstr>
      <vt:lpstr>PowerPoint Presentation</vt:lpstr>
      <vt:lpstr>PowerPoint Presentation</vt:lpstr>
      <vt:lpstr>PowerPoint Presentation</vt:lpstr>
      <vt:lpstr>PowerPoint Presentation</vt:lpstr>
      <vt:lpstr>Apiau:</vt:lpstr>
      <vt:lpstr>Darllen a Awgrymir:</vt:lpstr>
      <vt:lpstr>Ychydig o wybodaeth ychwanegol am les: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lastModifiedBy>Geraint Lloyd</cp:lastModifiedBy>
  <cp:revision>122</cp:revision>
  <dcterms:created xsi:type="dcterms:W3CDTF">2021-06-30T07:26:16Z</dcterms:created>
  <dcterms:modified xsi:type="dcterms:W3CDTF">2021-10-01T09:57:35Z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