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816A0A-B02B-AF8A-8D65-44C82615BDDD}" v="72" dt="2026-09-26T14:45:08.9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 Surdu (2333638)" userId="S::2333638@student.uwtsd.ac.uk::cdb0d33e-6a2c-4e85-9d37-cee76f91ea21" providerId="AD" clId="Web-{F0816A0A-B02B-AF8A-8D65-44C82615BDDD}"/>
    <pc:docChg chg="modSld">
      <pc:chgData name="Ioan Surdu (2333638)" userId="S::2333638@student.uwtsd.ac.uk::cdb0d33e-6a2c-4e85-9d37-cee76f91ea21" providerId="AD" clId="Web-{F0816A0A-B02B-AF8A-8D65-44C82615BDDD}" dt="2026-09-26T14:45:08.953" v="49" actId="1076"/>
      <pc:docMkLst>
        <pc:docMk/>
      </pc:docMkLst>
      <pc:sldChg chg="modSp">
        <pc:chgData name="Ioan Surdu (2333638)" userId="S::2333638@student.uwtsd.ac.uk::cdb0d33e-6a2c-4e85-9d37-cee76f91ea21" providerId="AD" clId="Web-{F0816A0A-B02B-AF8A-8D65-44C82615BDDD}" dt="2026-09-26T14:32:30.068" v="24" actId="20577"/>
        <pc:sldMkLst>
          <pc:docMk/>
          <pc:sldMk cId="0" sldId="256"/>
        </pc:sldMkLst>
        <pc:spChg chg="mod">
          <ac:chgData name="Ioan Surdu (2333638)" userId="S::2333638@student.uwtsd.ac.uk::cdb0d33e-6a2c-4e85-9d37-cee76f91ea21" providerId="AD" clId="Web-{F0816A0A-B02B-AF8A-8D65-44C82615BDDD}" dt="2026-09-26T14:32:30.068" v="24" actId="20577"/>
          <ac:spMkLst>
            <pc:docMk/>
            <pc:sldMk cId="0" sldId="256"/>
            <ac:spMk id="4" creationId="{00000000-0000-0000-0000-000000000000}"/>
          </ac:spMkLst>
        </pc:spChg>
      </pc:sldChg>
      <pc:sldChg chg="modSp">
        <pc:chgData name="Ioan Surdu (2333638)" userId="S::2333638@student.uwtsd.ac.uk::cdb0d33e-6a2c-4e85-9d37-cee76f91ea21" providerId="AD" clId="Web-{F0816A0A-B02B-AF8A-8D65-44C82615BDDD}" dt="2026-09-26T14:33:53.681" v="35" actId="20577"/>
        <pc:sldMkLst>
          <pc:docMk/>
          <pc:sldMk cId="0" sldId="267"/>
        </pc:sldMkLst>
        <pc:spChg chg="mod">
          <ac:chgData name="Ioan Surdu (2333638)" userId="S::2333638@student.uwtsd.ac.uk::cdb0d33e-6a2c-4e85-9d37-cee76f91ea21" providerId="AD" clId="Web-{F0816A0A-B02B-AF8A-8D65-44C82615BDDD}" dt="2026-09-26T14:33:53.681" v="35" actId="20577"/>
          <ac:spMkLst>
            <pc:docMk/>
            <pc:sldMk cId="0" sldId="267"/>
            <ac:spMk id="3" creationId="{00000000-0000-0000-0000-000000000000}"/>
          </ac:spMkLst>
        </pc:spChg>
      </pc:sldChg>
      <pc:sldChg chg="modSp">
        <pc:chgData name="Ioan Surdu (2333638)" userId="S::2333638@student.uwtsd.ac.uk::cdb0d33e-6a2c-4e85-9d37-cee76f91ea21" providerId="AD" clId="Web-{F0816A0A-B02B-AF8A-8D65-44C82615BDDD}" dt="2026-09-26T14:45:08.953" v="49" actId="1076"/>
        <pc:sldMkLst>
          <pc:docMk/>
          <pc:sldMk cId="0" sldId="268"/>
        </pc:sldMkLst>
        <pc:spChg chg="mod">
          <ac:chgData name="Ioan Surdu (2333638)" userId="S::2333638@student.uwtsd.ac.uk::cdb0d33e-6a2c-4e85-9d37-cee76f91ea21" providerId="AD" clId="Web-{F0816A0A-B02B-AF8A-8D65-44C82615BDDD}" dt="2026-09-26T14:45:08.953" v="49" actId="1076"/>
          <ac:spMkLst>
            <pc:docMk/>
            <pc:sldMk cId="0" sldId="268"/>
            <ac:spMk id="2" creationId="{00000000-0000-0000-0000-000000000000}"/>
          </ac:spMkLst>
        </pc:spChg>
        <pc:spChg chg="mod">
          <ac:chgData name="Ioan Surdu (2333638)" userId="S::2333638@student.uwtsd.ac.uk::cdb0d33e-6a2c-4e85-9d37-cee76f91ea21" providerId="AD" clId="Web-{F0816A0A-B02B-AF8A-8D65-44C82615BDDD}" dt="2026-09-26T14:44:47.546" v="48"/>
          <ac:spMkLst>
            <pc:docMk/>
            <pc:sldMk cId="0" sldId="268"/>
            <ac:spMk id="6" creationId="{00000000-0000-0000-0000-000000000000}"/>
          </ac:spMkLst>
        </pc:spChg>
      </pc:sldChg>
      <pc:sldChg chg="modSp">
        <pc:chgData name="Ioan Surdu (2333638)" userId="S::2333638@student.uwtsd.ac.uk::cdb0d33e-6a2c-4e85-9d37-cee76f91ea21" providerId="AD" clId="Web-{F0816A0A-B02B-AF8A-8D65-44C82615BDDD}" dt="2026-09-26T14:43:25.074" v="36" actId="20577"/>
        <pc:sldMkLst>
          <pc:docMk/>
          <pc:sldMk cId="0" sldId="269"/>
        </pc:sldMkLst>
        <pc:spChg chg="mod">
          <ac:chgData name="Ioan Surdu (2333638)" userId="S::2333638@student.uwtsd.ac.uk::cdb0d33e-6a2c-4e85-9d37-cee76f91ea21" providerId="AD" clId="Web-{F0816A0A-B02B-AF8A-8D65-44C82615BDDD}" dt="2026-09-26T14:43:25.074" v="36" actId="20577"/>
          <ac:spMkLst>
            <pc:docMk/>
            <pc:sldMk cId="0" sldId="269"/>
            <ac:spMk id="6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C3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22960" y="914400"/>
            <a:ext cx="10424160" cy="2011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400" b="1">
                <a:solidFill>
                  <a:srgbClr val="FFFFFF"/>
                </a:solidFill>
              </a:defRPr>
            </a:pPr>
            <a:r>
              <a:t>The NHS App</a:t>
            </a:r>
          </a:p>
          <a:p>
            <a:pPr>
              <a:spcBef>
                <a:spcPts val="1000"/>
              </a:spcBef>
              <a:defRPr sz="2300">
                <a:solidFill>
                  <a:srgbClr val="CBE5F4"/>
                </a:solidFill>
              </a:defRPr>
            </a:pPr>
            <a:r>
              <a:t>Critical evaluation of Service Delivery and Patient/Service User impact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41248" y="3977639"/>
            <a:ext cx="3659720" cy="815608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>
              <a:defRPr sz="1500">
                <a:solidFill>
                  <a:srgbClr val="FFFFFF"/>
                </a:solidFill>
              </a:defRPr>
            </a:pPr>
            <a:r>
              <a:t>BMHP6026 - Component 2 Viva Voce</a:t>
            </a:r>
          </a:p>
          <a:p>
            <a:pPr>
              <a:defRPr sz="1200">
                <a:solidFill>
                  <a:srgbClr val="D2DCE6"/>
                </a:solidFill>
              </a:defRPr>
            </a:pPr>
            <a:r>
              <a:rPr sz="1600"/>
              <a:t>Student: </a:t>
            </a:r>
            <a:r>
              <a:rPr lang="en-US" sz="1600"/>
              <a:t>Ioan Surdu Student</a:t>
            </a:r>
            <a:r>
              <a:rPr sz="1600"/>
              <a:t> No: </a:t>
            </a:r>
            <a:r>
              <a:rPr lang="en-US" sz="1600"/>
              <a:t>2333638</a:t>
            </a:r>
            <a:endParaRPr sz="1600">
              <a:ea typeface="Calibri"/>
              <a:cs typeface="Calibri"/>
            </a:endParaRPr>
          </a:p>
          <a:p>
            <a:pPr>
              <a:defRPr sz="1200">
                <a:solidFill>
                  <a:srgbClr val="D2DCE6"/>
                </a:solidFill>
              </a:defRPr>
            </a:pPr>
            <a:r>
              <a:rPr sz="1600"/>
              <a:t>Lecturer:</a:t>
            </a:r>
            <a:r>
              <a:t> ____________________</a:t>
            </a:r>
            <a:endParaRPr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Why digital access matters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325880"/>
            <a:ext cx="338328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463039"/>
            <a:ext cx="301752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AF363E"/>
                </a:solidFill>
              </a:defRPr>
            </a:pPr>
            <a:r>
              <a:t>The problem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Routine NHS access can depend on opening hours, telephone demand and administrative processing.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1325880"/>
            <a:ext cx="338328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72000" y="1463039"/>
            <a:ext cx="301752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The digital response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The NHS App provides a national patient-facing route for prescriptions, records, messages and selected appointments.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46720" y="1325880"/>
            <a:ext cx="338328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29600" y="1463039"/>
            <a:ext cx="301752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B47417"/>
                </a:solidFill>
              </a:defRPr>
            </a:pPr>
            <a:r>
              <a:t>Critical question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Does easier digital access improve service delivery and patient experience without creating new barriers?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Sources: Department of Health and Social Care (2022; 2025).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What is the NHS App?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280160"/>
            <a:ext cx="4983480" cy="15087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05840" y="1417319"/>
            <a:ext cx="4617720" cy="1234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Repeat prescriptions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Order repeat prescriptions and use available prescription services.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309360" y="1280160"/>
            <a:ext cx="4983480" cy="15087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417319"/>
            <a:ext cx="4617720" cy="1234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Health information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View health information, records and test results where available.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2960" y="3200400"/>
            <a:ext cx="4983480" cy="15087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05840" y="3337560"/>
            <a:ext cx="4617720" cy="1234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Appointments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Manage selected GP and hospital appointments and referrals.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3200400"/>
            <a:ext cx="4983480" cy="15087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92240" y="3337560"/>
            <a:ext cx="4617720" cy="1234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Messages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Receive NHS messages and notifications through the App.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Sources: NHS (2026a); Reidy et al. (2025).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Scale of use - July 2026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417320"/>
            <a:ext cx="2514600" cy="1828800"/>
          </a:xfrm>
          <a:prstGeom prst="roundRect">
            <a:avLst/>
          </a:prstGeom>
          <a:solidFill>
            <a:srgbClr val="F1F7FB"/>
          </a:solidFill>
          <a:ln>
            <a:solidFill>
              <a:srgbClr val="D6E1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7240" y="1682496"/>
            <a:ext cx="233172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005EB8"/>
                </a:solidFill>
              </a:defRPr>
            </a:pPr>
            <a:r>
              <a:t>42.17m</a:t>
            </a:r>
          </a:p>
          <a:p>
            <a:pPr algn="ctr">
              <a:defRPr sz="1140">
                <a:solidFill>
                  <a:srgbClr val="21282F"/>
                </a:solidFill>
              </a:defRPr>
            </a:pPr>
            <a:r>
              <a:t>all-time account registrations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566160" y="1417320"/>
            <a:ext cx="2514600" cy="1828800"/>
          </a:xfrm>
          <a:prstGeom prst="roundRect">
            <a:avLst/>
          </a:prstGeom>
          <a:solidFill>
            <a:srgbClr val="F1F7FB"/>
          </a:solidFill>
          <a:ln>
            <a:solidFill>
              <a:srgbClr val="D6E1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3657600" y="1682496"/>
            <a:ext cx="233172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005EB8"/>
                </a:solidFill>
              </a:defRPr>
            </a:pPr>
            <a:r>
              <a:t>79.99m</a:t>
            </a:r>
          </a:p>
          <a:p>
            <a:pPr algn="ctr">
              <a:defRPr sz="1140">
                <a:solidFill>
                  <a:srgbClr val="21282F"/>
                </a:solidFill>
              </a:defRPr>
            </a:pPr>
            <a:r>
              <a:t>login sessions during July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46520" y="1417320"/>
            <a:ext cx="2514600" cy="1828800"/>
          </a:xfrm>
          <a:prstGeom prst="roundRect">
            <a:avLst/>
          </a:prstGeom>
          <a:solidFill>
            <a:srgbClr val="F1F7FB"/>
          </a:solidFill>
          <a:ln>
            <a:solidFill>
              <a:srgbClr val="D6E1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537959" y="1682496"/>
            <a:ext cx="233172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005EB8"/>
                </a:solidFill>
              </a:defRPr>
            </a:pPr>
            <a:r>
              <a:t>15.41m</a:t>
            </a:r>
          </a:p>
          <a:p>
            <a:pPr algn="ctr">
              <a:defRPr sz="1140">
                <a:solidFill>
                  <a:srgbClr val="21282F"/>
                </a:solidFill>
              </a:defRPr>
            </a:pPr>
            <a:r>
              <a:t>distinct users logged in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326880" y="1417320"/>
            <a:ext cx="2514600" cy="1828800"/>
          </a:xfrm>
          <a:prstGeom prst="roundRect">
            <a:avLst/>
          </a:prstGeom>
          <a:solidFill>
            <a:srgbClr val="F1F7FB"/>
          </a:solidFill>
          <a:ln>
            <a:solidFill>
              <a:srgbClr val="D6E1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418319" y="1682496"/>
            <a:ext cx="233172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005EB8"/>
                </a:solidFill>
              </a:defRPr>
            </a:pPr>
            <a:r>
              <a:t>7.64m</a:t>
            </a:r>
          </a:p>
          <a:p>
            <a:pPr algn="ctr">
              <a:defRPr sz="1140">
                <a:solidFill>
                  <a:srgbClr val="21282F"/>
                </a:solidFill>
              </a:defRPr>
            </a:pPr>
            <a:r>
              <a:t>repeat prescriptions ordered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960120" y="3977639"/>
            <a:ext cx="10058400" cy="109728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143000" y="4114800"/>
            <a:ext cx="9692640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B47417"/>
                </a:solidFill>
              </a:defRPr>
            </a:pPr>
            <a:r>
              <a:t>Critical interpretation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The figures demonstrate large-scale adoption and use. They do not, by themselves, prove better health outcomes, equitable access or lower total workload.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Source: NHS England Digital (2026), NHS App Management Information - July 2026.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Area 1: Service Delivery - benefits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325880"/>
            <a:ext cx="324612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05840" y="1463039"/>
            <a:ext cx="28803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Convenience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Routine transactions can be completed without relying entirely on telephone or reception opening hours.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480560" y="1325880"/>
            <a:ext cx="324612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663440" y="1463039"/>
            <a:ext cx="28803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Self-service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Prescription ordering, messaging and selected appointment functions can remove some manual steps.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38160" y="1325880"/>
            <a:ext cx="324612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321040" y="1463039"/>
            <a:ext cx="28803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Digital access point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A national platform can make common NHS services easier for patients to locate and use.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Sources: Department of Health and Social Care (2022); NHS England Digital (2026); NHS (2026a).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Service Delivery - limitations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234440"/>
            <a:ext cx="4983480" cy="14173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05840" y="1371600"/>
            <a:ext cx="461772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AF363E"/>
                </a:solidFill>
              </a:defRPr>
            </a:pPr>
            <a:r>
              <a:t>Integration varies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The App often relies on underlying local systems, so functionality and patient experience can differ between organisations.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309360" y="1234440"/>
            <a:ext cx="4983480" cy="14173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371600"/>
            <a:ext cx="461772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AF363E"/>
                </a:solidFill>
              </a:defRPr>
            </a:pPr>
            <a:r>
              <a:t>Digital work still needs processing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An online request may be easier to submit, but staff and services still need to manage and respond to it.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2960" y="3154680"/>
            <a:ext cx="4983480" cy="14173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05840" y="3291840"/>
            <a:ext cx="461772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B47417"/>
                </a:solidFill>
              </a:defRPr>
            </a:pPr>
            <a:r>
              <a:t>Clinical capacity is finite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Digital access does not create additional clinicians, appointments or treatment capacity.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309360" y="3154680"/>
            <a:ext cx="4983480" cy="14173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92240" y="3291840"/>
            <a:ext cx="461772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B47417"/>
                </a:solidFill>
              </a:defRPr>
            </a:pPr>
            <a:r>
              <a:t>Activity is not the same as outcome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Registrations and logins measure use; they do not automatically demonstrate quality or efficiency.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Sources: Reidy et al. (2025); Greaves et al. (2026).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Area 2: Patients / Service Users - benefits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325880"/>
            <a:ext cx="324612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05840" y="1463039"/>
            <a:ext cx="28803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Access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Selected services can be used at a convenient time and place.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480560" y="1325880"/>
            <a:ext cx="324612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663440" y="1463039"/>
            <a:ext cx="28803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Control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Patients can manage prescriptions, messages, records and some appointments more directly.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38160" y="1325880"/>
            <a:ext cx="3246120" cy="356616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321040" y="1463039"/>
            <a:ext cx="28803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Information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Access to records and results may support more informed conversations with healthcare professionals.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Sources: NHS (2026a); NHS England Digital (2026); Reidy et al. (2025).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Patients / Service Users - digital inequality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1234440"/>
            <a:ext cx="3429000" cy="14173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371600"/>
            <a:ext cx="306324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AF363E"/>
                </a:solidFill>
              </a:defRPr>
            </a:pPr>
            <a:r>
              <a:t>Unequal uptake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Research has identified differences in NHS App use across sociodemographic groups.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3063240"/>
            <a:ext cx="3429000" cy="14173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14400" y="3200400"/>
            <a:ext cx="306324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AF363E"/>
                </a:solidFill>
              </a:defRPr>
            </a:pPr>
            <a:r>
              <a:t>Practical barriers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Digital skills, device access, connectivity, language and accessibility can influence use.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89120" y="1234440"/>
            <a:ext cx="3429000" cy="32461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572000" y="1371600"/>
            <a:ext cx="3063240" cy="2971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B47417"/>
                </a:solidFill>
              </a:defRPr>
            </a:pPr>
            <a:r>
              <a:t>Evidence limitation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Some evidence reflects the pandemic and uses practice-level data, so it cannot explain every individual's behaviour.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46720" y="1234440"/>
            <a:ext cx="3429000" cy="32461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29600" y="1371600"/>
            <a:ext cx="3063240" cy="2971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Implication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Digital availability is not the same as equitable access. Non-digital and assisted-digital routes remain important.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Sources: KC et al. (2023; 2024); Greaves et al. (2026).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Privacy, health information and trust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9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325880"/>
            <a:ext cx="4983480" cy="34747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05840" y="1463039"/>
            <a:ext cx="461772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Data protection responsibilities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The NHS App privacy notice explains NHS England's controller role for data processed to provide the App, alongside responsibilities held by care providers for their clinical records.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309360" y="1325880"/>
            <a:ext cx="4983480" cy="347472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463039"/>
            <a:ext cx="461772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B47417"/>
                </a:solidFill>
              </a:defRPr>
            </a:pPr>
            <a:r>
              <a:t>Critical balance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Health information is special category data. Strong protection is necessary, but security and identity processes also need to remain usable for legitimate patients.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Sources: NHS (2026b); Information Commissioner's Office (2024); Data Protection Act 2018.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Critical synthesis across the two areas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10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77240" y="1188720"/>
            <a:ext cx="2560320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60120" y="1325880"/>
            <a:ext cx="2194560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Service Delivery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3611880" y="1188720"/>
            <a:ext cx="3474720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3794760" y="1325880"/>
            <a:ext cx="3108960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Benefit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More convenient routine access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60920" y="1188720"/>
            <a:ext cx="3977639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543800" y="1325880"/>
            <a:ext cx="3611879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AF363E"/>
                </a:solidFill>
              </a:defRPr>
            </a:pPr>
            <a:r>
              <a:t>Limitation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Benefit depends on integration, workflow design and wider capacity.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77240" y="2697480"/>
            <a:ext cx="2560320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60120" y="2834640"/>
            <a:ext cx="2194560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Patients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3611880" y="2697480"/>
            <a:ext cx="3474720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794760" y="2834640"/>
            <a:ext cx="3108960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Benefit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Greater control and access to information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360920" y="2697480"/>
            <a:ext cx="3977639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543800" y="2834640"/>
            <a:ext cx="3611879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AF363E"/>
                </a:solidFill>
              </a:defRPr>
            </a:pPr>
            <a:r>
              <a:t>Limitation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Benefits are unequal and information may require professional explanation.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77240" y="4206240"/>
            <a:ext cx="2560320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960120" y="4343400"/>
            <a:ext cx="2194560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Overall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3611880" y="4206240"/>
            <a:ext cx="3474720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3794760" y="4343400"/>
            <a:ext cx="3108960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267850"/>
                </a:solidFill>
              </a:defRPr>
            </a:pPr>
            <a:r>
              <a:t>Benefit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Very high national use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360920" y="4206240"/>
            <a:ext cx="3977639" cy="114300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7543800" y="4343400"/>
            <a:ext cx="3611879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AF363E"/>
                </a:solidFill>
              </a:defRPr>
            </a:pPr>
            <a:r>
              <a:t>Limitation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Activity data are stronger evidence of adoption than of improved outcomes.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Synthesis based on Reidy et al. (2025), Greaves et al. (2026), KC et al. (2024) and NHS England Digital (2026).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Recommendations and implementation barriers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11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234440"/>
            <a:ext cx="3474720" cy="146304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371600"/>
            <a:ext cx="310896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Improve integration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Reduce differences between local systems and make patient-facing information more consistent.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1234440"/>
            <a:ext cx="3474720" cy="146304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72000" y="1371600"/>
            <a:ext cx="310896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Protect inclusive access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Keep telephone and face-to-face routes and provide assisted-digital support.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92440" y="1234440"/>
            <a:ext cx="3474720" cy="146304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75319" y="1371600"/>
            <a:ext cx="310896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Improve information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Use clearer patient-facing language around records, results and digital instructions.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2514600" y="3383280"/>
            <a:ext cx="3474720" cy="146304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2697480" y="3520440"/>
            <a:ext cx="310896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Measure outcomes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Evaluate access, patient experience and resolution of requests rather than registrations alone.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217920" y="3383280"/>
            <a:ext cx="3474720" cy="1463040"/>
          </a:xfrm>
          <a:prstGeom prst="roundRect">
            <a:avLst/>
          </a:prstGeom>
          <a:solidFill>
            <a:srgbClr val="F1F7FB"/>
          </a:solidFill>
          <a:ln>
            <a:solidFill>
              <a:srgbClr val="D7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400800" y="3520440"/>
            <a:ext cx="310896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700" b="1">
                <a:solidFill>
                  <a:srgbClr val="005EB8"/>
                </a:solidFill>
              </a:defRPr>
            </a:pPr>
            <a:r>
              <a:t>Maintain trust</a:t>
            </a:r>
          </a:p>
          <a:p>
            <a:pPr>
              <a:spcBef>
                <a:spcPts val="500"/>
              </a:spcBef>
              <a:defRPr sz="1300">
                <a:solidFill>
                  <a:srgbClr val="21282F"/>
                </a:solidFill>
              </a:defRPr>
            </a:pPr>
            <a:r>
              <a:t>Keep privacy and security strong without creating unnecessary access barriers.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21792" y="6153912"/>
            <a:ext cx="1069848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19">
                <a:solidFill>
                  <a:srgbClr val="5B6874"/>
                </a:solidFill>
              </a:defRPr>
            </a:pPr>
            <a:r>
              <a:t>Sources: NHS England (2026); DHSC (2022; 2025). Barriers include legacy systems, variable digital maturity, resources and clinical capacity.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C3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68680" y="914400"/>
            <a:ext cx="11329512" cy="3221395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Conclusion</a:t>
            </a:r>
          </a:p>
          <a:p>
            <a:pPr>
              <a:spcBef>
                <a:spcPts val="2000"/>
              </a:spcBef>
              <a:defRPr sz="2700" b="1">
                <a:solidFill>
                  <a:srgbClr val="CDE8F5"/>
                </a:solidFill>
              </a:defRPr>
            </a:pPr>
            <a:r>
              <a:rPr sz="2000"/>
              <a:t>The NHS App has clear value, but high adoption should not be confused with proof of better care.</a:t>
            </a:r>
            <a:endParaRPr sz="2000">
              <a:ea typeface="Calibri"/>
              <a:cs typeface="Calibri"/>
            </a:endParaRPr>
          </a:p>
          <a:p>
            <a:pPr>
              <a:spcBef>
                <a:spcPts val="2000"/>
              </a:spcBef>
              <a:defRPr sz="1800">
                <a:solidFill>
                  <a:srgbClr val="FFFFFF"/>
                </a:solidFill>
              </a:defRPr>
            </a:pPr>
            <a:endParaRPr lang="en-US" sz="1200" b="1">
              <a:solidFill>
                <a:srgbClr val="CDE8F5"/>
              </a:solidFill>
            </a:endParaRPr>
          </a:p>
          <a:p>
            <a:pPr>
              <a:spcBef>
                <a:spcPts val="2000"/>
              </a:spcBef>
              <a:defRPr sz="1800">
                <a:solidFill>
                  <a:srgbClr val="FFFFFF"/>
                </a:solidFill>
              </a:defRPr>
            </a:pPr>
            <a:r>
              <a:t>Its strongest contribution is convenient digital access. </a:t>
            </a:r>
            <a:endParaRPr lang="en-US"/>
          </a:p>
          <a:p>
            <a:pPr>
              <a:spcBef>
                <a:spcPts val="2000"/>
              </a:spcBef>
              <a:defRPr sz="1800">
                <a:solidFill>
                  <a:srgbClr val="FFFFFF"/>
                </a:solidFill>
              </a:defRPr>
            </a:pPr>
            <a:r>
              <a:t>Its main limitations are inconsistent integration, unequal access and the risk that digital activity adds complexity rather </a:t>
            </a:r>
            <a:endParaRPr lang="en-US"/>
          </a:p>
          <a:p>
            <a:pPr>
              <a:spcBef>
                <a:spcPts val="2000"/>
              </a:spcBef>
              <a:defRPr sz="1800">
                <a:solidFill>
                  <a:srgbClr val="FFFFFF"/>
                </a:solidFill>
              </a:defRPr>
            </a:pPr>
            <a:r>
              <a:t>than removing it.</a:t>
            </a:r>
            <a:endParaRPr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43132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References (1/4)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13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8213" y="1078992"/>
            <a:ext cx="11034335" cy="1629164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Department of Health and Social Care (2022) A plan for digital health and social care. London: DHSC. Available at: https://www.gov.uk/government/publications/a-plan-for-digital-health-and-social-care/a-plan-for-digital-health-and-social-care (Accessed: 26 September 2026).</a:t>
            </a:r>
            <a:endParaRPr lang="en-US">
              <a:ea typeface="Calibri"/>
              <a:cs typeface="Calibri"/>
            </a:endParaRPr>
          </a:p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Department of Health and Social Care (2025) 10 Year Health Plan for England: fit for the future. London: DHSC. Available at: https://www.gov.uk/government/publications/10-year-health-plan-for-england-fit-for-the-future (Accessed: 26 September 2026).</a:t>
            </a:r>
            <a:endParaRPr>
              <a:ea typeface="Calibri"/>
              <a:cs typeface="Calibri"/>
            </a:endParaRPr>
          </a:p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NHS England Digital (2026) NHS App Management Information - July 2026. Published 28 August 2026. Available at: https://digital.nhs.uk/data-and-information/publications/statistical/nhs-app-statistics/july-2026 (Accessed: 26 September 2026)</a:t>
            </a:r>
            <a:r>
              <a:rPr sz="1200"/>
              <a:t>.</a:t>
            </a:r>
            <a:endParaRPr sz="120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References (2/4)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14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1078992"/>
            <a:ext cx="10789920" cy="16291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NHS (2026a) NHS App. Available at: https://www.nhs.uk/nhs-app/ (Accessed: 26 September 2026).</a:t>
            </a:r>
            <a:endParaRPr lang="en-US">
              <a:ea typeface="Calibri"/>
              <a:cs typeface="Calibri"/>
            </a:endParaRPr>
          </a:p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Reidy, C., Papoutsi, C., KC, S., </a:t>
            </a:r>
            <a:r>
              <a:rPr err="1"/>
              <a:t>Gudgin</a:t>
            </a:r>
            <a:r>
              <a:t>, B., Laverty, A.A., Greaves, F. and Powell, J. (2025) 'Qualitative evaluation of the implementation and national roll-out of the NHS App in England', BMC Medicine, 23, 20. Available at: https://doi.org/10.1186/s12916-024-03842-w (Accessed: 26 September 2026).</a:t>
            </a:r>
            <a:endParaRPr>
              <a:ea typeface="Calibri"/>
              <a:cs typeface="Calibri"/>
            </a:endParaRPr>
          </a:p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Greaves, F., Papoutsi, C., KC, S., Tewolde, S., Reidy, C., </a:t>
            </a:r>
            <a:r>
              <a:rPr err="1"/>
              <a:t>Gudgin</a:t>
            </a:r>
            <a:r>
              <a:t>, B., Laverty, A.A., Majeed, A., Costelloe, C. and Powell, J. (2026) Evaluating the national rollout of the NHS App in England using qualitative and quantitative methods. Health and Social Care Delivery Research, 14(15). Available at: https://journalslibrary.nihr.ac.uk/hsdr/XYRV6485 (Accessed: 26 September 2026).</a:t>
            </a:r>
            <a:endParaRPr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References (3/4)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15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1078992"/>
            <a:ext cx="10789920" cy="5440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KC, S., Papoutsi, C., Reidy, C., Gudgin, B., Powell, J., Majeed, A., Greaves, F. and Laverty, A.A. (2024) 'Differences in Use of a Patient Portal Across Sociodemographic Groups: Observational Study of the NHS App in England', Journal of Medical Internet Research, 26, e56320. Available at: https://www.jmir.org/2024/1/e56320 (Accessed: 26 September 2026).</a:t>
            </a:r>
          </a:p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KC, S., Tewolde, S., Laverty, A.A., Costelloe, C., Papoutsi, C., Reidy, C., Gudgin, B., Shenton, C., Majeed, A., Powell, J. and Greaves, F. (2023) 'Uptake and adoption of the NHS App in England: an observational study', British Journal of General Practice, 73(737), pp. e932-e940. Available at: https://doi.org/10.3399/BJGP.2022.0150 (Accessed: 26 September 2026).</a:t>
            </a:r>
          </a:p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NHS (2026b) NHS App full privacy notice. Available at: https://www.nhs.uk/nhs-app/about/privacy-legal-information/privacy-notices/full-notice/ (Accessed: 26 September 2026).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18872" cy="6858000"/>
          </a:xfrm>
          <a:prstGeom prst="rect">
            <a:avLst/>
          </a:prstGeom>
          <a:solidFill>
            <a:srgbClr val="005E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310896"/>
            <a:ext cx="1037844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0C3452"/>
                </a:solidFill>
              </a:defRPr>
            </a:pPr>
            <a:r>
              <a:t>References (4/4)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201400" y="365760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5B6874"/>
                </a:solidFill>
              </a:defRPr>
            </a:pPr>
            <a:r>
              <a:t>16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1078992"/>
            <a:ext cx="10789920" cy="5440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NHS England (2026) Digital maturity assessment. Available at: https://www.england.nhs.uk/digitaltechnology/digitising-the-frontline/digital-maturity-assessment/ (Accessed: 26 September 2026).</a:t>
            </a:r>
          </a:p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Information Commissioner's Office (2024) What is special category data? Available at: https://ico.org.uk/for-organisations/uk-gdpr-guidance-and-resources/lawful-basis/special-category-data/what-is-special-category-data/ (Accessed: 26 September 2026).</a:t>
            </a:r>
          </a:p>
          <a:p>
            <a:pPr>
              <a:spcAft>
                <a:spcPts val="1600"/>
              </a:spcAft>
              <a:defRPr sz="1220">
                <a:solidFill>
                  <a:srgbClr val="21282F"/>
                </a:solidFill>
              </a:defRPr>
            </a:pPr>
            <a:r>
              <a:t>UK Government (2018) Data Protection Act 2018. Available at: https://www.legislation.gov.uk/ukpga/2018/12/contents (Accessed: 26 September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revision>1</cp:revision>
  <dcterms:created xsi:type="dcterms:W3CDTF">2013-01-27T09:14:16Z</dcterms:created>
  <dcterms:modified xsi:type="dcterms:W3CDTF">2026-09-26T14:45:43Z</dcterms:modified>
  <cp:category/>
</cp:coreProperties>
</file>