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452" y="-26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2/20/2018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jpeg"/><Relationship Id="rId10" Type="http://schemas.openxmlformats.org/officeDocument/2006/relationships/image" Target="../media/image8.emf"/><Relationship Id="rId4" Type="http://schemas.openxmlformats.org/officeDocument/2006/relationships/hyperlink" Target="https://www.3dhubs.com/knowledge-base/3d-printing-low-run-injection-molds"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40808" y="214557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Use of 3D Printing for Low-Run Wax Injection Moulds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Declan Bale – P133273</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Graham Howe, Richard Morgan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 Manufacturing &amp; Logistics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MSc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882534"/>
            <a:ext cx="6920482" cy="9306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dirty="0"/>
              <a:t>High initial capital cost of wax injection tooling can discourage a customer from placing an order. 3D printing technology and materials have advanced significantly, 3D printed moulds are now a viable cost effective option (Redwood, 2017). The aim of this investigation is to determine how viable 3D printing is for wax injection and how the tooling design differs from aluminium tooling. This will give a guideline of best design practices </a:t>
            </a:r>
            <a:r>
              <a:rPr lang="en-US" altLang="en-US" dirty="0"/>
              <a:t>when implementing the tooling. An existing wax component design shall be used for cost and design analysis.</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94249" y="11606868"/>
            <a:ext cx="6913511" cy="14926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Product Design Specification</a:t>
            </a:r>
          </a:p>
          <a:p>
            <a:pPr>
              <a:spcBef>
                <a:spcPct val="20000"/>
              </a:spcBef>
            </a:pPr>
            <a:r>
              <a:rPr lang="en-AU" altLang="en-US" dirty="0"/>
              <a:t>To identify the functional requirements of the tooling, a Product Design Specification has been carried out on the current tooling design. </a:t>
            </a:r>
          </a:p>
          <a:p>
            <a:pPr>
              <a:spcBef>
                <a:spcPct val="20000"/>
              </a:spcBef>
            </a:pPr>
            <a:r>
              <a:rPr lang="en-AU" altLang="en-US" dirty="0"/>
              <a:t>Performance –</a:t>
            </a:r>
          </a:p>
          <a:p>
            <a:pPr marL="457200" indent="-457200">
              <a:spcBef>
                <a:spcPct val="20000"/>
              </a:spcBef>
              <a:buFont typeface="Arial" panose="020B0604020202020204" pitchFamily="34" charset="0"/>
              <a:buChar char="•"/>
            </a:pPr>
            <a:r>
              <a:rPr lang="en-AU" altLang="en-US" dirty="0"/>
              <a:t>Tool must produce and eject one component under one minute and a half</a:t>
            </a:r>
          </a:p>
          <a:p>
            <a:pPr marL="457200" indent="-457200">
              <a:spcBef>
                <a:spcPct val="20000"/>
              </a:spcBef>
              <a:buFont typeface="Arial" panose="020B0604020202020204" pitchFamily="34" charset="0"/>
              <a:buChar char="•"/>
            </a:pPr>
            <a:r>
              <a:rPr lang="en-AU" altLang="en-US" dirty="0"/>
              <a:t>Tool must be able to produce a minimum of 50 components</a:t>
            </a:r>
          </a:p>
          <a:p>
            <a:pPr>
              <a:spcBef>
                <a:spcPct val="20000"/>
              </a:spcBef>
            </a:pPr>
            <a:r>
              <a:rPr lang="en-AU" altLang="en-US" dirty="0"/>
              <a:t>Environment – </a:t>
            </a:r>
          </a:p>
          <a:p>
            <a:pPr marL="457200" indent="-457200">
              <a:spcBef>
                <a:spcPct val="20000"/>
              </a:spcBef>
              <a:buFont typeface="Arial" panose="020B0604020202020204" pitchFamily="34" charset="0"/>
              <a:buChar char="•"/>
            </a:pPr>
            <a:r>
              <a:rPr lang="en-AU" altLang="en-US" dirty="0"/>
              <a:t>Tool must stay stable at temperatures between 0°C - 100°C</a:t>
            </a:r>
          </a:p>
          <a:p>
            <a:pPr>
              <a:spcBef>
                <a:spcPct val="20000"/>
              </a:spcBef>
            </a:pPr>
            <a:r>
              <a:rPr lang="en-AU" altLang="en-US" dirty="0"/>
              <a:t>Target Production –</a:t>
            </a:r>
          </a:p>
          <a:p>
            <a:pPr marL="457200" indent="-457200">
              <a:spcBef>
                <a:spcPct val="20000"/>
              </a:spcBef>
              <a:buFont typeface="Arial" panose="020B0604020202020204" pitchFamily="34" charset="0"/>
              <a:buChar char="•"/>
            </a:pPr>
            <a:r>
              <a:rPr lang="en-AU" altLang="en-US" dirty="0"/>
              <a:t>Must cost less than 25% to manufacture the equivalent tool in Aluminium</a:t>
            </a:r>
          </a:p>
          <a:p>
            <a:pPr marL="457200" indent="-457200">
              <a:spcBef>
                <a:spcPct val="20000"/>
              </a:spcBef>
              <a:buFont typeface="Arial" panose="020B0604020202020204" pitchFamily="34" charset="0"/>
              <a:buChar char="•"/>
            </a:pPr>
            <a:r>
              <a:rPr lang="en-AU" altLang="en-US" dirty="0"/>
              <a:t>Tool to be printed in less than two days</a:t>
            </a:r>
          </a:p>
          <a:p>
            <a:pPr>
              <a:spcBef>
                <a:spcPct val="20000"/>
              </a:spcBef>
            </a:pPr>
            <a:r>
              <a:rPr lang="en-AU" altLang="en-US" dirty="0"/>
              <a:t>Material -</a:t>
            </a:r>
          </a:p>
          <a:p>
            <a:pPr marL="457200" indent="-457200">
              <a:spcBef>
                <a:spcPct val="20000"/>
              </a:spcBef>
              <a:buFont typeface="Arial" panose="020B0604020202020204" pitchFamily="34" charset="0"/>
              <a:buChar char="•"/>
            </a:pPr>
            <a:r>
              <a:rPr lang="en-AU" altLang="en-US" dirty="0"/>
              <a:t>Material must be able to remain stable at injection pressures up to 50 bar </a:t>
            </a:r>
          </a:p>
          <a:p>
            <a:pPr marL="457200" indent="-457200">
              <a:spcBef>
                <a:spcPct val="20000"/>
              </a:spcBef>
              <a:buFont typeface="Arial" panose="020B0604020202020204" pitchFamily="34" charset="0"/>
              <a:buChar char="•"/>
            </a:pPr>
            <a:r>
              <a:rPr lang="en-AU" altLang="en-US" dirty="0"/>
              <a:t>Thermally stable up to 100°C </a:t>
            </a:r>
          </a:p>
          <a:p>
            <a:pPr marL="457200" indent="-457200">
              <a:spcBef>
                <a:spcPct val="20000"/>
              </a:spcBef>
              <a:buFont typeface="Arial" panose="020B0604020202020204" pitchFamily="34" charset="0"/>
              <a:buChar char="•"/>
            </a:pPr>
            <a:r>
              <a:rPr lang="en-AU" altLang="en-US" dirty="0"/>
              <a:t>Thermal conductivity must be as high as possible</a:t>
            </a:r>
          </a:p>
          <a:p>
            <a:pPr marL="457200" indent="-457200">
              <a:spcBef>
                <a:spcPct val="20000"/>
              </a:spcBef>
              <a:buFont typeface="Arial" panose="020B0604020202020204" pitchFamily="34" charset="0"/>
              <a:buChar char="•"/>
            </a:pPr>
            <a:r>
              <a:rPr lang="en-AU" altLang="en-US" dirty="0"/>
              <a:t>Low water absorption</a:t>
            </a:r>
          </a:p>
          <a:p>
            <a:pPr marL="457200" indent="-457200">
              <a:spcBef>
                <a:spcPct val="20000"/>
              </a:spcBef>
              <a:buFont typeface="Arial" panose="020B0604020202020204" pitchFamily="34" charset="0"/>
              <a:buChar char="•"/>
            </a:pPr>
            <a:r>
              <a:rPr lang="en-AU" altLang="en-US" dirty="0"/>
              <a:t>Must be able to print on </a:t>
            </a:r>
            <a:r>
              <a:rPr lang="en-AU" altLang="en-US" dirty="0" err="1"/>
              <a:t>Ultimaker</a:t>
            </a:r>
            <a:r>
              <a:rPr lang="en-AU" altLang="en-US" dirty="0"/>
              <a:t> 3 , 3D printer.</a:t>
            </a:r>
          </a:p>
          <a:p>
            <a:pPr>
              <a:spcBef>
                <a:spcPct val="20000"/>
              </a:spcBef>
            </a:pPr>
            <a:r>
              <a:rPr lang="en-AU" altLang="en-US" dirty="0"/>
              <a:t>Quality – </a:t>
            </a:r>
          </a:p>
          <a:p>
            <a:pPr marL="457200" indent="-457200">
              <a:spcBef>
                <a:spcPct val="20000"/>
              </a:spcBef>
              <a:buFont typeface="Arial" panose="020B0604020202020204" pitchFamily="34" charset="0"/>
              <a:buChar char="•"/>
            </a:pPr>
            <a:r>
              <a:rPr lang="en-AU" altLang="en-US" dirty="0"/>
              <a:t>Wax components ejected must conform to ISO 8062-4:2017</a:t>
            </a:r>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40000"/>
              </a:spcBef>
            </a:pPr>
            <a:endParaRPr lang="en-AU" altLang="en-US" sz="2800" dirty="0"/>
          </a:p>
        </p:txBody>
      </p:sp>
      <p:sp>
        <p:nvSpPr>
          <p:cNvPr id="22" name="Text Box 10"/>
          <p:cNvSpPr txBox="1">
            <a:spLocks noChangeArrowheads="1"/>
          </p:cNvSpPr>
          <p:nvPr/>
        </p:nvSpPr>
        <p:spPr bwMode="auto">
          <a:xfrm>
            <a:off x="14287646" y="17017874"/>
            <a:ext cx="6286634"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dirty="0"/>
              <a:t>With the advancement of materials and technology, 3D printing is becoming more viable and cost effective. This allows companies to develop prototype batches without cutting tool. Smaller batch quantities are now financially viable. Tooling design differs significantly from the traditional </a:t>
            </a:r>
            <a:r>
              <a:rPr lang="en-AU" altLang="en-US" dirty="0" err="1"/>
              <a:t>Aluminum</a:t>
            </a:r>
            <a:r>
              <a:rPr lang="en-AU" altLang="en-US" dirty="0"/>
              <a:t>, however with further advancement in materials, polymer tooling could become the material of choice. </a:t>
            </a:r>
            <a:endParaRPr lang="en-US" altLang="en-US" dirty="0"/>
          </a:p>
        </p:txBody>
      </p:sp>
      <p:sp>
        <p:nvSpPr>
          <p:cNvPr id="23" name="Text Box 11"/>
          <p:cNvSpPr txBox="1">
            <a:spLocks noChangeArrowheads="1"/>
          </p:cNvSpPr>
          <p:nvPr/>
        </p:nvSpPr>
        <p:spPr bwMode="auto">
          <a:xfrm>
            <a:off x="14287646" y="21652659"/>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altLang="en-US" sz="1800" dirty="0">
                <a:ea typeface="Arial" charset="0"/>
                <a:cs typeface="Arial" charset="0"/>
              </a:rPr>
              <a:t>Redwood, B., 2017. 3D Printing low-run Injection Molds. [Online] Available at: </a:t>
            </a:r>
            <a:r>
              <a:rPr lang="en-GB" altLang="en-US" sz="1800" dirty="0">
                <a:ea typeface="Arial" charset="0"/>
                <a:cs typeface="Arial" charset="0"/>
                <a:hlinkClick r:id="rId4"/>
              </a:rPr>
              <a:t>https://www.3dhubs.com/knowledge-base/3d-printing-low-run-injection-molds</a:t>
            </a:r>
            <a:r>
              <a:rPr lang="en-GB" altLang="en-US" sz="1800" dirty="0">
                <a:ea typeface="Arial" charset="0"/>
                <a:cs typeface="Arial" charset="0"/>
              </a:rPr>
              <a:t> [Accessed 18 </a:t>
            </a:r>
            <a:r>
              <a:rPr lang="en-GB" altLang="en-US" sz="1800" dirty="0" err="1">
                <a:ea typeface="Arial" charset="0"/>
                <a:cs typeface="Arial" charset="0"/>
              </a:rPr>
              <a:t>Februrary</a:t>
            </a:r>
            <a:r>
              <a:rPr lang="en-GB" altLang="en-US" sz="1800" dirty="0">
                <a:ea typeface="Arial" charset="0"/>
                <a:cs typeface="Arial" charset="0"/>
              </a:rPr>
              <a:t> 2018</a:t>
            </a:r>
          </a:p>
          <a:p>
            <a:pPr marL="0" indent="0">
              <a:spcBef>
                <a:spcPct val="50000"/>
              </a:spcBef>
            </a:pPr>
            <a:endParaRPr lang="en-US" altLang="en-US" sz="1800" dirty="0">
              <a:ea typeface="Arial" charset="0"/>
              <a:cs typeface="Arial" charset="0"/>
            </a:endParaRPr>
          </a:p>
        </p:txBody>
      </p:sp>
      <p:sp>
        <p:nvSpPr>
          <p:cNvPr id="25" name="Text Box 25"/>
          <p:cNvSpPr txBox="1">
            <a:spLocks noChangeArrowheads="1"/>
          </p:cNvSpPr>
          <p:nvPr/>
        </p:nvSpPr>
        <p:spPr bwMode="auto">
          <a:xfrm>
            <a:off x="15674589" y="625404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Fig.1 : ABS vs PC – Material selection matrix</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pic>
        <p:nvPicPr>
          <p:cNvPr id="1053" name="Picture 29" descr="Image result for wall colmonoy logo">
            <a:extLst>
              <a:ext uri="{FF2B5EF4-FFF2-40B4-BE49-F238E27FC236}">
                <a16:creationId xmlns:a16="http://schemas.microsoft.com/office/drawing/2014/main" id="{B2C741B8-5377-4834-B804-EA7ADAC2E18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9103" b="14506"/>
          <a:stretch/>
        </p:blipFill>
        <p:spPr bwMode="auto">
          <a:xfrm>
            <a:off x="179999" y="28985696"/>
            <a:ext cx="2476500" cy="1270853"/>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A2A94C39-B254-421F-8E06-5633B76C8F05}"/>
              </a:ext>
            </a:extLst>
          </p:cNvPr>
          <p:cNvPicPr>
            <a:picLocks noChangeAspect="1"/>
          </p:cNvPicPr>
          <p:nvPr/>
        </p:nvPicPr>
        <p:blipFill>
          <a:blip r:embed="rId6"/>
          <a:stretch>
            <a:fillRect/>
          </a:stretch>
        </p:blipFill>
        <p:spPr>
          <a:xfrm>
            <a:off x="7638908" y="7045144"/>
            <a:ext cx="13022926" cy="2055430"/>
          </a:xfrm>
          <a:prstGeom prst="rect">
            <a:avLst/>
          </a:prstGeom>
        </p:spPr>
      </p:pic>
      <p:sp>
        <p:nvSpPr>
          <p:cNvPr id="39" name="Text Box 6">
            <a:extLst>
              <a:ext uri="{FF2B5EF4-FFF2-40B4-BE49-F238E27FC236}">
                <a16:creationId xmlns:a16="http://schemas.microsoft.com/office/drawing/2014/main" id="{4E2976F2-8445-4543-8AF9-15415A99F9BE}"/>
              </a:ext>
            </a:extLst>
          </p:cNvPr>
          <p:cNvSpPr txBox="1">
            <a:spLocks noChangeArrowheads="1"/>
          </p:cNvSpPr>
          <p:nvPr/>
        </p:nvSpPr>
        <p:spPr bwMode="auto">
          <a:xfrm>
            <a:off x="14251510" y="3781538"/>
            <a:ext cx="6797432" cy="4597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Materials</a:t>
            </a:r>
            <a:endParaRPr lang="en-US" altLang="en-US" sz="2800" dirty="0"/>
          </a:p>
          <a:p>
            <a:pPr>
              <a:spcBef>
                <a:spcPct val="50000"/>
              </a:spcBef>
            </a:pPr>
            <a:r>
              <a:rPr lang="en-US" altLang="en-US" dirty="0"/>
              <a:t>Two applicable materials available to print on the </a:t>
            </a:r>
            <a:r>
              <a:rPr lang="en-US" altLang="en-US" dirty="0" err="1"/>
              <a:t>Ultimaker</a:t>
            </a:r>
            <a:r>
              <a:rPr lang="en-US" altLang="en-US" dirty="0"/>
              <a:t> 3 are ABS and PC, a decision matrix has been carried out above with PC being the most applicable for this application. </a:t>
            </a:r>
          </a:p>
          <a:p>
            <a:pPr>
              <a:spcBef>
                <a:spcPct val="50000"/>
              </a:spcBef>
            </a:pPr>
            <a:endParaRPr lang="en-AU" altLang="en-US" dirty="0"/>
          </a:p>
          <a:p>
            <a:pPr>
              <a:spcBef>
                <a:spcPct val="50000"/>
              </a:spcBef>
            </a:pPr>
            <a:endParaRPr lang="en-US" altLang="en-US" sz="2800" dirty="0"/>
          </a:p>
          <a:p>
            <a:pPr>
              <a:spcBef>
                <a:spcPct val="50000"/>
              </a:spcBef>
            </a:pPr>
            <a:endParaRPr lang="en-US" altLang="en-US" sz="2800" dirty="0"/>
          </a:p>
        </p:txBody>
      </p:sp>
      <p:pic>
        <p:nvPicPr>
          <p:cNvPr id="34" name="Picture 33">
            <a:extLst>
              <a:ext uri="{FF2B5EF4-FFF2-40B4-BE49-F238E27FC236}">
                <a16:creationId xmlns:a16="http://schemas.microsoft.com/office/drawing/2014/main" id="{6EAFF623-5BD4-4591-A720-5E193ADB0C50}"/>
              </a:ext>
            </a:extLst>
          </p:cNvPr>
          <p:cNvPicPr>
            <a:picLocks noChangeAspect="1"/>
          </p:cNvPicPr>
          <p:nvPr/>
        </p:nvPicPr>
        <p:blipFill>
          <a:blip r:embed="rId7"/>
          <a:stretch>
            <a:fillRect/>
          </a:stretch>
        </p:blipFill>
        <p:spPr>
          <a:xfrm>
            <a:off x="14394545" y="24003768"/>
            <a:ext cx="6410324" cy="3813826"/>
          </a:xfrm>
          <a:prstGeom prst="rect">
            <a:avLst/>
          </a:prstGeom>
          <a:ln>
            <a:solidFill>
              <a:schemeClr val="tx1">
                <a:lumMod val="50000"/>
                <a:lumOff val="50000"/>
              </a:schemeClr>
            </a:solidFill>
          </a:ln>
        </p:spPr>
      </p:pic>
      <p:sp>
        <p:nvSpPr>
          <p:cNvPr id="44" name="Text Box 25">
            <a:extLst>
              <a:ext uri="{FF2B5EF4-FFF2-40B4-BE49-F238E27FC236}">
                <a16:creationId xmlns:a16="http://schemas.microsoft.com/office/drawing/2014/main" id="{99E710FB-6F60-4E13-935A-421A4852E958}"/>
              </a:ext>
            </a:extLst>
          </p:cNvPr>
          <p:cNvSpPr txBox="1">
            <a:spLocks noChangeArrowheads="1"/>
          </p:cNvSpPr>
          <p:nvPr/>
        </p:nvSpPr>
        <p:spPr bwMode="auto">
          <a:xfrm>
            <a:off x="14700052" y="2775567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 2 : Cost effective analysis of 3D printed tool against Aluminium tool</a:t>
            </a:r>
          </a:p>
        </p:txBody>
      </p:sp>
      <p:pic>
        <p:nvPicPr>
          <p:cNvPr id="46" name="Picture 45">
            <a:extLst>
              <a:ext uri="{FF2B5EF4-FFF2-40B4-BE49-F238E27FC236}">
                <a16:creationId xmlns:a16="http://schemas.microsoft.com/office/drawing/2014/main" id="{0F7EBAAF-287C-4944-9621-F1FE81020F52}"/>
              </a:ext>
            </a:extLst>
          </p:cNvPr>
          <p:cNvPicPr/>
          <p:nvPr/>
        </p:nvPicPr>
        <p:blipFill rotWithShape="1">
          <a:blip r:embed="rId8"/>
          <a:srcRect t="11410" b="17234"/>
          <a:stretch/>
        </p:blipFill>
        <p:spPr>
          <a:xfrm>
            <a:off x="2710744" y="26073543"/>
            <a:ext cx="5088332" cy="2526986"/>
          </a:xfrm>
          <a:prstGeom prst="rect">
            <a:avLst/>
          </a:prstGeom>
        </p:spPr>
      </p:pic>
      <p:pic>
        <p:nvPicPr>
          <p:cNvPr id="47" name="Picture 46">
            <a:extLst>
              <a:ext uri="{FF2B5EF4-FFF2-40B4-BE49-F238E27FC236}">
                <a16:creationId xmlns:a16="http://schemas.microsoft.com/office/drawing/2014/main" id="{89D52DC5-91F7-4164-998F-C19CDBF75606}"/>
              </a:ext>
            </a:extLst>
          </p:cNvPr>
          <p:cNvPicPr/>
          <p:nvPr/>
        </p:nvPicPr>
        <p:blipFill rotWithShape="1">
          <a:blip r:embed="rId9"/>
          <a:srcRect r="8954" b="17553"/>
          <a:stretch/>
        </p:blipFill>
        <p:spPr>
          <a:xfrm>
            <a:off x="214813" y="23581458"/>
            <a:ext cx="4159046" cy="2404489"/>
          </a:xfrm>
          <a:prstGeom prst="rect">
            <a:avLst/>
          </a:prstGeom>
        </p:spPr>
      </p:pic>
      <p:sp>
        <p:nvSpPr>
          <p:cNvPr id="35" name="Arrow: Curved Down 34">
            <a:extLst>
              <a:ext uri="{FF2B5EF4-FFF2-40B4-BE49-F238E27FC236}">
                <a16:creationId xmlns:a16="http://schemas.microsoft.com/office/drawing/2014/main" id="{4B99372B-EA0A-4F2A-B54E-103FABE45007}"/>
              </a:ext>
            </a:extLst>
          </p:cNvPr>
          <p:cNvSpPr/>
          <p:nvPr/>
        </p:nvSpPr>
        <p:spPr>
          <a:xfrm rot="3575569">
            <a:off x="4265068" y="24254279"/>
            <a:ext cx="2458296" cy="1471524"/>
          </a:xfrm>
          <a:prstGeom prst="curved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schemeClr val="tx1"/>
              </a:solidFill>
            </a:endParaRPr>
          </a:p>
        </p:txBody>
      </p:sp>
      <p:sp>
        <p:nvSpPr>
          <p:cNvPr id="48" name="Text Box 25">
            <a:extLst>
              <a:ext uri="{FF2B5EF4-FFF2-40B4-BE49-F238E27FC236}">
                <a16:creationId xmlns:a16="http://schemas.microsoft.com/office/drawing/2014/main" id="{DCE8D887-76F3-40F7-9905-417E67C67E2B}"/>
              </a:ext>
            </a:extLst>
          </p:cNvPr>
          <p:cNvSpPr txBox="1">
            <a:spLocks noChangeArrowheads="1"/>
          </p:cNvSpPr>
          <p:nvPr/>
        </p:nvSpPr>
        <p:spPr bwMode="auto">
          <a:xfrm>
            <a:off x="253833" y="25910681"/>
            <a:ext cx="2725454"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 3: Initial design</a:t>
            </a:r>
          </a:p>
        </p:txBody>
      </p:sp>
      <p:sp>
        <p:nvSpPr>
          <p:cNvPr id="49" name="Text Box 25">
            <a:extLst>
              <a:ext uri="{FF2B5EF4-FFF2-40B4-BE49-F238E27FC236}">
                <a16:creationId xmlns:a16="http://schemas.microsoft.com/office/drawing/2014/main" id="{78D3CCE7-2FC5-45C3-93B0-B077E90C0D1C}"/>
              </a:ext>
            </a:extLst>
          </p:cNvPr>
          <p:cNvSpPr txBox="1">
            <a:spLocks noChangeArrowheads="1"/>
          </p:cNvSpPr>
          <p:nvPr/>
        </p:nvSpPr>
        <p:spPr bwMode="auto">
          <a:xfrm>
            <a:off x="1525861" y="28121411"/>
            <a:ext cx="338972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 4: Optimised design</a:t>
            </a:r>
          </a:p>
        </p:txBody>
      </p:sp>
      <p:pic>
        <p:nvPicPr>
          <p:cNvPr id="38" name="Picture 37">
            <a:extLst>
              <a:ext uri="{FF2B5EF4-FFF2-40B4-BE49-F238E27FC236}">
                <a16:creationId xmlns:a16="http://schemas.microsoft.com/office/drawing/2014/main" id="{D80F41AD-04FB-44C3-B5B9-8317F455F476}"/>
              </a:ext>
            </a:extLst>
          </p:cNvPr>
          <p:cNvPicPr>
            <a:picLocks noChangeAspect="1"/>
          </p:cNvPicPr>
          <p:nvPr/>
        </p:nvPicPr>
        <p:blipFill>
          <a:blip r:embed="rId10"/>
          <a:stretch>
            <a:fillRect/>
          </a:stretch>
        </p:blipFill>
        <p:spPr>
          <a:xfrm>
            <a:off x="7638908" y="9509959"/>
            <a:ext cx="13022926" cy="7402126"/>
          </a:xfrm>
          <a:prstGeom prst="rect">
            <a:avLst/>
          </a:prstGeom>
          <a:ln>
            <a:solidFill>
              <a:schemeClr val="tx1">
                <a:lumMod val="95000"/>
                <a:lumOff val="5000"/>
              </a:schemeClr>
            </a:solidFill>
          </a:ln>
        </p:spPr>
      </p:pic>
      <p:sp>
        <p:nvSpPr>
          <p:cNvPr id="50" name="TextBox 49">
            <a:extLst>
              <a:ext uri="{FF2B5EF4-FFF2-40B4-BE49-F238E27FC236}">
                <a16:creationId xmlns:a16="http://schemas.microsoft.com/office/drawing/2014/main" id="{7CDB1060-0973-4D93-9B94-A92252C4FA2E}"/>
              </a:ext>
            </a:extLst>
          </p:cNvPr>
          <p:cNvSpPr txBox="1"/>
          <p:nvPr/>
        </p:nvSpPr>
        <p:spPr>
          <a:xfrm>
            <a:off x="7638908" y="17118912"/>
            <a:ext cx="5938012" cy="12565748"/>
          </a:xfrm>
          <a:prstGeom prst="rect">
            <a:avLst/>
          </a:prstGeom>
          <a:noFill/>
        </p:spPr>
        <p:txBody>
          <a:bodyPr wrap="square" rtlCol="0">
            <a:spAutoFit/>
          </a:bodyPr>
          <a:lstStyle/>
          <a:p>
            <a:pPr>
              <a:spcBef>
                <a:spcPct val="50000"/>
              </a:spcBef>
            </a:pPr>
            <a:r>
              <a:rPr lang="en-AU" altLang="en-US" sz="3600" b="1" dirty="0">
                <a:latin typeface="Arial" panose="020B0604020202020204" pitchFamily="34" charset="0"/>
                <a:cs typeface="Arial" panose="020B0604020202020204" pitchFamily="34" charset="0"/>
              </a:rPr>
              <a:t>Tool Design</a:t>
            </a:r>
          </a:p>
          <a:p>
            <a:pPr>
              <a:spcBef>
                <a:spcPct val="50000"/>
              </a:spcBef>
            </a:pPr>
            <a:r>
              <a:rPr lang="en-AU" altLang="en-US" sz="2400" dirty="0">
                <a:latin typeface="Arial" panose="020B0604020202020204" pitchFamily="34" charset="0"/>
                <a:cs typeface="Arial" panose="020B0604020202020204" pitchFamily="34" charset="0"/>
              </a:rPr>
              <a:t>The flexibility and freedom of 3D printing allows design changes that are unachievable or costly using conventional methods. This design flexibility allows the orientation of the desired component to be turned 90 degrees without cost implications in printing, this is not achievable without the use of complex milling or EDM machining, increasing upfront tooling costs. With the 3D printed tool only capable of manufacturing fifty components the graph in figure 2 illustrates at 350 components the Aluminium tool becomes more cost effective.  </a:t>
            </a:r>
          </a:p>
          <a:p>
            <a:pPr>
              <a:spcBef>
                <a:spcPct val="50000"/>
              </a:spcBef>
            </a:pPr>
            <a:r>
              <a:rPr lang="en-AU" altLang="en-US" sz="2400" dirty="0">
                <a:latin typeface="Arial" panose="020B0604020202020204" pitchFamily="34" charset="0"/>
                <a:cs typeface="Arial" panose="020B0604020202020204" pitchFamily="34" charset="0"/>
              </a:rPr>
              <a:t>The orientation change (figure 3 to 4) within the design allows for more optimum manufacturing parameter, the injection is now situated on the feeder of the component – a non-critical area – this allows the gate to be larger allowing larger pressures and lower injection temperatures. The wax is then ejected sooner from the tool, reducing cycle times. The thermal conductivity of the polymer material will however effect the cooling of the wax, the FMEA in figure 5 will evaluate the effect this will have on the defects and how this can be corrected through design.</a:t>
            </a:r>
          </a:p>
          <a:p>
            <a:endParaRPr lang="en-GB" dirty="0"/>
          </a:p>
        </p:txBody>
      </p:sp>
    </p:spTree>
    <p:extLst>
      <p:ext uri="{BB962C8B-B14F-4D97-AF65-F5344CB8AC3E}">
        <p14:creationId xmlns:p14="http://schemas.microsoft.com/office/powerpoint/2010/main" val="1032727246"/>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454</TotalTime>
  <Words>640</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Declan Bale</cp:lastModifiedBy>
  <cp:revision>34</cp:revision>
  <dcterms:created xsi:type="dcterms:W3CDTF">2016-02-25T08:27:32Z</dcterms:created>
  <dcterms:modified xsi:type="dcterms:W3CDTF">2018-02-20T19:07:54Z</dcterms:modified>
</cp:coreProperties>
</file>