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51" r:id="rId4"/>
    <p:sldMasterId id="2147483652" r:id="rId5"/>
    <p:sldMasterId id="2147483660" r:id="rId6"/>
  </p:sldMasterIdLst>
  <p:notesMasterIdLst>
    <p:notesMasterId r:id="rId30"/>
  </p:notesMasterIdLst>
  <p:sldIdLst>
    <p:sldId id="308" r:id="rId7"/>
    <p:sldId id="601" r:id="rId8"/>
    <p:sldId id="588" r:id="rId9"/>
    <p:sldId id="590" r:id="rId10"/>
    <p:sldId id="592" r:id="rId11"/>
    <p:sldId id="422" r:id="rId12"/>
    <p:sldId id="427" r:id="rId13"/>
    <p:sldId id="430" r:id="rId14"/>
    <p:sldId id="429" r:id="rId15"/>
    <p:sldId id="602" r:id="rId16"/>
    <p:sldId id="596" r:id="rId17"/>
    <p:sldId id="593" r:id="rId18"/>
    <p:sldId id="594" r:id="rId19"/>
    <p:sldId id="595" r:id="rId20"/>
    <p:sldId id="431" r:id="rId21"/>
    <p:sldId id="285" r:id="rId22"/>
    <p:sldId id="439" r:id="rId23"/>
    <p:sldId id="286" r:id="rId24"/>
    <p:sldId id="287" r:id="rId25"/>
    <p:sldId id="444" r:id="rId26"/>
    <p:sldId id="597" r:id="rId27"/>
    <p:sldId id="598" r:id="rId28"/>
    <p:sldId id="599" r:id="rId2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46EC84-4781-4732-986A-87E862CC360B}" v="7" dt="2026-03-09T09:25:16.1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microsoft.com/office/2015/10/relationships/revisionInfo" Target="revisionInfo.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5495BD67-6B1C-4244-BAED-E61C14CAA4B2}"/>
    <pc:docChg chg="custSel addSld delSld modSld sldOrd">
      <pc:chgData name="Kate Piper (IMH)" userId="f69ee4e2-845b-4a1f-89c4-60fce9da139f" providerId="ADAL" clId="{5495BD67-6B1C-4244-BAED-E61C14CAA4B2}" dt="2026-03-09T09:25:16.183" v="493"/>
      <pc:docMkLst>
        <pc:docMk/>
      </pc:docMkLst>
      <pc:sldChg chg="modSp mod">
        <pc:chgData name="Kate Piper (IMH)" userId="f69ee4e2-845b-4a1f-89c4-60fce9da139f" providerId="ADAL" clId="{5495BD67-6B1C-4244-BAED-E61C14CAA4B2}" dt="2026-03-09T08:52:34.752" v="19" actId="20577"/>
        <pc:sldMkLst>
          <pc:docMk/>
          <pc:sldMk cId="2741221893" sldId="308"/>
        </pc:sldMkLst>
        <pc:spChg chg="mod">
          <ac:chgData name="Kate Piper (IMH)" userId="f69ee4e2-845b-4a1f-89c4-60fce9da139f" providerId="ADAL" clId="{5495BD67-6B1C-4244-BAED-E61C14CAA4B2}" dt="2026-03-09T08:52:34.752" v="19" actId="20577"/>
          <ac:spMkLst>
            <pc:docMk/>
            <pc:sldMk cId="2741221893" sldId="308"/>
            <ac:spMk id="3" creationId="{14284861-C696-4447-995F-1107575D7FA7}"/>
          </ac:spMkLst>
        </pc:spChg>
      </pc:sldChg>
      <pc:sldChg chg="add">
        <pc:chgData name="Kate Piper (IMH)" userId="f69ee4e2-845b-4a1f-89c4-60fce9da139f" providerId="ADAL" clId="{5495BD67-6B1C-4244-BAED-E61C14CAA4B2}" dt="2026-03-09T09:24:30.416" v="491"/>
        <pc:sldMkLst>
          <pc:docMk/>
          <pc:sldMk cId="951146497" sldId="422"/>
        </pc:sldMkLst>
      </pc:sldChg>
      <pc:sldChg chg="add">
        <pc:chgData name="Kate Piper (IMH)" userId="f69ee4e2-845b-4a1f-89c4-60fce9da139f" providerId="ADAL" clId="{5495BD67-6B1C-4244-BAED-E61C14CAA4B2}" dt="2026-03-09T09:25:02.138" v="492"/>
        <pc:sldMkLst>
          <pc:docMk/>
          <pc:sldMk cId="2700429297" sldId="427"/>
        </pc:sldMkLst>
      </pc:sldChg>
      <pc:sldChg chg="add">
        <pc:chgData name="Kate Piper (IMH)" userId="f69ee4e2-845b-4a1f-89c4-60fce9da139f" providerId="ADAL" clId="{5495BD67-6B1C-4244-BAED-E61C14CAA4B2}" dt="2026-03-09T09:25:16.183" v="493"/>
        <pc:sldMkLst>
          <pc:docMk/>
          <pc:sldMk cId="4093884637" sldId="429"/>
        </pc:sldMkLst>
      </pc:sldChg>
      <pc:sldChg chg="add">
        <pc:chgData name="Kate Piper (IMH)" userId="f69ee4e2-845b-4a1f-89c4-60fce9da139f" providerId="ADAL" clId="{5495BD67-6B1C-4244-BAED-E61C14CAA4B2}" dt="2026-03-09T09:25:02.138" v="492"/>
        <pc:sldMkLst>
          <pc:docMk/>
          <pc:sldMk cId="2923458751" sldId="430"/>
        </pc:sldMkLst>
      </pc:sldChg>
      <pc:sldChg chg="modSp mod">
        <pc:chgData name="Kate Piper (IMH)" userId="f69ee4e2-845b-4a1f-89c4-60fce9da139f" providerId="ADAL" clId="{5495BD67-6B1C-4244-BAED-E61C14CAA4B2}" dt="2026-03-09T09:05:53.411" v="28" actId="20577"/>
        <pc:sldMkLst>
          <pc:docMk/>
          <pc:sldMk cId="2662052248" sldId="590"/>
        </pc:sldMkLst>
        <pc:spChg chg="mod">
          <ac:chgData name="Kate Piper (IMH)" userId="f69ee4e2-845b-4a1f-89c4-60fce9da139f" providerId="ADAL" clId="{5495BD67-6B1C-4244-BAED-E61C14CAA4B2}" dt="2026-03-09T09:05:53.411" v="28" actId="20577"/>
          <ac:spMkLst>
            <pc:docMk/>
            <pc:sldMk cId="2662052248" sldId="590"/>
            <ac:spMk id="12" creationId="{33F82A13-425E-3515-7E49-D7ECEA47042C}"/>
          </ac:spMkLst>
        </pc:spChg>
      </pc:sldChg>
      <pc:sldChg chg="modSp mod">
        <pc:chgData name="Kate Piper (IMH)" userId="f69ee4e2-845b-4a1f-89c4-60fce9da139f" providerId="ADAL" clId="{5495BD67-6B1C-4244-BAED-E61C14CAA4B2}" dt="2026-03-09T09:06:32.770" v="29" actId="1076"/>
        <pc:sldMkLst>
          <pc:docMk/>
          <pc:sldMk cId="3202906907" sldId="592"/>
        </pc:sldMkLst>
        <pc:spChg chg="mod">
          <ac:chgData name="Kate Piper (IMH)" userId="f69ee4e2-845b-4a1f-89c4-60fce9da139f" providerId="ADAL" clId="{5495BD67-6B1C-4244-BAED-E61C14CAA4B2}" dt="2026-03-09T09:06:32.770" v="29" actId="1076"/>
          <ac:spMkLst>
            <pc:docMk/>
            <pc:sldMk cId="3202906907" sldId="592"/>
            <ac:spMk id="4" creationId="{3B426ED9-B117-D54F-38AC-95DC052E6C1A}"/>
          </ac:spMkLst>
        </pc:spChg>
      </pc:sldChg>
      <pc:sldChg chg="modSp mod ord">
        <pc:chgData name="Kate Piper (IMH)" userId="f69ee4e2-845b-4a1f-89c4-60fce9da139f" providerId="ADAL" clId="{5495BD67-6B1C-4244-BAED-E61C14CAA4B2}" dt="2026-03-09T09:23:21.842" v="478" actId="1076"/>
        <pc:sldMkLst>
          <pc:docMk/>
          <pc:sldMk cId="578224421" sldId="595"/>
        </pc:sldMkLst>
        <pc:spChg chg="mod">
          <ac:chgData name="Kate Piper (IMH)" userId="f69ee4e2-845b-4a1f-89c4-60fce9da139f" providerId="ADAL" clId="{5495BD67-6B1C-4244-BAED-E61C14CAA4B2}" dt="2026-03-09T09:23:19.270" v="477" actId="1038"/>
          <ac:spMkLst>
            <pc:docMk/>
            <pc:sldMk cId="578224421" sldId="595"/>
            <ac:spMk id="5" creationId="{5A4EBAC3-BBE6-A7E1-797C-249C5122E92C}"/>
          </ac:spMkLst>
        </pc:spChg>
        <pc:spChg chg="mod">
          <ac:chgData name="Kate Piper (IMH)" userId="f69ee4e2-845b-4a1f-89c4-60fce9da139f" providerId="ADAL" clId="{5495BD67-6B1C-4244-BAED-E61C14CAA4B2}" dt="2026-03-09T09:23:21.842" v="478" actId="1076"/>
          <ac:spMkLst>
            <pc:docMk/>
            <pc:sldMk cId="578224421" sldId="595"/>
            <ac:spMk id="11" creationId="{EB12F1DA-DAC1-33F6-A32A-32874A681863}"/>
          </ac:spMkLst>
        </pc:spChg>
        <pc:picChg chg="mod">
          <ac:chgData name="Kate Piper (IMH)" userId="f69ee4e2-845b-4a1f-89c4-60fce9da139f" providerId="ADAL" clId="{5495BD67-6B1C-4244-BAED-E61C14CAA4B2}" dt="2026-03-09T09:23:15.338" v="440" actId="1076"/>
          <ac:picMkLst>
            <pc:docMk/>
            <pc:sldMk cId="578224421" sldId="595"/>
            <ac:picMk id="8" creationId="{134C2CD1-3879-7F26-EE4B-81B16D818305}"/>
          </ac:picMkLst>
        </pc:picChg>
        <pc:picChg chg="mod">
          <ac:chgData name="Kate Piper (IMH)" userId="f69ee4e2-845b-4a1f-89c4-60fce9da139f" providerId="ADAL" clId="{5495BD67-6B1C-4244-BAED-E61C14CAA4B2}" dt="2026-03-09T09:23:19.270" v="477" actId="1038"/>
          <ac:picMkLst>
            <pc:docMk/>
            <pc:sldMk cId="578224421" sldId="595"/>
            <ac:picMk id="10" creationId="{0850CB4A-63BF-9B10-5E41-45827C71AE9E}"/>
          </ac:picMkLst>
        </pc:picChg>
      </pc:sldChg>
      <pc:sldChg chg="ord">
        <pc:chgData name="Kate Piper (IMH)" userId="f69ee4e2-845b-4a1f-89c4-60fce9da139f" providerId="ADAL" clId="{5495BD67-6B1C-4244-BAED-E61C14CAA4B2}" dt="2026-03-09T09:23:41.856" v="480"/>
        <pc:sldMkLst>
          <pc:docMk/>
          <pc:sldMk cId="4235956463" sldId="596"/>
        </pc:sldMkLst>
      </pc:sldChg>
      <pc:sldChg chg="modSp mod">
        <pc:chgData name="Kate Piper (IMH)" userId="f69ee4e2-845b-4a1f-89c4-60fce9da139f" providerId="ADAL" clId="{5495BD67-6B1C-4244-BAED-E61C14CAA4B2}" dt="2026-03-09T09:23:52.803" v="490" actId="20577"/>
        <pc:sldMkLst>
          <pc:docMk/>
          <pc:sldMk cId="4253226018" sldId="597"/>
        </pc:sldMkLst>
        <pc:spChg chg="mod">
          <ac:chgData name="Kate Piper (IMH)" userId="f69ee4e2-845b-4a1f-89c4-60fce9da139f" providerId="ADAL" clId="{5495BD67-6B1C-4244-BAED-E61C14CAA4B2}" dt="2026-03-09T09:23:52.803" v="490" actId="20577"/>
          <ac:spMkLst>
            <pc:docMk/>
            <pc:sldMk cId="4253226018" sldId="597"/>
            <ac:spMk id="3" creationId="{077DA028-9A63-6174-1914-1EEF557E4FE5}"/>
          </ac:spMkLst>
        </pc:spChg>
      </pc:sldChg>
      <pc:sldChg chg="add del">
        <pc:chgData name="Kate Piper (IMH)" userId="f69ee4e2-845b-4a1f-89c4-60fce9da139f" providerId="ADAL" clId="{5495BD67-6B1C-4244-BAED-E61C14CAA4B2}" dt="2026-03-09T09:05:11.243" v="22" actId="47"/>
        <pc:sldMkLst>
          <pc:docMk/>
          <pc:sldMk cId="1921320116" sldId="600"/>
        </pc:sldMkLst>
      </pc:sldChg>
      <pc:sldChg chg="add ord">
        <pc:chgData name="Kate Piper (IMH)" userId="f69ee4e2-845b-4a1f-89c4-60fce9da139f" providerId="ADAL" clId="{5495BD67-6B1C-4244-BAED-E61C14CAA4B2}" dt="2026-03-09T09:05:12.783" v="24"/>
        <pc:sldMkLst>
          <pc:docMk/>
          <pc:sldMk cId="3606317446" sldId="601"/>
        </pc:sldMkLst>
      </pc:sldChg>
      <pc:sldChg chg="addSp delSp modSp new mod">
        <pc:chgData name="Kate Piper (IMH)" userId="f69ee4e2-845b-4a1f-89c4-60fce9da139f" providerId="ADAL" clId="{5495BD67-6B1C-4244-BAED-E61C14CAA4B2}" dt="2026-03-09T09:09:39.924" v="432" actId="208"/>
        <pc:sldMkLst>
          <pc:docMk/>
          <pc:sldMk cId="2214335181" sldId="602"/>
        </pc:sldMkLst>
        <pc:spChg chg="del">
          <ac:chgData name="Kate Piper (IMH)" userId="f69ee4e2-845b-4a1f-89c4-60fce9da139f" providerId="ADAL" clId="{5495BD67-6B1C-4244-BAED-E61C14CAA4B2}" dt="2026-03-09T09:09:11.872" v="402" actId="478"/>
          <ac:spMkLst>
            <pc:docMk/>
            <pc:sldMk cId="2214335181" sldId="602"/>
            <ac:spMk id="2" creationId="{20CC6058-503F-AD64-6C0A-B6F60318FB6A}"/>
          </ac:spMkLst>
        </pc:spChg>
        <pc:spChg chg="del">
          <ac:chgData name="Kate Piper (IMH)" userId="f69ee4e2-845b-4a1f-89c4-60fce9da139f" providerId="ADAL" clId="{5495BD67-6B1C-4244-BAED-E61C14CAA4B2}" dt="2026-03-09T09:09:11.872" v="402" actId="478"/>
          <ac:spMkLst>
            <pc:docMk/>
            <pc:sldMk cId="2214335181" sldId="602"/>
            <ac:spMk id="3" creationId="{302470E6-3AF6-ED10-21FD-0B4EF4BAF599}"/>
          </ac:spMkLst>
        </pc:spChg>
        <pc:spChg chg="del">
          <ac:chgData name="Kate Piper (IMH)" userId="f69ee4e2-845b-4a1f-89c4-60fce9da139f" providerId="ADAL" clId="{5495BD67-6B1C-4244-BAED-E61C14CAA4B2}" dt="2026-03-09T09:09:11.872" v="402" actId="478"/>
          <ac:spMkLst>
            <pc:docMk/>
            <pc:sldMk cId="2214335181" sldId="602"/>
            <ac:spMk id="4" creationId="{FB39B569-11D6-60D1-76B5-DB624EB4276C}"/>
          </ac:spMkLst>
        </pc:spChg>
        <pc:spChg chg="add mod">
          <ac:chgData name="Kate Piper (IMH)" userId="f69ee4e2-845b-4a1f-89c4-60fce9da139f" providerId="ADAL" clId="{5495BD67-6B1C-4244-BAED-E61C14CAA4B2}" dt="2026-03-09T09:09:17.100" v="429" actId="1035"/>
          <ac:spMkLst>
            <pc:docMk/>
            <pc:sldMk cId="2214335181" sldId="602"/>
            <ac:spMk id="5" creationId="{C20B44F9-4A0D-527A-83D3-D2DF0348048F}"/>
          </ac:spMkLst>
        </pc:spChg>
        <pc:spChg chg="add mod">
          <ac:chgData name="Kate Piper (IMH)" userId="f69ee4e2-845b-4a1f-89c4-60fce9da139f" providerId="ADAL" clId="{5495BD67-6B1C-4244-BAED-E61C14CAA4B2}" dt="2026-03-09T09:09:17.100" v="429" actId="1035"/>
          <ac:spMkLst>
            <pc:docMk/>
            <pc:sldMk cId="2214335181" sldId="602"/>
            <ac:spMk id="6" creationId="{74DD0424-0CBF-1D7E-DA15-83C6F555FEF8}"/>
          </ac:spMkLst>
        </pc:spChg>
        <pc:spChg chg="add mod">
          <ac:chgData name="Kate Piper (IMH)" userId="f69ee4e2-845b-4a1f-89c4-60fce9da139f" providerId="ADAL" clId="{5495BD67-6B1C-4244-BAED-E61C14CAA4B2}" dt="2026-03-09T09:09:39.924" v="432" actId="208"/>
          <ac:spMkLst>
            <pc:docMk/>
            <pc:sldMk cId="2214335181" sldId="602"/>
            <ac:spMk id="7" creationId="{A7955982-6E01-BFCE-FCA3-A071E3BBAED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29" tIns="45714" rIns="91429" bIns="45714" rtlCol="0"/>
          <a:lstStyle>
            <a:lvl1pPr algn="r">
              <a:defRPr sz="1200"/>
            </a:lvl1pPr>
          </a:lstStyle>
          <a:p>
            <a:fld id="{C48B7F3B-1B0C-4B2E-ACE7-8ECD7883D7D2}" type="datetimeFigureOut">
              <a:rPr lang="en-GB" smtClean="0"/>
              <a:t>09/03/2026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29" tIns="45714" rIns="91429" bIns="457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9373"/>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29" tIns="45714" rIns="91429" bIns="45714"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5EF733DF-11BE-7D6A-48AB-5CF04D2AB13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2" name="Notes Placeholder 2">
            <a:extLst>
              <a:ext uri="{FF2B5EF4-FFF2-40B4-BE49-F238E27FC236}">
                <a16:creationId xmlns:a16="http://schemas.microsoft.com/office/drawing/2014/main" id="{B5C65A4C-6ED6-84CD-4AC2-9678AE49E81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AE56AD1F-61B1-5182-E2E6-EE7E0191E09A}"/>
              </a:ext>
            </a:extLst>
          </p:cNvPr>
          <p:cNvSpPr>
            <a:spLocks noGrp="1"/>
          </p:cNvSpPr>
          <p:nvPr>
            <p:ph type="sldNum" sz="quarter" idx="5"/>
          </p:nvPr>
        </p:nvSpPr>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B7069F25-F32B-4B9A-AB58-4643393E1C53}" type="slidenum">
              <a:rPr lang="en-GB" altLang="en-US">
                <a:latin typeface="Calibri" panose="020F0502020204030204" pitchFamily="34" charset="0"/>
              </a:rPr>
              <a:pPr/>
              <a:t>19</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73588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3126736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876F9F7D-4DA3-4DC8-A5BB-3375D9E689D6}" type="slidenum">
              <a:rPr lang="en-GB" altLang="en-US"/>
              <a:pPr>
                <a:defRPr/>
              </a:pPr>
              <a:t>‹#›</a:t>
            </a:fld>
            <a:endParaRPr lang="en-GB" altLang="en-US"/>
          </a:p>
        </p:txBody>
      </p:sp>
    </p:spTree>
    <p:extLst>
      <p:ext uri="{BB962C8B-B14F-4D97-AF65-F5344CB8AC3E}">
        <p14:creationId xmlns:p14="http://schemas.microsoft.com/office/powerpoint/2010/main" val="415692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8C446A9-946B-861F-4AD8-458BEB8E428F}"/>
              </a:ext>
            </a:extLst>
          </p:cNvPr>
          <p:cNvSpPr>
            <a:spLocks noGrp="1"/>
          </p:cNvSpPr>
          <p:nvPr>
            <p:ph type="dt" sz="half" idx="10"/>
          </p:nvPr>
        </p:nvSpPr>
        <p:spPr/>
        <p:txBody>
          <a:bodyPr/>
          <a:lstStyle>
            <a:lvl1pPr>
              <a:defRPr/>
            </a:lvl1pPr>
          </a:lstStyle>
          <a:p>
            <a:pPr>
              <a:defRPr/>
            </a:pPr>
            <a:fld id="{4FE15706-D527-4B95-A522-C220DD316DB1}" type="datetimeFigureOut">
              <a:rPr lang="en-GB"/>
              <a:pPr>
                <a:defRPr/>
              </a:pPr>
              <a:t>09/03/2026</a:t>
            </a:fld>
            <a:endParaRPr lang="en-GB"/>
          </a:p>
        </p:txBody>
      </p:sp>
      <p:sp>
        <p:nvSpPr>
          <p:cNvPr id="3" name="Slide Number Placeholder 5">
            <a:extLst>
              <a:ext uri="{FF2B5EF4-FFF2-40B4-BE49-F238E27FC236}">
                <a16:creationId xmlns:a16="http://schemas.microsoft.com/office/drawing/2014/main" id="{5B46D4ED-1DC7-979B-4752-996BCEBE7B7D}"/>
              </a:ext>
            </a:extLst>
          </p:cNvPr>
          <p:cNvSpPr>
            <a:spLocks noGrp="1"/>
          </p:cNvSpPr>
          <p:nvPr>
            <p:ph type="sldNum" sz="quarter" idx="11"/>
          </p:nvPr>
        </p:nvSpPr>
        <p:spPr/>
        <p:txBody>
          <a:bodyPr/>
          <a:lstStyle>
            <a:lvl1pPr>
              <a:defRPr/>
            </a:lvl1pPr>
          </a:lstStyle>
          <a:p>
            <a:fld id="{BE378F58-485F-4DA2-92C1-5E5CB9D0FAE4}" type="slidenum">
              <a:rPr lang="en-GB" altLang="en-US"/>
              <a:pPr/>
              <a:t>‹#›</a:t>
            </a:fld>
            <a:endParaRPr lang="en-GB" altLang="en-US"/>
          </a:p>
        </p:txBody>
      </p:sp>
    </p:spTree>
    <p:extLst>
      <p:ext uri="{BB962C8B-B14F-4D97-AF65-F5344CB8AC3E}">
        <p14:creationId xmlns:p14="http://schemas.microsoft.com/office/powerpoint/2010/main" val="2286314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F1DFFAF-61DD-8518-C55A-11B38D17A2CF}"/>
              </a:ext>
            </a:extLst>
          </p:cNvPr>
          <p:cNvSpPr>
            <a:spLocks noGrp="1"/>
          </p:cNvSpPr>
          <p:nvPr>
            <p:ph type="dt" sz="half" idx="10"/>
          </p:nvPr>
        </p:nvSpPr>
        <p:spPr/>
        <p:txBody>
          <a:bodyPr/>
          <a:lstStyle>
            <a:lvl1pPr>
              <a:defRPr/>
            </a:lvl1pPr>
          </a:lstStyle>
          <a:p>
            <a:pPr>
              <a:defRPr/>
            </a:pPr>
            <a:fld id="{FED9B02A-1C06-410D-97BE-FCAD7AE0EF9E}" type="datetimeFigureOut">
              <a:rPr lang="en-GB"/>
              <a:pPr>
                <a:defRPr/>
              </a:pPr>
              <a:t>09/03/2026</a:t>
            </a:fld>
            <a:endParaRPr lang="en-GB"/>
          </a:p>
        </p:txBody>
      </p:sp>
      <p:sp>
        <p:nvSpPr>
          <p:cNvPr id="8" name="Slide Number Placeholder 5">
            <a:extLst>
              <a:ext uri="{FF2B5EF4-FFF2-40B4-BE49-F238E27FC236}">
                <a16:creationId xmlns:a16="http://schemas.microsoft.com/office/drawing/2014/main" id="{0402B8E7-5E11-89AD-7683-378D378C588F}"/>
              </a:ext>
            </a:extLst>
          </p:cNvPr>
          <p:cNvSpPr>
            <a:spLocks noGrp="1"/>
          </p:cNvSpPr>
          <p:nvPr>
            <p:ph type="sldNum" sz="quarter" idx="11"/>
          </p:nvPr>
        </p:nvSpPr>
        <p:spPr/>
        <p:txBody>
          <a:bodyPr/>
          <a:lstStyle>
            <a:lvl1pPr>
              <a:defRPr/>
            </a:lvl1pPr>
          </a:lstStyle>
          <a:p>
            <a:fld id="{726CED85-171E-49C9-84D6-733961676B9D}" type="slidenum">
              <a:rPr lang="en-GB" altLang="en-US"/>
              <a:pPr/>
              <a:t>‹#›</a:t>
            </a:fld>
            <a:endParaRPr lang="en-GB" altLang="en-US"/>
          </a:p>
        </p:txBody>
      </p:sp>
    </p:spTree>
    <p:extLst>
      <p:ext uri="{BB962C8B-B14F-4D97-AF65-F5344CB8AC3E}">
        <p14:creationId xmlns:p14="http://schemas.microsoft.com/office/powerpoint/2010/main" val="167910180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3.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4"/>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 id="214748371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06" r:id="rId2"/>
    <p:sldLayoutId id="2147483707" r:id="rId3"/>
    <p:sldLayoutId id="2147483713" r:id="rId4"/>
    <p:sldLayoutId id="214748371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8.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2.png"/><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r>
              <a:rPr lang="en-GB"/>
              <a:t>Creativity and Value Creation</a:t>
            </a:r>
          </a:p>
          <a:p>
            <a:r>
              <a:rPr lang="cy-GB"/>
              <a:t>Creadigrwydd a Chreu Gwerth</a:t>
            </a:r>
            <a:endParaRPr lang="en-GB"/>
          </a:p>
          <a:p>
            <a:endParaRPr lang="en-GB"/>
          </a:p>
          <a:p>
            <a:r>
              <a:rPr lang="en-GB"/>
              <a:t>Level / </a:t>
            </a:r>
            <a:r>
              <a:rPr lang="en-GB" err="1"/>
              <a:t>Lefel</a:t>
            </a:r>
            <a:r>
              <a:rPr lang="en-GB"/>
              <a:t>  5</a:t>
            </a:r>
          </a:p>
          <a:p>
            <a:r>
              <a:rPr lang="en-GB"/>
              <a:t>Research Methods / </a:t>
            </a:r>
            <a:r>
              <a:rPr lang="en-GB" err="1"/>
              <a:t>Dulliau</a:t>
            </a:r>
            <a:r>
              <a:rPr lang="en-GB"/>
              <a:t> </a:t>
            </a:r>
            <a:r>
              <a:rPr lang="en-GB" err="1"/>
              <a:t>Ymchwil</a:t>
            </a:r>
            <a:endParaRPr lang="en-GB"/>
          </a:p>
          <a:p>
            <a:endParaRPr lang="en-GB"/>
          </a:p>
          <a:p>
            <a:r>
              <a:rPr lang="en-GB"/>
              <a:t>Kate Piper</a:t>
            </a:r>
          </a:p>
          <a:p>
            <a:endParaRPr lang="en-GB"/>
          </a:p>
        </p:txBody>
      </p:sp>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7103816" y="5081305"/>
            <a:ext cx="4535079" cy="511779"/>
          </a:xfrm>
        </p:spPr>
        <p:txBody>
          <a:bodyPr/>
          <a:lstStyle/>
          <a:p>
            <a:pPr algn="ctr"/>
            <a:r>
              <a:rPr lang="en-GB" dirty="0"/>
              <a:t>Findings and Results</a:t>
            </a:r>
            <a:endParaRPr lang="en-GB" dirty="0">
              <a:cs typeface="Calibri"/>
            </a:endParaRPr>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9009E-A2D7-FF10-7579-EE89234669CE}"/>
              </a:ext>
            </a:extLst>
          </p:cNvPr>
          <p:cNvSpPr>
            <a:spLocks noGrp="1"/>
          </p:cNvSpPr>
          <p:nvPr>
            <p:ph type="title"/>
          </p:nvPr>
        </p:nvSpPr>
        <p:spPr>
          <a:xfrm>
            <a:off x="358219" y="365125"/>
            <a:ext cx="11481847" cy="768293"/>
          </a:xfrm>
        </p:spPr>
        <p:txBody>
          <a:bodyPr/>
          <a:lstStyle/>
          <a:p>
            <a:r>
              <a:rPr lang="en-GB" dirty="0"/>
              <a:t>Three groups</a:t>
            </a:r>
          </a:p>
        </p:txBody>
      </p:sp>
      <p:sp>
        <p:nvSpPr>
          <p:cNvPr id="4" name="Rectangle: Rounded Corners 3">
            <a:extLst>
              <a:ext uri="{FF2B5EF4-FFF2-40B4-BE49-F238E27FC236}">
                <a16:creationId xmlns:a16="http://schemas.microsoft.com/office/drawing/2014/main" id="{3D027FE2-A2F4-9B66-1D71-F1E2AE2C1B79}"/>
              </a:ext>
            </a:extLst>
          </p:cNvPr>
          <p:cNvSpPr/>
          <p:nvPr/>
        </p:nvSpPr>
        <p:spPr>
          <a:xfrm>
            <a:off x="405186" y="1231976"/>
            <a:ext cx="3619272" cy="4342031"/>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1</a:t>
            </a:r>
          </a:p>
          <a:p>
            <a:pPr algn="ctr"/>
            <a:endParaRPr lang="en-GB" dirty="0"/>
          </a:p>
          <a:p>
            <a:pPr algn="ctr"/>
            <a:r>
              <a:rPr lang="en-GB" dirty="0"/>
              <a:t>I do not have my ethics</a:t>
            </a:r>
          </a:p>
          <a:p>
            <a:pPr algn="ctr"/>
            <a:r>
              <a:rPr lang="en-GB" dirty="0"/>
              <a:t>I have my ethics but I have not collected any data</a:t>
            </a:r>
          </a:p>
          <a:p>
            <a:pPr algn="ctr"/>
            <a:endParaRPr lang="en-GB" dirty="0"/>
          </a:p>
          <a:p>
            <a:pPr algn="ctr"/>
            <a:endParaRPr lang="en-GB" dirty="0"/>
          </a:p>
          <a:p>
            <a:pPr algn="ctr"/>
            <a:r>
              <a:rPr lang="en-GB" dirty="0"/>
              <a:t>To do list:</a:t>
            </a:r>
          </a:p>
          <a:p>
            <a:pPr algn="ctr"/>
            <a:r>
              <a:rPr lang="en-GB" dirty="0"/>
              <a:t>Timeline for March and April</a:t>
            </a:r>
          </a:p>
          <a:p>
            <a:pPr algn="ctr"/>
            <a:r>
              <a:rPr lang="en-GB" dirty="0"/>
              <a:t>Ethics</a:t>
            </a:r>
          </a:p>
          <a:p>
            <a:pPr algn="ctr"/>
            <a:r>
              <a:rPr lang="en-GB" dirty="0"/>
              <a:t>Set up Collection</a:t>
            </a:r>
          </a:p>
        </p:txBody>
      </p:sp>
      <p:sp>
        <p:nvSpPr>
          <p:cNvPr id="5" name="Rectangle: Rounded Corners 4">
            <a:extLst>
              <a:ext uri="{FF2B5EF4-FFF2-40B4-BE49-F238E27FC236}">
                <a16:creationId xmlns:a16="http://schemas.microsoft.com/office/drawing/2014/main" id="{F7469EBE-5DA4-2F30-2C4B-27E9CC3D0F47}"/>
              </a:ext>
            </a:extLst>
          </p:cNvPr>
          <p:cNvSpPr/>
          <p:nvPr/>
        </p:nvSpPr>
        <p:spPr>
          <a:xfrm>
            <a:off x="4176858" y="1231975"/>
            <a:ext cx="3619272" cy="4342031"/>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2</a:t>
            </a:r>
          </a:p>
          <a:p>
            <a:pPr algn="ctr"/>
            <a:endParaRPr lang="en-GB" dirty="0"/>
          </a:p>
          <a:p>
            <a:pPr algn="ctr"/>
            <a:r>
              <a:rPr lang="en-GB" dirty="0"/>
              <a:t>I have started collecting data</a:t>
            </a:r>
          </a:p>
          <a:p>
            <a:pPr algn="ctr"/>
            <a:endParaRPr lang="en-GB" dirty="0"/>
          </a:p>
          <a:p>
            <a:pPr algn="ctr"/>
            <a:endParaRPr lang="en-GB" dirty="0"/>
          </a:p>
          <a:p>
            <a:pPr algn="ctr"/>
            <a:endParaRPr lang="en-GB" dirty="0"/>
          </a:p>
          <a:p>
            <a:pPr algn="ctr"/>
            <a:endParaRPr lang="en-GB" dirty="0"/>
          </a:p>
          <a:p>
            <a:pPr algn="ctr"/>
            <a:r>
              <a:rPr lang="en-GB" dirty="0"/>
              <a:t>To do list:</a:t>
            </a:r>
          </a:p>
          <a:p>
            <a:pPr algn="ctr"/>
            <a:r>
              <a:rPr lang="en-GB" dirty="0"/>
              <a:t>Prepare current data</a:t>
            </a:r>
          </a:p>
          <a:p>
            <a:pPr algn="ctr"/>
            <a:r>
              <a:rPr lang="en-GB" dirty="0"/>
              <a:t>Know analysis process</a:t>
            </a:r>
          </a:p>
        </p:txBody>
      </p:sp>
      <p:sp>
        <p:nvSpPr>
          <p:cNvPr id="6" name="Rectangle: Rounded Corners 5">
            <a:extLst>
              <a:ext uri="{FF2B5EF4-FFF2-40B4-BE49-F238E27FC236}">
                <a16:creationId xmlns:a16="http://schemas.microsoft.com/office/drawing/2014/main" id="{A792B486-A9F2-B382-59AE-AE56088C2FF0}"/>
              </a:ext>
            </a:extLst>
          </p:cNvPr>
          <p:cNvSpPr/>
          <p:nvPr/>
        </p:nvSpPr>
        <p:spPr>
          <a:xfrm>
            <a:off x="7948530" y="1231974"/>
            <a:ext cx="3619272" cy="4342031"/>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a:t>
            </a:r>
          </a:p>
          <a:p>
            <a:pPr algn="ctr"/>
            <a:endParaRPr lang="en-GB" dirty="0"/>
          </a:p>
          <a:p>
            <a:pPr algn="ctr"/>
            <a:r>
              <a:rPr lang="en-GB" dirty="0"/>
              <a:t>I have completed data collection</a:t>
            </a:r>
          </a:p>
          <a:p>
            <a:pPr algn="ctr"/>
            <a:endParaRPr lang="en-GB" dirty="0"/>
          </a:p>
          <a:p>
            <a:pPr algn="ctr"/>
            <a:endParaRPr lang="en-GB" dirty="0"/>
          </a:p>
          <a:p>
            <a:pPr algn="ctr"/>
            <a:endParaRPr lang="en-GB" dirty="0"/>
          </a:p>
          <a:p>
            <a:pPr algn="ctr"/>
            <a:endParaRPr lang="en-GB" dirty="0"/>
          </a:p>
          <a:p>
            <a:pPr algn="ctr"/>
            <a:r>
              <a:rPr lang="en-GB" dirty="0"/>
              <a:t>To do list:</a:t>
            </a:r>
          </a:p>
          <a:p>
            <a:pPr algn="ctr"/>
            <a:r>
              <a:rPr lang="en-GB" dirty="0"/>
              <a:t>Analysis, understanding and reporting</a:t>
            </a:r>
          </a:p>
        </p:txBody>
      </p:sp>
    </p:spTree>
    <p:extLst>
      <p:ext uri="{BB962C8B-B14F-4D97-AF65-F5344CB8AC3E}">
        <p14:creationId xmlns:p14="http://schemas.microsoft.com/office/powerpoint/2010/main" val="3606317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80512-D07E-EF63-8000-30A6ECF30D6B}"/>
              </a:ext>
            </a:extLst>
          </p:cNvPr>
          <p:cNvSpPr>
            <a:spLocks noGrp="1"/>
          </p:cNvSpPr>
          <p:nvPr>
            <p:ph type="title"/>
          </p:nvPr>
        </p:nvSpPr>
        <p:spPr>
          <a:xfrm>
            <a:off x="-3078" y="302495"/>
            <a:ext cx="11557262" cy="1325563"/>
          </a:xfrm>
        </p:spPr>
        <p:txBody>
          <a:bodyPr/>
          <a:lstStyle/>
          <a:p>
            <a:r>
              <a:rPr lang="en-GB">
                <a:ea typeface="Calibri Light"/>
                <a:cs typeface="Calibri Light"/>
              </a:rPr>
              <a:t>Reflect on the collection process</a:t>
            </a:r>
            <a:endParaRPr lang="en-GB"/>
          </a:p>
        </p:txBody>
      </p:sp>
      <p:sp>
        <p:nvSpPr>
          <p:cNvPr id="3" name="Content Placeholder 2">
            <a:extLst>
              <a:ext uri="{FF2B5EF4-FFF2-40B4-BE49-F238E27FC236}">
                <a16:creationId xmlns:a16="http://schemas.microsoft.com/office/drawing/2014/main" id="{E7DA6117-BF03-CC0D-73B5-44EED02BAE53}"/>
              </a:ext>
            </a:extLst>
          </p:cNvPr>
          <p:cNvSpPr>
            <a:spLocks noGrp="1"/>
          </p:cNvSpPr>
          <p:nvPr>
            <p:ph idx="1"/>
          </p:nvPr>
        </p:nvSpPr>
        <p:spPr>
          <a:xfrm>
            <a:off x="320511" y="1825625"/>
            <a:ext cx="11557262" cy="1331688"/>
          </a:xfrm>
        </p:spPr>
        <p:txBody>
          <a:bodyPr vert="horz" lIns="91440" tIns="45720" rIns="91440" bIns="45720" rtlCol="0" anchor="t">
            <a:normAutofit/>
          </a:bodyPr>
          <a:lstStyle/>
          <a:p>
            <a:r>
              <a:rPr lang="en-GB">
                <a:ea typeface="Calibri"/>
                <a:cs typeface="Calibri"/>
              </a:rPr>
              <a:t>Word document on </a:t>
            </a:r>
            <a:r>
              <a:rPr lang="en-GB" err="1">
                <a:ea typeface="Calibri"/>
                <a:cs typeface="Calibri"/>
              </a:rPr>
              <a:t>moodle</a:t>
            </a:r>
            <a:endParaRPr lang="en-GB" err="1"/>
          </a:p>
        </p:txBody>
      </p:sp>
      <p:sp>
        <p:nvSpPr>
          <p:cNvPr id="5" name="Title 1">
            <a:extLst>
              <a:ext uri="{FF2B5EF4-FFF2-40B4-BE49-F238E27FC236}">
                <a16:creationId xmlns:a16="http://schemas.microsoft.com/office/drawing/2014/main" id="{F04C83B1-D472-9BD7-A0D4-F3180AD5CB4C}"/>
              </a:ext>
            </a:extLst>
          </p:cNvPr>
          <p:cNvSpPr txBox="1">
            <a:spLocks/>
          </p:cNvSpPr>
          <p:nvPr/>
        </p:nvSpPr>
        <p:spPr>
          <a:xfrm>
            <a:off x="-7253" y="2636511"/>
            <a:ext cx="1155726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ea typeface="Calibri Light"/>
                <a:cs typeface="Calibri Light"/>
              </a:rPr>
              <a:t>Not Completed Collection?</a:t>
            </a:r>
            <a:endParaRPr lang="en-US"/>
          </a:p>
        </p:txBody>
      </p:sp>
      <p:sp>
        <p:nvSpPr>
          <p:cNvPr id="7" name="Content Placeholder 2">
            <a:extLst>
              <a:ext uri="{FF2B5EF4-FFF2-40B4-BE49-F238E27FC236}">
                <a16:creationId xmlns:a16="http://schemas.microsoft.com/office/drawing/2014/main" id="{7DACC1E5-2194-D1A2-CB76-E7CB1478DB32}"/>
              </a:ext>
            </a:extLst>
          </p:cNvPr>
          <p:cNvSpPr txBox="1">
            <a:spLocks/>
          </p:cNvSpPr>
          <p:nvPr/>
        </p:nvSpPr>
        <p:spPr>
          <a:xfrm>
            <a:off x="347651" y="4159641"/>
            <a:ext cx="11557262" cy="13316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ea typeface="Calibri"/>
                <a:cs typeface="Calibri"/>
              </a:rPr>
              <a:t>Identify where you are on the to do list.</a:t>
            </a:r>
          </a:p>
        </p:txBody>
      </p:sp>
      <p:graphicFrame>
        <p:nvGraphicFramePr>
          <p:cNvPr id="10" name="Table 9">
            <a:extLst>
              <a:ext uri="{FF2B5EF4-FFF2-40B4-BE49-F238E27FC236}">
                <a16:creationId xmlns:a16="http://schemas.microsoft.com/office/drawing/2014/main" id="{0D1CA33C-95A1-DAAA-BAB1-FA2BE8A82EE6}"/>
              </a:ext>
            </a:extLst>
          </p:cNvPr>
          <p:cNvGraphicFramePr>
            <a:graphicFrameLocks noGrp="1"/>
          </p:cNvGraphicFramePr>
          <p:nvPr>
            <p:extLst>
              <p:ext uri="{D42A27DB-BD31-4B8C-83A1-F6EECF244321}">
                <p14:modId xmlns:p14="http://schemas.microsoft.com/office/powerpoint/2010/main" val="2118098327"/>
              </p:ext>
            </p:extLst>
          </p:nvPr>
        </p:nvGraphicFramePr>
        <p:xfrm>
          <a:off x="7420428" y="90714"/>
          <a:ext cx="4592876" cy="6565237"/>
        </p:xfrm>
        <a:graphic>
          <a:graphicData uri="http://schemas.openxmlformats.org/drawingml/2006/table">
            <a:tbl>
              <a:tblPr firstRow="1" firstCol="1" bandRow="1">
                <a:tableStyleId>{5C22544A-7EE6-4342-B048-85BDC9FD1C3A}</a:tableStyleId>
              </a:tblPr>
              <a:tblGrid>
                <a:gridCol w="4592876">
                  <a:extLst>
                    <a:ext uri="{9D8B030D-6E8A-4147-A177-3AD203B41FA5}">
                      <a16:colId xmlns:a16="http://schemas.microsoft.com/office/drawing/2014/main" val="3989354176"/>
                    </a:ext>
                  </a:extLst>
                </a:gridCol>
              </a:tblGrid>
              <a:tr h="140514">
                <a:tc>
                  <a:txBody>
                    <a:bodyPr/>
                    <a:lstStyle/>
                    <a:p>
                      <a:pPr>
                        <a:lnSpc>
                          <a:spcPct val="115000"/>
                        </a:lnSpc>
                        <a:spcAft>
                          <a:spcPts val="800"/>
                        </a:spcAft>
                        <a:buNone/>
                      </a:pPr>
                      <a:r>
                        <a:rPr lang="en-GB" sz="1200" kern="100">
                          <a:solidFill>
                            <a:schemeClr val="tx1"/>
                          </a:solidFill>
                          <a:effectLst/>
                          <a:latin typeface="Aptos"/>
                          <a:ea typeface="DengXian"/>
                          <a:cs typeface="Arial"/>
                        </a:rPr>
                        <a:t>Task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425408807"/>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Ethics signed 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594120732"/>
                  </a:ext>
                </a:extLst>
              </a:tr>
              <a:tr h="245900">
                <a:tc>
                  <a:txBody>
                    <a:bodyPr/>
                    <a:lstStyle/>
                    <a:p>
                      <a:pPr>
                        <a:lnSpc>
                          <a:spcPct val="115000"/>
                        </a:lnSpc>
                        <a:spcAft>
                          <a:spcPts val="800"/>
                        </a:spcAft>
                        <a:buNone/>
                      </a:pPr>
                      <a:r>
                        <a:rPr lang="en-GB" sz="1200" kern="100">
                          <a:solidFill>
                            <a:schemeClr val="tx1"/>
                          </a:solidFill>
                          <a:effectLst/>
                          <a:latin typeface="Aptos"/>
                          <a:ea typeface="DengXian"/>
                          <a:cs typeface="Arial"/>
                        </a:rPr>
                        <a:t>Consent forms created (KP/HD checked)*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878944368"/>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Dates of data collection*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170505513"/>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Booked lab*</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029774264"/>
                  </a:ext>
                </a:extLst>
              </a:tr>
              <a:tr h="245900">
                <a:tc>
                  <a:txBody>
                    <a:bodyPr/>
                    <a:lstStyle/>
                    <a:p>
                      <a:pPr>
                        <a:lnSpc>
                          <a:spcPct val="115000"/>
                        </a:lnSpc>
                        <a:spcAft>
                          <a:spcPts val="800"/>
                        </a:spcAft>
                        <a:buNone/>
                      </a:pPr>
                      <a:r>
                        <a:rPr lang="en-GB" sz="1200" kern="100">
                          <a:solidFill>
                            <a:schemeClr val="tx1"/>
                          </a:solidFill>
                          <a:effectLst/>
                          <a:latin typeface="Aptos"/>
                          <a:ea typeface="DengXian"/>
                          <a:cs typeface="Arial"/>
                        </a:rPr>
                        <a:t>Supplements (permission and access)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440406376"/>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Supervisors needed/informed*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530938111"/>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Equipment checked/logged out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16062695"/>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Engaged with participants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972814885"/>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Invited participants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839597417"/>
                  </a:ext>
                </a:extLst>
              </a:tr>
              <a:tr h="351287">
                <a:tc>
                  <a:txBody>
                    <a:bodyPr/>
                    <a:lstStyle/>
                    <a:p>
                      <a:pPr>
                        <a:lnSpc>
                          <a:spcPct val="115000"/>
                        </a:lnSpc>
                        <a:spcAft>
                          <a:spcPts val="800"/>
                        </a:spcAft>
                        <a:buNone/>
                      </a:pPr>
                      <a:r>
                        <a:rPr lang="en-GB" sz="1200" kern="100">
                          <a:solidFill>
                            <a:schemeClr val="tx1"/>
                          </a:solidFill>
                          <a:effectLst/>
                          <a:latin typeface="Aptos"/>
                          <a:ea typeface="DengXian"/>
                          <a:cs typeface="Arial"/>
                        </a:rPr>
                        <a:t>Spreadsheet for all data collection*</a:t>
                      </a:r>
                    </a:p>
                    <a:p>
                      <a:pPr>
                        <a:lnSpc>
                          <a:spcPct val="115000"/>
                        </a:lnSpc>
                        <a:spcAft>
                          <a:spcPts val="800"/>
                        </a:spcAft>
                        <a:buNone/>
                      </a:pPr>
                      <a:r>
                        <a:rPr lang="en-GB" sz="1200" kern="100">
                          <a:solidFill>
                            <a:schemeClr val="tx1"/>
                          </a:solidFill>
                          <a:effectLst/>
                          <a:latin typeface="Aptos"/>
                          <a:ea typeface="DengXian"/>
                          <a:cs typeface="Arial"/>
                        </a:rPr>
                        <a:t>(demographics needed?)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14390362"/>
                  </a:ext>
                </a:extLst>
              </a:tr>
              <a:tr h="1229502">
                <a:tc>
                  <a:txBody>
                    <a:bodyPr/>
                    <a:lstStyle/>
                    <a:p>
                      <a:pPr>
                        <a:lnSpc>
                          <a:spcPct val="115000"/>
                        </a:lnSpc>
                        <a:spcAft>
                          <a:spcPts val="800"/>
                        </a:spcAft>
                        <a:buNone/>
                      </a:pPr>
                      <a:r>
                        <a:rPr lang="en-GB" sz="1200" kern="100">
                          <a:solidFill>
                            <a:schemeClr val="tx1"/>
                          </a:solidFill>
                          <a:effectLst/>
                          <a:latin typeface="Aptos"/>
                          <a:ea typeface="DengXian"/>
                          <a:cs typeface="Arial"/>
                        </a:rPr>
                        <a:t>Protocols for experiments (lab conditions!!!!)*</a:t>
                      </a:r>
                    </a:p>
                    <a:p>
                      <a:pPr>
                        <a:lnSpc>
                          <a:spcPct val="115000"/>
                        </a:lnSpc>
                        <a:spcAft>
                          <a:spcPts val="800"/>
                        </a:spcAft>
                        <a:buNone/>
                      </a:pPr>
                      <a:r>
                        <a:rPr lang="en-GB" sz="1200" kern="100">
                          <a:solidFill>
                            <a:schemeClr val="tx1"/>
                          </a:solidFill>
                          <a:effectLst/>
                          <a:latin typeface="Aptos"/>
                          <a:ea typeface="DengXian"/>
                          <a:cs typeface="Arial"/>
                        </a:rPr>
                        <a:t>How are you going to carry out your study?</a:t>
                      </a:r>
                    </a:p>
                    <a:p>
                      <a:pPr marL="342900" lvl="0" indent="-342900">
                        <a:lnSpc>
                          <a:spcPct val="115000"/>
                        </a:lnSpc>
                        <a:buFont typeface="Aptos" panose="020B0004020202020204" pitchFamily="34" charset="0"/>
                        <a:buChar char="-"/>
                      </a:pPr>
                      <a:r>
                        <a:rPr lang="en-GB" sz="1200" kern="100">
                          <a:solidFill>
                            <a:schemeClr val="tx1"/>
                          </a:solidFill>
                          <a:effectLst/>
                          <a:latin typeface="Aptos"/>
                          <a:ea typeface="DengXian"/>
                          <a:cs typeface="Arial"/>
                        </a:rPr>
                        <a:t>Start to finish</a:t>
                      </a:r>
                    </a:p>
                    <a:p>
                      <a:pPr marL="342900" lvl="0" indent="-342900">
                        <a:lnSpc>
                          <a:spcPct val="115000"/>
                        </a:lnSpc>
                        <a:buFont typeface="Aptos" panose="020B0004020202020204" pitchFamily="34" charset="0"/>
                        <a:buChar char="-"/>
                      </a:pPr>
                      <a:r>
                        <a:rPr lang="en-GB" sz="1200" kern="100">
                          <a:solidFill>
                            <a:schemeClr val="tx1"/>
                          </a:solidFill>
                          <a:effectLst/>
                          <a:latin typeface="Aptos"/>
                          <a:ea typeface="DengXian"/>
                          <a:cs typeface="Arial"/>
                        </a:rPr>
                        <a:t>Participants together/separate</a:t>
                      </a:r>
                    </a:p>
                    <a:p>
                      <a:pPr marL="342900" lvl="0" indent="-342900">
                        <a:lnSpc>
                          <a:spcPct val="115000"/>
                        </a:lnSpc>
                        <a:buFont typeface="Aptos" panose="020B0004020202020204" pitchFamily="34" charset="0"/>
                        <a:buChar char="-"/>
                      </a:pPr>
                      <a:r>
                        <a:rPr lang="en-GB" sz="1200" kern="100">
                          <a:solidFill>
                            <a:schemeClr val="tx1"/>
                          </a:solidFill>
                          <a:effectLst/>
                          <a:latin typeface="Aptos"/>
                          <a:ea typeface="DengXian"/>
                          <a:cs typeface="Arial"/>
                        </a:rPr>
                        <a:t>Encourage/silent</a:t>
                      </a:r>
                    </a:p>
                    <a:p>
                      <a:pPr marL="342900" lvl="0" indent="-342900">
                        <a:lnSpc>
                          <a:spcPct val="115000"/>
                        </a:lnSpc>
                        <a:spcAft>
                          <a:spcPts val="800"/>
                        </a:spcAft>
                        <a:buFont typeface="Aptos" panose="020B0004020202020204" pitchFamily="34" charset="0"/>
                        <a:buChar char="-"/>
                      </a:pPr>
                      <a:r>
                        <a:rPr lang="en-GB" sz="1200" kern="100">
                          <a:solidFill>
                            <a:schemeClr val="tx1"/>
                          </a:solidFill>
                          <a:effectLst/>
                          <a:latin typeface="Aptos"/>
                          <a:ea typeface="DengXian"/>
                          <a:cs typeface="Arial"/>
                        </a:rPr>
                        <a:t>Participants knowing scores etc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894531766"/>
                  </a:ext>
                </a:extLst>
              </a:tr>
              <a:tr h="800934">
                <a:tc>
                  <a:txBody>
                    <a:bodyPr/>
                    <a:lstStyle/>
                    <a:p>
                      <a:pPr>
                        <a:lnSpc>
                          <a:spcPct val="115000"/>
                        </a:lnSpc>
                        <a:spcAft>
                          <a:spcPts val="800"/>
                        </a:spcAft>
                        <a:buNone/>
                      </a:pPr>
                      <a:r>
                        <a:rPr lang="en-GB" sz="1200" kern="100">
                          <a:solidFill>
                            <a:schemeClr val="tx1"/>
                          </a:solidFill>
                          <a:effectLst/>
                          <a:latin typeface="Aptos"/>
                          <a:ea typeface="DengXian"/>
                          <a:cs typeface="Arial"/>
                        </a:rPr>
                        <a:t>Protocols qualitative/questionnaire *</a:t>
                      </a:r>
                    </a:p>
                    <a:p>
                      <a:pPr marL="342900" lvl="0" indent="-342900">
                        <a:lnSpc>
                          <a:spcPct val="115000"/>
                        </a:lnSpc>
                        <a:buFont typeface="Aptos" panose="020B0004020202020204" pitchFamily="34" charset="0"/>
                        <a:buChar char="-"/>
                      </a:pPr>
                      <a:r>
                        <a:rPr lang="en-GB" sz="1200" kern="100">
                          <a:solidFill>
                            <a:schemeClr val="tx1"/>
                          </a:solidFill>
                          <a:effectLst/>
                          <a:latin typeface="Aptos"/>
                          <a:ea typeface="DengXian"/>
                          <a:cs typeface="Arial"/>
                        </a:rPr>
                        <a:t>Interview/FG spaces</a:t>
                      </a:r>
                    </a:p>
                    <a:p>
                      <a:pPr marL="342900" lvl="0" indent="-342900">
                        <a:lnSpc>
                          <a:spcPct val="115000"/>
                        </a:lnSpc>
                        <a:buFont typeface="Aptos" panose="020B0004020202020204" pitchFamily="34" charset="0"/>
                        <a:buChar char="-"/>
                      </a:pPr>
                      <a:r>
                        <a:rPr lang="en-GB" sz="1200" kern="100">
                          <a:solidFill>
                            <a:schemeClr val="tx1"/>
                          </a:solidFill>
                          <a:effectLst/>
                          <a:latin typeface="Aptos"/>
                          <a:ea typeface="DengXian"/>
                          <a:cs typeface="Arial"/>
                        </a:rPr>
                        <a:t>Audio and transcription (A+T)</a:t>
                      </a:r>
                    </a:p>
                    <a:p>
                      <a:pPr marL="342900" lvl="0" indent="-342900">
                        <a:lnSpc>
                          <a:spcPct val="115000"/>
                        </a:lnSpc>
                        <a:buFont typeface="Aptos" panose="020B0004020202020204" pitchFamily="34" charset="0"/>
                        <a:buChar char="-"/>
                      </a:pPr>
                      <a:r>
                        <a:rPr lang="en-GB" sz="1200" kern="100">
                          <a:solidFill>
                            <a:schemeClr val="tx1"/>
                          </a:solidFill>
                          <a:effectLst/>
                          <a:latin typeface="Aptos"/>
                          <a:ea typeface="DengXian"/>
                          <a:cs typeface="Arial"/>
                        </a:rPr>
                        <a:t>Participant agreement of A+T</a:t>
                      </a:r>
                    </a:p>
                    <a:p>
                      <a:pPr marL="342900" lvl="0" indent="-342900">
                        <a:lnSpc>
                          <a:spcPct val="115000"/>
                        </a:lnSpc>
                        <a:spcAft>
                          <a:spcPts val="800"/>
                        </a:spcAft>
                        <a:buFont typeface="Aptos" panose="020B0004020202020204" pitchFamily="34" charset="0"/>
                        <a:buChar char="-"/>
                      </a:pPr>
                      <a:r>
                        <a:rPr lang="en-GB" sz="1200" kern="100">
                          <a:solidFill>
                            <a:schemeClr val="tx1"/>
                          </a:solidFill>
                          <a:effectLst/>
                          <a:latin typeface="Aptos"/>
                          <a:ea typeface="DengXian"/>
                          <a:cs typeface="Arial"/>
                        </a:rPr>
                        <a:t>Ice breaker questions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599406476"/>
                  </a:ext>
                </a:extLst>
              </a:tr>
              <a:tr h="555033">
                <a:tc>
                  <a:txBody>
                    <a:bodyPr/>
                    <a:lstStyle/>
                    <a:p>
                      <a:pPr>
                        <a:lnSpc>
                          <a:spcPct val="115000"/>
                        </a:lnSpc>
                        <a:spcAft>
                          <a:spcPts val="800"/>
                        </a:spcAft>
                        <a:buNone/>
                      </a:pPr>
                      <a:r>
                        <a:rPr lang="en-GB" sz="1200" kern="100">
                          <a:solidFill>
                            <a:schemeClr val="tx1"/>
                          </a:solidFill>
                          <a:effectLst/>
                          <a:latin typeface="Aptos"/>
                          <a:ea typeface="DengXian"/>
                          <a:cs typeface="Arial"/>
                        </a:rPr>
                        <a:t>Questionnaire created on MS Forms</a:t>
                      </a:r>
                    </a:p>
                    <a:p>
                      <a:pPr marL="342900" lvl="0" indent="-342900">
                        <a:lnSpc>
                          <a:spcPct val="115000"/>
                        </a:lnSpc>
                        <a:spcAft>
                          <a:spcPts val="800"/>
                        </a:spcAft>
                        <a:buFont typeface="Aptos" panose="020B0004020202020204" pitchFamily="34" charset="0"/>
                        <a:buChar char="-"/>
                      </a:pPr>
                      <a:r>
                        <a:rPr lang="en-GB" sz="1200" kern="100">
                          <a:solidFill>
                            <a:schemeClr val="tx1"/>
                          </a:solidFill>
                          <a:effectLst/>
                          <a:latin typeface="Aptos"/>
                          <a:ea typeface="DengXian"/>
                          <a:cs typeface="Arial"/>
                        </a:rPr>
                        <a:t>Ethics disclaimer in description top</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711755046"/>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Send Q link to KP</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81469695"/>
                  </a:ext>
                </a:extLst>
              </a:tr>
              <a:tr h="372364">
                <a:tc>
                  <a:txBody>
                    <a:bodyPr/>
                    <a:lstStyle/>
                    <a:p>
                      <a:pPr>
                        <a:lnSpc>
                          <a:spcPct val="115000"/>
                        </a:lnSpc>
                        <a:spcAft>
                          <a:spcPts val="800"/>
                        </a:spcAft>
                        <a:buNone/>
                      </a:pPr>
                      <a:r>
                        <a:rPr lang="en-GB" sz="1200" kern="100">
                          <a:solidFill>
                            <a:schemeClr val="tx1"/>
                          </a:solidFill>
                          <a:effectLst/>
                          <a:latin typeface="Aptos"/>
                          <a:ea typeface="DengXian"/>
                          <a:cs typeface="Arial"/>
                        </a:rPr>
                        <a:t>Interview/ Focus group questions finalised (think of sub questions) (KP/HD to check)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953442745"/>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Welsh language provision provided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661463185"/>
                  </a:ext>
                </a:extLst>
              </a:tr>
            </a:tbl>
          </a:graphicData>
        </a:graphic>
      </p:graphicFrame>
    </p:spTree>
    <p:extLst>
      <p:ext uri="{BB962C8B-B14F-4D97-AF65-F5344CB8AC3E}">
        <p14:creationId xmlns:p14="http://schemas.microsoft.com/office/powerpoint/2010/main" val="1357495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0D2B2-93FB-BA76-50FE-93E7844576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96D859-4445-742F-C702-C54D91FA66B8}"/>
              </a:ext>
            </a:extLst>
          </p:cNvPr>
          <p:cNvSpPr>
            <a:spLocks noGrp="1"/>
          </p:cNvSpPr>
          <p:nvPr>
            <p:ph type="title"/>
          </p:nvPr>
        </p:nvSpPr>
        <p:spPr>
          <a:xfrm>
            <a:off x="6972790" y="374179"/>
            <a:ext cx="4649994" cy="1348172"/>
          </a:xfrm>
        </p:spPr>
        <p:txBody>
          <a:bodyPr/>
          <a:lstStyle/>
          <a:p>
            <a:r>
              <a:rPr lang="en-GB"/>
              <a:t>Timeline and Semester Structure</a:t>
            </a:r>
          </a:p>
        </p:txBody>
      </p:sp>
      <p:graphicFrame>
        <p:nvGraphicFramePr>
          <p:cNvPr id="4" name="Content Placeholder 3">
            <a:extLst>
              <a:ext uri="{FF2B5EF4-FFF2-40B4-BE49-F238E27FC236}">
                <a16:creationId xmlns:a16="http://schemas.microsoft.com/office/drawing/2014/main" id="{B21905C1-83A4-865A-CB43-E1FC4DD26BA2}"/>
              </a:ext>
            </a:extLst>
          </p:cNvPr>
          <p:cNvGraphicFramePr>
            <a:graphicFrameLocks noGrp="1"/>
          </p:cNvGraphicFramePr>
          <p:nvPr>
            <p:ph idx="1"/>
          </p:nvPr>
        </p:nvGraphicFramePr>
        <p:xfrm>
          <a:off x="188971" y="108642"/>
          <a:ext cx="6029608" cy="5565098"/>
        </p:xfrm>
        <a:graphic>
          <a:graphicData uri="http://schemas.openxmlformats.org/drawingml/2006/table">
            <a:tbl>
              <a:tblPr firstRow="1" bandRow="1">
                <a:tableStyleId>{9D7B26C5-4107-4FEC-AEDC-1716B250A1EF}</a:tableStyleId>
              </a:tblPr>
              <a:tblGrid>
                <a:gridCol w="1201725">
                  <a:extLst>
                    <a:ext uri="{9D8B030D-6E8A-4147-A177-3AD203B41FA5}">
                      <a16:colId xmlns:a16="http://schemas.microsoft.com/office/drawing/2014/main" val="800612873"/>
                    </a:ext>
                  </a:extLst>
                </a:gridCol>
                <a:gridCol w="4827883">
                  <a:extLst>
                    <a:ext uri="{9D8B030D-6E8A-4147-A177-3AD203B41FA5}">
                      <a16:colId xmlns:a16="http://schemas.microsoft.com/office/drawing/2014/main" val="5183426"/>
                    </a:ext>
                  </a:extLst>
                </a:gridCol>
              </a:tblGrid>
              <a:tr h="397507">
                <a:tc>
                  <a:txBody>
                    <a:bodyPr/>
                    <a:lstStyle/>
                    <a:p>
                      <a:r>
                        <a:rPr lang="en-GB" sz="1800"/>
                        <a:t>Date</a:t>
                      </a:r>
                    </a:p>
                  </a:txBody>
                  <a:tcPr/>
                </a:tc>
                <a:tc>
                  <a:txBody>
                    <a:bodyPr/>
                    <a:lstStyle/>
                    <a:p>
                      <a:r>
                        <a:rPr lang="en-GB" sz="1800"/>
                        <a:t>Information</a:t>
                      </a:r>
                    </a:p>
                  </a:txBody>
                  <a:tcPr/>
                </a:tc>
                <a:extLst>
                  <a:ext uri="{0D108BD9-81ED-4DB2-BD59-A6C34878D82A}">
                    <a16:rowId xmlns:a16="http://schemas.microsoft.com/office/drawing/2014/main" val="3535209741"/>
                  </a:ext>
                </a:extLst>
              </a:tr>
              <a:tr h="397507">
                <a:tc>
                  <a:txBody>
                    <a:bodyPr/>
                    <a:lstStyle/>
                    <a:p>
                      <a:r>
                        <a:rPr lang="en-GB" sz="1800" b="1"/>
                        <a:t>20/01</a:t>
                      </a:r>
                    </a:p>
                  </a:txBody>
                  <a:tcPr>
                    <a:solidFill>
                      <a:schemeClr val="accent2">
                        <a:lumMod val="20000"/>
                        <a:lumOff val="80000"/>
                      </a:schemeClr>
                    </a:solidFill>
                  </a:tcPr>
                </a:tc>
                <a:tc>
                  <a:txBody>
                    <a:bodyPr/>
                    <a:lstStyle/>
                    <a:p>
                      <a:r>
                        <a:rPr lang="en-GB" sz="1800"/>
                        <a:t>Organisation and Ethics</a:t>
                      </a:r>
                    </a:p>
                  </a:txBody>
                  <a:tcPr>
                    <a:solidFill>
                      <a:schemeClr val="accent2">
                        <a:lumMod val="20000"/>
                        <a:lumOff val="80000"/>
                      </a:schemeClr>
                    </a:solidFill>
                  </a:tcPr>
                </a:tc>
                <a:extLst>
                  <a:ext uri="{0D108BD9-81ED-4DB2-BD59-A6C34878D82A}">
                    <a16:rowId xmlns:a16="http://schemas.microsoft.com/office/drawing/2014/main" val="3583538030"/>
                  </a:ext>
                </a:extLst>
              </a:tr>
              <a:tr h="397507">
                <a:tc>
                  <a:txBody>
                    <a:bodyPr/>
                    <a:lstStyle/>
                    <a:p>
                      <a:r>
                        <a:rPr lang="en-GB" sz="1800" b="1"/>
                        <a:t>27/01</a:t>
                      </a:r>
                    </a:p>
                  </a:txBody>
                  <a:tcPr>
                    <a:solidFill>
                      <a:schemeClr val="accent2">
                        <a:lumMod val="20000"/>
                        <a:lumOff val="80000"/>
                      </a:schemeClr>
                    </a:solidFill>
                  </a:tcPr>
                </a:tc>
                <a:tc>
                  <a:txBody>
                    <a:bodyPr/>
                    <a:lstStyle/>
                    <a:p>
                      <a:r>
                        <a:rPr lang="en-GB" sz="1800"/>
                        <a:t>Ethics Form Deadline 31</a:t>
                      </a:r>
                      <a:r>
                        <a:rPr lang="en-GB" sz="1800" baseline="30000"/>
                        <a:t>st</a:t>
                      </a:r>
                      <a:r>
                        <a:rPr lang="en-GB" sz="1800"/>
                        <a:t> January</a:t>
                      </a:r>
                    </a:p>
                  </a:txBody>
                  <a:tcPr>
                    <a:solidFill>
                      <a:schemeClr val="accent2">
                        <a:lumMod val="20000"/>
                        <a:lumOff val="80000"/>
                      </a:schemeClr>
                    </a:solidFill>
                  </a:tcPr>
                </a:tc>
                <a:extLst>
                  <a:ext uri="{0D108BD9-81ED-4DB2-BD59-A6C34878D82A}">
                    <a16:rowId xmlns:a16="http://schemas.microsoft.com/office/drawing/2014/main" val="2380065572"/>
                  </a:ext>
                </a:extLst>
              </a:tr>
              <a:tr h="397507">
                <a:tc>
                  <a:txBody>
                    <a:bodyPr/>
                    <a:lstStyle/>
                    <a:p>
                      <a:r>
                        <a:rPr lang="en-GB" sz="1800" b="1"/>
                        <a:t>03/02</a:t>
                      </a:r>
                    </a:p>
                  </a:txBody>
                  <a:tcPr>
                    <a:solidFill>
                      <a:schemeClr val="accent2">
                        <a:lumMod val="20000"/>
                        <a:lumOff val="80000"/>
                      </a:schemeClr>
                    </a:solidFill>
                  </a:tcPr>
                </a:tc>
                <a:tc>
                  <a:txBody>
                    <a:bodyPr/>
                    <a:lstStyle/>
                    <a:p>
                      <a:r>
                        <a:rPr lang="en-GB" sz="1800"/>
                        <a:t>Quantitative Analysis</a:t>
                      </a:r>
                    </a:p>
                  </a:txBody>
                  <a:tcPr>
                    <a:solidFill>
                      <a:schemeClr val="accent2">
                        <a:lumMod val="20000"/>
                        <a:lumOff val="80000"/>
                      </a:schemeClr>
                    </a:solidFill>
                  </a:tcPr>
                </a:tc>
                <a:extLst>
                  <a:ext uri="{0D108BD9-81ED-4DB2-BD59-A6C34878D82A}">
                    <a16:rowId xmlns:a16="http://schemas.microsoft.com/office/drawing/2014/main" val="3735043381"/>
                  </a:ext>
                </a:extLst>
              </a:tr>
              <a:tr h="397507">
                <a:tc>
                  <a:txBody>
                    <a:bodyPr/>
                    <a:lstStyle/>
                    <a:p>
                      <a:r>
                        <a:rPr lang="en-GB" sz="1800" b="1"/>
                        <a:t>10/02</a:t>
                      </a:r>
                    </a:p>
                  </a:txBody>
                  <a:tcPr>
                    <a:solidFill>
                      <a:schemeClr val="accent2">
                        <a:lumMod val="20000"/>
                        <a:lumOff val="80000"/>
                      </a:schemeClr>
                    </a:solidFill>
                  </a:tcPr>
                </a:tc>
                <a:tc>
                  <a:txBody>
                    <a:bodyPr/>
                    <a:lstStyle/>
                    <a:p>
                      <a:r>
                        <a:rPr lang="en-GB" sz="1800"/>
                        <a:t>Quantitative Analysis</a:t>
                      </a:r>
                    </a:p>
                  </a:txBody>
                  <a:tcPr>
                    <a:solidFill>
                      <a:schemeClr val="accent2">
                        <a:lumMod val="20000"/>
                        <a:lumOff val="80000"/>
                      </a:schemeClr>
                    </a:solidFill>
                  </a:tcPr>
                </a:tc>
                <a:extLst>
                  <a:ext uri="{0D108BD9-81ED-4DB2-BD59-A6C34878D82A}">
                    <a16:rowId xmlns:a16="http://schemas.microsoft.com/office/drawing/2014/main" val="2849569848"/>
                  </a:ext>
                </a:extLst>
              </a:tr>
              <a:tr h="397507">
                <a:tc>
                  <a:txBody>
                    <a:bodyPr/>
                    <a:lstStyle/>
                    <a:p>
                      <a:r>
                        <a:rPr lang="en-GB" sz="1800" b="1"/>
                        <a:t>17/02</a:t>
                      </a:r>
                    </a:p>
                  </a:txBody>
                  <a:tcPr>
                    <a:solidFill>
                      <a:schemeClr val="accent2">
                        <a:lumMod val="20000"/>
                        <a:lumOff val="80000"/>
                      </a:schemeClr>
                    </a:solidFill>
                  </a:tcPr>
                </a:tc>
                <a:tc>
                  <a:txBody>
                    <a:bodyPr/>
                    <a:lstStyle/>
                    <a:p>
                      <a:r>
                        <a:rPr lang="en-GB" sz="1800"/>
                        <a:t>Finalising research protocols (data collection 1)</a:t>
                      </a:r>
                    </a:p>
                  </a:txBody>
                  <a:tcPr>
                    <a:solidFill>
                      <a:schemeClr val="accent2">
                        <a:lumMod val="20000"/>
                        <a:lumOff val="80000"/>
                      </a:schemeClr>
                    </a:solidFill>
                  </a:tcPr>
                </a:tc>
                <a:extLst>
                  <a:ext uri="{0D108BD9-81ED-4DB2-BD59-A6C34878D82A}">
                    <a16:rowId xmlns:a16="http://schemas.microsoft.com/office/drawing/2014/main" val="2950547649"/>
                  </a:ext>
                </a:extLst>
              </a:tr>
              <a:tr h="397507">
                <a:tc>
                  <a:txBody>
                    <a:bodyPr/>
                    <a:lstStyle/>
                    <a:p>
                      <a:r>
                        <a:rPr lang="en-GB" sz="1800" b="1"/>
                        <a:t>24/02</a:t>
                      </a:r>
                    </a:p>
                  </a:txBody>
                  <a:tcPr>
                    <a:solidFill>
                      <a:schemeClr val="accent6">
                        <a:lumMod val="20000"/>
                        <a:lumOff val="80000"/>
                      </a:schemeClr>
                    </a:solidFill>
                  </a:tcPr>
                </a:tc>
                <a:tc>
                  <a:txBody>
                    <a:bodyPr/>
                    <a:lstStyle/>
                    <a:p>
                      <a:r>
                        <a:rPr lang="en-GB" sz="1800"/>
                        <a:t>Data Collection 2</a:t>
                      </a:r>
                    </a:p>
                  </a:txBody>
                  <a:tcPr>
                    <a:solidFill>
                      <a:schemeClr val="accent6">
                        <a:lumMod val="20000"/>
                        <a:lumOff val="80000"/>
                      </a:schemeClr>
                    </a:solidFill>
                  </a:tcPr>
                </a:tc>
                <a:extLst>
                  <a:ext uri="{0D108BD9-81ED-4DB2-BD59-A6C34878D82A}">
                    <a16:rowId xmlns:a16="http://schemas.microsoft.com/office/drawing/2014/main" val="3265031947"/>
                  </a:ext>
                </a:extLst>
              </a:tr>
              <a:tr h="397507">
                <a:tc>
                  <a:txBody>
                    <a:bodyPr/>
                    <a:lstStyle/>
                    <a:p>
                      <a:r>
                        <a:rPr lang="en-GB" sz="1800" b="1"/>
                        <a:t>03/03</a:t>
                      </a:r>
                    </a:p>
                  </a:txBody>
                  <a:tcPr>
                    <a:solidFill>
                      <a:schemeClr val="accent6">
                        <a:lumMod val="20000"/>
                        <a:lumOff val="80000"/>
                      </a:schemeClr>
                    </a:solidFill>
                  </a:tcPr>
                </a:tc>
                <a:tc>
                  <a:txBody>
                    <a:bodyPr/>
                    <a:lstStyle/>
                    <a:p>
                      <a:r>
                        <a:rPr lang="en-GB" sz="1800"/>
                        <a:t>Data Collection 3</a:t>
                      </a:r>
                    </a:p>
                  </a:txBody>
                  <a:tcPr>
                    <a:solidFill>
                      <a:schemeClr val="accent6">
                        <a:lumMod val="20000"/>
                        <a:lumOff val="80000"/>
                      </a:schemeClr>
                    </a:solidFill>
                  </a:tcPr>
                </a:tc>
                <a:extLst>
                  <a:ext uri="{0D108BD9-81ED-4DB2-BD59-A6C34878D82A}">
                    <a16:rowId xmlns:a16="http://schemas.microsoft.com/office/drawing/2014/main" val="200740052"/>
                  </a:ext>
                </a:extLst>
              </a:tr>
              <a:tr h="397507">
                <a:tc>
                  <a:txBody>
                    <a:bodyPr/>
                    <a:lstStyle/>
                    <a:p>
                      <a:r>
                        <a:rPr lang="en-GB" sz="1800" b="1"/>
                        <a:t>10/03</a:t>
                      </a:r>
                    </a:p>
                  </a:txBody>
                  <a:tcPr>
                    <a:solidFill>
                      <a:schemeClr val="accent2">
                        <a:lumMod val="20000"/>
                        <a:lumOff val="80000"/>
                      </a:schemeClr>
                    </a:solidFill>
                  </a:tcPr>
                </a:tc>
                <a:tc>
                  <a:txBody>
                    <a:bodyPr/>
                    <a:lstStyle/>
                    <a:p>
                      <a:r>
                        <a:rPr lang="en-GB" sz="1800"/>
                        <a:t>Data Collection 4 / Data Analysis</a:t>
                      </a:r>
                    </a:p>
                  </a:txBody>
                  <a:tcPr>
                    <a:solidFill>
                      <a:schemeClr val="accent2">
                        <a:lumMod val="20000"/>
                        <a:lumOff val="80000"/>
                      </a:schemeClr>
                    </a:solidFill>
                  </a:tcPr>
                </a:tc>
                <a:extLst>
                  <a:ext uri="{0D108BD9-81ED-4DB2-BD59-A6C34878D82A}">
                    <a16:rowId xmlns:a16="http://schemas.microsoft.com/office/drawing/2014/main" val="3249737657"/>
                  </a:ext>
                </a:extLst>
              </a:tr>
              <a:tr h="397507">
                <a:tc>
                  <a:txBody>
                    <a:bodyPr/>
                    <a:lstStyle/>
                    <a:p>
                      <a:r>
                        <a:rPr lang="en-GB" sz="1800" b="1"/>
                        <a:t>17/03</a:t>
                      </a:r>
                    </a:p>
                  </a:txBody>
                  <a:tcPr>
                    <a:solidFill>
                      <a:schemeClr val="accent2">
                        <a:lumMod val="20000"/>
                        <a:lumOff val="80000"/>
                      </a:schemeClr>
                    </a:solidFill>
                  </a:tcPr>
                </a:tc>
                <a:tc>
                  <a:txBody>
                    <a:bodyPr/>
                    <a:lstStyle/>
                    <a:p>
                      <a:r>
                        <a:rPr lang="en-GB" sz="1800"/>
                        <a:t>Data Analysis</a:t>
                      </a:r>
                    </a:p>
                  </a:txBody>
                  <a:tcPr>
                    <a:solidFill>
                      <a:schemeClr val="accent2">
                        <a:lumMod val="20000"/>
                        <a:lumOff val="80000"/>
                      </a:schemeClr>
                    </a:solidFill>
                  </a:tcPr>
                </a:tc>
                <a:extLst>
                  <a:ext uri="{0D108BD9-81ED-4DB2-BD59-A6C34878D82A}">
                    <a16:rowId xmlns:a16="http://schemas.microsoft.com/office/drawing/2014/main" val="2327501047"/>
                  </a:ext>
                </a:extLst>
              </a:tr>
              <a:tr h="397507">
                <a:tc>
                  <a:txBody>
                    <a:bodyPr/>
                    <a:lstStyle/>
                    <a:p>
                      <a:r>
                        <a:rPr lang="en-GB" sz="1800" b="1"/>
                        <a:t>24/03</a:t>
                      </a:r>
                    </a:p>
                  </a:txBody>
                  <a:tcPr>
                    <a:solidFill>
                      <a:schemeClr val="accent2">
                        <a:lumMod val="20000"/>
                        <a:lumOff val="80000"/>
                      </a:schemeClr>
                    </a:solidFill>
                  </a:tcPr>
                </a:tc>
                <a:tc>
                  <a:txBody>
                    <a:bodyPr/>
                    <a:lstStyle/>
                    <a:p>
                      <a:r>
                        <a:rPr lang="en-GB" sz="1800"/>
                        <a:t>Findings and Results</a:t>
                      </a:r>
                    </a:p>
                  </a:txBody>
                  <a:tcPr>
                    <a:solidFill>
                      <a:schemeClr val="accent2">
                        <a:lumMod val="20000"/>
                        <a:lumOff val="80000"/>
                      </a:schemeClr>
                    </a:solidFill>
                  </a:tcPr>
                </a:tc>
                <a:extLst>
                  <a:ext uri="{0D108BD9-81ED-4DB2-BD59-A6C34878D82A}">
                    <a16:rowId xmlns:a16="http://schemas.microsoft.com/office/drawing/2014/main" val="1288754412"/>
                  </a:ext>
                </a:extLst>
              </a:tr>
              <a:tr h="397507">
                <a:tc>
                  <a:txBody>
                    <a:bodyPr/>
                    <a:lstStyle/>
                    <a:p>
                      <a:r>
                        <a:rPr lang="en-GB" sz="1800" b="1"/>
                        <a:t>31/03</a:t>
                      </a:r>
                    </a:p>
                  </a:txBody>
                  <a:tcPr>
                    <a:lnB w="762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GB" sz="1800"/>
                        <a:t>Findings and Results -&gt; Conclusions (Write up)</a:t>
                      </a:r>
                    </a:p>
                  </a:txBody>
                  <a:tcPr>
                    <a:lnB w="762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395987221"/>
                  </a:ext>
                </a:extLst>
              </a:tr>
              <a:tr h="397507">
                <a:tc>
                  <a:txBody>
                    <a:bodyPr/>
                    <a:lstStyle/>
                    <a:p>
                      <a:r>
                        <a:rPr lang="en-GB" sz="1800" b="1"/>
                        <a:t>28/04</a:t>
                      </a:r>
                    </a:p>
                  </a:txBody>
                  <a:tcP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r>
                        <a:rPr lang="en-GB" sz="1800"/>
                        <a:t>Tutorials and catch up</a:t>
                      </a:r>
                    </a:p>
                  </a:txBody>
                  <a:tcP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408362562"/>
                  </a:ext>
                </a:extLst>
              </a:tr>
              <a:tr h="397507">
                <a:tc>
                  <a:txBody>
                    <a:bodyPr/>
                    <a:lstStyle/>
                    <a:p>
                      <a:r>
                        <a:rPr lang="en-GB" sz="1800" b="1">
                          <a:solidFill>
                            <a:srgbClr val="C00000"/>
                          </a:solidFill>
                        </a:rPr>
                        <a:t>12/05</a:t>
                      </a:r>
                    </a:p>
                  </a:txBody>
                  <a:tcPr>
                    <a:lnT w="76200" cap="flat" cmpd="sng" algn="ctr">
                      <a:solidFill>
                        <a:schemeClr val="tx1"/>
                      </a:solidFill>
                      <a:prstDash val="solid"/>
                      <a:round/>
                      <a:headEnd type="none" w="med" len="med"/>
                      <a:tailEnd type="none" w="med" len="med"/>
                    </a:lnT>
                    <a:solidFill>
                      <a:srgbClr val="C00000">
                        <a:alpha val="20000"/>
                      </a:srgbClr>
                    </a:solidFill>
                  </a:tcPr>
                </a:tc>
                <a:tc>
                  <a:txBody>
                    <a:bodyPr/>
                    <a:lstStyle/>
                    <a:p>
                      <a:r>
                        <a:rPr lang="en-GB" sz="1800">
                          <a:solidFill>
                            <a:srgbClr val="C00000"/>
                          </a:solidFill>
                        </a:rPr>
                        <a:t>Research Conference: Tuesday 13th</a:t>
                      </a:r>
                    </a:p>
                  </a:txBody>
                  <a:tcPr>
                    <a:lnT w="76200" cap="flat" cmpd="sng" algn="ctr">
                      <a:solidFill>
                        <a:schemeClr val="tx1"/>
                      </a:solidFill>
                      <a:prstDash val="solid"/>
                      <a:round/>
                      <a:headEnd type="none" w="med" len="med"/>
                      <a:tailEnd type="none" w="med" len="med"/>
                    </a:lnT>
                    <a:solidFill>
                      <a:srgbClr val="C00000">
                        <a:alpha val="20000"/>
                      </a:srgbClr>
                    </a:solidFill>
                  </a:tcPr>
                </a:tc>
                <a:extLst>
                  <a:ext uri="{0D108BD9-81ED-4DB2-BD59-A6C34878D82A}">
                    <a16:rowId xmlns:a16="http://schemas.microsoft.com/office/drawing/2014/main" val="3547572123"/>
                  </a:ext>
                </a:extLst>
              </a:tr>
            </a:tbl>
          </a:graphicData>
        </a:graphic>
      </p:graphicFrame>
      <p:cxnSp>
        <p:nvCxnSpPr>
          <p:cNvPr id="6" name="Straight Arrow Connector 5">
            <a:extLst>
              <a:ext uri="{FF2B5EF4-FFF2-40B4-BE49-F238E27FC236}">
                <a16:creationId xmlns:a16="http://schemas.microsoft.com/office/drawing/2014/main" id="{B4E659BC-F327-D59C-A2F7-7A338B452E63}"/>
              </a:ext>
            </a:extLst>
          </p:cNvPr>
          <p:cNvCxnSpPr/>
          <p:nvPr/>
        </p:nvCxnSpPr>
        <p:spPr>
          <a:xfrm flipV="1">
            <a:off x="5893806" y="2453489"/>
            <a:ext cx="1249378" cy="43770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427E2328-6C5D-EE98-CBC9-63DEC68A6112}"/>
              </a:ext>
            </a:extLst>
          </p:cNvPr>
          <p:cNvSpPr txBox="1"/>
          <p:nvPr/>
        </p:nvSpPr>
        <p:spPr>
          <a:xfrm>
            <a:off x="7215612" y="2268823"/>
            <a:ext cx="4407172" cy="369332"/>
          </a:xfrm>
          <a:prstGeom prst="rect">
            <a:avLst/>
          </a:prstGeom>
          <a:noFill/>
        </p:spPr>
        <p:txBody>
          <a:bodyPr wrap="square" rtlCol="0">
            <a:spAutoFit/>
          </a:bodyPr>
          <a:lstStyle/>
          <a:p>
            <a:r>
              <a:rPr lang="en-GB"/>
              <a:t>No organised lectures data collection weeks</a:t>
            </a:r>
          </a:p>
        </p:txBody>
      </p:sp>
      <p:cxnSp>
        <p:nvCxnSpPr>
          <p:cNvPr id="8" name="Straight Arrow Connector 7">
            <a:extLst>
              <a:ext uri="{FF2B5EF4-FFF2-40B4-BE49-F238E27FC236}">
                <a16:creationId xmlns:a16="http://schemas.microsoft.com/office/drawing/2014/main" id="{A326BD64-216E-128F-39A0-F8037B29F97C}"/>
              </a:ext>
            </a:extLst>
          </p:cNvPr>
          <p:cNvCxnSpPr/>
          <p:nvPr/>
        </p:nvCxnSpPr>
        <p:spPr>
          <a:xfrm flipV="1">
            <a:off x="5970996" y="4613670"/>
            <a:ext cx="1249378" cy="43770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2FC177B-E397-629F-7190-393EB42C34C4}"/>
              </a:ext>
            </a:extLst>
          </p:cNvPr>
          <p:cNvSpPr txBox="1"/>
          <p:nvPr/>
        </p:nvSpPr>
        <p:spPr>
          <a:xfrm>
            <a:off x="7215612" y="4429004"/>
            <a:ext cx="4407172" cy="369332"/>
          </a:xfrm>
          <a:prstGeom prst="rect">
            <a:avLst/>
          </a:prstGeom>
          <a:noFill/>
        </p:spPr>
        <p:txBody>
          <a:bodyPr wrap="square" rtlCol="0">
            <a:spAutoFit/>
          </a:bodyPr>
          <a:lstStyle/>
          <a:p>
            <a:r>
              <a:rPr lang="en-GB"/>
              <a:t>Optional</a:t>
            </a:r>
          </a:p>
        </p:txBody>
      </p:sp>
      <p:cxnSp>
        <p:nvCxnSpPr>
          <p:cNvPr id="10" name="Straight Arrow Connector 9">
            <a:extLst>
              <a:ext uri="{FF2B5EF4-FFF2-40B4-BE49-F238E27FC236}">
                <a16:creationId xmlns:a16="http://schemas.microsoft.com/office/drawing/2014/main" id="{D6384708-3297-9286-97DD-DDCA5C25484D}"/>
              </a:ext>
            </a:extLst>
          </p:cNvPr>
          <p:cNvCxnSpPr/>
          <p:nvPr/>
        </p:nvCxnSpPr>
        <p:spPr>
          <a:xfrm flipV="1">
            <a:off x="5966234" y="5143705"/>
            <a:ext cx="1249378" cy="43770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090EFD76-F01E-83B5-0F0A-5A249041911A}"/>
              </a:ext>
            </a:extLst>
          </p:cNvPr>
          <p:cNvSpPr txBox="1"/>
          <p:nvPr/>
        </p:nvSpPr>
        <p:spPr>
          <a:xfrm>
            <a:off x="7143184" y="4832521"/>
            <a:ext cx="1342294" cy="369332"/>
          </a:xfrm>
          <a:prstGeom prst="rect">
            <a:avLst/>
          </a:prstGeom>
          <a:noFill/>
        </p:spPr>
        <p:txBody>
          <a:bodyPr wrap="square" rtlCol="0">
            <a:spAutoFit/>
          </a:bodyPr>
          <a:lstStyle/>
          <a:p>
            <a:r>
              <a:rPr lang="en-GB"/>
              <a:t>Compulsory</a:t>
            </a:r>
          </a:p>
        </p:txBody>
      </p:sp>
      <p:sp>
        <p:nvSpPr>
          <p:cNvPr id="12" name="TextBox 11">
            <a:extLst>
              <a:ext uri="{FF2B5EF4-FFF2-40B4-BE49-F238E27FC236}">
                <a16:creationId xmlns:a16="http://schemas.microsoft.com/office/drawing/2014/main" id="{33F82A13-425E-3515-7E49-D7ECEA47042C}"/>
              </a:ext>
            </a:extLst>
          </p:cNvPr>
          <p:cNvSpPr txBox="1"/>
          <p:nvPr/>
        </p:nvSpPr>
        <p:spPr>
          <a:xfrm>
            <a:off x="8755238" y="3206330"/>
            <a:ext cx="3175363" cy="923330"/>
          </a:xfrm>
          <a:prstGeom prst="rect">
            <a:avLst/>
          </a:prstGeom>
          <a:noFill/>
          <a:ln w="57150">
            <a:solidFill>
              <a:schemeClr val="tx1"/>
            </a:solidFill>
          </a:ln>
        </p:spPr>
        <p:txBody>
          <a:bodyPr wrap="square" rtlCol="0">
            <a:spAutoFit/>
          </a:bodyPr>
          <a:lstStyle/>
          <a:p>
            <a:r>
              <a:rPr lang="en-GB" b="1" dirty="0"/>
              <a:t>SUBMISSION DATES: </a:t>
            </a:r>
            <a:br>
              <a:rPr lang="en-GB" b="1" dirty="0"/>
            </a:br>
            <a:r>
              <a:rPr lang="en-GB" b="1" dirty="0"/>
              <a:t>09/05</a:t>
            </a:r>
            <a:br>
              <a:rPr lang="en-GB" b="1" dirty="0"/>
            </a:br>
            <a:r>
              <a:rPr lang="en-GB" b="1" dirty="0"/>
              <a:t>11/05 Differentiated deadline</a:t>
            </a:r>
          </a:p>
        </p:txBody>
      </p:sp>
    </p:spTree>
    <p:extLst>
      <p:ext uri="{BB962C8B-B14F-4D97-AF65-F5344CB8AC3E}">
        <p14:creationId xmlns:p14="http://schemas.microsoft.com/office/powerpoint/2010/main" val="2662052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29D51-AB84-07CC-FC6C-28752ADC4CF9}"/>
              </a:ext>
            </a:extLst>
          </p:cNvPr>
          <p:cNvSpPr>
            <a:spLocks noGrp="1"/>
          </p:cNvSpPr>
          <p:nvPr>
            <p:ph type="title"/>
          </p:nvPr>
        </p:nvSpPr>
        <p:spPr/>
        <p:txBody>
          <a:bodyPr/>
          <a:lstStyle/>
          <a:p>
            <a:r>
              <a:rPr lang="en-GB">
                <a:ea typeface="Calibri Light"/>
                <a:cs typeface="Calibri Light"/>
              </a:rPr>
              <a:t>Analysis </a:t>
            </a:r>
            <a:endParaRPr lang="en-GB"/>
          </a:p>
        </p:txBody>
      </p:sp>
      <p:sp>
        <p:nvSpPr>
          <p:cNvPr id="3" name="Content Placeholder 2">
            <a:extLst>
              <a:ext uri="{FF2B5EF4-FFF2-40B4-BE49-F238E27FC236}">
                <a16:creationId xmlns:a16="http://schemas.microsoft.com/office/drawing/2014/main" id="{5C3CCA4C-0322-17A0-D9DC-C0A2A4248D30}"/>
              </a:ext>
            </a:extLst>
          </p:cNvPr>
          <p:cNvSpPr>
            <a:spLocks noGrp="1"/>
          </p:cNvSpPr>
          <p:nvPr>
            <p:ph sz="half" idx="1"/>
          </p:nvPr>
        </p:nvSpPr>
        <p:spPr/>
        <p:txBody>
          <a:bodyPr vert="horz" lIns="91440" tIns="45720" rIns="91440" bIns="45720" rtlCol="0" anchor="t">
            <a:normAutofit/>
          </a:bodyPr>
          <a:lstStyle/>
          <a:p>
            <a:pPr marL="0" indent="0">
              <a:buNone/>
            </a:pPr>
            <a:r>
              <a:rPr lang="en-GB" b="1">
                <a:ea typeface="Calibri"/>
                <a:cs typeface="Calibri"/>
              </a:rPr>
              <a:t>Quantitative </a:t>
            </a:r>
            <a:endParaRPr lang="en-US" b="1"/>
          </a:p>
          <a:p>
            <a:r>
              <a:rPr lang="en-GB">
                <a:ea typeface="Calibri"/>
                <a:cs typeface="Calibri"/>
              </a:rPr>
              <a:t>Excell spreadsheet</a:t>
            </a:r>
          </a:p>
          <a:p>
            <a:r>
              <a:rPr lang="en-GB">
                <a:ea typeface="Calibri"/>
                <a:cs typeface="Calibri"/>
              </a:rPr>
              <a:t>Coding sheet for words to number</a:t>
            </a:r>
          </a:p>
          <a:p>
            <a:r>
              <a:rPr lang="en-GB">
                <a:ea typeface="Calibri"/>
                <a:cs typeface="Calibri"/>
              </a:rPr>
              <a:t>Raw sheet</a:t>
            </a:r>
          </a:p>
          <a:p>
            <a:r>
              <a:rPr lang="en-GB">
                <a:ea typeface="Calibri"/>
                <a:cs typeface="Calibri"/>
              </a:rPr>
              <a:t>SPSS sheet</a:t>
            </a:r>
          </a:p>
          <a:p>
            <a:endParaRPr lang="en-GB">
              <a:ea typeface="Calibri"/>
              <a:cs typeface="Calibri"/>
            </a:endParaRPr>
          </a:p>
          <a:p>
            <a:r>
              <a:rPr lang="en-GB">
                <a:ea typeface="Calibri"/>
                <a:cs typeface="Calibri"/>
              </a:rPr>
              <a:t>SPSS variable view completed.</a:t>
            </a:r>
          </a:p>
        </p:txBody>
      </p:sp>
      <p:sp>
        <p:nvSpPr>
          <p:cNvPr id="4" name="Content Placeholder 3">
            <a:extLst>
              <a:ext uri="{FF2B5EF4-FFF2-40B4-BE49-F238E27FC236}">
                <a16:creationId xmlns:a16="http://schemas.microsoft.com/office/drawing/2014/main" id="{3B426ED9-B117-D54F-38AC-95DC052E6C1A}"/>
              </a:ext>
            </a:extLst>
          </p:cNvPr>
          <p:cNvSpPr>
            <a:spLocks noGrp="1"/>
          </p:cNvSpPr>
          <p:nvPr>
            <p:ph sz="half" idx="2"/>
          </p:nvPr>
        </p:nvSpPr>
        <p:spPr>
          <a:xfrm>
            <a:off x="6696364" y="1600200"/>
            <a:ext cx="5384800" cy="4525963"/>
          </a:xfrm>
        </p:spPr>
        <p:txBody>
          <a:bodyPr vert="horz" lIns="91440" tIns="45720" rIns="91440" bIns="45720" rtlCol="0" anchor="t">
            <a:normAutofit/>
          </a:bodyPr>
          <a:lstStyle/>
          <a:p>
            <a:pPr marL="0" indent="0">
              <a:buNone/>
            </a:pPr>
            <a:r>
              <a:rPr lang="en-GB" b="1" dirty="0">
                <a:ea typeface="Calibri"/>
                <a:cs typeface="Calibri"/>
              </a:rPr>
              <a:t>Qualitative</a:t>
            </a:r>
            <a:endParaRPr lang="en-US" b="1" dirty="0"/>
          </a:p>
          <a:p>
            <a:r>
              <a:rPr lang="en-GB" dirty="0">
                <a:ea typeface="Calibri"/>
                <a:cs typeface="Calibri"/>
              </a:rPr>
              <a:t>Transcribe – researcher and participant identified</a:t>
            </a:r>
          </a:p>
          <a:p>
            <a:r>
              <a:rPr lang="en-GB" dirty="0">
                <a:ea typeface="Calibri"/>
                <a:cs typeface="Calibri"/>
              </a:rPr>
              <a:t>Anonymise/ Synonyms</a:t>
            </a:r>
          </a:p>
          <a:p>
            <a:r>
              <a:rPr lang="en-GB" dirty="0">
                <a:ea typeface="Calibri"/>
                <a:cs typeface="Calibri"/>
              </a:rPr>
              <a:t>First thoughts on coding?</a:t>
            </a:r>
          </a:p>
        </p:txBody>
      </p:sp>
    </p:spTree>
    <p:extLst>
      <p:ext uri="{BB962C8B-B14F-4D97-AF65-F5344CB8AC3E}">
        <p14:creationId xmlns:p14="http://schemas.microsoft.com/office/powerpoint/2010/main" val="3202906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1B461-8526-64CE-6663-64B0DA583B43}"/>
              </a:ext>
            </a:extLst>
          </p:cNvPr>
          <p:cNvSpPr>
            <a:spLocks noGrp="1"/>
          </p:cNvSpPr>
          <p:nvPr>
            <p:ph type="title"/>
          </p:nvPr>
        </p:nvSpPr>
        <p:spPr>
          <a:xfrm>
            <a:off x="1219368" y="3705149"/>
            <a:ext cx="4189547" cy="1325563"/>
          </a:xfrm>
        </p:spPr>
        <p:txBody>
          <a:bodyPr/>
          <a:lstStyle/>
          <a:p>
            <a:r>
              <a:rPr lang="en-GB" dirty="0"/>
              <a:t>Non-parametric</a:t>
            </a:r>
          </a:p>
        </p:txBody>
      </p:sp>
      <p:sp>
        <p:nvSpPr>
          <p:cNvPr id="4" name="Rectangle: Rounded Corners 3">
            <a:extLst>
              <a:ext uri="{FF2B5EF4-FFF2-40B4-BE49-F238E27FC236}">
                <a16:creationId xmlns:a16="http://schemas.microsoft.com/office/drawing/2014/main" id="{0B0FD3E0-C25C-C619-0A79-2D73317AF7F5}"/>
              </a:ext>
            </a:extLst>
          </p:cNvPr>
          <p:cNvSpPr/>
          <p:nvPr/>
        </p:nvSpPr>
        <p:spPr>
          <a:xfrm>
            <a:off x="1113012" y="414201"/>
            <a:ext cx="2201131" cy="815842"/>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Nominal</a:t>
            </a:r>
          </a:p>
        </p:txBody>
      </p:sp>
      <p:sp>
        <p:nvSpPr>
          <p:cNvPr id="5" name="Rectangle: Rounded Corners 4">
            <a:extLst>
              <a:ext uri="{FF2B5EF4-FFF2-40B4-BE49-F238E27FC236}">
                <a16:creationId xmlns:a16="http://schemas.microsoft.com/office/drawing/2014/main" id="{72A94D93-5FB9-8E00-F5A0-DB47B2E84CE6}"/>
              </a:ext>
            </a:extLst>
          </p:cNvPr>
          <p:cNvSpPr/>
          <p:nvPr/>
        </p:nvSpPr>
        <p:spPr>
          <a:xfrm>
            <a:off x="3630806" y="414201"/>
            <a:ext cx="2201131" cy="815842"/>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Ordinal</a:t>
            </a:r>
          </a:p>
        </p:txBody>
      </p:sp>
      <p:sp>
        <p:nvSpPr>
          <p:cNvPr id="6" name="Rectangle: Rounded Corners 5">
            <a:extLst>
              <a:ext uri="{FF2B5EF4-FFF2-40B4-BE49-F238E27FC236}">
                <a16:creationId xmlns:a16="http://schemas.microsoft.com/office/drawing/2014/main" id="{9CE41B34-3520-3496-D0C1-CA306CCBD309}"/>
              </a:ext>
            </a:extLst>
          </p:cNvPr>
          <p:cNvSpPr/>
          <p:nvPr/>
        </p:nvSpPr>
        <p:spPr>
          <a:xfrm>
            <a:off x="6148600" y="405988"/>
            <a:ext cx="2201131" cy="815842"/>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Interval</a:t>
            </a:r>
          </a:p>
        </p:txBody>
      </p:sp>
      <p:sp>
        <p:nvSpPr>
          <p:cNvPr id="7" name="Rectangle: Rounded Corners 6">
            <a:extLst>
              <a:ext uri="{FF2B5EF4-FFF2-40B4-BE49-F238E27FC236}">
                <a16:creationId xmlns:a16="http://schemas.microsoft.com/office/drawing/2014/main" id="{42C25607-192C-6AEF-9A9C-83865DA18F05}"/>
              </a:ext>
            </a:extLst>
          </p:cNvPr>
          <p:cNvSpPr/>
          <p:nvPr/>
        </p:nvSpPr>
        <p:spPr>
          <a:xfrm>
            <a:off x="8660109" y="405988"/>
            <a:ext cx="2201131" cy="815842"/>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Ratio</a:t>
            </a:r>
          </a:p>
        </p:txBody>
      </p:sp>
      <p:sp>
        <p:nvSpPr>
          <p:cNvPr id="8" name="Left Brace 7">
            <a:extLst>
              <a:ext uri="{FF2B5EF4-FFF2-40B4-BE49-F238E27FC236}">
                <a16:creationId xmlns:a16="http://schemas.microsoft.com/office/drawing/2014/main" id="{DF628C9B-9C4D-D928-9466-C53BB5697D28}"/>
              </a:ext>
            </a:extLst>
          </p:cNvPr>
          <p:cNvSpPr/>
          <p:nvPr/>
        </p:nvSpPr>
        <p:spPr>
          <a:xfrm rot="16200000">
            <a:off x="2960364" y="442901"/>
            <a:ext cx="707558" cy="2962220"/>
          </a:xfrm>
          <a:prstGeom prst="leftBrace">
            <a:avLst/>
          </a:prstGeom>
          <a:ln w="76200">
            <a:solidFill>
              <a:srgbClr val="023B59"/>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1EEC3C36-FF71-E608-8FFB-91EF404B2365}"/>
              </a:ext>
            </a:extLst>
          </p:cNvPr>
          <p:cNvSpPr/>
          <p:nvPr/>
        </p:nvSpPr>
        <p:spPr>
          <a:xfrm>
            <a:off x="2213577" y="2487873"/>
            <a:ext cx="2201131" cy="815842"/>
          </a:xfrm>
          <a:prstGeom prst="roundRect">
            <a:avLst/>
          </a:prstGeom>
          <a:noFill/>
          <a:ln w="38100">
            <a:solidFill>
              <a:srgbClr val="023B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Words by numbers</a:t>
            </a:r>
          </a:p>
        </p:txBody>
      </p:sp>
      <p:sp>
        <p:nvSpPr>
          <p:cNvPr id="10" name="Left Brace 9">
            <a:extLst>
              <a:ext uri="{FF2B5EF4-FFF2-40B4-BE49-F238E27FC236}">
                <a16:creationId xmlns:a16="http://schemas.microsoft.com/office/drawing/2014/main" id="{2DE1D03E-66AC-31EF-55C7-007C409DD496}"/>
              </a:ext>
            </a:extLst>
          </p:cNvPr>
          <p:cNvSpPr/>
          <p:nvPr/>
        </p:nvSpPr>
        <p:spPr>
          <a:xfrm rot="16200000">
            <a:off x="8200700" y="442901"/>
            <a:ext cx="707558" cy="2962220"/>
          </a:xfrm>
          <a:prstGeom prst="leftBrace">
            <a:avLst/>
          </a:prstGeom>
          <a:ln w="76200">
            <a:solidFill>
              <a:srgbClr val="023B59"/>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0B03C48C-70D8-18F6-FF66-313704F223CA}"/>
              </a:ext>
            </a:extLst>
          </p:cNvPr>
          <p:cNvSpPr/>
          <p:nvPr/>
        </p:nvSpPr>
        <p:spPr>
          <a:xfrm>
            <a:off x="7453913" y="2439899"/>
            <a:ext cx="2201131" cy="815842"/>
          </a:xfrm>
          <a:prstGeom prst="roundRect">
            <a:avLst/>
          </a:prstGeom>
          <a:noFill/>
          <a:ln w="38100">
            <a:solidFill>
              <a:srgbClr val="023B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Numbers</a:t>
            </a:r>
          </a:p>
        </p:txBody>
      </p:sp>
      <p:sp>
        <p:nvSpPr>
          <p:cNvPr id="12" name="Title 1">
            <a:extLst>
              <a:ext uri="{FF2B5EF4-FFF2-40B4-BE49-F238E27FC236}">
                <a16:creationId xmlns:a16="http://schemas.microsoft.com/office/drawing/2014/main" id="{81A2EDA3-4F1B-E357-9C16-FF693D2BC869}"/>
              </a:ext>
            </a:extLst>
          </p:cNvPr>
          <p:cNvSpPr txBox="1">
            <a:spLocks/>
          </p:cNvSpPr>
          <p:nvPr/>
        </p:nvSpPr>
        <p:spPr>
          <a:xfrm>
            <a:off x="7249165" y="3705149"/>
            <a:ext cx="296222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Parametric</a:t>
            </a:r>
          </a:p>
        </p:txBody>
      </p:sp>
    </p:spTree>
    <p:extLst>
      <p:ext uri="{BB962C8B-B14F-4D97-AF65-F5344CB8AC3E}">
        <p14:creationId xmlns:p14="http://schemas.microsoft.com/office/powerpoint/2010/main" val="951146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445C41D-A771-2E5B-2D8F-9EEC1901A6BC}"/>
              </a:ext>
            </a:extLst>
          </p:cNvPr>
          <p:cNvSpPr>
            <a:spLocks noGrp="1"/>
          </p:cNvSpPr>
          <p:nvPr>
            <p:ph type="title"/>
          </p:nvPr>
        </p:nvSpPr>
        <p:spPr/>
        <p:txBody>
          <a:bodyPr/>
          <a:lstStyle/>
          <a:p>
            <a:endParaRPr lang="en-GB"/>
          </a:p>
        </p:txBody>
      </p:sp>
      <p:graphicFrame>
        <p:nvGraphicFramePr>
          <p:cNvPr id="11" name="Table 10">
            <a:extLst>
              <a:ext uri="{FF2B5EF4-FFF2-40B4-BE49-F238E27FC236}">
                <a16:creationId xmlns:a16="http://schemas.microsoft.com/office/drawing/2014/main" id="{8F4CB05E-5E02-06BB-D605-D5281CCBBEAD}"/>
              </a:ext>
            </a:extLst>
          </p:cNvPr>
          <p:cNvGraphicFramePr>
            <a:graphicFrameLocks noGrp="1"/>
          </p:cNvGraphicFramePr>
          <p:nvPr/>
        </p:nvGraphicFramePr>
        <p:xfrm>
          <a:off x="351934" y="280903"/>
          <a:ext cx="11481846" cy="4496859"/>
        </p:xfrm>
        <a:graphic>
          <a:graphicData uri="http://schemas.openxmlformats.org/drawingml/2006/table">
            <a:tbl>
              <a:tblPr firstRow="1" firstCol="1" bandRow="1">
                <a:tableStyleId>{EB344D84-9AFB-497E-A393-DC336BA19D2E}</a:tableStyleId>
              </a:tblPr>
              <a:tblGrid>
                <a:gridCol w="3827282">
                  <a:extLst>
                    <a:ext uri="{9D8B030D-6E8A-4147-A177-3AD203B41FA5}">
                      <a16:colId xmlns:a16="http://schemas.microsoft.com/office/drawing/2014/main" val="2240739870"/>
                    </a:ext>
                  </a:extLst>
                </a:gridCol>
                <a:gridCol w="3827282">
                  <a:extLst>
                    <a:ext uri="{9D8B030D-6E8A-4147-A177-3AD203B41FA5}">
                      <a16:colId xmlns:a16="http://schemas.microsoft.com/office/drawing/2014/main" val="581502700"/>
                    </a:ext>
                  </a:extLst>
                </a:gridCol>
                <a:gridCol w="3827282">
                  <a:extLst>
                    <a:ext uri="{9D8B030D-6E8A-4147-A177-3AD203B41FA5}">
                      <a16:colId xmlns:a16="http://schemas.microsoft.com/office/drawing/2014/main" val="1965991674"/>
                    </a:ext>
                  </a:extLst>
                </a:gridCol>
              </a:tblGrid>
              <a:tr h="1042571">
                <a:tc>
                  <a:txBody>
                    <a:bodyPr/>
                    <a:lstStyle/>
                    <a:p>
                      <a:endParaRPr lang="en-GB" sz="3200" dirty="0"/>
                    </a:p>
                  </a:txBody>
                  <a:tcPr/>
                </a:tc>
                <a:tc>
                  <a:txBody>
                    <a:bodyPr/>
                    <a:lstStyle/>
                    <a:p>
                      <a:r>
                        <a:rPr lang="en-GB" sz="3600" dirty="0"/>
                        <a:t>Parametric</a:t>
                      </a:r>
                    </a:p>
                  </a:txBody>
                  <a:tcPr/>
                </a:tc>
                <a:tc>
                  <a:txBody>
                    <a:bodyPr/>
                    <a:lstStyle/>
                    <a:p>
                      <a:r>
                        <a:rPr lang="en-GB" sz="3600" dirty="0"/>
                        <a:t>Non-parametric</a:t>
                      </a:r>
                    </a:p>
                  </a:txBody>
                  <a:tcPr/>
                </a:tc>
                <a:extLst>
                  <a:ext uri="{0D108BD9-81ED-4DB2-BD59-A6C34878D82A}">
                    <a16:rowId xmlns:a16="http://schemas.microsoft.com/office/drawing/2014/main" val="472941847"/>
                  </a:ext>
                </a:extLst>
              </a:tr>
              <a:tr h="1727144">
                <a:tc>
                  <a:txBody>
                    <a:bodyPr/>
                    <a:lstStyle/>
                    <a:p>
                      <a:r>
                        <a:rPr lang="en-GB" sz="3200" dirty="0"/>
                        <a:t>Relationship</a:t>
                      </a:r>
                    </a:p>
                  </a:txBody>
                  <a:tcPr/>
                </a:tc>
                <a:tc>
                  <a:txBody>
                    <a:bodyPr/>
                    <a:lstStyle/>
                    <a:p>
                      <a:pPr algn="ctr"/>
                      <a:r>
                        <a:rPr lang="en-GB" sz="2400" dirty="0"/>
                        <a:t>-Pearson’s moment correlations</a:t>
                      </a:r>
                    </a:p>
                    <a:p>
                      <a:pPr algn="ctr"/>
                      <a:r>
                        <a:rPr lang="en-GB" sz="2400" dirty="0"/>
                        <a:t>-Linear regression</a:t>
                      </a:r>
                    </a:p>
                  </a:txBody>
                  <a:tcPr anchor="ctr"/>
                </a:tc>
                <a:tc>
                  <a:txBody>
                    <a:bodyPr/>
                    <a:lstStyle/>
                    <a:p>
                      <a:pPr algn="ctr"/>
                      <a:r>
                        <a:rPr lang="en-GB" sz="2400" dirty="0"/>
                        <a:t>Spearman rank order</a:t>
                      </a:r>
                    </a:p>
                  </a:txBody>
                  <a:tcPr anchor="ctr"/>
                </a:tc>
                <a:extLst>
                  <a:ext uri="{0D108BD9-81ED-4DB2-BD59-A6C34878D82A}">
                    <a16:rowId xmlns:a16="http://schemas.microsoft.com/office/drawing/2014/main" val="1360790139"/>
                  </a:ext>
                </a:extLst>
              </a:tr>
              <a:tr h="1727144">
                <a:tc>
                  <a:txBody>
                    <a:bodyPr/>
                    <a:lstStyle/>
                    <a:p>
                      <a:r>
                        <a:rPr lang="en-GB" sz="3200" dirty="0"/>
                        <a:t>Differences</a:t>
                      </a:r>
                    </a:p>
                  </a:txBody>
                  <a:tcPr/>
                </a:tc>
                <a:tc>
                  <a:txBody>
                    <a:bodyPr/>
                    <a:lstStyle/>
                    <a:p>
                      <a:pPr algn="ctr"/>
                      <a:r>
                        <a:rPr lang="en-GB" sz="2400" dirty="0"/>
                        <a:t>T-tests</a:t>
                      </a:r>
                    </a:p>
                    <a:p>
                      <a:pPr algn="ctr"/>
                      <a:r>
                        <a:rPr lang="en-GB" sz="2400" dirty="0"/>
                        <a:t>ANOVAs</a:t>
                      </a:r>
                    </a:p>
                  </a:txBody>
                  <a:tcPr anchor="ctr"/>
                </a:tc>
                <a:tc>
                  <a:txBody>
                    <a:bodyPr/>
                    <a:lstStyle/>
                    <a:p>
                      <a:pPr algn="ctr"/>
                      <a:r>
                        <a:rPr lang="en-GB" sz="2400" dirty="0"/>
                        <a:t>-Mann-Whitney U-test</a:t>
                      </a:r>
                    </a:p>
                    <a:p>
                      <a:pPr algn="ctr"/>
                      <a:r>
                        <a:rPr lang="en-GB" sz="2400" dirty="0"/>
                        <a:t>-</a:t>
                      </a:r>
                      <a:r>
                        <a:rPr lang="en-GB" sz="2400" dirty="0" err="1"/>
                        <a:t>Kurskall</a:t>
                      </a:r>
                      <a:r>
                        <a:rPr lang="en-GB" sz="2400" dirty="0"/>
                        <a:t> Wallis ANOVA</a:t>
                      </a:r>
                    </a:p>
                    <a:p>
                      <a:pPr algn="ctr"/>
                      <a:r>
                        <a:rPr lang="en-GB" sz="2400" dirty="0"/>
                        <a:t>-Chi Squared</a:t>
                      </a:r>
                    </a:p>
                  </a:txBody>
                  <a:tcPr anchor="ctr"/>
                </a:tc>
                <a:extLst>
                  <a:ext uri="{0D108BD9-81ED-4DB2-BD59-A6C34878D82A}">
                    <a16:rowId xmlns:a16="http://schemas.microsoft.com/office/drawing/2014/main" val="2773160889"/>
                  </a:ext>
                </a:extLst>
              </a:tr>
            </a:tbl>
          </a:graphicData>
        </a:graphic>
      </p:graphicFrame>
    </p:spTree>
    <p:extLst>
      <p:ext uri="{BB962C8B-B14F-4D97-AF65-F5344CB8AC3E}">
        <p14:creationId xmlns:p14="http://schemas.microsoft.com/office/powerpoint/2010/main" val="2700429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576332-9004-6638-8145-14114ACB61F2}"/>
              </a:ext>
            </a:extLst>
          </p:cNvPr>
          <p:cNvPicPr>
            <a:picLocks noChangeAspect="1"/>
          </p:cNvPicPr>
          <p:nvPr/>
        </p:nvPicPr>
        <p:blipFill>
          <a:blip r:embed="rId2"/>
          <a:stretch>
            <a:fillRect/>
          </a:stretch>
        </p:blipFill>
        <p:spPr>
          <a:xfrm>
            <a:off x="3613266" y="842356"/>
            <a:ext cx="8406938" cy="5803526"/>
          </a:xfrm>
          <a:prstGeom prst="rect">
            <a:avLst/>
          </a:prstGeom>
        </p:spPr>
      </p:pic>
      <p:sp>
        <p:nvSpPr>
          <p:cNvPr id="5" name="TextBox 4">
            <a:extLst>
              <a:ext uri="{FF2B5EF4-FFF2-40B4-BE49-F238E27FC236}">
                <a16:creationId xmlns:a16="http://schemas.microsoft.com/office/drawing/2014/main" id="{7E93D45F-7408-C490-8648-A4382CF34DD2}"/>
              </a:ext>
            </a:extLst>
          </p:cNvPr>
          <p:cNvSpPr txBox="1"/>
          <p:nvPr/>
        </p:nvSpPr>
        <p:spPr>
          <a:xfrm>
            <a:off x="1263535" y="238298"/>
            <a:ext cx="9071956" cy="646331"/>
          </a:xfrm>
          <a:prstGeom prst="rect">
            <a:avLst/>
          </a:prstGeom>
          <a:noFill/>
        </p:spPr>
        <p:txBody>
          <a:bodyPr wrap="square" rtlCol="0">
            <a:spAutoFit/>
          </a:bodyPr>
          <a:lstStyle/>
          <a:p>
            <a:pPr algn="ctr"/>
            <a:r>
              <a:rPr lang="en-GB" sz="3600" dirty="0"/>
              <a:t>Choice of statistical test</a:t>
            </a:r>
          </a:p>
        </p:txBody>
      </p:sp>
      <p:sp>
        <p:nvSpPr>
          <p:cNvPr id="6" name="TextBox 5">
            <a:extLst>
              <a:ext uri="{FF2B5EF4-FFF2-40B4-BE49-F238E27FC236}">
                <a16:creationId xmlns:a16="http://schemas.microsoft.com/office/drawing/2014/main" id="{186D6324-516E-03F2-1A39-C1F64B175A68}"/>
              </a:ext>
            </a:extLst>
          </p:cNvPr>
          <p:cNvSpPr txBox="1"/>
          <p:nvPr/>
        </p:nvSpPr>
        <p:spPr>
          <a:xfrm>
            <a:off x="443344" y="2626822"/>
            <a:ext cx="3596640" cy="2308324"/>
          </a:xfrm>
          <a:prstGeom prst="rect">
            <a:avLst/>
          </a:prstGeom>
          <a:noFill/>
        </p:spPr>
        <p:txBody>
          <a:bodyPr wrap="square" rtlCol="0">
            <a:spAutoFit/>
          </a:bodyPr>
          <a:lstStyle/>
          <a:p>
            <a:pPr marL="342900" indent="-342900">
              <a:lnSpc>
                <a:spcPct val="200000"/>
              </a:lnSpc>
              <a:buFont typeface="+mj-lt"/>
              <a:buAutoNum type="arabicPeriod"/>
            </a:pPr>
            <a:r>
              <a:rPr lang="en-GB" dirty="0"/>
              <a:t>Type of Data</a:t>
            </a:r>
          </a:p>
          <a:p>
            <a:pPr marL="342900" indent="-342900">
              <a:lnSpc>
                <a:spcPct val="200000"/>
              </a:lnSpc>
              <a:buFont typeface="+mj-lt"/>
              <a:buAutoNum type="arabicPeriod"/>
            </a:pPr>
            <a:r>
              <a:rPr lang="en-GB" dirty="0"/>
              <a:t>Analysis required</a:t>
            </a:r>
          </a:p>
          <a:p>
            <a:pPr marL="342900" indent="-342900">
              <a:lnSpc>
                <a:spcPct val="200000"/>
              </a:lnSpc>
              <a:buFont typeface="+mj-lt"/>
              <a:buAutoNum type="arabicPeriod"/>
            </a:pPr>
            <a:r>
              <a:rPr lang="en-GB" dirty="0"/>
              <a:t>Number of variables</a:t>
            </a:r>
          </a:p>
          <a:p>
            <a:pPr marL="342900" indent="-342900">
              <a:lnSpc>
                <a:spcPct val="200000"/>
              </a:lnSpc>
              <a:buFont typeface="+mj-lt"/>
              <a:buAutoNum type="arabicPeriod"/>
            </a:pPr>
            <a:r>
              <a:rPr lang="en-GB" dirty="0"/>
              <a:t>Relationship of variables</a:t>
            </a:r>
          </a:p>
        </p:txBody>
      </p:sp>
    </p:spTree>
    <p:extLst>
      <p:ext uri="{BB962C8B-B14F-4D97-AF65-F5344CB8AC3E}">
        <p14:creationId xmlns:p14="http://schemas.microsoft.com/office/powerpoint/2010/main" val="2923458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1B461-8526-64CE-6663-64B0DA583B43}"/>
              </a:ext>
            </a:extLst>
          </p:cNvPr>
          <p:cNvSpPr>
            <a:spLocks noGrp="1"/>
          </p:cNvSpPr>
          <p:nvPr>
            <p:ph type="title"/>
          </p:nvPr>
        </p:nvSpPr>
        <p:spPr/>
        <p:txBody>
          <a:bodyPr/>
          <a:lstStyle/>
          <a:p>
            <a:r>
              <a:rPr lang="en-GB" dirty="0"/>
              <a:t>Data Analysis: Qualitative Data</a:t>
            </a:r>
          </a:p>
        </p:txBody>
      </p:sp>
      <p:sp>
        <p:nvSpPr>
          <p:cNvPr id="4" name="Rectangle: Rounded Corners 3">
            <a:extLst>
              <a:ext uri="{FF2B5EF4-FFF2-40B4-BE49-F238E27FC236}">
                <a16:creationId xmlns:a16="http://schemas.microsoft.com/office/drawing/2014/main" id="{0B0FD3E0-C25C-C619-0A79-2D73317AF7F5}"/>
              </a:ext>
            </a:extLst>
          </p:cNvPr>
          <p:cNvSpPr/>
          <p:nvPr/>
        </p:nvSpPr>
        <p:spPr>
          <a:xfrm>
            <a:off x="120316" y="2021305"/>
            <a:ext cx="3513221" cy="2034601"/>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t>Thematic Analysis (Braun and Clarke, 2006)</a:t>
            </a:r>
          </a:p>
        </p:txBody>
      </p:sp>
      <p:pic>
        <p:nvPicPr>
          <p:cNvPr id="1026" name="Picture 2" descr="Thematic Analysis by Braun and Clarke. Source: Braun and Clarke (2006)... |  Download Scientific Diagram">
            <a:extLst>
              <a:ext uri="{FF2B5EF4-FFF2-40B4-BE49-F238E27FC236}">
                <a16:creationId xmlns:a16="http://schemas.microsoft.com/office/drawing/2014/main" id="{523BCE34-ED19-1FFD-5A3A-1704A2D77C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0975" y="1844925"/>
            <a:ext cx="8080709" cy="4647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3884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20B44F9-4A0D-527A-83D3-D2DF0348048F}"/>
              </a:ext>
            </a:extLst>
          </p:cNvPr>
          <p:cNvSpPr/>
          <p:nvPr/>
        </p:nvSpPr>
        <p:spPr>
          <a:xfrm>
            <a:off x="405186" y="616832"/>
            <a:ext cx="3619272" cy="4342031"/>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You are now mini-experts in your study.</a:t>
            </a:r>
          </a:p>
          <a:p>
            <a:pPr algn="ctr"/>
            <a:endParaRPr lang="en-GB" dirty="0"/>
          </a:p>
          <a:p>
            <a:pPr algn="ctr"/>
            <a:r>
              <a:rPr lang="en-GB" dirty="0"/>
              <a:t>Know what you looked at</a:t>
            </a:r>
          </a:p>
          <a:p>
            <a:pPr algn="ctr"/>
            <a:r>
              <a:rPr lang="en-GB" dirty="0"/>
              <a:t>Know why you looked at it</a:t>
            </a:r>
          </a:p>
          <a:p>
            <a:pPr algn="ctr"/>
            <a:r>
              <a:rPr lang="en-GB" dirty="0"/>
              <a:t>Know how you looked at it</a:t>
            </a:r>
          </a:p>
          <a:p>
            <a:pPr algn="ctr"/>
            <a:endParaRPr lang="en-GB" dirty="0"/>
          </a:p>
        </p:txBody>
      </p:sp>
      <p:sp>
        <p:nvSpPr>
          <p:cNvPr id="6" name="Rectangle: Rounded Corners 5">
            <a:extLst>
              <a:ext uri="{FF2B5EF4-FFF2-40B4-BE49-F238E27FC236}">
                <a16:creationId xmlns:a16="http://schemas.microsoft.com/office/drawing/2014/main" id="{74DD0424-0CBF-1D7E-DA15-83C6F555FEF8}"/>
              </a:ext>
            </a:extLst>
          </p:cNvPr>
          <p:cNvSpPr/>
          <p:nvPr/>
        </p:nvSpPr>
        <p:spPr>
          <a:xfrm>
            <a:off x="7761950" y="616831"/>
            <a:ext cx="3619272" cy="4342031"/>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Results and Findings</a:t>
            </a:r>
          </a:p>
          <a:p>
            <a:pPr algn="ctr"/>
            <a:endParaRPr lang="en-GB" dirty="0"/>
          </a:p>
          <a:p>
            <a:pPr algn="ctr"/>
            <a:r>
              <a:rPr lang="en-GB" dirty="0"/>
              <a:t>For you as mini-expert</a:t>
            </a:r>
          </a:p>
          <a:p>
            <a:pPr algn="ctr"/>
            <a:r>
              <a:rPr lang="en-GB" dirty="0"/>
              <a:t>BUT</a:t>
            </a:r>
          </a:p>
          <a:p>
            <a:pPr algn="ctr"/>
            <a:r>
              <a:rPr lang="en-GB" dirty="0"/>
              <a:t>Also for your readers/ listeners</a:t>
            </a:r>
          </a:p>
          <a:p>
            <a:pPr algn="ctr"/>
            <a:endParaRPr lang="en-GB" dirty="0"/>
          </a:p>
          <a:p>
            <a:pPr algn="ctr"/>
            <a:r>
              <a:rPr lang="en-GB" dirty="0"/>
              <a:t>Important to get the information out in as suitable way as possible.</a:t>
            </a:r>
          </a:p>
          <a:p>
            <a:pPr algn="ctr"/>
            <a:endParaRPr lang="en-GB" dirty="0"/>
          </a:p>
        </p:txBody>
      </p:sp>
      <p:sp>
        <p:nvSpPr>
          <p:cNvPr id="7" name="Arrow: Right 6">
            <a:extLst>
              <a:ext uri="{FF2B5EF4-FFF2-40B4-BE49-F238E27FC236}">
                <a16:creationId xmlns:a16="http://schemas.microsoft.com/office/drawing/2014/main" id="{A7955982-6E01-BFCE-FCA3-A071E3BBAEDD}"/>
              </a:ext>
            </a:extLst>
          </p:cNvPr>
          <p:cNvSpPr/>
          <p:nvPr/>
        </p:nvSpPr>
        <p:spPr>
          <a:xfrm>
            <a:off x="4283825" y="2565862"/>
            <a:ext cx="3314008" cy="748145"/>
          </a:xfrm>
          <a:prstGeom prst="rightArrow">
            <a:avLst/>
          </a:prstGeom>
          <a:solidFill>
            <a:srgbClr val="023B59"/>
          </a:solidFill>
          <a:ln>
            <a:solidFill>
              <a:srgbClr val="023B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4335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9BD2-3FB8-6BDF-37F8-B0E605E1058E}"/>
              </a:ext>
            </a:extLst>
          </p:cNvPr>
          <p:cNvSpPr>
            <a:spLocks noGrp="1"/>
          </p:cNvSpPr>
          <p:nvPr>
            <p:ph type="title"/>
          </p:nvPr>
        </p:nvSpPr>
        <p:spPr/>
        <p:txBody>
          <a:bodyPr/>
          <a:lstStyle/>
          <a:p>
            <a:r>
              <a:rPr lang="en-GB"/>
              <a:t>Quantitative Results</a:t>
            </a:r>
          </a:p>
        </p:txBody>
      </p:sp>
      <p:sp>
        <p:nvSpPr>
          <p:cNvPr id="3" name="Text Placeholder 2">
            <a:extLst>
              <a:ext uri="{FF2B5EF4-FFF2-40B4-BE49-F238E27FC236}">
                <a16:creationId xmlns:a16="http://schemas.microsoft.com/office/drawing/2014/main" id="{D50B7845-284F-F131-EA09-7ECD8D5D5DA9}"/>
              </a:ext>
            </a:extLst>
          </p:cNvPr>
          <p:cNvSpPr>
            <a:spLocks noGrp="1"/>
          </p:cNvSpPr>
          <p:nvPr>
            <p:ph type="body" idx="1"/>
          </p:nvPr>
        </p:nvSpPr>
        <p:spPr/>
        <p:txBody>
          <a:bodyPr/>
          <a:lstStyle/>
          <a:p>
            <a:r>
              <a:rPr lang="en-GB"/>
              <a:t>Results section</a:t>
            </a:r>
          </a:p>
        </p:txBody>
      </p:sp>
      <p:sp>
        <p:nvSpPr>
          <p:cNvPr id="4" name="Content Placeholder 3">
            <a:extLst>
              <a:ext uri="{FF2B5EF4-FFF2-40B4-BE49-F238E27FC236}">
                <a16:creationId xmlns:a16="http://schemas.microsoft.com/office/drawing/2014/main" id="{D5AB8784-7ADD-906A-4D41-04B19145B29C}"/>
              </a:ext>
            </a:extLst>
          </p:cNvPr>
          <p:cNvSpPr>
            <a:spLocks noGrp="1"/>
          </p:cNvSpPr>
          <p:nvPr>
            <p:ph sz="half" idx="2"/>
          </p:nvPr>
        </p:nvSpPr>
        <p:spPr/>
        <p:txBody>
          <a:bodyPr/>
          <a:lstStyle/>
          <a:p>
            <a:r>
              <a:rPr lang="en-GB"/>
              <a:t>Tables (descriptive statistics – describe </a:t>
            </a:r>
            <a:r>
              <a:rPr lang="en-GB" b="1"/>
              <a:t>your data</a:t>
            </a:r>
            <a:r>
              <a:rPr lang="en-GB"/>
              <a:t>)</a:t>
            </a:r>
          </a:p>
          <a:p>
            <a:r>
              <a:rPr lang="en-GB"/>
              <a:t>Some graphs (illustrate </a:t>
            </a:r>
            <a:r>
              <a:rPr lang="en-GB" b="1"/>
              <a:t>your results</a:t>
            </a:r>
            <a:r>
              <a:rPr lang="en-GB"/>
              <a:t>)</a:t>
            </a:r>
          </a:p>
          <a:p>
            <a:r>
              <a:rPr lang="en-GB"/>
              <a:t>Result paragraphs (gives details of data and results) with specific attention to significant results (</a:t>
            </a:r>
            <a:r>
              <a:rPr lang="en-GB" i="1"/>
              <a:t>p</a:t>
            </a:r>
            <a:r>
              <a:rPr lang="en-GB"/>
              <a:t> value).</a:t>
            </a:r>
          </a:p>
        </p:txBody>
      </p:sp>
      <p:pic>
        <p:nvPicPr>
          <p:cNvPr id="7" name="Picture 6">
            <a:extLst>
              <a:ext uri="{FF2B5EF4-FFF2-40B4-BE49-F238E27FC236}">
                <a16:creationId xmlns:a16="http://schemas.microsoft.com/office/drawing/2014/main" id="{BF9DF68E-48FC-8559-4A8B-9F2C96CCFA5D}"/>
              </a:ext>
            </a:extLst>
          </p:cNvPr>
          <p:cNvPicPr>
            <a:picLocks noChangeAspect="1"/>
          </p:cNvPicPr>
          <p:nvPr/>
        </p:nvPicPr>
        <p:blipFill>
          <a:blip r:embed="rId2"/>
          <a:stretch>
            <a:fillRect/>
          </a:stretch>
        </p:blipFill>
        <p:spPr>
          <a:xfrm>
            <a:off x="445164" y="4927517"/>
            <a:ext cx="3860722" cy="1927015"/>
          </a:xfrm>
          <a:prstGeom prst="rect">
            <a:avLst/>
          </a:prstGeom>
          <a:ln w="28575">
            <a:solidFill>
              <a:schemeClr val="tx1"/>
            </a:solidFill>
          </a:ln>
        </p:spPr>
      </p:pic>
      <p:pic>
        <p:nvPicPr>
          <p:cNvPr id="8" name="Picture 7">
            <a:extLst>
              <a:ext uri="{FF2B5EF4-FFF2-40B4-BE49-F238E27FC236}">
                <a16:creationId xmlns:a16="http://schemas.microsoft.com/office/drawing/2014/main" id="{6330E648-0FB0-EDAA-E38D-A16CF6D6B4E9}"/>
              </a:ext>
            </a:extLst>
          </p:cNvPr>
          <p:cNvPicPr>
            <a:picLocks noChangeAspect="1"/>
          </p:cNvPicPr>
          <p:nvPr/>
        </p:nvPicPr>
        <p:blipFill>
          <a:blip r:embed="rId3"/>
          <a:stretch>
            <a:fillRect/>
          </a:stretch>
        </p:blipFill>
        <p:spPr>
          <a:xfrm>
            <a:off x="4175738" y="4260767"/>
            <a:ext cx="3393908" cy="1922060"/>
          </a:xfrm>
          <a:prstGeom prst="rect">
            <a:avLst/>
          </a:prstGeom>
          <a:ln w="28575">
            <a:solidFill>
              <a:schemeClr val="tx1"/>
            </a:solidFill>
          </a:ln>
        </p:spPr>
      </p:pic>
      <p:pic>
        <p:nvPicPr>
          <p:cNvPr id="9" name="Picture 8">
            <a:extLst>
              <a:ext uri="{FF2B5EF4-FFF2-40B4-BE49-F238E27FC236}">
                <a16:creationId xmlns:a16="http://schemas.microsoft.com/office/drawing/2014/main" id="{F31C4023-1203-E07E-1B26-D9D69DAB184C}"/>
              </a:ext>
            </a:extLst>
          </p:cNvPr>
          <p:cNvPicPr>
            <a:picLocks noChangeAspect="1"/>
          </p:cNvPicPr>
          <p:nvPr/>
        </p:nvPicPr>
        <p:blipFill>
          <a:blip r:embed="rId4"/>
          <a:stretch>
            <a:fillRect/>
          </a:stretch>
        </p:blipFill>
        <p:spPr>
          <a:xfrm>
            <a:off x="8188493" y="4798923"/>
            <a:ext cx="2585131" cy="1936353"/>
          </a:xfrm>
          <a:prstGeom prst="rect">
            <a:avLst/>
          </a:prstGeom>
          <a:ln w="28575">
            <a:solidFill>
              <a:schemeClr val="tx1"/>
            </a:solidFill>
          </a:ln>
        </p:spPr>
      </p:pic>
      <p:pic>
        <p:nvPicPr>
          <p:cNvPr id="10" name="Picture 9">
            <a:extLst>
              <a:ext uri="{FF2B5EF4-FFF2-40B4-BE49-F238E27FC236}">
                <a16:creationId xmlns:a16="http://schemas.microsoft.com/office/drawing/2014/main" id="{587D2984-E1A8-2FCD-037F-76C203BE2E22}"/>
              </a:ext>
            </a:extLst>
          </p:cNvPr>
          <p:cNvPicPr>
            <a:picLocks noChangeAspect="1"/>
          </p:cNvPicPr>
          <p:nvPr/>
        </p:nvPicPr>
        <p:blipFill>
          <a:blip r:embed="rId5"/>
          <a:stretch>
            <a:fillRect/>
          </a:stretch>
        </p:blipFill>
        <p:spPr>
          <a:xfrm>
            <a:off x="6323089" y="346567"/>
            <a:ext cx="3730807" cy="2285291"/>
          </a:xfrm>
          <a:prstGeom prst="rect">
            <a:avLst/>
          </a:prstGeom>
        </p:spPr>
      </p:pic>
      <p:pic>
        <p:nvPicPr>
          <p:cNvPr id="11" name="Picture 10">
            <a:extLst>
              <a:ext uri="{FF2B5EF4-FFF2-40B4-BE49-F238E27FC236}">
                <a16:creationId xmlns:a16="http://schemas.microsoft.com/office/drawing/2014/main" id="{B9EBC74F-BC12-7B49-B3A1-CB639EAD107C}"/>
              </a:ext>
            </a:extLst>
          </p:cNvPr>
          <p:cNvPicPr>
            <a:picLocks noChangeAspect="1"/>
          </p:cNvPicPr>
          <p:nvPr/>
        </p:nvPicPr>
        <p:blipFill>
          <a:blip r:embed="rId6"/>
          <a:srcRect l="13807" t="7850" r="9392" b="12641"/>
          <a:stretch/>
        </p:blipFill>
        <p:spPr>
          <a:xfrm>
            <a:off x="8294652" y="671770"/>
            <a:ext cx="3730808" cy="2945968"/>
          </a:xfrm>
          <a:prstGeom prst="rect">
            <a:avLst/>
          </a:prstGeom>
        </p:spPr>
      </p:pic>
      <p:pic>
        <p:nvPicPr>
          <p:cNvPr id="13" name="Picture 12">
            <a:extLst>
              <a:ext uri="{FF2B5EF4-FFF2-40B4-BE49-F238E27FC236}">
                <a16:creationId xmlns:a16="http://schemas.microsoft.com/office/drawing/2014/main" id="{2D24467A-22C4-18F4-3C12-49DC1A14542C}"/>
              </a:ext>
            </a:extLst>
          </p:cNvPr>
          <p:cNvPicPr>
            <a:picLocks noChangeAspect="1"/>
          </p:cNvPicPr>
          <p:nvPr/>
        </p:nvPicPr>
        <p:blipFill>
          <a:blip r:embed="rId7"/>
          <a:srcRect l="15148" t="13605" r="67624" b="54502"/>
          <a:stretch/>
        </p:blipFill>
        <p:spPr>
          <a:xfrm>
            <a:off x="-4116193" y="887219"/>
            <a:ext cx="4115531" cy="2984740"/>
          </a:xfrm>
          <a:prstGeom prst="rect">
            <a:avLst/>
          </a:prstGeom>
        </p:spPr>
      </p:pic>
    </p:spTree>
    <p:extLst>
      <p:ext uri="{BB962C8B-B14F-4D97-AF65-F5344CB8AC3E}">
        <p14:creationId xmlns:p14="http://schemas.microsoft.com/office/powerpoint/2010/main" val="4235956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8C653-8673-7334-FCE5-E93EADF64EC4}"/>
              </a:ext>
            </a:extLst>
          </p:cNvPr>
          <p:cNvSpPr>
            <a:spLocks noGrp="1"/>
          </p:cNvSpPr>
          <p:nvPr>
            <p:ph type="title"/>
          </p:nvPr>
        </p:nvSpPr>
        <p:spPr>
          <a:xfrm>
            <a:off x="358220" y="365125"/>
            <a:ext cx="5037646" cy="929521"/>
          </a:xfrm>
        </p:spPr>
        <p:txBody>
          <a:bodyPr>
            <a:normAutofit fontScale="90000"/>
          </a:bodyPr>
          <a:lstStyle/>
          <a:p>
            <a:r>
              <a:rPr lang="en-GB"/>
              <a:t>Presenting your data – Quantitative</a:t>
            </a:r>
          </a:p>
        </p:txBody>
      </p:sp>
      <p:sp>
        <p:nvSpPr>
          <p:cNvPr id="3" name="Content Placeholder 2">
            <a:extLst>
              <a:ext uri="{FF2B5EF4-FFF2-40B4-BE49-F238E27FC236}">
                <a16:creationId xmlns:a16="http://schemas.microsoft.com/office/drawing/2014/main" id="{5A3D2B9B-A4E6-2C60-1A69-27ACCB3C6613}"/>
              </a:ext>
            </a:extLst>
          </p:cNvPr>
          <p:cNvSpPr>
            <a:spLocks noGrp="1"/>
          </p:cNvSpPr>
          <p:nvPr>
            <p:ph idx="1"/>
          </p:nvPr>
        </p:nvSpPr>
        <p:spPr>
          <a:xfrm>
            <a:off x="351934" y="1565743"/>
            <a:ext cx="6876639" cy="3575934"/>
          </a:xfrm>
        </p:spPr>
        <p:txBody>
          <a:bodyPr>
            <a:normAutofit fontScale="92500" lnSpcReduction="20000"/>
          </a:bodyPr>
          <a:lstStyle/>
          <a:p>
            <a:r>
              <a:rPr lang="en-GB"/>
              <a:t>Are your data better presented as words or numbers? Tables or Paragraphs</a:t>
            </a:r>
          </a:p>
          <a:p>
            <a:r>
              <a:rPr lang="en-GB"/>
              <a:t>Descriptive stats – tables </a:t>
            </a:r>
          </a:p>
          <a:p>
            <a:r>
              <a:rPr lang="en-GB"/>
              <a:t>Collection of inferential statistics – tables </a:t>
            </a:r>
          </a:p>
          <a:p>
            <a:r>
              <a:rPr lang="en-GB"/>
              <a:t>Stating results with means, SDs, p values etc will need clear sentences.</a:t>
            </a:r>
          </a:p>
          <a:p>
            <a:endParaRPr lang="en-GB"/>
          </a:p>
          <a:p>
            <a:r>
              <a:rPr lang="en-GB"/>
              <a:t>Check a familiar journal for the presentation of tables.</a:t>
            </a:r>
          </a:p>
        </p:txBody>
      </p:sp>
      <p:pic>
        <p:nvPicPr>
          <p:cNvPr id="4" name="Picture 3">
            <a:extLst>
              <a:ext uri="{FF2B5EF4-FFF2-40B4-BE49-F238E27FC236}">
                <a16:creationId xmlns:a16="http://schemas.microsoft.com/office/drawing/2014/main" id="{933986B1-B948-D63F-23F3-2CF0448B1F7D}"/>
              </a:ext>
            </a:extLst>
          </p:cNvPr>
          <p:cNvPicPr>
            <a:picLocks noChangeAspect="1"/>
          </p:cNvPicPr>
          <p:nvPr/>
        </p:nvPicPr>
        <p:blipFill>
          <a:blip r:embed="rId2"/>
          <a:srcRect l="1367" t="3445" r="27560" b="2366"/>
          <a:stretch/>
        </p:blipFill>
        <p:spPr>
          <a:xfrm>
            <a:off x="7561454" y="203768"/>
            <a:ext cx="4004110" cy="2723949"/>
          </a:xfrm>
          <a:prstGeom prst="rect">
            <a:avLst/>
          </a:prstGeom>
        </p:spPr>
      </p:pic>
      <p:pic>
        <p:nvPicPr>
          <p:cNvPr id="5" name="Picture 4">
            <a:extLst>
              <a:ext uri="{FF2B5EF4-FFF2-40B4-BE49-F238E27FC236}">
                <a16:creationId xmlns:a16="http://schemas.microsoft.com/office/drawing/2014/main" id="{794B990E-3B4A-7867-BE25-37C2AB54BB32}"/>
              </a:ext>
            </a:extLst>
          </p:cNvPr>
          <p:cNvPicPr>
            <a:picLocks noChangeAspect="1"/>
          </p:cNvPicPr>
          <p:nvPr/>
        </p:nvPicPr>
        <p:blipFill>
          <a:blip r:embed="rId3"/>
          <a:stretch>
            <a:fillRect/>
          </a:stretch>
        </p:blipFill>
        <p:spPr>
          <a:xfrm>
            <a:off x="894159" y="4808262"/>
            <a:ext cx="3860722" cy="1927015"/>
          </a:xfrm>
          <a:prstGeom prst="rect">
            <a:avLst/>
          </a:prstGeom>
          <a:ln w="28575">
            <a:solidFill>
              <a:schemeClr val="tx1"/>
            </a:solidFill>
          </a:ln>
        </p:spPr>
      </p:pic>
      <p:pic>
        <p:nvPicPr>
          <p:cNvPr id="6" name="Picture 5">
            <a:extLst>
              <a:ext uri="{FF2B5EF4-FFF2-40B4-BE49-F238E27FC236}">
                <a16:creationId xmlns:a16="http://schemas.microsoft.com/office/drawing/2014/main" id="{0B3B4C21-BA13-C4B9-9E51-24551B7CCE55}"/>
              </a:ext>
            </a:extLst>
          </p:cNvPr>
          <p:cNvPicPr>
            <a:picLocks noChangeAspect="1"/>
          </p:cNvPicPr>
          <p:nvPr/>
        </p:nvPicPr>
        <p:blipFill>
          <a:blip r:embed="rId4"/>
          <a:stretch>
            <a:fillRect/>
          </a:stretch>
        </p:blipFill>
        <p:spPr>
          <a:xfrm>
            <a:off x="4931945" y="4813217"/>
            <a:ext cx="3393908" cy="1922060"/>
          </a:xfrm>
          <a:prstGeom prst="rect">
            <a:avLst/>
          </a:prstGeom>
          <a:ln w="28575">
            <a:solidFill>
              <a:schemeClr val="tx1"/>
            </a:solidFill>
          </a:ln>
        </p:spPr>
      </p:pic>
      <p:pic>
        <p:nvPicPr>
          <p:cNvPr id="7" name="Picture 6">
            <a:extLst>
              <a:ext uri="{FF2B5EF4-FFF2-40B4-BE49-F238E27FC236}">
                <a16:creationId xmlns:a16="http://schemas.microsoft.com/office/drawing/2014/main" id="{10BBD10B-C390-F8F0-871F-CDE1DC23D656}"/>
              </a:ext>
            </a:extLst>
          </p:cNvPr>
          <p:cNvPicPr>
            <a:picLocks noChangeAspect="1"/>
          </p:cNvPicPr>
          <p:nvPr/>
        </p:nvPicPr>
        <p:blipFill>
          <a:blip r:embed="rId5"/>
          <a:stretch>
            <a:fillRect/>
          </a:stretch>
        </p:blipFill>
        <p:spPr>
          <a:xfrm>
            <a:off x="8446158" y="3087308"/>
            <a:ext cx="3393907" cy="2542154"/>
          </a:xfrm>
          <a:prstGeom prst="rect">
            <a:avLst/>
          </a:prstGeom>
          <a:ln w="28575">
            <a:solidFill>
              <a:schemeClr val="tx1"/>
            </a:solidFill>
          </a:ln>
        </p:spPr>
      </p:pic>
    </p:spTree>
    <p:extLst>
      <p:ext uri="{BB962C8B-B14F-4D97-AF65-F5344CB8AC3E}">
        <p14:creationId xmlns:p14="http://schemas.microsoft.com/office/powerpoint/2010/main" val="10075192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AFE845-7045-F19C-6534-D8F0DBFF05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5C2BB6-7808-2520-1FE6-65D4AE5BFCE9}"/>
              </a:ext>
            </a:extLst>
          </p:cNvPr>
          <p:cNvSpPr>
            <a:spLocks noGrp="1"/>
          </p:cNvSpPr>
          <p:nvPr>
            <p:ph type="title"/>
          </p:nvPr>
        </p:nvSpPr>
        <p:spPr>
          <a:xfrm>
            <a:off x="358220" y="365125"/>
            <a:ext cx="5037646" cy="929521"/>
          </a:xfrm>
        </p:spPr>
        <p:txBody>
          <a:bodyPr>
            <a:normAutofit fontScale="90000"/>
          </a:bodyPr>
          <a:lstStyle/>
          <a:p>
            <a:r>
              <a:rPr lang="en-GB"/>
              <a:t>Presenting your data – Qualitative</a:t>
            </a:r>
          </a:p>
        </p:txBody>
      </p:sp>
      <p:sp>
        <p:nvSpPr>
          <p:cNvPr id="3" name="Content Placeholder 2">
            <a:extLst>
              <a:ext uri="{FF2B5EF4-FFF2-40B4-BE49-F238E27FC236}">
                <a16:creationId xmlns:a16="http://schemas.microsoft.com/office/drawing/2014/main" id="{D9BDBC76-99D9-7CDD-630B-3DF623C24BFA}"/>
              </a:ext>
            </a:extLst>
          </p:cNvPr>
          <p:cNvSpPr>
            <a:spLocks noGrp="1"/>
          </p:cNvSpPr>
          <p:nvPr>
            <p:ph idx="1"/>
          </p:nvPr>
        </p:nvSpPr>
        <p:spPr>
          <a:xfrm>
            <a:off x="351934" y="1565742"/>
            <a:ext cx="6876639" cy="3812015"/>
          </a:xfrm>
        </p:spPr>
        <p:txBody>
          <a:bodyPr>
            <a:normAutofit fontScale="92500" lnSpcReduction="20000"/>
          </a:bodyPr>
          <a:lstStyle/>
          <a:p>
            <a:r>
              <a:rPr lang="en-GB"/>
              <a:t>Are your data better presented as words or numbers?</a:t>
            </a:r>
          </a:p>
          <a:p>
            <a:r>
              <a:rPr lang="en-GB"/>
              <a:t>You might want to present some of the basic information as number for simplicity then going into the detail of the quotes</a:t>
            </a:r>
          </a:p>
          <a:p>
            <a:r>
              <a:rPr lang="en-GB"/>
              <a:t>You want to have at least three quotes (from different people/ time points that demonstrate the findings well)</a:t>
            </a:r>
          </a:p>
          <a:p>
            <a:r>
              <a:rPr lang="en-GB"/>
              <a:t>This section is often mixed with the discussion section where you talk about how this links to literature (but doesn’t have to be).</a:t>
            </a:r>
          </a:p>
        </p:txBody>
      </p:sp>
      <p:pic>
        <p:nvPicPr>
          <p:cNvPr id="9" name="Picture 8">
            <a:extLst>
              <a:ext uri="{FF2B5EF4-FFF2-40B4-BE49-F238E27FC236}">
                <a16:creationId xmlns:a16="http://schemas.microsoft.com/office/drawing/2014/main" id="{390E244B-B1D1-CC7E-A637-1096493520E5}"/>
              </a:ext>
            </a:extLst>
          </p:cNvPr>
          <p:cNvPicPr>
            <a:picLocks noChangeAspect="1"/>
          </p:cNvPicPr>
          <p:nvPr/>
        </p:nvPicPr>
        <p:blipFill>
          <a:blip r:embed="rId2"/>
          <a:srcRect l="12710" t="13072" r="71184" b="44406"/>
          <a:stretch/>
        </p:blipFill>
        <p:spPr>
          <a:xfrm>
            <a:off x="7844590" y="365125"/>
            <a:ext cx="5894721" cy="6096988"/>
          </a:xfrm>
          <a:prstGeom prst="rect">
            <a:avLst/>
          </a:prstGeom>
        </p:spPr>
      </p:pic>
      <p:pic>
        <p:nvPicPr>
          <p:cNvPr id="11" name="Picture 10">
            <a:extLst>
              <a:ext uri="{FF2B5EF4-FFF2-40B4-BE49-F238E27FC236}">
                <a16:creationId xmlns:a16="http://schemas.microsoft.com/office/drawing/2014/main" id="{0E49CB12-DE23-C46C-16C2-445EECBF1551}"/>
              </a:ext>
            </a:extLst>
          </p:cNvPr>
          <p:cNvPicPr>
            <a:picLocks noChangeAspect="1"/>
          </p:cNvPicPr>
          <p:nvPr/>
        </p:nvPicPr>
        <p:blipFill>
          <a:blip r:embed="rId3"/>
          <a:srcRect l="3474" t="2995" r="86342" b="53296"/>
          <a:stretch/>
        </p:blipFill>
        <p:spPr>
          <a:xfrm>
            <a:off x="8087176" y="-88244"/>
            <a:ext cx="3830855" cy="6440918"/>
          </a:xfrm>
          <a:prstGeom prst="rect">
            <a:avLst/>
          </a:prstGeom>
        </p:spPr>
      </p:pic>
    </p:spTree>
    <p:extLst>
      <p:ext uri="{BB962C8B-B14F-4D97-AF65-F5344CB8AC3E}">
        <p14:creationId xmlns:p14="http://schemas.microsoft.com/office/powerpoint/2010/main" val="187475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FD54-1F1E-FC88-6D47-87B13E62653D}"/>
              </a:ext>
            </a:extLst>
          </p:cNvPr>
          <p:cNvSpPr>
            <a:spLocks noGrp="1"/>
          </p:cNvSpPr>
          <p:nvPr>
            <p:ph type="title"/>
          </p:nvPr>
        </p:nvSpPr>
        <p:spPr/>
        <p:txBody>
          <a:bodyPr/>
          <a:lstStyle/>
          <a:p>
            <a:r>
              <a:rPr lang="en-GB"/>
              <a:t>Qualitative findings</a:t>
            </a:r>
          </a:p>
        </p:txBody>
      </p:sp>
      <p:sp>
        <p:nvSpPr>
          <p:cNvPr id="3" name="Text Placeholder 2">
            <a:extLst>
              <a:ext uri="{FF2B5EF4-FFF2-40B4-BE49-F238E27FC236}">
                <a16:creationId xmlns:a16="http://schemas.microsoft.com/office/drawing/2014/main" id="{6140E7B4-D825-6797-B53D-91BD7F1FDCF6}"/>
              </a:ext>
            </a:extLst>
          </p:cNvPr>
          <p:cNvSpPr>
            <a:spLocks noGrp="1"/>
          </p:cNvSpPr>
          <p:nvPr>
            <p:ph type="body" idx="1"/>
          </p:nvPr>
        </p:nvSpPr>
        <p:spPr>
          <a:xfrm>
            <a:off x="609601" y="1535113"/>
            <a:ext cx="2693458" cy="639762"/>
          </a:xfrm>
        </p:spPr>
        <p:txBody>
          <a:bodyPr>
            <a:normAutofit fontScale="92500"/>
          </a:bodyPr>
          <a:lstStyle/>
          <a:p>
            <a:r>
              <a:rPr lang="en-GB"/>
              <a:t>Bunch of quotes</a:t>
            </a:r>
          </a:p>
        </p:txBody>
      </p:sp>
      <p:sp>
        <p:nvSpPr>
          <p:cNvPr id="5" name="Text Placeholder 4">
            <a:extLst>
              <a:ext uri="{FF2B5EF4-FFF2-40B4-BE49-F238E27FC236}">
                <a16:creationId xmlns:a16="http://schemas.microsoft.com/office/drawing/2014/main" id="{5A4EBAC3-BBE6-A7E1-797C-249C5122E92C}"/>
              </a:ext>
            </a:extLst>
          </p:cNvPr>
          <p:cNvSpPr>
            <a:spLocks noGrp="1"/>
          </p:cNvSpPr>
          <p:nvPr>
            <p:ph type="body" sz="quarter" idx="3"/>
          </p:nvPr>
        </p:nvSpPr>
        <p:spPr>
          <a:xfrm>
            <a:off x="5535537" y="1537156"/>
            <a:ext cx="5389033" cy="639762"/>
          </a:xfrm>
        </p:spPr>
        <p:txBody>
          <a:bodyPr>
            <a:normAutofit fontScale="92500"/>
          </a:bodyPr>
          <a:lstStyle/>
          <a:p>
            <a:r>
              <a:rPr lang="en-GB"/>
              <a:t>Key sentence that explains finding clearly</a:t>
            </a:r>
          </a:p>
        </p:txBody>
      </p:sp>
      <p:pic>
        <p:nvPicPr>
          <p:cNvPr id="8" name="Picture 7">
            <a:extLst>
              <a:ext uri="{FF2B5EF4-FFF2-40B4-BE49-F238E27FC236}">
                <a16:creationId xmlns:a16="http://schemas.microsoft.com/office/drawing/2014/main" id="{134C2CD1-3879-7F26-EE4B-81B16D818305}"/>
              </a:ext>
            </a:extLst>
          </p:cNvPr>
          <p:cNvPicPr>
            <a:picLocks noChangeAspect="1"/>
          </p:cNvPicPr>
          <p:nvPr/>
        </p:nvPicPr>
        <p:blipFill>
          <a:blip r:embed="rId2"/>
          <a:srcRect l="12475" t="12137" r="62574" b="51469"/>
          <a:stretch/>
        </p:blipFill>
        <p:spPr>
          <a:xfrm>
            <a:off x="320511" y="2359958"/>
            <a:ext cx="3741642" cy="2138083"/>
          </a:xfrm>
          <a:prstGeom prst="rect">
            <a:avLst/>
          </a:prstGeom>
        </p:spPr>
      </p:pic>
      <p:pic>
        <p:nvPicPr>
          <p:cNvPr id="10" name="Picture 9">
            <a:extLst>
              <a:ext uri="{FF2B5EF4-FFF2-40B4-BE49-F238E27FC236}">
                <a16:creationId xmlns:a16="http://schemas.microsoft.com/office/drawing/2014/main" id="{0850CB4A-63BF-9B10-5E41-45827C71AE9E}"/>
              </a:ext>
            </a:extLst>
          </p:cNvPr>
          <p:cNvPicPr>
            <a:picLocks noChangeAspect="1"/>
          </p:cNvPicPr>
          <p:nvPr/>
        </p:nvPicPr>
        <p:blipFill>
          <a:blip r:embed="rId3"/>
          <a:srcRect l="13441" t="10348" r="66287" b="53933"/>
          <a:stretch/>
        </p:blipFill>
        <p:spPr>
          <a:xfrm>
            <a:off x="6089398" y="2228978"/>
            <a:ext cx="3992578" cy="2755891"/>
          </a:xfrm>
          <a:prstGeom prst="rect">
            <a:avLst/>
          </a:prstGeom>
        </p:spPr>
      </p:pic>
      <p:sp>
        <p:nvSpPr>
          <p:cNvPr id="11" name="Oval 10">
            <a:extLst>
              <a:ext uri="{FF2B5EF4-FFF2-40B4-BE49-F238E27FC236}">
                <a16:creationId xmlns:a16="http://schemas.microsoft.com/office/drawing/2014/main" id="{EB12F1DA-DAC1-33F6-A32A-32874A681863}"/>
              </a:ext>
            </a:extLst>
          </p:cNvPr>
          <p:cNvSpPr/>
          <p:nvPr/>
        </p:nvSpPr>
        <p:spPr>
          <a:xfrm>
            <a:off x="6610072" y="2316205"/>
            <a:ext cx="3757188" cy="913567"/>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78224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AC8392-EB8A-9246-8733-BDDA28933E83}"/>
              </a:ext>
            </a:extLst>
          </p:cNvPr>
          <p:cNvSpPr/>
          <p:nvPr/>
        </p:nvSpPr>
        <p:spPr>
          <a:xfrm>
            <a:off x="2382839" y="2330451"/>
            <a:ext cx="2257425" cy="3032125"/>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a:t>Initial circumstances impacted teacher experience</a:t>
            </a:r>
          </a:p>
        </p:txBody>
      </p:sp>
      <p:sp>
        <p:nvSpPr>
          <p:cNvPr id="3" name="Rectangle 2">
            <a:extLst>
              <a:ext uri="{FF2B5EF4-FFF2-40B4-BE49-F238E27FC236}">
                <a16:creationId xmlns:a16="http://schemas.microsoft.com/office/drawing/2014/main" id="{1EE4D594-2571-0F47-9857-69F3556BB5C1}"/>
              </a:ext>
            </a:extLst>
          </p:cNvPr>
          <p:cNvSpPr/>
          <p:nvPr/>
        </p:nvSpPr>
        <p:spPr>
          <a:xfrm>
            <a:off x="4821239" y="2330451"/>
            <a:ext cx="2257425" cy="3032125"/>
          </a:xfrm>
          <a:prstGeom prst="rect">
            <a:avLst/>
          </a:prstGeom>
          <a:solidFill>
            <a:srgbClr val="2ABAD7"/>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a:t>Social capital did not reach full potential</a:t>
            </a:r>
          </a:p>
        </p:txBody>
      </p:sp>
      <p:sp>
        <p:nvSpPr>
          <p:cNvPr id="4" name="Rectangle 3">
            <a:extLst>
              <a:ext uri="{FF2B5EF4-FFF2-40B4-BE49-F238E27FC236}">
                <a16:creationId xmlns:a16="http://schemas.microsoft.com/office/drawing/2014/main" id="{783CE505-13C5-6C4F-80F9-1573E4832684}"/>
              </a:ext>
            </a:extLst>
          </p:cNvPr>
          <p:cNvSpPr/>
          <p:nvPr/>
        </p:nvSpPr>
        <p:spPr>
          <a:xfrm>
            <a:off x="7259639" y="2330451"/>
            <a:ext cx="2257425" cy="3032125"/>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a:t>Human capital of teachers impacted the development of a holistic approach to teaching and learning</a:t>
            </a:r>
          </a:p>
        </p:txBody>
      </p:sp>
      <p:sp>
        <p:nvSpPr>
          <p:cNvPr id="5" name="Oval 4">
            <a:extLst>
              <a:ext uri="{FF2B5EF4-FFF2-40B4-BE49-F238E27FC236}">
                <a16:creationId xmlns:a16="http://schemas.microsoft.com/office/drawing/2014/main" id="{AFDBCFE8-0BAE-484A-A2C3-DE46157AC6CE}"/>
              </a:ext>
            </a:extLst>
          </p:cNvPr>
          <p:cNvSpPr/>
          <p:nvPr/>
        </p:nvSpPr>
        <p:spPr>
          <a:xfrm>
            <a:off x="2886075" y="1700214"/>
            <a:ext cx="1250950" cy="1260475"/>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1</a:t>
            </a:r>
          </a:p>
        </p:txBody>
      </p:sp>
      <p:sp>
        <p:nvSpPr>
          <p:cNvPr id="6" name="Oval 5">
            <a:extLst>
              <a:ext uri="{FF2B5EF4-FFF2-40B4-BE49-F238E27FC236}">
                <a16:creationId xmlns:a16="http://schemas.microsoft.com/office/drawing/2014/main" id="{2C9D4674-9E69-A948-95F2-9B6132DC98B1}"/>
              </a:ext>
            </a:extLst>
          </p:cNvPr>
          <p:cNvSpPr/>
          <p:nvPr/>
        </p:nvSpPr>
        <p:spPr>
          <a:xfrm>
            <a:off x="5324475" y="1700214"/>
            <a:ext cx="1250950" cy="1260475"/>
          </a:xfrm>
          <a:prstGeom prst="ellipse">
            <a:avLst/>
          </a:prstGeom>
          <a:solidFill>
            <a:srgbClr val="2ABAD7"/>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2</a:t>
            </a:r>
          </a:p>
        </p:txBody>
      </p:sp>
      <p:sp>
        <p:nvSpPr>
          <p:cNvPr id="7" name="Oval 6">
            <a:extLst>
              <a:ext uri="{FF2B5EF4-FFF2-40B4-BE49-F238E27FC236}">
                <a16:creationId xmlns:a16="http://schemas.microsoft.com/office/drawing/2014/main" id="{261D3D6A-3DF5-7849-A9BC-D0DE5564BB83}"/>
              </a:ext>
            </a:extLst>
          </p:cNvPr>
          <p:cNvSpPr/>
          <p:nvPr/>
        </p:nvSpPr>
        <p:spPr>
          <a:xfrm>
            <a:off x="7762875" y="1700214"/>
            <a:ext cx="1250950" cy="1260475"/>
          </a:xfrm>
          <a:prstGeom prst="ellipse">
            <a:avLst/>
          </a:prstGeom>
          <a:solidFill>
            <a:srgbClr val="2E99B5"/>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3</a:t>
            </a:r>
          </a:p>
        </p:txBody>
      </p:sp>
      <p:sp>
        <p:nvSpPr>
          <p:cNvPr id="21511" name="TextBox 7">
            <a:extLst>
              <a:ext uri="{FF2B5EF4-FFF2-40B4-BE49-F238E27FC236}">
                <a16:creationId xmlns:a16="http://schemas.microsoft.com/office/drawing/2014/main" id="{9A3FC835-FCD2-6CE7-3B36-F2B7CD13E8AC}"/>
              </a:ext>
            </a:extLst>
          </p:cNvPr>
          <p:cNvSpPr txBox="1">
            <a:spLocks noChangeArrowheads="1"/>
          </p:cNvSpPr>
          <p:nvPr/>
        </p:nvSpPr>
        <p:spPr bwMode="auto">
          <a:xfrm>
            <a:off x="4686300" y="260351"/>
            <a:ext cx="25273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3600"/>
              <a:t>Key Findings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5F35544-6DDB-A445-B432-703C20648F95}"/>
              </a:ext>
            </a:extLst>
          </p:cNvPr>
          <p:cNvSpPr/>
          <p:nvPr/>
        </p:nvSpPr>
        <p:spPr>
          <a:xfrm>
            <a:off x="1878013" y="382589"/>
            <a:ext cx="8342312" cy="506253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lstStyle/>
          <a:p>
            <a:pPr>
              <a:defRPr/>
            </a:pPr>
            <a:endParaRPr lang="en-US" b="1"/>
          </a:p>
          <a:p>
            <a:pPr algn="r">
              <a:defRPr/>
            </a:pPr>
            <a:r>
              <a:rPr lang="en-US" sz="2400" b="1"/>
              <a:t>Initial circumstances impacted teacher</a:t>
            </a:r>
          </a:p>
          <a:p>
            <a:pPr algn="r">
              <a:defRPr/>
            </a:pPr>
            <a:r>
              <a:rPr lang="en-US" sz="2400" b="1"/>
              <a:t>experience and ownership</a:t>
            </a:r>
          </a:p>
        </p:txBody>
      </p:sp>
      <p:sp>
        <p:nvSpPr>
          <p:cNvPr id="4" name="Oval 3">
            <a:extLst>
              <a:ext uri="{FF2B5EF4-FFF2-40B4-BE49-F238E27FC236}">
                <a16:creationId xmlns:a16="http://schemas.microsoft.com/office/drawing/2014/main" id="{4FBC6E01-6C64-E643-A7AC-403CFA2FB344}"/>
              </a:ext>
            </a:extLst>
          </p:cNvPr>
          <p:cNvSpPr/>
          <p:nvPr/>
        </p:nvSpPr>
        <p:spPr>
          <a:xfrm>
            <a:off x="1728788" y="209550"/>
            <a:ext cx="1250950" cy="1131888"/>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1</a:t>
            </a:r>
          </a:p>
        </p:txBody>
      </p:sp>
      <p:sp>
        <p:nvSpPr>
          <p:cNvPr id="22531" name="TextBox 1">
            <a:extLst>
              <a:ext uri="{FF2B5EF4-FFF2-40B4-BE49-F238E27FC236}">
                <a16:creationId xmlns:a16="http://schemas.microsoft.com/office/drawing/2014/main" id="{ED5B5DC2-FF3D-9215-CD2A-9558EC940262}"/>
              </a:ext>
            </a:extLst>
          </p:cNvPr>
          <p:cNvSpPr txBox="1">
            <a:spLocks noChangeArrowheads="1"/>
          </p:cNvSpPr>
          <p:nvPr/>
        </p:nvSpPr>
        <p:spPr bwMode="auto">
          <a:xfrm>
            <a:off x="2063750" y="2547938"/>
            <a:ext cx="3887788"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chemeClr val="bg1"/>
                </a:solidFill>
              </a:rPr>
              <a:t>“accelerate progress and catch up their peers because they came in at a deficit in reading age and literacy and numeracy scores” </a:t>
            </a:r>
            <a:r>
              <a:rPr lang="en-GB" altLang="en-US">
                <a:solidFill>
                  <a:schemeClr val="bg1"/>
                </a:solidFill>
              </a:rPr>
              <a:t>(T35, 273-274). </a:t>
            </a:r>
            <a:endParaRPr lang="en-US" altLang="en-US">
              <a:solidFill>
                <a:schemeClr val="bg1"/>
              </a:solidFill>
            </a:endParaRPr>
          </a:p>
        </p:txBody>
      </p:sp>
      <p:sp>
        <p:nvSpPr>
          <p:cNvPr id="22532" name="Rectangle 4">
            <a:extLst>
              <a:ext uri="{FF2B5EF4-FFF2-40B4-BE49-F238E27FC236}">
                <a16:creationId xmlns:a16="http://schemas.microsoft.com/office/drawing/2014/main" id="{A4B408C3-B5A8-5F50-57C0-332A517DA68C}"/>
              </a:ext>
            </a:extLst>
          </p:cNvPr>
          <p:cNvSpPr>
            <a:spLocks noChangeArrowheads="1"/>
          </p:cNvSpPr>
          <p:nvPr/>
        </p:nvSpPr>
        <p:spPr bwMode="auto">
          <a:xfrm>
            <a:off x="6203951" y="2563814"/>
            <a:ext cx="37639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chemeClr val="bg1"/>
                </a:solidFill>
                <a:latin typeface="Times New Roman" panose="02020603050405020304" pitchFamily="18" charset="0"/>
                <a:cs typeface="Calibri" panose="020F0502020204030204" pitchFamily="34" charset="0"/>
              </a:rPr>
              <a:t>“didn’t really know initially” </a:t>
            </a:r>
            <a:r>
              <a:rPr lang="en-GB" altLang="en-US">
                <a:solidFill>
                  <a:schemeClr val="bg1"/>
                </a:solidFill>
                <a:latin typeface="Times New Roman" panose="02020603050405020304" pitchFamily="18" charset="0"/>
                <a:cs typeface="Calibri" panose="020F0502020204030204" pitchFamily="34" charset="0"/>
              </a:rPr>
              <a:t>(T11, 83) </a:t>
            </a:r>
            <a:endParaRPr lang="en-US" altLang="en-US">
              <a:solidFill>
                <a:schemeClr val="bg1"/>
              </a:solidFill>
            </a:endParaRPr>
          </a:p>
        </p:txBody>
      </p:sp>
      <p:sp>
        <p:nvSpPr>
          <p:cNvPr id="22533" name="Rectangle 5">
            <a:extLst>
              <a:ext uri="{FF2B5EF4-FFF2-40B4-BE49-F238E27FC236}">
                <a16:creationId xmlns:a16="http://schemas.microsoft.com/office/drawing/2014/main" id="{C1589B69-F57B-4AE9-1EF3-8DE685AB87FA}"/>
              </a:ext>
            </a:extLst>
          </p:cNvPr>
          <p:cNvSpPr>
            <a:spLocks noChangeArrowheads="1"/>
          </p:cNvSpPr>
          <p:nvPr/>
        </p:nvSpPr>
        <p:spPr bwMode="auto">
          <a:xfrm>
            <a:off x="6203950" y="2973389"/>
            <a:ext cx="3600450"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chemeClr val="bg1"/>
                </a:solidFill>
                <a:latin typeface="Times New Roman" panose="02020603050405020304" pitchFamily="18" charset="0"/>
                <a:cs typeface="Calibri" panose="020F0502020204030204" pitchFamily="34" charset="0"/>
              </a:rPr>
              <a:t>“thought it was just for six weeks and with development blocks”</a:t>
            </a:r>
            <a:r>
              <a:rPr lang="en-GB" altLang="en-US">
                <a:solidFill>
                  <a:schemeClr val="bg1"/>
                </a:solidFill>
                <a:latin typeface="Times New Roman" panose="02020603050405020304" pitchFamily="18" charset="0"/>
                <a:cs typeface="Calibri" panose="020F0502020204030204" pitchFamily="34" charset="0"/>
              </a:rPr>
              <a:t> (T21, 80)</a:t>
            </a:r>
            <a:r>
              <a:rPr lang="en-GB" altLang="en-US">
                <a:solidFill>
                  <a:schemeClr val="bg1"/>
                </a:solidFill>
              </a:rPr>
              <a:t> </a:t>
            </a:r>
            <a:endParaRPr lang="en-US" altLang="en-US">
              <a:solidFill>
                <a:schemeClr val="bg1"/>
              </a:solidFill>
            </a:endParaRPr>
          </a:p>
        </p:txBody>
      </p:sp>
      <p:sp>
        <p:nvSpPr>
          <p:cNvPr id="22534" name="Rectangle 6">
            <a:extLst>
              <a:ext uri="{FF2B5EF4-FFF2-40B4-BE49-F238E27FC236}">
                <a16:creationId xmlns:a16="http://schemas.microsoft.com/office/drawing/2014/main" id="{4DAFCD08-EC7D-95D4-C049-13A822DC13FA}"/>
              </a:ext>
            </a:extLst>
          </p:cNvPr>
          <p:cNvSpPr>
            <a:spLocks noChangeArrowheads="1"/>
          </p:cNvSpPr>
          <p:nvPr/>
        </p:nvSpPr>
        <p:spPr bwMode="auto">
          <a:xfrm>
            <a:off x="6203951" y="3892550"/>
            <a:ext cx="3529013"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chemeClr val="bg1"/>
                </a:solidFill>
                <a:latin typeface="Times New Roman" panose="02020603050405020304" pitchFamily="18" charset="0"/>
                <a:cs typeface="Calibri" panose="020F0502020204030204" pitchFamily="34" charset="0"/>
              </a:rPr>
              <a:t>“then we were told it was going to be for a year”</a:t>
            </a:r>
            <a:r>
              <a:rPr lang="en-GB" altLang="en-US">
                <a:solidFill>
                  <a:schemeClr val="bg1"/>
                </a:solidFill>
                <a:latin typeface="Times New Roman" panose="02020603050405020304" pitchFamily="18" charset="0"/>
                <a:cs typeface="Calibri" panose="020F0502020204030204" pitchFamily="34" charset="0"/>
              </a:rPr>
              <a:t> (T11, 82)</a:t>
            </a:r>
            <a:r>
              <a:rPr lang="en-GB" altLang="en-US">
                <a:solidFill>
                  <a:schemeClr val="bg1"/>
                </a:solidFill>
              </a:rPr>
              <a:t> </a:t>
            </a:r>
            <a:endParaRPr lang="en-US" altLang="en-US">
              <a:solidFill>
                <a:schemeClr val="bg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5F35544-6DDB-A445-B432-703C20648F95}"/>
              </a:ext>
            </a:extLst>
          </p:cNvPr>
          <p:cNvSpPr/>
          <p:nvPr/>
        </p:nvSpPr>
        <p:spPr>
          <a:xfrm>
            <a:off x="1878013" y="382589"/>
            <a:ext cx="8342312" cy="506253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lstStyle/>
          <a:p>
            <a:pPr>
              <a:defRPr/>
            </a:pPr>
            <a:endParaRPr lang="en-US" b="1"/>
          </a:p>
          <a:p>
            <a:pPr algn="r">
              <a:defRPr/>
            </a:pPr>
            <a:r>
              <a:rPr lang="en-US" sz="2400" b="1"/>
              <a:t>Initial circumstances impacted teacher</a:t>
            </a:r>
          </a:p>
          <a:p>
            <a:pPr algn="r">
              <a:defRPr/>
            </a:pPr>
            <a:r>
              <a:rPr lang="en-US" sz="2400" b="1"/>
              <a:t>experience and ownership</a:t>
            </a:r>
          </a:p>
        </p:txBody>
      </p:sp>
      <p:sp>
        <p:nvSpPr>
          <p:cNvPr id="4" name="Oval 3">
            <a:extLst>
              <a:ext uri="{FF2B5EF4-FFF2-40B4-BE49-F238E27FC236}">
                <a16:creationId xmlns:a16="http://schemas.microsoft.com/office/drawing/2014/main" id="{4FBC6E01-6C64-E643-A7AC-403CFA2FB344}"/>
              </a:ext>
            </a:extLst>
          </p:cNvPr>
          <p:cNvSpPr/>
          <p:nvPr/>
        </p:nvSpPr>
        <p:spPr>
          <a:xfrm>
            <a:off x="1728788" y="209550"/>
            <a:ext cx="1250950" cy="1131888"/>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1</a:t>
            </a:r>
          </a:p>
        </p:txBody>
      </p:sp>
      <p:sp>
        <p:nvSpPr>
          <p:cNvPr id="23555" name="Rectangle 7">
            <a:extLst>
              <a:ext uri="{FF2B5EF4-FFF2-40B4-BE49-F238E27FC236}">
                <a16:creationId xmlns:a16="http://schemas.microsoft.com/office/drawing/2014/main" id="{33A7C8FD-612D-0605-486A-27BA92823854}"/>
              </a:ext>
            </a:extLst>
          </p:cNvPr>
          <p:cNvSpPr>
            <a:spLocks noChangeArrowheads="1"/>
          </p:cNvSpPr>
          <p:nvPr/>
        </p:nvSpPr>
        <p:spPr bwMode="auto">
          <a:xfrm>
            <a:off x="2063751" y="2492376"/>
            <a:ext cx="3744913"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chemeClr val="bg1"/>
                </a:solidFill>
                <a:latin typeface="Times New Roman" panose="02020603050405020304" pitchFamily="18" charset="0"/>
                <a:cs typeface="Calibri" panose="020F0502020204030204" pitchFamily="34" charset="0"/>
              </a:rPr>
              <a:t>This initially sparked interest with one of the teachers specifically who has a </a:t>
            </a:r>
            <a:r>
              <a:rPr lang="en-GB" altLang="en-US" i="1">
                <a:solidFill>
                  <a:schemeClr val="bg1"/>
                </a:solidFill>
                <a:latin typeface="Times New Roman" panose="02020603050405020304" pitchFamily="18" charset="0"/>
                <a:cs typeface="Calibri" panose="020F0502020204030204" pitchFamily="34" charset="0"/>
              </a:rPr>
              <a:t>“primary teaching background” </a:t>
            </a:r>
            <a:r>
              <a:rPr lang="en-GB" altLang="en-US">
                <a:solidFill>
                  <a:schemeClr val="bg1"/>
                </a:solidFill>
                <a:latin typeface="Times New Roman" panose="02020603050405020304" pitchFamily="18" charset="0"/>
                <a:cs typeface="Calibri" panose="020F0502020204030204" pitchFamily="34" charset="0"/>
              </a:rPr>
              <a:t>(T11, 21) and because of this she </a:t>
            </a:r>
            <a:r>
              <a:rPr lang="en-GB" altLang="en-US" i="1">
                <a:solidFill>
                  <a:schemeClr val="bg1"/>
                </a:solidFill>
                <a:latin typeface="Times New Roman" panose="02020603050405020304" pitchFamily="18" charset="0"/>
                <a:cs typeface="Calibri" panose="020F0502020204030204" pitchFamily="34" charset="0"/>
              </a:rPr>
              <a:t>“jumped at the chance”</a:t>
            </a:r>
            <a:r>
              <a:rPr lang="en-GB" altLang="en-US">
                <a:solidFill>
                  <a:schemeClr val="bg1"/>
                </a:solidFill>
                <a:latin typeface="Times New Roman" panose="02020603050405020304" pitchFamily="18" charset="0"/>
                <a:cs typeface="Calibri" panose="020F0502020204030204" pitchFamily="34" charset="0"/>
              </a:rPr>
              <a:t> (T13, 8). </a:t>
            </a:r>
            <a:endParaRPr lang="en-US" altLang="en-US">
              <a:solidFill>
                <a:schemeClr val="bg1"/>
              </a:solidFill>
            </a:endParaRPr>
          </a:p>
        </p:txBody>
      </p:sp>
      <p:sp>
        <p:nvSpPr>
          <p:cNvPr id="23556" name="Rectangle 8">
            <a:extLst>
              <a:ext uri="{FF2B5EF4-FFF2-40B4-BE49-F238E27FC236}">
                <a16:creationId xmlns:a16="http://schemas.microsoft.com/office/drawing/2014/main" id="{0AC8850E-8B4F-19AA-43F2-61C98CAED5DD}"/>
              </a:ext>
            </a:extLst>
          </p:cNvPr>
          <p:cNvSpPr>
            <a:spLocks noChangeArrowheads="1"/>
          </p:cNvSpPr>
          <p:nvPr/>
        </p:nvSpPr>
        <p:spPr bwMode="auto">
          <a:xfrm>
            <a:off x="6311900" y="1824039"/>
            <a:ext cx="3600450" cy="313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chemeClr val="bg1"/>
                </a:solidFill>
                <a:latin typeface="Times New Roman" panose="02020603050405020304" pitchFamily="18" charset="0"/>
                <a:cs typeface="Calibri" panose="020F0502020204030204" pitchFamily="34" charset="0"/>
              </a:rPr>
              <a:t>Although this has some similarities to primary teaching T1 felt that </a:t>
            </a:r>
            <a:r>
              <a:rPr lang="en-GB" altLang="en-US" i="1">
                <a:solidFill>
                  <a:schemeClr val="bg1"/>
                </a:solidFill>
                <a:latin typeface="Times New Roman" panose="02020603050405020304" pitchFamily="18" charset="0"/>
                <a:cs typeface="Calibri" panose="020F0502020204030204" pitchFamily="34" charset="0"/>
              </a:rPr>
              <a:t>“the structure they wanted was nothing like primary so that was weird for me”</a:t>
            </a:r>
            <a:r>
              <a:rPr lang="en-GB" altLang="en-US">
                <a:solidFill>
                  <a:schemeClr val="bg1"/>
                </a:solidFill>
                <a:latin typeface="Times New Roman" panose="02020603050405020304" pitchFamily="18" charset="0"/>
                <a:cs typeface="Calibri" panose="020F0502020204030204" pitchFamily="34" charset="0"/>
              </a:rPr>
              <a:t> (T11, 391) </a:t>
            </a:r>
            <a:r>
              <a:rPr lang="en-GB" altLang="en-US" i="1">
                <a:solidFill>
                  <a:schemeClr val="bg1"/>
                </a:solidFill>
                <a:latin typeface="Times New Roman" panose="02020603050405020304" pitchFamily="18" charset="0"/>
                <a:cs typeface="Calibri" panose="020F0502020204030204" pitchFamily="34" charset="0"/>
              </a:rPr>
              <a:t>“it wasn’t really primary style either – the structure of the timetable, so again I found that hard because I was like “oh it’s not really primary, it’s not what I’m use to” so that was different”</a:t>
            </a:r>
            <a:r>
              <a:rPr lang="en-GB" altLang="en-US">
                <a:solidFill>
                  <a:schemeClr val="bg1"/>
                </a:solidFill>
                <a:latin typeface="Times New Roman" panose="02020603050405020304" pitchFamily="18" charset="0"/>
                <a:cs typeface="Calibri" panose="020F0502020204030204" pitchFamily="34" charset="0"/>
              </a:rPr>
              <a:t> (T13, 71-72). </a:t>
            </a:r>
            <a:endParaRPr lang="en-US" altLang="en-US">
              <a:solidFill>
                <a:schemeClr val="bg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15306B7-1DB0-044C-BABF-4C140F90A260}"/>
              </a:ext>
            </a:extLst>
          </p:cNvPr>
          <p:cNvSpPr/>
          <p:nvPr/>
        </p:nvSpPr>
        <p:spPr>
          <a:xfrm>
            <a:off x="1900238" y="411163"/>
            <a:ext cx="8356600" cy="5033962"/>
          </a:xfrm>
          <a:prstGeom prst="rect">
            <a:avLst/>
          </a:prstGeom>
          <a:solidFill>
            <a:srgbClr val="2ABAD7"/>
          </a:solidFill>
          <a:ln>
            <a:noFill/>
          </a:ln>
        </p:spPr>
        <p:style>
          <a:lnRef idx="0">
            <a:scrgbClr r="0" g="0" b="0"/>
          </a:lnRef>
          <a:fillRef idx="0">
            <a:scrgbClr r="0" g="0" b="0"/>
          </a:fillRef>
          <a:effectRef idx="0">
            <a:scrgbClr r="0" g="0" b="0"/>
          </a:effectRef>
          <a:fontRef idx="minor">
            <a:schemeClr val="lt1"/>
          </a:fontRef>
        </p:style>
        <p:txBody>
          <a:bodyPr/>
          <a:lstStyle/>
          <a:p>
            <a:pPr algn="ctr">
              <a:defRPr/>
            </a:pPr>
            <a:endParaRPr lang="en-US" b="1"/>
          </a:p>
          <a:p>
            <a:pPr algn="r">
              <a:defRPr/>
            </a:pPr>
            <a:r>
              <a:rPr lang="en-US" sz="2400" b="1"/>
              <a:t>Social capital did not reach full potential</a:t>
            </a:r>
          </a:p>
        </p:txBody>
      </p:sp>
      <p:sp>
        <p:nvSpPr>
          <p:cNvPr id="5" name="Oval 4">
            <a:extLst>
              <a:ext uri="{FF2B5EF4-FFF2-40B4-BE49-F238E27FC236}">
                <a16:creationId xmlns:a16="http://schemas.microsoft.com/office/drawing/2014/main" id="{2DB18119-7626-484F-BED6-7880831FBBBE}"/>
              </a:ext>
            </a:extLst>
          </p:cNvPr>
          <p:cNvSpPr/>
          <p:nvPr/>
        </p:nvSpPr>
        <p:spPr>
          <a:xfrm>
            <a:off x="1731963" y="200026"/>
            <a:ext cx="1250950" cy="1141413"/>
          </a:xfrm>
          <a:prstGeom prst="ellipse">
            <a:avLst/>
          </a:prstGeom>
          <a:solidFill>
            <a:srgbClr val="2ABAD7"/>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2</a:t>
            </a:r>
          </a:p>
        </p:txBody>
      </p:sp>
      <p:sp>
        <p:nvSpPr>
          <p:cNvPr id="24579" name="Rectangle 1">
            <a:extLst>
              <a:ext uri="{FF2B5EF4-FFF2-40B4-BE49-F238E27FC236}">
                <a16:creationId xmlns:a16="http://schemas.microsoft.com/office/drawing/2014/main" id="{62E7BCE1-0AE8-B6A5-6D67-0B51A3A92BA2}"/>
              </a:ext>
            </a:extLst>
          </p:cNvPr>
          <p:cNvSpPr>
            <a:spLocks noChangeArrowheads="1"/>
          </p:cNvSpPr>
          <p:nvPr/>
        </p:nvSpPr>
        <p:spPr bwMode="auto">
          <a:xfrm>
            <a:off x="2897188" y="1374775"/>
            <a:ext cx="2736850" cy="1200150"/>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cs typeface="Calibri" panose="020F0502020204030204" pitchFamily="34" charset="0"/>
              </a:rPr>
              <a:t>“who am I to challenge them as they are outstanding teachers”</a:t>
            </a:r>
            <a:r>
              <a:rPr lang="en-GB" altLang="en-US">
                <a:solidFill>
                  <a:srgbClr val="000000"/>
                </a:solidFill>
                <a:latin typeface="Times New Roman" panose="02020603050405020304" pitchFamily="18" charset="0"/>
                <a:cs typeface="Calibri" panose="020F0502020204030204" pitchFamily="34" charset="0"/>
              </a:rPr>
              <a:t> (T11, 404). </a:t>
            </a:r>
            <a:endParaRPr lang="en-US" altLang="en-US"/>
          </a:p>
        </p:txBody>
      </p:sp>
      <p:sp>
        <p:nvSpPr>
          <p:cNvPr id="24580" name="Rectangle 12">
            <a:extLst>
              <a:ext uri="{FF2B5EF4-FFF2-40B4-BE49-F238E27FC236}">
                <a16:creationId xmlns:a16="http://schemas.microsoft.com/office/drawing/2014/main" id="{55F2CC6A-AC7D-BDAD-3B73-9D86B86F6067}"/>
              </a:ext>
            </a:extLst>
          </p:cNvPr>
          <p:cNvSpPr>
            <a:spLocks noChangeArrowheads="1"/>
          </p:cNvSpPr>
          <p:nvPr/>
        </p:nvSpPr>
        <p:spPr bwMode="auto">
          <a:xfrm>
            <a:off x="6986588" y="1860551"/>
            <a:ext cx="2736850" cy="2308225"/>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cs typeface="Calibri" panose="020F0502020204030204" pitchFamily="34" charset="0"/>
              </a:rPr>
              <a:t>I feel a bit unsupported sometimes because I feel like they have just sort of said “right get on with it”</a:t>
            </a:r>
            <a:r>
              <a:rPr lang="en-GB" altLang="en-US">
                <a:solidFill>
                  <a:srgbClr val="000000"/>
                </a:solidFill>
                <a:latin typeface="Times New Roman" panose="02020603050405020304" pitchFamily="18" charset="0"/>
                <a:cs typeface="Calibri" panose="020F0502020204030204" pitchFamily="34" charset="0"/>
              </a:rPr>
              <a:t> (T21, 304)</a:t>
            </a:r>
          </a:p>
          <a:p>
            <a:endParaRPr lang="en-GB" altLang="en-US">
              <a:solidFill>
                <a:srgbClr val="000000"/>
              </a:solidFill>
              <a:latin typeface="Times New Roman" panose="02020603050405020304" pitchFamily="18" charset="0"/>
              <a:cs typeface="Calibri" panose="020F0502020204030204" pitchFamily="34" charset="0"/>
            </a:endParaRPr>
          </a:p>
          <a:p>
            <a:r>
              <a:rPr lang="en-GB" altLang="en-US" i="1">
                <a:solidFill>
                  <a:srgbClr val="000000"/>
                </a:solidFill>
                <a:latin typeface="Times New Roman" panose="02020603050405020304" pitchFamily="18" charset="0"/>
                <a:cs typeface="Calibri" panose="020F0502020204030204" pitchFamily="34" charset="0"/>
              </a:rPr>
              <a:t>“so from then it was sort of left to us” </a:t>
            </a:r>
            <a:r>
              <a:rPr lang="en-GB" altLang="en-US">
                <a:solidFill>
                  <a:srgbClr val="000000"/>
                </a:solidFill>
                <a:latin typeface="Times New Roman" panose="02020603050405020304" pitchFamily="18" charset="0"/>
                <a:cs typeface="Calibri" panose="020F0502020204030204" pitchFamily="34" charset="0"/>
              </a:rPr>
              <a:t>(T13, 60)</a:t>
            </a:r>
            <a:r>
              <a:rPr lang="en-GB" altLang="en-US"/>
              <a:t> </a:t>
            </a:r>
            <a:endParaRPr lang="en-US" altLang="en-US"/>
          </a:p>
        </p:txBody>
      </p:sp>
      <p:sp>
        <p:nvSpPr>
          <p:cNvPr id="24581" name="Rectangle 13">
            <a:extLst>
              <a:ext uri="{FF2B5EF4-FFF2-40B4-BE49-F238E27FC236}">
                <a16:creationId xmlns:a16="http://schemas.microsoft.com/office/drawing/2014/main" id="{EF3B2BF6-1AEA-237E-B5CF-530614C21EA0}"/>
              </a:ext>
            </a:extLst>
          </p:cNvPr>
          <p:cNvSpPr>
            <a:spLocks noChangeArrowheads="1"/>
          </p:cNvSpPr>
          <p:nvPr/>
        </p:nvSpPr>
        <p:spPr bwMode="auto">
          <a:xfrm>
            <a:off x="2079626" y="2928939"/>
            <a:ext cx="4373563" cy="2308225"/>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cs typeface="Calibri" panose="020F0502020204030204" pitchFamily="34" charset="0"/>
              </a:rPr>
              <a:t>“No I just decided what was right for [the children]”</a:t>
            </a:r>
            <a:r>
              <a:rPr lang="en-GB" altLang="en-US">
                <a:solidFill>
                  <a:srgbClr val="000000"/>
                </a:solidFill>
                <a:latin typeface="Times New Roman" panose="02020603050405020304" pitchFamily="18" charset="0"/>
                <a:cs typeface="Calibri" panose="020F0502020204030204" pitchFamily="34" charset="0"/>
              </a:rPr>
              <a:t> (T13, 95)</a:t>
            </a:r>
            <a:r>
              <a:rPr lang="en-GB" altLang="en-US"/>
              <a:t> </a:t>
            </a:r>
          </a:p>
          <a:p>
            <a:endParaRPr lang="en-GB" altLang="en-US"/>
          </a:p>
          <a:p>
            <a:r>
              <a:rPr lang="en-GB" altLang="en-US" i="1">
                <a:solidFill>
                  <a:srgbClr val="000000"/>
                </a:solidFill>
                <a:latin typeface="Times New Roman" panose="02020603050405020304" pitchFamily="18" charset="0"/>
                <a:cs typeface="Calibri" panose="020F0502020204030204" pitchFamily="34" charset="0"/>
              </a:rPr>
              <a:t>“I think if I had my own way I would have just done it on my own, like in primary you just do it you never get teams of departments you just- you’ve got your class and you just plan it”</a:t>
            </a:r>
            <a:r>
              <a:rPr lang="en-GB" altLang="en-US">
                <a:solidFill>
                  <a:srgbClr val="000000"/>
                </a:solidFill>
                <a:latin typeface="Times New Roman" panose="02020603050405020304" pitchFamily="18" charset="0"/>
                <a:cs typeface="Calibri" panose="020F0502020204030204" pitchFamily="34" charset="0"/>
              </a:rPr>
              <a:t> (T13, 80-83)</a:t>
            </a:r>
            <a:r>
              <a:rPr lang="en-GB" altLang="en-US"/>
              <a:t> </a:t>
            </a:r>
            <a:endParaRPr lang="en-US"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0E37966-C494-6646-B5ED-32283367026C}"/>
              </a:ext>
            </a:extLst>
          </p:cNvPr>
          <p:cNvSpPr/>
          <p:nvPr/>
        </p:nvSpPr>
        <p:spPr>
          <a:xfrm>
            <a:off x="1931988" y="438151"/>
            <a:ext cx="8297862" cy="5006975"/>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lstStyle/>
          <a:p>
            <a:pPr algn="ctr">
              <a:defRPr/>
            </a:pPr>
            <a:r>
              <a:rPr lang="en-US"/>
              <a:t>                       </a:t>
            </a:r>
          </a:p>
          <a:p>
            <a:pPr algn="r">
              <a:defRPr/>
            </a:pPr>
            <a:r>
              <a:rPr lang="en-US"/>
              <a:t>                       </a:t>
            </a:r>
            <a:r>
              <a:rPr lang="en-US" sz="2400" b="1"/>
              <a:t>Human capital of teachers impacted the development of a holistic approach to teaching and learning</a:t>
            </a:r>
            <a:endParaRPr lang="en-US" b="1"/>
          </a:p>
        </p:txBody>
      </p:sp>
      <p:sp>
        <p:nvSpPr>
          <p:cNvPr id="6" name="Oval 5">
            <a:extLst>
              <a:ext uri="{FF2B5EF4-FFF2-40B4-BE49-F238E27FC236}">
                <a16:creationId xmlns:a16="http://schemas.microsoft.com/office/drawing/2014/main" id="{EEB906EA-F4D2-BC44-920B-1A591FC537EE}"/>
              </a:ext>
            </a:extLst>
          </p:cNvPr>
          <p:cNvSpPr/>
          <p:nvPr/>
        </p:nvSpPr>
        <p:spPr>
          <a:xfrm>
            <a:off x="1725613" y="190500"/>
            <a:ext cx="1250950" cy="1150938"/>
          </a:xfrm>
          <a:prstGeom prst="ellipse">
            <a:avLst/>
          </a:prstGeom>
          <a:solidFill>
            <a:srgbClr val="2E99B5"/>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3</a:t>
            </a:r>
          </a:p>
        </p:txBody>
      </p:sp>
      <p:sp>
        <p:nvSpPr>
          <p:cNvPr id="25603" name="Rectangle 3">
            <a:extLst>
              <a:ext uri="{FF2B5EF4-FFF2-40B4-BE49-F238E27FC236}">
                <a16:creationId xmlns:a16="http://schemas.microsoft.com/office/drawing/2014/main" id="{D8E974B7-8479-6DA3-467E-4984522EA6EF}"/>
              </a:ext>
            </a:extLst>
          </p:cNvPr>
          <p:cNvSpPr>
            <a:spLocks noChangeArrowheads="1"/>
          </p:cNvSpPr>
          <p:nvPr/>
        </p:nvSpPr>
        <p:spPr bwMode="auto">
          <a:xfrm>
            <a:off x="12631738" y="-1543050"/>
            <a:ext cx="4572000" cy="230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cs typeface="Calibri" panose="020F0502020204030204" pitchFamily="34" charset="0"/>
              </a:rPr>
              <a:t>“children have said they play the same games for most of the time and then the end of the day they can go and play with the equipment”</a:t>
            </a:r>
            <a:r>
              <a:rPr lang="en-GB" altLang="en-US">
                <a:solidFill>
                  <a:srgbClr val="000000"/>
                </a:solidFill>
                <a:latin typeface="Times New Roman" panose="02020603050405020304" pitchFamily="18" charset="0"/>
                <a:cs typeface="Calibri" panose="020F0502020204030204" pitchFamily="34" charset="0"/>
              </a:rPr>
              <a:t> and </a:t>
            </a:r>
            <a:r>
              <a:rPr lang="en-GB" altLang="en-US" i="1">
                <a:solidFill>
                  <a:srgbClr val="000000"/>
                </a:solidFill>
                <a:latin typeface="Times New Roman" panose="02020603050405020304" pitchFamily="18" charset="0"/>
                <a:cs typeface="Calibri" panose="020F0502020204030204" pitchFamily="34" charset="0"/>
              </a:rPr>
              <a:t>“try and remember what [they] did with Pete (circus professional)”</a:t>
            </a:r>
            <a:r>
              <a:rPr lang="en-GB" altLang="en-US">
                <a:solidFill>
                  <a:srgbClr val="000000"/>
                </a:solidFill>
                <a:latin typeface="Times New Roman" panose="02020603050405020304" pitchFamily="18" charset="0"/>
                <a:cs typeface="Calibri" panose="020F0502020204030204" pitchFamily="34" charset="0"/>
              </a:rPr>
              <a:t> (RO1, 83-85), </a:t>
            </a:r>
            <a:r>
              <a:rPr lang="en-GB" altLang="en-US" i="1">
                <a:solidFill>
                  <a:srgbClr val="000000"/>
                </a:solidFill>
                <a:latin typeface="Times New Roman" panose="02020603050405020304" pitchFamily="18" charset="0"/>
                <a:cs typeface="Calibri" panose="020F0502020204030204" pitchFamily="34" charset="0"/>
              </a:rPr>
              <a:t>“circus arts instruction treated as PE lesson – add-on, 45 mins at the end of the day, something they have to do”</a:t>
            </a:r>
            <a:r>
              <a:rPr lang="en-GB" altLang="en-US">
                <a:solidFill>
                  <a:srgbClr val="000000"/>
                </a:solidFill>
                <a:latin typeface="Times New Roman" panose="02020603050405020304" pitchFamily="18" charset="0"/>
                <a:cs typeface="Calibri" panose="020F0502020204030204" pitchFamily="34" charset="0"/>
              </a:rPr>
              <a:t> (RO4, 27-30). </a:t>
            </a:r>
            <a:endParaRPr lang="en-US" altLang="en-US"/>
          </a:p>
        </p:txBody>
      </p:sp>
      <p:sp>
        <p:nvSpPr>
          <p:cNvPr id="7" name="Rectangle 6">
            <a:extLst>
              <a:ext uri="{FF2B5EF4-FFF2-40B4-BE49-F238E27FC236}">
                <a16:creationId xmlns:a16="http://schemas.microsoft.com/office/drawing/2014/main" id="{6D2DD988-A2EF-8C47-8B8E-694C0D856698}"/>
              </a:ext>
            </a:extLst>
          </p:cNvPr>
          <p:cNvSpPr/>
          <p:nvPr/>
        </p:nvSpPr>
        <p:spPr>
          <a:xfrm>
            <a:off x="12568238" y="784226"/>
            <a:ext cx="4572000" cy="873125"/>
          </a:xfrm>
          <a:prstGeom prst="rect">
            <a:avLst/>
          </a:prstGeom>
        </p:spPr>
        <p:txBody>
          <a:bodyPr>
            <a:spAutoFit/>
          </a:bodyPr>
          <a:lstStyle/>
          <a:p>
            <a:pPr algn="just">
              <a:lnSpc>
                <a:spcPct val="150000"/>
              </a:lnSpc>
              <a:defRPr/>
            </a:pPr>
            <a:r>
              <a:rPr lang="en-US" i="1">
                <a:solidFill>
                  <a:srgbClr val="000000"/>
                </a:solidFill>
                <a:uFill>
                  <a:solidFill>
                    <a:srgbClr val="000000"/>
                  </a:solidFill>
                </a:uFill>
                <a:latin typeface="Times New Roman" panose="02020603050405020304" pitchFamily="18" charset="0"/>
                <a:ea typeface="Arial Unicode MS" panose="020B0604020202020204" pitchFamily="34" charset="-128"/>
                <a:cs typeface="Arial Unicode MS" panose="020B0604020202020204" pitchFamily="34" charset="-128"/>
              </a:rPr>
              <a:t>“maybe in PE”</a:t>
            </a:r>
            <a:r>
              <a:rPr lang="en-US">
                <a:solidFill>
                  <a:srgbClr val="000000"/>
                </a:solidFill>
                <a:uFill>
                  <a:solidFill>
                    <a:srgbClr val="000000"/>
                  </a:solidFill>
                </a:uFill>
                <a:latin typeface="Times New Roman" panose="02020603050405020304" pitchFamily="18" charset="0"/>
                <a:ea typeface="Arial Unicode MS" panose="020B0604020202020204" pitchFamily="34" charset="-128"/>
                <a:cs typeface="Arial Unicode MS" panose="020B0604020202020204" pitchFamily="34" charset="-128"/>
              </a:rPr>
              <a:t> (T16, 191), </a:t>
            </a:r>
            <a:r>
              <a:rPr lang="en-US" i="1">
                <a:solidFill>
                  <a:srgbClr val="000000"/>
                </a:solidFill>
                <a:uFill>
                  <a:solidFill>
                    <a:srgbClr val="000000"/>
                  </a:solidFill>
                </a:uFill>
                <a:latin typeface="Times New Roman" panose="02020603050405020304" pitchFamily="18" charset="0"/>
                <a:ea typeface="Arial Unicode MS" panose="020B0604020202020204" pitchFamily="34" charset="-128"/>
                <a:cs typeface="Arial Unicode MS" panose="020B0604020202020204" pitchFamily="34" charset="-128"/>
              </a:rPr>
              <a:t>“treat it like a PE lesson”</a:t>
            </a:r>
            <a:r>
              <a:rPr lang="en-US">
                <a:solidFill>
                  <a:srgbClr val="000000"/>
                </a:solidFill>
                <a:uFill>
                  <a:solidFill>
                    <a:srgbClr val="000000"/>
                  </a:solidFill>
                </a:uFill>
                <a:latin typeface="Times New Roman" panose="02020603050405020304" pitchFamily="18" charset="0"/>
                <a:ea typeface="Arial Unicode MS" panose="020B0604020202020204" pitchFamily="34" charset="-128"/>
                <a:cs typeface="Arial Unicode MS" panose="020B0604020202020204" pitchFamily="34" charset="-128"/>
              </a:rPr>
              <a:t> (T27, 250).</a:t>
            </a:r>
            <a:endParaRPr lang="en-GB">
              <a:solidFill>
                <a:srgbClr val="000000"/>
              </a:solidFill>
              <a:uFill>
                <a:solidFill>
                  <a:srgbClr val="000000"/>
                </a:solidFill>
              </a:uFill>
              <a:latin typeface="Cambria" panose="02040503050406030204" pitchFamily="18" charset="0"/>
              <a:ea typeface="Arial Unicode MS" panose="020B0604020202020204" pitchFamily="34" charset="-128"/>
              <a:cs typeface="Arial Unicode MS" panose="020B0604020202020204" pitchFamily="34" charset="-128"/>
            </a:endParaRPr>
          </a:p>
        </p:txBody>
      </p:sp>
      <p:sp>
        <p:nvSpPr>
          <p:cNvPr id="25605" name="Rectangle 7">
            <a:extLst>
              <a:ext uri="{FF2B5EF4-FFF2-40B4-BE49-F238E27FC236}">
                <a16:creationId xmlns:a16="http://schemas.microsoft.com/office/drawing/2014/main" id="{849A1528-FB3C-4E00-C881-4B8280C83602}"/>
              </a:ext>
            </a:extLst>
          </p:cNvPr>
          <p:cNvSpPr>
            <a:spLocks noChangeArrowheads="1"/>
          </p:cNvSpPr>
          <p:nvPr/>
        </p:nvSpPr>
        <p:spPr bwMode="auto">
          <a:xfrm>
            <a:off x="12949238" y="7269163"/>
            <a:ext cx="4572000"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cs typeface="Calibri" panose="020F0502020204030204" pitchFamily="34" charset="0"/>
              </a:rPr>
              <a:t>“were getting quite hyper after it”</a:t>
            </a:r>
            <a:r>
              <a:rPr lang="en-GB" altLang="en-US">
                <a:solidFill>
                  <a:srgbClr val="000000"/>
                </a:solidFill>
                <a:latin typeface="Times New Roman" panose="02020603050405020304" pitchFamily="18" charset="0"/>
                <a:cs typeface="Calibri" panose="020F0502020204030204" pitchFamily="34" charset="0"/>
              </a:rPr>
              <a:t> (T21, 18-19) and it </a:t>
            </a:r>
            <a:r>
              <a:rPr lang="en-GB" altLang="en-US" i="1">
                <a:solidFill>
                  <a:srgbClr val="000000"/>
                </a:solidFill>
                <a:latin typeface="Times New Roman" panose="02020603050405020304" pitchFamily="18" charset="0"/>
                <a:cs typeface="Calibri" panose="020F0502020204030204" pitchFamily="34" charset="0"/>
              </a:rPr>
              <a:t>“would disrupt them too much”</a:t>
            </a:r>
            <a:r>
              <a:rPr lang="en-GB" altLang="en-US">
                <a:solidFill>
                  <a:srgbClr val="000000"/>
                </a:solidFill>
                <a:latin typeface="Times New Roman" panose="02020603050405020304" pitchFamily="18" charset="0"/>
                <a:cs typeface="Calibri" panose="020F0502020204030204" pitchFamily="34" charset="0"/>
              </a:rPr>
              <a:t> (T11, 211). Teachers therefore did </a:t>
            </a:r>
            <a:r>
              <a:rPr lang="en-GB" altLang="en-US" i="1">
                <a:solidFill>
                  <a:srgbClr val="000000"/>
                </a:solidFill>
                <a:latin typeface="Times New Roman" panose="02020603050405020304" pitchFamily="18" charset="0"/>
                <a:cs typeface="Calibri" panose="020F0502020204030204" pitchFamily="34" charset="0"/>
              </a:rPr>
              <a:t>“anything physical in the afternoon because that is when it is best suited”</a:t>
            </a:r>
            <a:r>
              <a:rPr lang="en-GB" altLang="en-US">
                <a:solidFill>
                  <a:srgbClr val="000000"/>
                </a:solidFill>
                <a:latin typeface="Times New Roman" panose="02020603050405020304" pitchFamily="18" charset="0"/>
                <a:cs typeface="Calibri" panose="020F0502020204030204" pitchFamily="34" charset="0"/>
              </a:rPr>
              <a:t> (T21, 236). </a:t>
            </a:r>
            <a:endParaRPr lang="en-US" altLang="en-US"/>
          </a:p>
        </p:txBody>
      </p:sp>
      <p:sp>
        <p:nvSpPr>
          <p:cNvPr id="25606" name="Rectangle 8">
            <a:extLst>
              <a:ext uri="{FF2B5EF4-FFF2-40B4-BE49-F238E27FC236}">
                <a16:creationId xmlns:a16="http://schemas.microsoft.com/office/drawing/2014/main" id="{B81962B5-2F3F-61BD-E4C2-FC480AC339F4}"/>
              </a:ext>
            </a:extLst>
          </p:cNvPr>
          <p:cNvSpPr>
            <a:spLocks noChangeArrowheads="1"/>
          </p:cNvSpPr>
          <p:nvPr/>
        </p:nvSpPr>
        <p:spPr bwMode="auto">
          <a:xfrm>
            <a:off x="12949238" y="8682038"/>
            <a:ext cx="45720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cs typeface="Calibri" panose="020F0502020204030204" pitchFamily="34" charset="0"/>
              </a:rPr>
              <a:t>“you have lost them in the afternoon haven’t you, the concentration is like a reception class” </a:t>
            </a:r>
            <a:r>
              <a:rPr lang="en-GB" altLang="en-US">
                <a:solidFill>
                  <a:srgbClr val="000000"/>
                </a:solidFill>
                <a:latin typeface="Times New Roman" panose="02020603050405020304" pitchFamily="18" charset="0"/>
                <a:cs typeface="Calibri" panose="020F0502020204030204" pitchFamily="34" charset="0"/>
              </a:rPr>
              <a:t>(T11, 239). </a:t>
            </a:r>
            <a:endParaRPr lang="en-US" altLang="en-US"/>
          </a:p>
        </p:txBody>
      </p:sp>
      <p:sp>
        <p:nvSpPr>
          <p:cNvPr id="25607" name="Rectangle 9">
            <a:extLst>
              <a:ext uri="{FF2B5EF4-FFF2-40B4-BE49-F238E27FC236}">
                <a16:creationId xmlns:a16="http://schemas.microsoft.com/office/drawing/2014/main" id="{F09E1D1D-24F9-77CC-42E1-F2B1ACD7D4C8}"/>
              </a:ext>
            </a:extLst>
          </p:cNvPr>
          <p:cNvSpPr>
            <a:spLocks noChangeArrowheads="1"/>
          </p:cNvSpPr>
          <p:nvPr/>
        </p:nvSpPr>
        <p:spPr bwMode="auto">
          <a:xfrm>
            <a:off x="-5724525" y="3441701"/>
            <a:ext cx="4572000"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rgbClr val="000000"/>
                </a:solidFill>
                <a:latin typeface="Times New Roman" panose="02020603050405020304" pitchFamily="18" charset="0"/>
                <a:cs typeface="Calibri" panose="020F0502020204030204" pitchFamily="34" charset="0"/>
              </a:rPr>
              <a:t>According to the lead teachers, the activities that </a:t>
            </a:r>
            <a:r>
              <a:rPr lang="en-GB" altLang="en-US" i="1">
                <a:solidFill>
                  <a:srgbClr val="000000"/>
                </a:solidFill>
                <a:latin typeface="Times New Roman" panose="02020603050405020304" pitchFamily="18" charset="0"/>
                <a:cs typeface="Calibri" panose="020F0502020204030204" pitchFamily="34" charset="0"/>
              </a:rPr>
              <a:t>“gave the children choices of tasks…did not work”</a:t>
            </a:r>
            <a:r>
              <a:rPr lang="en-GB" altLang="en-US">
                <a:solidFill>
                  <a:srgbClr val="000000"/>
                </a:solidFill>
                <a:latin typeface="Times New Roman" panose="02020603050405020304" pitchFamily="18" charset="0"/>
                <a:cs typeface="Calibri" panose="020F0502020204030204" pitchFamily="34" charset="0"/>
              </a:rPr>
              <a:t> (T21,40-42</a:t>
            </a:r>
            <a:r>
              <a:rPr lang="en-GB" altLang="en-US" i="1">
                <a:solidFill>
                  <a:srgbClr val="000000"/>
                </a:solidFill>
                <a:latin typeface="Times New Roman" panose="02020603050405020304" pitchFamily="18" charset="0"/>
                <a:cs typeface="Calibri" panose="020F0502020204030204" pitchFamily="34" charset="0"/>
              </a:rPr>
              <a:t>).</a:t>
            </a:r>
            <a:r>
              <a:rPr lang="en-GB" altLang="en-US">
                <a:solidFill>
                  <a:srgbClr val="000000"/>
                </a:solidFill>
                <a:latin typeface="Times New Roman" panose="02020603050405020304" pitchFamily="18" charset="0"/>
                <a:cs typeface="Calibri" panose="020F0502020204030204" pitchFamily="34" charset="0"/>
              </a:rPr>
              <a:t> </a:t>
            </a:r>
            <a:r>
              <a:rPr lang="en-GB" altLang="en-US" i="1">
                <a:solidFill>
                  <a:srgbClr val="000000"/>
                </a:solidFill>
                <a:latin typeface="Times New Roman" panose="02020603050405020304" pitchFamily="18" charset="0"/>
                <a:cs typeface="Calibri" panose="020F0502020204030204" pitchFamily="34" charset="0"/>
              </a:rPr>
              <a:t>“When we had the children in we thought</a:t>
            </a:r>
            <a:r>
              <a:rPr lang="en-GB" altLang="en-US">
                <a:solidFill>
                  <a:srgbClr val="000000"/>
                </a:solidFill>
                <a:latin typeface="Times New Roman" panose="02020603050405020304" pitchFamily="18" charset="0"/>
                <a:cs typeface="Calibri" panose="020F0502020204030204" pitchFamily="34" charset="0"/>
              </a:rPr>
              <a:t> </a:t>
            </a:r>
            <a:r>
              <a:rPr lang="en-GB" altLang="en-US" i="1">
                <a:solidFill>
                  <a:srgbClr val="000000"/>
                </a:solidFill>
                <a:latin typeface="Times New Roman" panose="02020603050405020304" pitchFamily="18" charset="0"/>
                <a:cs typeface="Calibri" panose="020F0502020204030204" pitchFamily="34" charset="0"/>
              </a:rPr>
              <a:t>“no it’s not going to work” letting the children choose, certain characters couldn’t do that</a:t>
            </a:r>
            <a:r>
              <a:rPr lang="en-GB" altLang="en-US">
                <a:solidFill>
                  <a:srgbClr val="000000"/>
                </a:solidFill>
                <a:latin typeface="Times New Roman" panose="02020603050405020304" pitchFamily="18" charset="0"/>
                <a:cs typeface="Calibri" panose="020F0502020204030204" pitchFamily="34" charset="0"/>
              </a:rPr>
              <a:t>” (T13, 32-33). </a:t>
            </a:r>
            <a:r>
              <a:rPr lang="en-GB" altLang="en-US" i="1">
                <a:solidFill>
                  <a:srgbClr val="000000"/>
                </a:solidFill>
                <a:latin typeface="Times New Roman" panose="02020603050405020304" pitchFamily="18" charset="0"/>
                <a:cs typeface="Calibri" panose="020F0502020204030204" pitchFamily="34" charset="0"/>
              </a:rPr>
              <a:t>“I think they find it more calming when there is more structure, it’s like when you give them freedom they are like “oh I don’t know what to do with it” so I think they like structure”</a:t>
            </a:r>
            <a:r>
              <a:rPr lang="en-GB" altLang="en-US">
                <a:solidFill>
                  <a:srgbClr val="000000"/>
                </a:solidFill>
                <a:latin typeface="Times New Roman" panose="02020603050405020304" pitchFamily="18" charset="0"/>
                <a:cs typeface="Calibri" panose="020F0502020204030204" pitchFamily="34" charset="0"/>
              </a:rPr>
              <a:t> (T11, 185-187). </a:t>
            </a:r>
            <a:endParaRPr lang="en-US" altLang="en-US"/>
          </a:p>
        </p:txBody>
      </p:sp>
      <p:sp>
        <p:nvSpPr>
          <p:cNvPr id="25608" name="Rectangle 10">
            <a:extLst>
              <a:ext uri="{FF2B5EF4-FFF2-40B4-BE49-F238E27FC236}">
                <a16:creationId xmlns:a16="http://schemas.microsoft.com/office/drawing/2014/main" id="{BF1DCE36-D1EC-9A6E-3A1F-F61BF23C3AEC}"/>
              </a:ext>
            </a:extLst>
          </p:cNvPr>
          <p:cNvSpPr>
            <a:spLocks noChangeArrowheads="1"/>
          </p:cNvSpPr>
          <p:nvPr/>
        </p:nvSpPr>
        <p:spPr bwMode="auto">
          <a:xfrm>
            <a:off x="12949238" y="4984751"/>
            <a:ext cx="45720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cs typeface="Calibri" panose="020F0502020204030204" pitchFamily="34" charset="0"/>
              </a:rPr>
              <a:t>“We didn’t have the time to, because we are here and now, and we are trying to make it as engaging as we can, and if we had time to make it more practical, then I think we probably would but, because it might help, but with some of those children, getting them back then, settled might gee them up a bit more”</a:t>
            </a:r>
            <a:r>
              <a:rPr lang="en-GB" altLang="en-US">
                <a:solidFill>
                  <a:srgbClr val="000000"/>
                </a:solidFill>
                <a:latin typeface="Times New Roman" panose="02020603050405020304" pitchFamily="18" charset="0"/>
                <a:cs typeface="Calibri" panose="020F0502020204030204" pitchFamily="34" charset="0"/>
              </a:rPr>
              <a:t> (T21, 179-182). </a:t>
            </a:r>
            <a:endParaRPr lang="en-US" altLang="en-US"/>
          </a:p>
        </p:txBody>
      </p:sp>
      <p:sp>
        <p:nvSpPr>
          <p:cNvPr id="25609" name="Rectangle 11">
            <a:extLst>
              <a:ext uri="{FF2B5EF4-FFF2-40B4-BE49-F238E27FC236}">
                <a16:creationId xmlns:a16="http://schemas.microsoft.com/office/drawing/2014/main" id="{A653EB3C-9438-A147-2B50-3EF09E4D6E3E}"/>
              </a:ext>
            </a:extLst>
          </p:cNvPr>
          <p:cNvSpPr>
            <a:spLocks noChangeArrowheads="1"/>
          </p:cNvSpPr>
          <p:nvPr/>
        </p:nvSpPr>
        <p:spPr bwMode="auto">
          <a:xfrm>
            <a:off x="3562350" y="-2305050"/>
            <a:ext cx="4572000" cy="230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rgbClr val="000000"/>
                </a:solidFill>
                <a:latin typeface="Times New Roman" panose="02020603050405020304" pitchFamily="18" charset="0"/>
                <a:cs typeface="Calibri" panose="020F0502020204030204" pitchFamily="34" charset="0"/>
              </a:rPr>
              <a:t>Fullan (2002: 6) refers to as an “implementation dip”. Where, in the early stages of trying something new, complications and difficulties arise. The fear of change or the lack of technical knowledge and skills to make change work can have a detrimental effect on many innovations that require new skills or understanding</a:t>
            </a:r>
            <a:r>
              <a:rPr lang="en-GB" altLang="en-US"/>
              <a:t> </a:t>
            </a:r>
            <a:endParaRPr lang="en-US" altLang="en-US"/>
          </a:p>
        </p:txBody>
      </p:sp>
      <p:sp>
        <p:nvSpPr>
          <p:cNvPr id="25610" name="Rectangle 12">
            <a:extLst>
              <a:ext uri="{FF2B5EF4-FFF2-40B4-BE49-F238E27FC236}">
                <a16:creationId xmlns:a16="http://schemas.microsoft.com/office/drawing/2014/main" id="{461EFD4A-423B-7D9B-6514-462DCC8E313E}"/>
              </a:ext>
            </a:extLst>
          </p:cNvPr>
          <p:cNvSpPr>
            <a:spLocks noChangeArrowheads="1"/>
          </p:cNvSpPr>
          <p:nvPr/>
        </p:nvSpPr>
        <p:spPr bwMode="auto">
          <a:xfrm>
            <a:off x="-5041900" y="-1603375"/>
            <a:ext cx="4572000" cy="369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rgbClr val="000000"/>
                </a:solidFill>
                <a:latin typeface="Times New Roman" panose="02020603050405020304" pitchFamily="18" charset="0"/>
                <a:cs typeface="Calibri" panose="020F0502020204030204" pitchFamily="34" charset="0"/>
              </a:rPr>
              <a:t>When reflecting on the approach the teachers did not think they succeeded in making it a fully holistic approach because </a:t>
            </a:r>
            <a:r>
              <a:rPr lang="en-GB" altLang="en-US" i="1">
                <a:solidFill>
                  <a:srgbClr val="000000"/>
                </a:solidFill>
                <a:latin typeface="Times New Roman" panose="02020603050405020304" pitchFamily="18" charset="0"/>
                <a:cs typeface="Calibri" panose="020F0502020204030204" pitchFamily="34" charset="0"/>
              </a:rPr>
              <a:t>“I think it was more about circus rather than learning”</a:t>
            </a:r>
            <a:r>
              <a:rPr lang="en-GB" altLang="en-US">
                <a:solidFill>
                  <a:srgbClr val="000000"/>
                </a:solidFill>
                <a:latin typeface="Times New Roman" panose="02020603050405020304" pitchFamily="18" charset="0"/>
                <a:cs typeface="Calibri" panose="020F0502020204030204" pitchFamily="34" charset="0"/>
              </a:rPr>
              <a:t> (T16, 267). When answering the same question the second teacher shows openness and understanding that own ability may have played a part </a:t>
            </a:r>
            <a:r>
              <a:rPr lang="en-GB" altLang="en-US" i="1">
                <a:solidFill>
                  <a:srgbClr val="000000"/>
                </a:solidFill>
                <a:latin typeface="Times New Roman" panose="02020603050405020304" pitchFamily="18" charset="0"/>
                <a:cs typeface="Calibri" panose="020F0502020204030204" pitchFamily="34" charset="0"/>
              </a:rPr>
              <a:t>“I don’t think I am confident in delivering that way, so I think that might have hindered it. I think I was more reluctant and was like “ok, let’s do a little bit of it” and then go back to maybe just reading and writing and sitting down”</a:t>
            </a:r>
            <a:r>
              <a:rPr lang="en-GB" altLang="en-US">
                <a:solidFill>
                  <a:srgbClr val="000000"/>
                </a:solidFill>
                <a:latin typeface="Times New Roman" panose="02020603050405020304" pitchFamily="18" charset="0"/>
                <a:cs typeface="Calibri" panose="020F0502020204030204" pitchFamily="34" charset="0"/>
              </a:rPr>
              <a:t> (T27, 298-300). </a:t>
            </a:r>
            <a:endParaRPr lang="en-US" altLang="en-US"/>
          </a:p>
        </p:txBody>
      </p:sp>
      <p:sp>
        <p:nvSpPr>
          <p:cNvPr id="25611" name="TextBox 13">
            <a:extLst>
              <a:ext uri="{FF2B5EF4-FFF2-40B4-BE49-F238E27FC236}">
                <a16:creationId xmlns:a16="http://schemas.microsoft.com/office/drawing/2014/main" id="{D2AE467D-0282-6029-CC3D-44BC079AC483}"/>
              </a:ext>
            </a:extLst>
          </p:cNvPr>
          <p:cNvSpPr txBox="1">
            <a:spLocks noChangeArrowheads="1"/>
          </p:cNvSpPr>
          <p:nvPr/>
        </p:nvSpPr>
        <p:spPr bwMode="auto">
          <a:xfrm>
            <a:off x="-5041900" y="6858001"/>
            <a:ext cx="363696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a:t>Teacher had organized room in individual desks – research observation notes needed</a:t>
            </a:r>
          </a:p>
        </p:txBody>
      </p:sp>
      <p:sp>
        <p:nvSpPr>
          <p:cNvPr id="25612" name="Content Placeholder 2">
            <a:extLst>
              <a:ext uri="{FF2B5EF4-FFF2-40B4-BE49-F238E27FC236}">
                <a16:creationId xmlns:a16="http://schemas.microsoft.com/office/drawing/2014/main" id="{0669E4DD-B136-F04E-229C-E399E6E60C39}"/>
              </a:ext>
            </a:extLst>
          </p:cNvPr>
          <p:cNvSpPr txBox="1">
            <a:spLocks noChangeArrowheads="1"/>
          </p:cNvSpPr>
          <p:nvPr/>
        </p:nvSpPr>
        <p:spPr bwMode="auto">
          <a:xfrm>
            <a:off x="2614613" y="2089150"/>
            <a:ext cx="6794500" cy="301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r>
              <a:rPr lang="en-US" altLang="en-US" sz="2400">
                <a:solidFill>
                  <a:schemeClr val="bg1"/>
                </a:solidFill>
              </a:rPr>
              <a:t>Understanding and skills for holistic, child-led, embodied pedagogies</a:t>
            </a:r>
          </a:p>
          <a:p>
            <a:endParaRPr lang="en-US" altLang="en-US" sz="2400">
              <a:solidFill>
                <a:schemeClr val="bg1"/>
              </a:solidFill>
            </a:endParaRPr>
          </a:p>
          <a:p>
            <a:r>
              <a:rPr lang="en-US" altLang="en-US" sz="2400">
                <a:solidFill>
                  <a:schemeClr val="bg1"/>
                </a:solidFill>
              </a:rPr>
              <a:t>Teacher values and philosophies</a:t>
            </a:r>
          </a:p>
          <a:p>
            <a:endParaRPr lang="en-US" altLang="en-US" sz="2400">
              <a:solidFill>
                <a:schemeClr val="bg1"/>
              </a:solidFill>
            </a:endParaRPr>
          </a:p>
          <a:p>
            <a:r>
              <a:rPr lang="en-US" altLang="en-US" sz="2400">
                <a:solidFill>
                  <a:schemeClr val="bg1"/>
                </a:solidFill>
              </a:rPr>
              <a:t>“Implementation dip” (Fullan, 2002: 6)</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ext Placeholder 2">
            <a:extLst>
              <a:ext uri="{FF2B5EF4-FFF2-40B4-BE49-F238E27FC236}">
                <a16:creationId xmlns:a16="http://schemas.microsoft.com/office/drawing/2014/main" id="{BF6ECB08-852B-DF37-092B-A9C1A9F97F1B}"/>
              </a:ext>
            </a:extLst>
          </p:cNvPr>
          <p:cNvSpPr>
            <a:spLocks noGrp="1"/>
          </p:cNvSpPr>
          <p:nvPr>
            <p:ph type="body" idx="1"/>
          </p:nvPr>
        </p:nvSpPr>
        <p:spPr>
          <a:xfrm>
            <a:off x="1790700" y="260351"/>
            <a:ext cx="4040188" cy="639763"/>
          </a:xfrm>
        </p:spPr>
        <p:txBody>
          <a:bodyPr/>
          <a:lstStyle/>
          <a:p>
            <a:r>
              <a:rPr lang="en-US" altLang="en-US"/>
              <a:t>Understanding and skills</a:t>
            </a:r>
          </a:p>
        </p:txBody>
      </p:sp>
      <p:sp>
        <p:nvSpPr>
          <p:cNvPr id="26626" name="Content Placeholder 3">
            <a:extLst>
              <a:ext uri="{FF2B5EF4-FFF2-40B4-BE49-F238E27FC236}">
                <a16:creationId xmlns:a16="http://schemas.microsoft.com/office/drawing/2014/main" id="{2F36858B-17D6-CFE6-3992-02ACAEC06ABA}"/>
              </a:ext>
            </a:extLst>
          </p:cNvPr>
          <p:cNvSpPr>
            <a:spLocks noGrp="1"/>
          </p:cNvSpPr>
          <p:nvPr>
            <p:ph sz="half" idx="2"/>
          </p:nvPr>
        </p:nvSpPr>
        <p:spPr>
          <a:xfrm>
            <a:off x="-4429125" y="1412875"/>
            <a:ext cx="4040187" cy="4464050"/>
          </a:xfrm>
        </p:spPr>
        <p:txBody>
          <a:bodyPr/>
          <a:lstStyle/>
          <a:p>
            <a:endParaRPr lang="en-US" altLang="en-US"/>
          </a:p>
        </p:txBody>
      </p:sp>
      <p:sp>
        <p:nvSpPr>
          <p:cNvPr id="26627" name="Text Placeholder 4">
            <a:extLst>
              <a:ext uri="{FF2B5EF4-FFF2-40B4-BE49-F238E27FC236}">
                <a16:creationId xmlns:a16="http://schemas.microsoft.com/office/drawing/2014/main" id="{02555D0E-6593-5258-DD88-D70A63483AF9}"/>
              </a:ext>
            </a:extLst>
          </p:cNvPr>
          <p:cNvSpPr>
            <a:spLocks noGrp="1"/>
          </p:cNvSpPr>
          <p:nvPr>
            <p:ph type="body" sz="quarter" idx="3"/>
          </p:nvPr>
        </p:nvSpPr>
        <p:spPr>
          <a:xfrm>
            <a:off x="6169026" y="260351"/>
            <a:ext cx="4041775" cy="639763"/>
          </a:xfrm>
        </p:spPr>
        <p:txBody>
          <a:bodyPr/>
          <a:lstStyle/>
          <a:p>
            <a:pPr algn="r"/>
            <a:r>
              <a:rPr lang="en-US" altLang="en-US"/>
              <a:t>Values and Philosophies</a:t>
            </a:r>
          </a:p>
        </p:txBody>
      </p:sp>
      <p:sp>
        <p:nvSpPr>
          <p:cNvPr id="26628" name="Content Placeholder 5">
            <a:extLst>
              <a:ext uri="{FF2B5EF4-FFF2-40B4-BE49-F238E27FC236}">
                <a16:creationId xmlns:a16="http://schemas.microsoft.com/office/drawing/2014/main" id="{14BBD773-DFAF-2F5C-8813-D235E55F138B}"/>
              </a:ext>
            </a:extLst>
          </p:cNvPr>
          <p:cNvSpPr>
            <a:spLocks noGrp="1"/>
          </p:cNvSpPr>
          <p:nvPr>
            <p:ph sz="quarter" idx="4"/>
          </p:nvPr>
        </p:nvSpPr>
        <p:spPr>
          <a:xfrm>
            <a:off x="12804775" y="900113"/>
            <a:ext cx="4041775" cy="4464050"/>
          </a:xfrm>
        </p:spPr>
        <p:txBody>
          <a:bodyPr/>
          <a:lstStyle/>
          <a:p>
            <a:endParaRPr lang="en-US" altLang="en-US"/>
          </a:p>
        </p:txBody>
      </p:sp>
      <p:sp>
        <p:nvSpPr>
          <p:cNvPr id="26629" name="Rectangle 6">
            <a:extLst>
              <a:ext uri="{FF2B5EF4-FFF2-40B4-BE49-F238E27FC236}">
                <a16:creationId xmlns:a16="http://schemas.microsoft.com/office/drawing/2014/main" id="{C32704FB-71CA-77DD-0D4B-DF1592B18124}"/>
              </a:ext>
            </a:extLst>
          </p:cNvPr>
          <p:cNvSpPr>
            <a:spLocks noChangeArrowheads="1"/>
          </p:cNvSpPr>
          <p:nvPr/>
        </p:nvSpPr>
        <p:spPr bwMode="auto">
          <a:xfrm>
            <a:off x="1790700" y="1125538"/>
            <a:ext cx="4224338" cy="246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a:solidFill>
                  <a:srgbClr val="000000"/>
                </a:solidFill>
                <a:latin typeface="Times New Roman" panose="02020603050405020304" pitchFamily="18" charset="0"/>
                <a:cs typeface="Calibri" panose="020F0502020204030204" pitchFamily="34" charset="0"/>
              </a:rPr>
              <a:t>When reflecting on the approach the teachers did not think they succeeded in making it a fully holistic approach because </a:t>
            </a:r>
            <a:r>
              <a:rPr lang="en-GB" altLang="en-US" sz="1400" i="1">
                <a:solidFill>
                  <a:srgbClr val="000000"/>
                </a:solidFill>
                <a:latin typeface="Times New Roman" panose="02020603050405020304" pitchFamily="18" charset="0"/>
                <a:cs typeface="Calibri" panose="020F0502020204030204" pitchFamily="34" charset="0"/>
              </a:rPr>
              <a:t>“I think it was more about circus rather than learning”</a:t>
            </a:r>
            <a:r>
              <a:rPr lang="en-GB" altLang="en-US" sz="1400">
                <a:solidFill>
                  <a:srgbClr val="000000"/>
                </a:solidFill>
                <a:latin typeface="Times New Roman" panose="02020603050405020304" pitchFamily="18" charset="0"/>
                <a:cs typeface="Calibri" panose="020F0502020204030204" pitchFamily="34" charset="0"/>
              </a:rPr>
              <a:t> (T16, 267). When answering the same question the second teacher shows openness and understanding that own ability may have played a part </a:t>
            </a:r>
            <a:r>
              <a:rPr lang="en-GB" altLang="en-US" sz="1400" i="1">
                <a:solidFill>
                  <a:srgbClr val="000000"/>
                </a:solidFill>
                <a:latin typeface="Times New Roman" panose="02020603050405020304" pitchFamily="18" charset="0"/>
                <a:cs typeface="Calibri" panose="020F0502020204030204" pitchFamily="34" charset="0"/>
              </a:rPr>
              <a:t>“I don’t think I am confident in delivering that way, so I think that might have hindered it. I think I was more reluctant and was like “ok, let’s do a little bit of it” and then go back to maybe just reading and writing and sitting down”</a:t>
            </a:r>
            <a:r>
              <a:rPr lang="en-GB" altLang="en-US" sz="1400">
                <a:solidFill>
                  <a:srgbClr val="000000"/>
                </a:solidFill>
                <a:latin typeface="Times New Roman" panose="02020603050405020304" pitchFamily="18" charset="0"/>
                <a:cs typeface="Calibri" panose="020F0502020204030204" pitchFamily="34" charset="0"/>
              </a:rPr>
              <a:t> (T27, 298-300). </a:t>
            </a:r>
            <a:endParaRPr lang="en-US" altLang="en-US" sz="1400"/>
          </a:p>
        </p:txBody>
      </p:sp>
      <p:sp>
        <p:nvSpPr>
          <p:cNvPr id="26630" name="Rectangle 7">
            <a:extLst>
              <a:ext uri="{FF2B5EF4-FFF2-40B4-BE49-F238E27FC236}">
                <a16:creationId xmlns:a16="http://schemas.microsoft.com/office/drawing/2014/main" id="{34CB43D2-3761-490C-28EF-1566C98F9026}"/>
              </a:ext>
            </a:extLst>
          </p:cNvPr>
          <p:cNvSpPr>
            <a:spLocks noChangeArrowheads="1"/>
          </p:cNvSpPr>
          <p:nvPr/>
        </p:nvSpPr>
        <p:spPr bwMode="auto">
          <a:xfrm>
            <a:off x="1709738" y="3587751"/>
            <a:ext cx="4305300" cy="2030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a:solidFill>
                  <a:srgbClr val="000000"/>
                </a:solidFill>
                <a:latin typeface="Times New Roman" panose="02020603050405020304" pitchFamily="18" charset="0"/>
                <a:cs typeface="Calibri" panose="020F0502020204030204" pitchFamily="34" charset="0"/>
              </a:rPr>
              <a:t>According to the lead teachers, the activities that </a:t>
            </a:r>
            <a:r>
              <a:rPr lang="en-GB" altLang="en-US" sz="1400" i="1">
                <a:solidFill>
                  <a:srgbClr val="000000"/>
                </a:solidFill>
                <a:latin typeface="Times New Roman" panose="02020603050405020304" pitchFamily="18" charset="0"/>
                <a:cs typeface="Calibri" panose="020F0502020204030204" pitchFamily="34" charset="0"/>
              </a:rPr>
              <a:t>“gave the children choices of tasks…did not work”</a:t>
            </a:r>
            <a:r>
              <a:rPr lang="en-GB" altLang="en-US" sz="1400">
                <a:solidFill>
                  <a:srgbClr val="000000"/>
                </a:solidFill>
                <a:latin typeface="Times New Roman" panose="02020603050405020304" pitchFamily="18" charset="0"/>
                <a:cs typeface="Calibri" panose="020F0502020204030204" pitchFamily="34" charset="0"/>
              </a:rPr>
              <a:t> (T21,40-42</a:t>
            </a:r>
            <a:r>
              <a:rPr lang="en-GB" altLang="en-US" sz="1400" i="1">
                <a:solidFill>
                  <a:srgbClr val="000000"/>
                </a:solidFill>
                <a:latin typeface="Times New Roman" panose="02020603050405020304" pitchFamily="18" charset="0"/>
                <a:cs typeface="Calibri" panose="020F0502020204030204" pitchFamily="34" charset="0"/>
              </a:rPr>
              <a:t>).</a:t>
            </a:r>
            <a:r>
              <a:rPr lang="en-GB" altLang="en-US" sz="1400">
                <a:solidFill>
                  <a:srgbClr val="000000"/>
                </a:solidFill>
                <a:latin typeface="Times New Roman" panose="02020603050405020304" pitchFamily="18" charset="0"/>
                <a:cs typeface="Calibri" panose="020F0502020204030204" pitchFamily="34" charset="0"/>
              </a:rPr>
              <a:t> </a:t>
            </a:r>
            <a:r>
              <a:rPr lang="en-GB" altLang="en-US" sz="1400" i="1">
                <a:solidFill>
                  <a:srgbClr val="000000"/>
                </a:solidFill>
                <a:latin typeface="Times New Roman" panose="02020603050405020304" pitchFamily="18" charset="0"/>
                <a:cs typeface="Calibri" panose="020F0502020204030204" pitchFamily="34" charset="0"/>
              </a:rPr>
              <a:t>“When we had the children in we thought</a:t>
            </a:r>
            <a:r>
              <a:rPr lang="en-GB" altLang="en-US" sz="1400">
                <a:solidFill>
                  <a:srgbClr val="000000"/>
                </a:solidFill>
                <a:latin typeface="Times New Roman" panose="02020603050405020304" pitchFamily="18" charset="0"/>
                <a:cs typeface="Calibri" panose="020F0502020204030204" pitchFamily="34" charset="0"/>
              </a:rPr>
              <a:t> </a:t>
            </a:r>
            <a:r>
              <a:rPr lang="en-GB" altLang="en-US" sz="1400" i="1">
                <a:solidFill>
                  <a:srgbClr val="000000"/>
                </a:solidFill>
                <a:latin typeface="Times New Roman" panose="02020603050405020304" pitchFamily="18" charset="0"/>
                <a:cs typeface="Calibri" panose="020F0502020204030204" pitchFamily="34" charset="0"/>
              </a:rPr>
              <a:t>“no it’s not going to work” letting the children choose, certain characters couldn’t do that</a:t>
            </a:r>
            <a:r>
              <a:rPr lang="en-GB" altLang="en-US" sz="1400">
                <a:solidFill>
                  <a:srgbClr val="000000"/>
                </a:solidFill>
                <a:latin typeface="Times New Roman" panose="02020603050405020304" pitchFamily="18" charset="0"/>
                <a:cs typeface="Calibri" panose="020F0502020204030204" pitchFamily="34" charset="0"/>
              </a:rPr>
              <a:t>” (T13, 32-33). </a:t>
            </a:r>
            <a:r>
              <a:rPr lang="en-GB" altLang="en-US" sz="1400" i="1">
                <a:solidFill>
                  <a:srgbClr val="000000"/>
                </a:solidFill>
                <a:latin typeface="Times New Roman" panose="02020603050405020304" pitchFamily="18" charset="0"/>
                <a:cs typeface="Calibri" panose="020F0502020204030204" pitchFamily="34" charset="0"/>
              </a:rPr>
              <a:t>“I think they find it more calming when there is more structure, it’s like when you give them freedom they are like “oh I don’t know what to do with it” so I think they like structure”</a:t>
            </a:r>
            <a:r>
              <a:rPr lang="en-GB" altLang="en-US" sz="1400">
                <a:solidFill>
                  <a:srgbClr val="000000"/>
                </a:solidFill>
                <a:latin typeface="Times New Roman" panose="02020603050405020304" pitchFamily="18" charset="0"/>
                <a:cs typeface="Calibri" panose="020F0502020204030204" pitchFamily="34" charset="0"/>
              </a:rPr>
              <a:t> (T11, 185-187). </a:t>
            </a:r>
            <a:endParaRPr lang="en-US" altLang="en-US" sz="1400"/>
          </a:p>
        </p:txBody>
      </p:sp>
      <p:sp>
        <p:nvSpPr>
          <p:cNvPr id="26631" name="Rectangle 8">
            <a:extLst>
              <a:ext uri="{FF2B5EF4-FFF2-40B4-BE49-F238E27FC236}">
                <a16:creationId xmlns:a16="http://schemas.microsoft.com/office/drawing/2014/main" id="{854B10B7-52C6-DAAC-A0CA-3AFB45DB7955}"/>
              </a:ext>
            </a:extLst>
          </p:cNvPr>
          <p:cNvSpPr>
            <a:spLocks noChangeArrowheads="1"/>
          </p:cNvSpPr>
          <p:nvPr/>
        </p:nvSpPr>
        <p:spPr bwMode="auto">
          <a:xfrm>
            <a:off x="6726238" y="3605214"/>
            <a:ext cx="3484562" cy="116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i="1">
                <a:solidFill>
                  <a:srgbClr val="000000"/>
                </a:solidFill>
                <a:latin typeface="Times New Roman" panose="02020603050405020304" pitchFamily="18" charset="0"/>
                <a:cs typeface="Calibri" panose="020F0502020204030204" pitchFamily="34" charset="0"/>
              </a:rPr>
              <a:t>“One big change is how the tables are not in group shape, but desks are now separated, when asked why this had happened the teacher said that the “children were more focused””</a:t>
            </a:r>
            <a:r>
              <a:rPr lang="en-GB" altLang="en-US" sz="1400">
                <a:solidFill>
                  <a:srgbClr val="000000"/>
                </a:solidFill>
                <a:latin typeface="Times New Roman" panose="02020603050405020304" pitchFamily="18" charset="0"/>
                <a:cs typeface="Calibri" panose="020F0502020204030204" pitchFamily="34" charset="0"/>
              </a:rPr>
              <a:t> (RO4, 5-9)</a:t>
            </a:r>
            <a:r>
              <a:rPr lang="en-GB" altLang="en-US" sz="1400"/>
              <a:t> </a:t>
            </a:r>
            <a:endParaRPr lang="en-US" altLang="en-US" sz="1400"/>
          </a:p>
        </p:txBody>
      </p:sp>
      <p:sp>
        <p:nvSpPr>
          <p:cNvPr id="26632" name="Rectangle 9">
            <a:extLst>
              <a:ext uri="{FF2B5EF4-FFF2-40B4-BE49-F238E27FC236}">
                <a16:creationId xmlns:a16="http://schemas.microsoft.com/office/drawing/2014/main" id="{B716E3C3-8394-8914-C893-BFCD81DA50B0}"/>
              </a:ext>
            </a:extLst>
          </p:cNvPr>
          <p:cNvSpPr>
            <a:spLocks noChangeArrowheads="1"/>
          </p:cNvSpPr>
          <p:nvPr/>
        </p:nvSpPr>
        <p:spPr bwMode="auto">
          <a:xfrm>
            <a:off x="6726239" y="1411288"/>
            <a:ext cx="3698875"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a:solidFill>
                  <a:srgbClr val="000000"/>
                </a:solidFill>
                <a:latin typeface="Times New Roman" panose="02020603050405020304" pitchFamily="18" charset="0"/>
                <a:cs typeface="Calibri" panose="020F0502020204030204" pitchFamily="34" charset="0"/>
              </a:rPr>
              <a:t>Talking about more practical tasks</a:t>
            </a:r>
            <a:r>
              <a:rPr lang="en-GB" altLang="en-US" sz="1400" i="1">
                <a:solidFill>
                  <a:srgbClr val="000000"/>
                </a:solidFill>
                <a:latin typeface="Times New Roman" panose="02020603050405020304" pitchFamily="18" charset="0"/>
                <a:cs typeface="Calibri" panose="020F0502020204030204" pitchFamily="34" charset="0"/>
              </a:rPr>
              <a:t>“[the children] were getting quite hyper after it”</a:t>
            </a:r>
            <a:r>
              <a:rPr lang="en-GB" altLang="en-US" sz="1400">
                <a:solidFill>
                  <a:srgbClr val="000000"/>
                </a:solidFill>
                <a:latin typeface="Times New Roman" panose="02020603050405020304" pitchFamily="18" charset="0"/>
                <a:cs typeface="Calibri" panose="020F0502020204030204" pitchFamily="34" charset="0"/>
              </a:rPr>
              <a:t> (T21, 18-19) and it </a:t>
            </a:r>
            <a:r>
              <a:rPr lang="en-GB" altLang="en-US" sz="1400" i="1">
                <a:solidFill>
                  <a:srgbClr val="000000"/>
                </a:solidFill>
                <a:latin typeface="Times New Roman" panose="02020603050405020304" pitchFamily="18" charset="0"/>
                <a:cs typeface="Calibri" panose="020F0502020204030204" pitchFamily="34" charset="0"/>
              </a:rPr>
              <a:t>“would disrupt them too much”</a:t>
            </a:r>
            <a:r>
              <a:rPr lang="en-GB" altLang="en-US" sz="1400">
                <a:solidFill>
                  <a:srgbClr val="000000"/>
                </a:solidFill>
                <a:latin typeface="Times New Roman" panose="02020603050405020304" pitchFamily="18" charset="0"/>
                <a:cs typeface="Calibri" panose="020F0502020204030204" pitchFamily="34" charset="0"/>
              </a:rPr>
              <a:t> (T11, 211). Teachers therefore did </a:t>
            </a:r>
            <a:r>
              <a:rPr lang="en-GB" altLang="en-US" sz="1400" i="1">
                <a:solidFill>
                  <a:srgbClr val="000000"/>
                </a:solidFill>
                <a:latin typeface="Times New Roman" panose="02020603050405020304" pitchFamily="18" charset="0"/>
                <a:cs typeface="Calibri" panose="020F0502020204030204" pitchFamily="34" charset="0"/>
              </a:rPr>
              <a:t>“anything physical in the afternoon because that is when it is best suited”</a:t>
            </a:r>
            <a:r>
              <a:rPr lang="en-GB" altLang="en-US" sz="1400">
                <a:solidFill>
                  <a:srgbClr val="000000"/>
                </a:solidFill>
                <a:latin typeface="Times New Roman" panose="02020603050405020304" pitchFamily="18" charset="0"/>
                <a:cs typeface="Calibri" panose="020F0502020204030204" pitchFamily="34" charset="0"/>
              </a:rPr>
              <a:t> (T21, 236). </a:t>
            </a:r>
            <a:endParaRPr lang="en-US" altLang="en-US" sz="1400"/>
          </a:p>
        </p:txBody>
      </p:sp>
      <p:sp>
        <p:nvSpPr>
          <p:cNvPr id="26633" name="Rectangle 10">
            <a:extLst>
              <a:ext uri="{FF2B5EF4-FFF2-40B4-BE49-F238E27FC236}">
                <a16:creationId xmlns:a16="http://schemas.microsoft.com/office/drawing/2014/main" id="{641F8B2E-A138-A05C-4F26-1CB369AB2205}"/>
              </a:ext>
            </a:extLst>
          </p:cNvPr>
          <p:cNvSpPr>
            <a:spLocks noChangeArrowheads="1"/>
          </p:cNvSpPr>
          <p:nvPr/>
        </p:nvSpPr>
        <p:spPr bwMode="auto">
          <a:xfrm>
            <a:off x="6716713" y="2762250"/>
            <a:ext cx="3700462"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i="1">
                <a:solidFill>
                  <a:srgbClr val="000000"/>
                </a:solidFill>
                <a:latin typeface="Times New Roman" panose="02020603050405020304" pitchFamily="18" charset="0"/>
                <a:cs typeface="Calibri" panose="020F0502020204030204" pitchFamily="34" charset="0"/>
              </a:rPr>
              <a:t>“you have lost them in the afternoon haven’t you, the concentration is like a reception class” </a:t>
            </a:r>
            <a:r>
              <a:rPr lang="en-GB" altLang="en-US" sz="1400">
                <a:solidFill>
                  <a:srgbClr val="000000"/>
                </a:solidFill>
                <a:latin typeface="Times New Roman" panose="02020603050405020304" pitchFamily="18" charset="0"/>
                <a:cs typeface="Calibri" panose="020F0502020204030204" pitchFamily="34" charset="0"/>
              </a:rPr>
              <a:t>(T11, 239). </a:t>
            </a:r>
            <a:endParaRPr lang="en-US" altLang="en-US" sz="14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D70681-21F0-1CEA-1930-DB20A736729F}"/>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EAE9CFD-3AB2-268D-67D0-613F2CB342E4}"/>
              </a:ext>
            </a:extLst>
          </p:cNvPr>
          <p:cNvSpPr>
            <a:spLocks noGrp="1"/>
          </p:cNvSpPr>
          <p:nvPr>
            <p:ph idx="1"/>
          </p:nvPr>
        </p:nvSpPr>
        <p:spPr>
          <a:xfrm>
            <a:off x="630810" y="1730829"/>
            <a:ext cx="6031247" cy="3604741"/>
          </a:xfrm>
        </p:spPr>
        <p:txBody>
          <a:bodyPr/>
          <a:lstStyle/>
          <a:p>
            <a:r>
              <a:rPr lang="en-GB"/>
              <a:t>Creativity and Value Creation</a:t>
            </a:r>
          </a:p>
          <a:p>
            <a:r>
              <a:rPr lang="cy-GB"/>
              <a:t>Creadigrwydd a Chreu Gwerth</a:t>
            </a:r>
            <a:endParaRPr lang="en-GB"/>
          </a:p>
          <a:p>
            <a:endParaRPr lang="en-GB"/>
          </a:p>
          <a:p>
            <a:r>
              <a:rPr lang="en-GB"/>
              <a:t>Level / </a:t>
            </a:r>
            <a:r>
              <a:rPr lang="en-GB" err="1"/>
              <a:t>Lefel</a:t>
            </a:r>
            <a:r>
              <a:rPr lang="en-GB"/>
              <a:t>  5</a:t>
            </a:r>
          </a:p>
          <a:p>
            <a:r>
              <a:rPr lang="en-GB"/>
              <a:t>Research Methods / </a:t>
            </a:r>
            <a:r>
              <a:rPr lang="en-GB" err="1"/>
              <a:t>Dulliau</a:t>
            </a:r>
            <a:r>
              <a:rPr lang="en-GB"/>
              <a:t> </a:t>
            </a:r>
            <a:r>
              <a:rPr lang="en-GB" err="1"/>
              <a:t>Ymchwil</a:t>
            </a:r>
            <a:endParaRPr lang="en-GB"/>
          </a:p>
          <a:p>
            <a:endParaRPr lang="en-GB"/>
          </a:p>
          <a:p>
            <a:r>
              <a:rPr lang="en-GB"/>
              <a:t>Kate Piper</a:t>
            </a:r>
          </a:p>
          <a:p>
            <a:endParaRPr lang="en-GB"/>
          </a:p>
        </p:txBody>
      </p:sp>
      <p:sp>
        <p:nvSpPr>
          <p:cNvPr id="3" name="Content Placeholder 2">
            <a:extLst>
              <a:ext uri="{FF2B5EF4-FFF2-40B4-BE49-F238E27FC236}">
                <a16:creationId xmlns:a16="http://schemas.microsoft.com/office/drawing/2014/main" id="{077DA028-9A63-6174-1914-1EEF557E4FE5}"/>
              </a:ext>
            </a:extLst>
          </p:cNvPr>
          <p:cNvSpPr>
            <a:spLocks noGrp="1"/>
          </p:cNvSpPr>
          <p:nvPr>
            <p:ph idx="10"/>
          </p:nvPr>
        </p:nvSpPr>
        <p:spPr>
          <a:xfrm>
            <a:off x="7103816" y="5081305"/>
            <a:ext cx="4535079" cy="511779"/>
          </a:xfrm>
        </p:spPr>
        <p:txBody>
          <a:bodyPr/>
          <a:lstStyle/>
          <a:p>
            <a:pPr algn="ctr"/>
            <a:r>
              <a:rPr lang="en-GB" dirty="0"/>
              <a:t>Discussion</a:t>
            </a:r>
            <a:endParaRPr lang="en-GB" dirty="0">
              <a:cs typeface="Calibri"/>
            </a:endParaRPr>
          </a:p>
        </p:txBody>
      </p:sp>
    </p:spTree>
    <p:extLst>
      <p:ext uri="{BB962C8B-B14F-4D97-AF65-F5344CB8AC3E}">
        <p14:creationId xmlns:p14="http://schemas.microsoft.com/office/powerpoint/2010/main" val="42532260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5E2F0-E449-777A-FDF0-9B4A650073D9}"/>
              </a:ext>
            </a:extLst>
          </p:cNvPr>
          <p:cNvSpPr>
            <a:spLocks noGrp="1"/>
          </p:cNvSpPr>
          <p:nvPr>
            <p:ph type="title"/>
          </p:nvPr>
        </p:nvSpPr>
        <p:spPr/>
        <p:txBody>
          <a:bodyPr/>
          <a:lstStyle/>
          <a:p>
            <a:r>
              <a:rPr lang="en-GB"/>
              <a:t>Discussion</a:t>
            </a:r>
          </a:p>
        </p:txBody>
      </p:sp>
      <p:sp>
        <p:nvSpPr>
          <p:cNvPr id="3" name="Text Placeholder 2">
            <a:extLst>
              <a:ext uri="{FF2B5EF4-FFF2-40B4-BE49-F238E27FC236}">
                <a16:creationId xmlns:a16="http://schemas.microsoft.com/office/drawing/2014/main" id="{CD53552C-9E13-6E10-66A0-94AF7AF3C22D}"/>
              </a:ext>
            </a:extLst>
          </p:cNvPr>
          <p:cNvSpPr>
            <a:spLocks noGrp="1"/>
          </p:cNvSpPr>
          <p:nvPr>
            <p:ph type="body" idx="1"/>
          </p:nvPr>
        </p:nvSpPr>
        <p:spPr/>
        <p:txBody>
          <a:bodyPr/>
          <a:lstStyle/>
          <a:p>
            <a:r>
              <a:rPr lang="en-GB"/>
              <a:t>Answer the ‘so what?’ question</a:t>
            </a:r>
          </a:p>
        </p:txBody>
      </p:sp>
      <p:sp>
        <p:nvSpPr>
          <p:cNvPr id="4" name="Content Placeholder 3">
            <a:extLst>
              <a:ext uri="{FF2B5EF4-FFF2-40B4-BE49-F238E27FC236}">
                <a16:creationId xmlns:a16="http://schemas.microsoft.com/office/drawing/2014/main" id="{A58F595A-FFBD-7A3C-4E73-609E5245C2E1}"/>
              </a:ext>
            </a:extLst>
          </p:cNvPr>
          <p:cNvSpPr>
            <a:spLocks noGrp="1"/>
          </p:cNvSpPr>
          <p:nvPr>
            <p:ph sz="half" idx="2"/>
          </p:nvPr>
        </p:nvSpPr>
        <p:spPr/>
        <p:txBody>
          <a:bodyPr/>
          <a:lstStyle/>
          <a:p>
            <a:r>
              <a:rPr lang="en-GB"/>
              <a:t>Summarise findings/results linking to your hypothesis and/or research Qs</a:t>
            </a:r>
          </a:p>
          <a:p>
            <a:r>
              <a:rPr lang="en-GB"/>
              <a:t>Similar/ difference/ compliment/ question previous literature</a:t>
            </a:r>
          </a:p>
          <a:p>
            <a:r>
              <a:rPr lang="en-GB"/>
              <a:t>Practical implications of the study </a:t>
            </a:r>
          </a:p>
        </p:txBody>
      </p:sp>
      <p:pic>
        <p:nvPicPr>
          <p:cNvPr id="8" name="Picture 7">
            <a:extLst>
              <a:ext uri="{FF2B5EF4-FFF2-40B4-BE49-F238E27FC236}">
                <a16:creationId xmlns:a16="http://schemas.microsoft.com/office/drawing/2014/main" id="{8C20DCCB-1C24-D06B-A341-68AD6A550053}"/>
              </a:ext>
            </a:extLst>
          </p:cNvPr>
          <p:cNvPicPr>
            <a:picLocks noChangeAspect="1"/>
          </p:cNvPicPr>
          <p:nvPr/>
        </p:nvPicPr>
        <p:blipFill>
          <a:blip r:embed="rId2"/>
          <a:srcRect t="14687" b="29459"/>
          <a:stretch/>
        </p:blipFill>
        <p:spPr>
          <a:xfrm>
            <a:off x="5630780" y="161400"/>
            <a:ext cx="6023432" cy="2943770"/>
          </a:xfrm>
          <a:prstGeom prst="rect">
            <a:avLst/>
          </a:prstGeom>
        </p:spPr>
      </p:pic>
      <p:pic>
        <p:nvPicPr>
          <p:cNvPr id="9" name="Picture 8">
            <a:extLst>
              <a:ext uri="{FF2B5EF4-FFF2-40B4-BE49-F238E27FC236}">
                <a16:creationId xmlns:a16="http://schemas.microsoft.com/office/drawing/2014/main" id="{42FAA49B-2642-7A92-7064-0CB1097205D5}"/>
              </a:ext>
            </a:extLst>
          </p:cNvPr>
          <p:cNvPicPr>
            <a:picLocks noChangeAspect="1"/>
          </p:cNvPicPr>
          <p:nvPr/>
        </p:nvPicPr>
        <p:blipFill>
          <a:blip r:embed="rId3"/>
          <a:stretch>
            <a:fillRect/>
          </a:stretch>
        </p:blipFill>
        <p:spPr>
          <a:xfrm>
            <a:off x="5343995" y="3429001"/>
            <a:ext cx="6310217" cy="3267600"/>
          </a:xfrm>
          <a:prstGeom prst="rect">
            <a:avLst/>
          </a:prstGeom>
        </p:spPr>
      </p:pic>
    </p:spTree>
    <p:extLst>
      <p:ext uri="{BB962C8B-B14F-4D97-AF65-F5344CB8AC3E}">
        <p14:creationId xmlns:p14="http://schemas.microsoft.com/office/powerpoint/2010/main" val="34759244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8BFA-4322-1E48-C53F-71B65AF91CC8}"/>
              </a:ext>
            </a:extLst>
          </p:cNvPr>
          <p:cNvSpPr>
            <a:spLocks noGrp="1"/>
          </p:cNvSpPr>
          <p:nvPr>
            <p:ph type="title"/>
          </p:nvPr>
        </p:nvSpPr>
        <p:spPr/>
        <p:txBody>
          <a:bodyPr/>
          <a:lstStyle/>
          <a:p>
            <a:r>
              <a:rPr lang="en-GB"/>
              <a:t>Conclusion</a:t>
            </a:r>
          </a:p>
        </p:txBody>
      </p:sp>
      <p:sp>
        <p:nvSpPr>
          <p:cNvPr id="3" name="Text Placeholder 2">
            <a:extLst>
              <a:ext uri="{FF2B5EF4-FFF2-40B4-BE49-F238E27FC236}">
                <a16:creationId xmlns:a16="http://schemas.microsoft.com/office/drawing/2014/main" id="{5D3854F3-52CC-AE80-A4FF-3C79769EAFE1}"/>
              </a:ext>
            </a:extLst>
          </p:cNvPr>
          <p:cNvSpPr>
            <a:spLocks noGrp="1"/>
          </p:cNvSpPr>
          <p:nvPr>
            <p:ph type="body" idx="1"/>
          </p:nvPr>
        </p:nvSpPr>
        <p:spPr>
          <a:xfrm>
            <a:off x="609599" y="1834499"/>
            <a:ext cx="5386917" cy="639762"/>
          </a:xfrm>
        </p:spPr>
        <p:txBody>
          <a:bodyPr/>
          <a:lstStyle/>
          <a:p>
            <a:r>
              <a:rPr lang="en-GB"/>
              <a:t>Finish with a bang</a:t>
            </a:r>
          </a:p>
        </p:txBody>
      </p:sp>
      <p:sp>
        <p:nvSpPr>
          <p:cNvPr id="4" name="Content Placeholder 3">
            <a:extLst>
              <a:ext uri="{FF2B5EF4-FFF2-40B4-BE49-F238E27FC236}">
                <a16:creationId xmlns:a16="http://schemas.microsoft.com/office/drawing/2014/main" id="{73202EF3-372E-22CD-C743-83D766C76F02}"/>
              </a:ext>
            </a:extLst>
          </p:cNvPr>
          <p:cNvSpPr>
            <a:spLocks noGrp="1"/>
          </p:cNvSpPr>
          <p:nvPr>
            <p:ph sz="half" idx="2"/>
          </p:nvPr>
        </p:nvSpPr>
        <p:spPr>
          <a:xfrm>
            <a:off x="609600" y="2618072"/>
            <a:ext cx="5386917" cy="2971169"/>
          </a:xfrm>
        </p:spPr>
        <p:txBody>
          <a:bodyPr/>
          <a:lstStyle/>
          <a:p>
            <a:r>
              <a:rPr lang="en-GB"/>
              <a:t>Key take home messages</a:t>
            </a:r>
          </a:p>
          <a:p>
            <a:r>
              <a:rPr lang="en-GB"/>
              <a:t>Limitations of the study</a:t>
            </a:r>
          </a:p>
          <a:p>
            <a:r>
              <a:rPr lang="en-GB"/>
              <a:t>Future research </a:t>
            </a:r>
          </a:p>
        </p:txBody>
      </p:sp>
      <p:pic>
        <p:nvPicPr>
          <p:cNvPr id="7" name="Picture 6">
            <a:extLst>
              <a:ext uri="{FF2B5EF4-FFF2-40B4-BE49-F238E27FC236}">
                <a16:creationId xmlns:a16="http://schemas.microsoft.com/office/drawing/2014/main" id="{B3CA1EA2-DE6A-E484-3A8A-F41D91C0EF46}"/>
              </a:ext>
            </a:extLst>
          </p:cNvPr>
          <p:cNvPicPr>
            <a:picLocks noChangeAspect="1"/>
          </p:cNvPicPr>
          <p:nvPr/>
        </p:nvPicPr>
        <p:blipFill>
          <a:blip r:embed="rId2"/>
          <a:srcRect l="372" t="70700" r="-372" b="1647"/>
          <a:stretch/>
        </p:blipFill>
        <p:spPr>
          <a:xfrm>
            <a:off x="6330238" y="2271530"/>
            <a:ext cx="5181600" cy="1253727"/>
          </a:xfrm>
          <a:prstGeom prst="rect">
            <a:avLst/>
          </a:prstGeom>
        </p:spPr>
      </p:pic>
    </p:spTree>
    <p:extLst>
      <p:ext uri="{BB962C8B-B14F-4D97-AF65-F5344CB8AC3E}">
        <p14:creationId xmlns:p14="http://schemas.microsoft.com/office/powerpoint/2010/main" val="370492792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2083</Words>
  <Application>Microsoft Office PowerPoint</Application>
  <PresentationFormat>Widescreen</PresentationFormat>
  <Paragraphs>248</Paragraphs>
  <Slides>23</Slides>
  <Notes>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23</vt:i4>
      </vt:variant>
    </vt:vector>
  </HeadingPairs>
  <TitlesOfParts>
    <vt:vector size="32" baseType="lpstr">
      <vt:lpstr>Aptos</vt:lpstr>
      <vt:lpstr>Arial</vt:lpstr>
      <vt:lpstr>Calibri</vt:lpstr>
      <vt:lpstr>Calibri Light</vt:lpstr>
      <vt:lpstr>Cambria</vt:lpstr>
      <vt:lpstr>Times New Roman</vt:lpstr>
      <vt:lpstr>UWTSD 200_Title Page</vt:lpstr>
      <vt:lpstr>UWTSD 200_Title Page 2</vt:lpstr>
      <vt:lpstr>UWTSD 200_Text 2</vt:lpstr>
      <vt:lpstr>PowerPoint Presentation</vt:lpstr>
      <vt:lpstr>Three groups</vt:lpstr>
      <vt:lpstr>Reflect on the collection process</vt:lpstr>
      <vt:lpstr>Timeline and Semester Structure</vt:lpstr>
      <vt:lpstr>Analysis </vt:lpstr>
      <vt:lpstr>Non-parametric</vt:lpstr>
      <vt:lpstr>PowerPoint Presentation</vt:lpstr>
      <vt:lpstr>PowerPoint Presentation</vt:lpstr>
      <vt:lpstr>Data Analysis: Qualitative Data</vt:lpstr>
      <vt:lpstr>PowerPoint Presentation</vt:lpstr>
      <vt:lpstr>Quantitative Results</vt:lpstr>
      <vt:lpstr>Presenting your data – Quantitative</vt:lpstr>
      <vt:lpstr>Presenting your data – Qualitative</vt:lpstr>
      <vt:lpstr>Qualitative findings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Discussion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4</cp:revision>
  <cp:lastPrinted>2023-11-20T09:38:44Z</cp:lastPrinted>
  <dcterms:created xsi:type="dcterms:W3CDTF">2021-03-09T15:35:42Z</dcterms:created>
  <dcterms:modified xsi:type="dcterms:W3CDTF">2026-03-09T09:25:22Z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