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2" d="100"/>
          <a:sy n="122" d="100"/>
        </p:scale>
        <p:origin x="114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D549-19E7-4F8C-92AE-5814E1E90498}" type="datetimeFigureOut">
              <a:rPr lang="en-GB" smtClean="0"/>
              <a:t>02/02/2017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5825D-6ECF-49E2-9D44-3317A152E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885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D549-19E7-4F8C-92AE-5814E1E90498}" type="datetimeFigureOut">
              <a:rPr lang="en-GB" smtClean="0"/>
              <a:t>02/02/2017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5825D-6ECF-49E2-9D44-3317A152E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7634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D549-19E7-4F8C-92AE-5814E1E90498}" type="datetimeFigureOut">
              <a:rPr lang="en-GB" smtClean="0"/>
              <a:t>02/02/2017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5825D-6ECF-49E2-9D44-3317A152E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300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D549-19E7-4F8C-92AE-5814E1E90498}" type="datetimeFigureOut">
              <a:rPr lang="en-GB" smtClean="0"/>
              <a:t>02/02/2017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5825D-6ECF-49E2-9D44-3317A152E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00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D549-19E7-4F8C-92AE-5814E1E90498}" type="datetimeFigureOut">
              <a:rPr lang="en-GB" smtClean="0"/>
              <a:t>02/02/2017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5825D-6ECF-49E2-9D44-3317A152E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605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D549-19E7-4F8C-92AE-5814E1E90498}" type="datetimeFigureOut">
              <a:rPr lang="en-GB" smtClean="0"/>
              <a:t>02/02/2017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5825D-6ECF-49E2-9D44-3317A152E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941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D549-19E7-4F8C-92AE-5814E1E90498}" type="datetimeFigureOut">
              <a:rPr lang="en-GB" smtClean="0"/>
              <a:t>02/02/2017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5825D-6ECF-49E2-9D44-3317A152E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516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D549-19E7-4F8C-92AE-5814E1E90498}" type="datetimeFigureOut">
              <a:rPr lang="en-GB" smtClean="0"/>
              <a:t>02/02/2017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5825D-6ECF-49E2-9D44-3317A152E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630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D549-19E7-4F8C-92AE-5814E1E90498}" type="datetimeFigureOut">
              <a:rPr lang="en-GB" smtClean="0"/>
              <a:t>02/02/2017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5825D-6ECF-49E2-9D44-3317A152E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188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D549-19E7-4F8C-92AE-5814E1E90498}" type="datetimeFigureOut">
              <a:rPr lang="en-GB" smtClean="0"/>
              <a:t>02/02/2017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5825D-6ECF-49E2-9D44-3317A152E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103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D549-19E7-4F8C-92AE-5814E1E90498}" type="datetimeFigureOut">
              <a:rPr lang="en-GB" smtClean="0"/>
              <a:t>02/02/2017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5825D-6ECF-49E2-9D44-3317A152E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037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5D549-19E7-4F8C-92AE-5814E1E90498}" type="datetimeFigureOut">
              <a:rPr lang="en-GB" smtClean="0"/>
              <a:t>02/02/2017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65825D-6ECF-49E2-9D44-3317A152E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828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Hypervisors, a (very) brief introduction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Tim Bashford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68666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“Cloud”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Can anyone define this term?</a:t>
            </a:r>
          </a:p>
          <a:p>
            <a:r>
              <a:rPr lang="en-GB" dirty="0" smtClean="0"/>
              <a:t>Many have a rough idea of what this is, but rather struggle to define it </a:t>
            </a:r>
            <a:r>
              <a:rPr lang="en-GB" smtClean="0"/>
              <a:t>in concrete terms.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75019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virtualisation?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process of accessing and using virtual computer hardware.</a:t>
            </a:r>
          </a:p>
          <a:p>
            <a:pPr lvl="1"/>
            <a:r>
              <a:rPr lang="en-GB" dirty="0" smtClean="0"/>
              <a:t>Essentially allows you to use multiple operating systems on the same physical computer.</a:t>
            </a:r>
          </a:p>
          <a:p>
            <a:pPr lvl="1"/>
            <a:r>
              <a:rPr lang="en-GB" dirty="0" smtClean="0"/>
              <a:t>Every “virtual machine” may get only a small portion of the computer’s actual physical hardware.</a:t>
            </a:r>
          </a:p>
          <a:p>
            <a:r>
              <a:rPr lang="en-GB" dirty="0" smtClean="0"/>
              <a:t>An emergent, growing field.</a:t>
            </a:r>
          </a:p>
          <a:p>
            <a:pPr lvl="1"/>
            <a:r>
              <a:rPr lang="en-GB" dirty="0" smtClean="0"/>
              <a:t>Cloud computing hugely relies on virtualisation.</a:t>
            </a:r>
          </a:p>
          <a:p>
            <a:pPr lvl="1"/>
            <a:r>
              <a:rPr lang="en-GB" dirty="0" smtClean="0"/>
              <a:t>An area in which there are many jobs.</a:t>
            </a:r>
          </a:p>
          <a:p>
            <a:pPr lvl="1"/>
            <a:r>
              <a:rPr lang="en-GB" dirty="0" smtClean="0"/>
              <a:t>A complex field in its own right.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45406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virtualise?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Virtualised hardware allows multiple users a “slice” of the physical hardware of a computer.</a:t>
            </a:r>
          </a:p>
          <a:p>
            <a:pPr lvl="1"/>
            <a:r>
              <a:rPr lang="en-GB" dirty="0" smtClean="0"/>
              <a:t>Cannot interact with each other’s virtual machines.</a:t>
            </a:r>
          </a:p>
          <a:p>
            <a:pPr lvl="1"/>
            <a:r>
              <a:rPr lang="en-GB" dirty="0" smtClean="0"/>
              <a:t>May run many services or applications on a single virtual machine.</a:t>
            </a:r>
          </a:p>
          <a:p>
            <a:r>
              <a:rPr lang="en-GB" dirty="0" smtClean="0"/>
              <a:t>Servers are expensive, even at the low end.</a:t>
            </a:r>
          </a:p>
          <a:p>
            <a:r>
              <a:rPr lang="en-GB" dirty="0" smtClean="0"/>
              <a:t>Most companies will not use hardware to even a fraction of its potential capacity.</a:t>
            </a:r>
          </a:p>
          <a:p>
            <a:pPr lvl="1"/>
            <a:r>
              <a:rPr lang="en-GB" dirty="0" smtClean="0"/>
              <a:t>Why buy two servers (for failover) when you can rent the small portion of a server you actually need for a fraction of the price?</a:t>
            </a:r>
          </a:p>
        </p:txBody>
      </p:sp>
    </p:spTree>
    <p:extLst>
      <p:ext uri="{BB962C8B-B14F-4D97-AF65-F5344CB8AC3E}">
        <p14:creationId xmlns:p14="http://schemas.microsoft.com/office/powerpoint/2010/main" val="40552675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Hypervisors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 are two approaches to virtualisation; type 1 and type 2.</a:t>
            </a:r>
          </a:p>
          <a:p>
            <a:r>
              <a:rPr lang="en-GB" dirty="0" smtClean="0"/>
              <a:t>If you’ve ever used a virtual machine before, there’s a very high chance it’s a type 2 hypervisor.  Examples include:</a:t>
            </a:r>
          </a:p>
          <a:p>
            <a:pPr lvl="1"/>
            <a:r>
              <a:rPr lang="en-GB" dirty="0" smtClean="0"/>
              <a:t>Oracle </a:t>
            </a:r>
            <a:r>
              <a:rPr lang="en-GB" dirty="0" err="1" smtClean="0"/>
              <a:t>VirtualBox</a:t>
            </a:r>
            <a:endParaRPr lang="en-GB" dirty="0" smtClean="0"/>
          </a:p>
          <a:p>
            <a:pPr lvl="1"/>
            <a:r>
              <a:rPr lang="en-GB" dirty="0" smtClean="0"/>
              <a:t>Parallels (Mac)</a:t>
            </a:r>
          </a:p>
          <a:p>
            <a:pPr lvl="1"/>
            <a:r>
              <a:rPr lang="en-GB" dirty="0" smtClean="0"/>
              <a:t>VMWare fusion</a:t>
            </a:r>
          </a:p>
          <a:p>
            <a:pPr lvl="1"/>
            <a:r>
              <a:rPr lang="en-GB" dirty="0" smtClean="0"/>
              <a:t>Solaris Zones</a:t>
            </a:r>
          </a:p>
          <a:p>
            <a:r>
              <a:rPr lang="en-GB" dirty="0" smtClean="0"/>
              <a:t>This is essentially an operating system inside an operating system.</a:t>
            </a:r>
          </a:p>
        </p:txBody>
      </p:sp>
    </p:spTree>
    <p:extLst>
      <p:ext uri="{BB962C8B-B14F-4D97-AF65-F5344CB8AC3E}">
        <p14:creationId xmlns:p14="http://schemas.microsoft.com/office/powerpoint/2010/main" val="35088682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3173047" y="1191846"/>
            <a:ext cx="4259386" cy="5302738"/>
            <a:chOff x="3259016" y="347785"/>
            <a:chExt cx="4259386" cy="5302738"/>
          </a:xfrm>
        </p:grpSpPr>
        <p:sp>
          <p:nvSpPr>
            <p:cNvPr id="4" name="Rectangle 3"/>
            <p:cNvSpPr/>
            <p:nvPr/>
          </p:nvSpPr>
          <p:spPr>
            <a:xfrm>
              <a:off x="3259016" y="5126893"/>
              <a:ext cx="4259385" cy="523630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Hardware</a:t>
              </a:r>
              <a:endParaRPr lang="en-GB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3259016" y="4325816"/>
              <a:ext cx="4259385" cy="52363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Client operating system</a:t>
              </a:r>
              <a:endParaRPr lang="en-GB" dirty="0"/>
            </a:p>
          </p:txBody>
        </p:sp>
        <p:sp>
          <p:nvSpPr>
            <p:cNvPr id="6" name="Rectangle 5"/>
            <p:cNvSpPr/>
            <p:nvPr/>
          </p:nvSpPr>
          <p:spPr>
            <a:xfrm>
              <a:off x="3259017" y="3524739"/>
              <a:ext cx="1367691" cy="523630"/>
            </a:xfrm>
            <a:prstGeom prst="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Applications</a:t>
              </a:r>
              <a:endParaRPr lang="en-GB" dirty="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4740029" y="1625600"/>
              <a:ext cx="832337" cy="1578707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Virtual OS</a:t>
              </a:r>
              <a:endParaRPr lang="en-GB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5724768" y="1625598"/>
              <a:ext cx="832337" cy="1578707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Virtual OS</a:t>
              </a:r>
              <a:endParaRPr lang="en-GB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678245" y="1625599"/>
              <a:ext cx="832337" cy="1578707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Virtual OS</a:t>
              </a:r>
              <a:endParaRPr lang="en-GB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4740029" y="347785"/>
              <a:ext cx="832337" cy="1000368"/>
            </a:xfrm>
            <a:prstGeom prst="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00" dirty="0" smtClean="0"/>
                <a:t>Applications</a:t>
              </a:r>
              <a:endParaRPr lang="en-GB" sz="1000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720862" y="347785"/>
              <a:ext cx="832337" cy="1000368"/>
            </a:xfrm>
            <a:prstGeom prst="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00" dirty="0" smtClean="0"/>
                <a:t>Applications</a:t>
              </a:r>
              <a:endParaRPr lang="en-GB" sz="1000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6686064" y="347785"/>
              <a:ext cx="832337" cy="1000368"/>
            </a:xfrm>
            <a:prstGeom prst="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00" dirty="0" smtClean="0"/>
                <a:t>Applications</a:t>
              </a:r>
              <a:endParaRPr lang="en-GB" sz="1000" dirty="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740030" y="3520832"/>
              <a:ext cx="2778372" cy="523630"/>
            </a:xfrm>
            <a:prstGeom prst="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Hypervisor</a:t>
              </a:r>
              <a:endParaRPr lang="en-GB" dirty="0"/>
            </a:p>
          </p:txBody>
        </p:sp>
      </p:grp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793261" y="247710"/>
            <a:ext cx="10515600" cy="1325563"/>
          </a:xfrm>
        </p:spPr>
        <p:txBody>
          <a:bodyPr/>
          <a:lstStyle/>
          <a:p>
            <a:r>
              <a:rPr lang="en-GB" dirty="0" smtClean="0"/>
              <a:t>Type 2 hypervisor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5986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Type 2 hypervisors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Relatively easy to use – not beyond the capabilities of less technical users.</a:t>
            </a:r>
          </a:p>
          <a:p>
            <a:r>
              <a:rPr lang="en-GB" dirty="0" smtClean="0"/>
              <a:t>Allow the client operating system to run on “bare metal”.</a:t>
            </a:r>
          </a:p>
          <a:p>
            <a:r>
              <a:rPr lang="en-GB" dirty="0" smtClean="0"/>
              <a:t>Client operating systems run relatively poorly.</a:t>
            </a:r>
          </a:p>
          <a:p>
            <a:pPr lvl="1"/>
            <a:r>
              <a:rPr lang="en-GB" dirty="0" smtClean="0"/>
              <a:t>Have to navigate both the type 2 hypervisor and the client OS to get access to the physical hardware.</a:t>
            </a:r>
          </a:p>
          <a:p>
            <a:r>
              <a:rPr lang="en-GB" dirty="0" smtClean="0"/>
              <a:t>Generally used by users who want to use two or more operating systems simultaneously, but do not need good performance from the non-client </a:t>
            </a:r>
            <a:r>
              <a:rPr lang="en-GB" dirty="0" err="1" smtClean="0"/>
              <a:t>OSes</a:t>
            </a:r>
            <a:r>
              <a:rPr lang="en-GB" dirty="0" smtClean="0"/>
              <a:t>.</a:t>
            </a:r>
          </a:p>
          <a:p>
            <a:r>
              <a:rPr lang="en-GB" dirty="0" smtClean="0"/>
              <a:t>Not used for cloud computing.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5295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3149601" y="1573273"/>
            <a:ext cx="4267204" cy="4458682"/>
            <a:chOff x="3259016" y="1191841"/>
            <a:chExt cx="4267204" cy="4458682"/>
          </a:xfrm>
        </p:grpSpPr>
        <p:sp>
          <p:nvSpPr>
            <p:cNvPr id="5" name="Rectangle 4"/>
            <p:cNvSpPr/>
            <p:nvPr/>
          </p:nvSpPr>
          <p:spPr>
            <a:xfrm>
              <a:off x="3259016" y="5126893"/>
              <a:ext cx="4259385" cy="523630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Hardware</a:t>
              </a:r>
              <a:endParaRPr lang="en-GB" dirty="0"/>
            </a:p>
          </p:txBody>
        </p:sp>
        <p:sp>
          <p:nvSpPr>
            <p:cNvPr id="6" name="Rectangle 5"/>
            <p:cNvSpPr/>
            <p:nvPr/>
          </p:nvSpPr>
          <p:spPr>
            <a:xfrm>
              <a:off x="3266835" y="4325812"/>
              <a:ext cx="4259385" cy="523630"/>
            </a:xfrm>
            <a:prstGeom prst="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Hypervisor</a:t>
              </a:r>
              <a:endParaRPr lang="en-GB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4413743" y="2469662"/>
              <a:ext cx="832337" cy="1578707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Virtual OS</a:t>
              </a:r>
              <a:endParaRPr lang="en-GB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555766" y="2469654"/>
              <a:ext cx="832337" cy="1578707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Virtual OS</a:t>
              </a:r>
              <a:endParaRPr lang="en-GB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6686064" y="2469661"/>
              <a:ext cx="832337" cy="1578707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Virtual OS</a:t>
              </a:r>
              <a:endParaRPr lang="en-GB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413743" y="1191847"/>
              <a:ext cx="832337" cy="1000368"/>
            </a:xfrm>
            <a:prstGeom prst="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00" dirty="0" smtClean="0"/>
                <a:t>Applications</a:t>
              </a:r>
              <a:endParaRPr lang="en-GB" sz="1000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551860" y="1191841"/>
              <a:ext cx="832337" cy="1000368"/>
            </a:xfrm>
            <a:prstGeom prst="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00" dirty="0" smtClean="0"/>
                <a:t>Applications</a:t>
              </a:r>
              <a:endParaRPr lang="en-GB" sz="1000" dirty="0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6693883" y="1191847"/>
              <a:ext cx="832337" cy="1000368"/>
            </a:xfrm>
            <a:prstGeom prst="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00" dirty="0" smtClean="0"/>
                <a:t>Applications</a:t>
              </a:r>
              <a:endParaRPr lang="en-GB" sz="1000" dirty="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3272697" y="2469662"/>
              <a:ext cx="832337" cy="1578707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Virtual OS</a:t>
              </a:r>
              <a:endParaRPr lang="en-GB" dirty="0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259016" y="1191841"/>
              <a:ext cx="832337" cy="1000368"/>
            </a:xfrm>
            <a:prstGeom prst="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00" dirty="0" smtClean="0"/>
                <a:t>Applications</a:t>
              </a:r>
              <a:endParaRPr lang="en-GB" sz="1000" dirty="0"/>
            </a:p>
          </p:txBody>
        </p:sp>
      </p:grp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793261" y="247710"/>
            <a:ext cx="10515600" cy="1325563"/>
          </a:xfrm>
        </p:spPr>
        <p:txBody>
          <a:bodyPr/>
          <a:lstStyle/>
          <a:p>
            <a:r>
              <a:rPr lang="en-GB" dirty="0" smtClean="0"/>
              <a:t>Type 1 hypervisor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97256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Type 1 hypervisor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Much more difficult to use.  Far more advanced in the technology required.</a:t>
            </a:r>
          </a:p>
          <a:p>
            <a:r>
              <a:rPr lang="en-GB" dirty="0" smtClean="0"/>
              <a:t>Virtual machines run far, far better than through type 2 hypervisors as they’re much closer to bare metal.</a:t>
            </a:r>
          </a:p>
          <a:p>
            <a:r>
              <a:rPr lang="en-GB" dirty="0" smtClean="0"/>
              <a:t>Virtual machines get the same access to bare metal – there’s no “native” OS.</a:t>
            </a:r>
          </a:p>
          <a:p>
            <a:r>
              <a:rPr lang="en-GB" dirty="0" smtClean="0"/>
              <a:t>Used for cloud implementations.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7500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For this module, we’ll be using a type 1 hypervisor.</a:t>
            </a:r>
          </a:p>
          <a:p>
            <a:pPr lvl="1"/>
            <a:r>
              <a:rPr lang="en-GB" dirty="0" smtClean="0"/>
              <a:t>Hasn’t been taught this way previously – bare with any teething problems!</a:t>
            </a:r>
          </a:p>
          <a:p>
            <a:r>
              <a:rPr lang="en-GB" dirty="0" smtClean="0"/>
              <a:t>Will involve management of the hypervisor in addition to the virtual machines.</a:t>
            </a:r>
          </a:p>
          <a:p>
            <a:pPr lvl="1"/>
            <a:r>
              <a:rPr lang="en-GB" dirty="0" smtClean="0"/>
              <a:t>High employability field.</a:t>
            </a:r>
          </a:p>
          <a:p>
            <a:r>
              <a:rPr lang="en-GB" dirty="0" smtClean="0"/>
              <a:t>Should be enjoyable, but be aware you’re working with a live environment – it isn’t a toy.</a:t>
            </a:r>
          </a:p>
          <a:p>
            <a:pPr lvl="1"/>
            <a:r>
              <a:rPr lang="en-GB" dirty="0" smtClean="0"/>
              <a:t>Read the information </a:t>
            </a:r>
            <a:r>
              <a:rPr lang="en-GB" smtClean="0"/>
              <a:t>in worksheet 0.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8266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516</Words>
  <Application>Microsoft Office PowerPoint</Application>
  <PresentationFormat>Widescreen</PresentationFormat>
  <Paragraphs>68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Hypervisors, a (very) brief introduction</vt:lpstr>
      <vt:lpstr>“Cloud”</vt:lpstr>
      <vt:lpstr>What is virtualisation?</vt:lpstr>
      <vt:lpstr>Why virtualise?</vt:lpstr>
      <vt:lpstr>Hypervisors</vt:lpstr>
      <vt:lpstr>Type 2 hypervisor</vt:lpstr>
      <vt:lpstr>Type 2 hypervisors</vt:lpstr>
      <vt:lpstr>Type 1 hypervisor</vt:lpstr>
      <vt:lpstr>Type 1 hypervisor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Hypervisors, a (very) brief introduction</dc:title>
  <dc:creator>Tim Bashford</dc:creator>
  <cp:lastModifiedBy>Tim Bashford</cp:lastModifiedBy>
  <cp:revision>6</cp:revision>
  <dcterms:created xsi:type="dcterms:W3CDTF">2016-01-26T12:26:23Z</dcterms:created>
  <dcterms:modified xsi:type="dcterms:W3CDTF">2017-02-02T09:58:56Z</dcterms:modified>
</cp:coreProperties>
</file>