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9" r:id="rId1"/>
  </p:sldMasterIdLst>
  <p:notesMasterIdLst>
    <p:notesMasterId r:id="rId30"/>
  </p:notesMasterIdLst>
  <p:sldIdLst>
    <p:sldId id="256" r:id="rId2"/>
    <p:sldId id="271" r:id="rId3"/>
    <p:sldId id="272" r:id="rId4"/>
    <p:sldId id="258" r:id="rId5"/>
    <p:sldId id="257" r:id="rId6"/>
    <p:sldId id="259" r:id="rId7"/>
    <p:sldId id="267" r:id="rId8"/>
    <p:sldId id="270" r:id="rId9"/>
    <p:sldId id="268" r:id="rId10"/>
    <p:sldId id="269" r:id="rId11"/>
    <p:sldId id="263" r:id="rId12"/>
    <p:sldId id="260" r:id="rId13"/>
    <p:sldId id="261" r:id="rId14"/>
    <p:sldId id="265" r:id="rId15"/>
    <p:sldId id="266" r:id="rId16"/>
    <p:sldId id="295" r:id="rId17"/>
    <p:sldId id="274" r:id="rId18"/>
    <p:sldId id="273" r:id="rId19"/>
    <p:sldId id="275" r:id="rId20"/>
    <p:sldId id="276" r:id="rId21"/>
    <p:sldId id="277" r:id="rId22"/>
    <p:sldId id="294" r:id="rId23"/>
    <p:sldId id="293" r:id="rId24"/>
    <p:sldId id="278" r:id="rId25"/>
    <p:sldId id="292" r:id="rId26"/>
    <p:sldId id="287" r:id="rId27"/>
    <p:sldId id="279" r:id="rId28"/>
    <p:sldId id="291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92" autoAdjust="0"/>
    <p:restoredTop sz="94288" autoAdjust="0"/>
  </p:normalViewPr>
  <p:slideViewPr>
    <p:cSldViewPr snapToGrid="0">
      <p:cViewPr varScale="1">
        <p:scale>
          <a:sx n="85" d="100"/>
          <a:sy n="85" d="100"/>
        </p:scale>
        <p:origin x="111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8A6E7D-21F3-4909-9A25-5F153DDA414B}" type="doc">
      <dgm:prSet loTypeId="urn:microsoft.com/office/officeart/2016/7/layout/VerticalSolidAction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D8946D1E-38E8-4BBB-934D-45A79F89D6FB}">
      <dgm:prSet/>
      <dgm:spPr/>
      <dgm:t>
        <a:bodyPr/>
        <a:lstStyle/>
        <a:p>
          <a:r>
            <a:rPr lang="en-US"/>
            <a:t>Research</a:t>
          </a:r>
        </a:p>
      </dgm:t>
    </dgm:pt>
    <dgm:pt modelId="{B95A60A9-9810-4EAA-9585-7ED7C823FEE7}" type="parTrans" cxnId="{AAF246B0-5E7A-49BA-ADFE-F3A08B4FD7FE}">
      <dgm:prSet/>
      <dgm:spPr/>
      <dgm:t>
        <a:bodyPr/>
        <a:lstStyle/>
        <a:p>
          <a:endParaRPr lang="en-US"/>
        </a:p>
      </dgm:t>
    </dgm:pt>
    <dgm:pt modelId="{1125B068-F121-460E-9492-5616404E2B29}" type="sibTrans" cxnId="{AAF246B0-5E7A-49BA-ADFE-F3A08B4FD7FE}">
      <dgm:prSet/>
      <dgm:spPr/>
      <dgm:t>
        <a:bodyPr/>
        <a:lstStyle/>
        <a:p>
          <a:endParaRPr lang="en-US"/>
        </a:p>
      </dgm:t>
    </dgm:pt>
    <dgm:pt modelId="{074FD31E-E31B-445C-8BEE-BBFFE6C3D07B}">
      <dgm:prSet/>
      <dgm:spPr/>
      <dgm:t>
        <a:bodyPr/>
        <a:lstStyle/>
        <a:p>
          <a:r>
            <a:rPr lang="en-US"/>
            <a:t>Research – What sports have gained more sponsorship in the UK over the past 4-5 years? Select 1 sport and present back some facts</a:t>
          </a:r>
        </a:p>
      </dgm:t>
    </dgm:pt>
    <dgm:pt modelId="{DAB2FDAA-AB74-421A-95D4-CBDF6100A866}" type="parTrans" cxnId="{756DEF56-C5C0-4207-8ECC-5D3A7A8DDFF4}">
      <dgm:prSet/>
      <dgm:spPr/>
      <dgm:t>
        <a:bodyPr/>
        <a:lstStyle/>
        <a:p>
          <a:endParaRPr lang="en-US"/>
        </a:p>
      </dgm:t>
    </dgm:pt>
    <dgm:pt modelId="{762650AE-6C3A-4AD8-8AD9-DCCA5E1E8BBB}" type="sibTrans" cxnId="{756DEF56-C5C0-4207-8ECC-5D3A7A8DDFF4}">
      <dgm:prSet/>
      <dgm:spPr/>
      <dgm:t>
        <a:bodyPr/>
        <a:lstStyle/>
        <a:p>
          <a:endParaRPr lang="en-US"/>
        </a:p>
      </dgm:t>
    </dgm:pt>
    <dgm:pt modelId="{E9F8FAA7-CFA9-4355-8E0D-68C79536C72B}">
      <dgm:prSet/>
      <dgm:spPr/>
      <dgm:t>
        <a:bodyPr/>
        <a:lstStyle/>
        <a:p>
          <a:r>
            <a:rPr lang="en-US"/>
            <a:t>Think about</a:t>
          </a:r>
        </a:p>
      </dgm:t>
    </dgm:pt>
    <dgm:pt modelId="{37AC13F2-042B-4D5F-8AEB-800211298FFE}" type="parTrans" cxnId="{695EE399-AEB9-48F3-A4AA-D7671B339F59}">
      <dgm:prSet/>
      <dgm:spPr/>
      <dgm:t>
        <a:bodyPr/>
        <a:lstStyle/>
        <a:p>
          <a:endParaRPr lang="en-US"/>
        </a:p>
      </dgm:t>
    </dgm:pt>
    <dgm:pt modelId="{46CA6507-1223-42EB-931C-FEBA4B153E57}" type="sibTrans" cxnId="{695EE399-AEB9-48F3-A4AA-D7671B339F59}">
      <dgm:prSet/>
      <dgm:spPr/>
      <dgm:t>
        <a:bodyPr/>
        <a:lstStyle/>
        <a:p>
          <a:endParaRPr lang="en-US"/>
        </a:p>
      </dgm:t>
    </dgm:pt>
    <dgm:pt modelId="{B178298C-43DD-4D17-B528-47957E14B88A}">
      <dgm:prSet/>
      <dgm:spPr/>
      <dgm:t>
        <a:bodyPr/>
        <a:lstStyle/>
        <a:p>
          <a:r>
            <a:rPr lang="en-US"/>
            <a:t>Think about sports that are up and coming, ones that you have seen grow / more coverage on TV</a:t>
          </a:r>
        </a:p>
      </dgm:t>
    </dgm:pt>
    <dgm:pt modelId="{F882232C-6D20-4A0D-880B-C851332ACB13}" type="parTrans" cxnId="{271AF211-C5B1-4C4D-8BF7-E29CA9E16D09}">
      <dgm:prSet/>
      <dgm:spPr/>
      <dgm:t>
        <a:bodyPr/>
        <a:lstStyle/>
        <a:p>
          <a:endParaRPr lang="en-US"/>
        </a:p>
      </dgm:t>
    </dgm:pt>
    <dgm:pt modelId="{E1BC6779-8399-4F39-817B-D421E42440BC}" type="sibTrans" cxnId="{271AF211-C5B1-4C4D-8BF7-E29CA9E16D09}">
      <dgm:prSet/>
      <dgm:spPr/>
      <dgm:t>
        <a:bodyPr/>
        <a:lstStyle/>
        <a:p>
          <a:endParaRPr lang="en-US"/>
        </a:p>
      </dgm:t>
    </dgm:pt>
    <dgm:pt modelId="{377A660E-F867-4295-AB70-F1A3262D5E62}">
      <dgm:prSet/>
      <dgm:spPr/>
      <dgm:t>
        <a:bodyPr/>
        <a:lstStyle/>
        <a:p>
          <a:r>
            <a:rPr lang="en-US"/>
            <a:t>Present</a:t>
          </a:r>
        </a:p>
      </dgm:t>
    </dgm:pt>
    <dgm:pt modelId="{F54CF525-B7FF-4B55-AADE-4E24FFA4BB31}" type="parTrans" cxnId="{B5D7534E-CDDF-4308-A8F0-705D4569E9E6}">
      <dgm:prSet/>
      <dgm:spPr/>
      <dgm:t>
        <a:bodyPr/>
        <a:lstStyle/>
        <a:p>
          <a:endParaRPr lang="en-US"/>
        </a:p>
      </dgm:t>
    </dgm:pt>
    <dgm:pt modelId="{5163154C-57B1-41E8-AF39-1C0A57AA1EC7}" type="sibTrans" cxnId="{B5D7534E-CDDF-4308-A8F0-705D4569E9E6}">
      <dgm:prSet/>
      <dgm:spPr/>
      <dgm:t>
        <a:bodyPr/>
        <a:lstStyle/>
        <a:p>
          <a:endParaRPr lang="en-US"/>
        </a:p>
      </dgm:t>
    </dgm:pt>
    <dgm:pt modelId="{686A3BC4-1F6D-400D-86F0-77AC63682769}">
      <dgm:prSet/>
      <dgm:spPr/>
      <dgm:t>
        <a:bodyPr/>
        <a:lstStyle/>
        <a:p>
          <a:r>
            <a:rPr lang="en-US"/>
            <a:t>Present your information on a max of 3 slides- informal, use pictures / stats to present your findings </a:t>
          </a:r>
        </a:p>
      </dgm:t>
    </dgm:pt>
    <dgm:pt modelId="{8A939F18-3604-4259-9709-B6A093070C76}" type="parTrans" cxnId="{E3AE5ACC-DC8D-47B3-8644-F3CD15414A8A}">
      <dgm:prSet/>
      <dgm:spPr/>
      <dgm:t>
        <a:bodyPr/>
        <a:lstStyle/>
        <a:p>
          <a:endParaRPr lang="en-US"/>
        </a:p>
      </dgm:t>
    </dgm:pt>
    <dgm:pt modelId="{DF812D21-3BE9-413E-86CB-9F037D2DC215}" type="sibTrans" cxnId="{E3AE5ACC-DC8D-47B3-8644-F3CD15414A8A}">
      <dgm:prSet/>
      <dgm:spPr/>
      <dgm:t>
        <a:bodyPr/>
        <a:lstStyle/>
        <a:p>
          <a:endParaRPr lang="en-US"/>
        </a:p>
      </dgm:t>
    </dgm:pt>
    <dgm:pt modelId="{30FE8EA1-EE19-6349-93A9-95053D043039}" type="pres">
      <dgm:prSet presAssocID="{D08A6E7D-21F3-4909-9A25-5F153DDA414B}" presName="Name0" presStyleCnt="0">
        <dgm:presLayoutVars>
          <dgm:dir/>
          <dgm:animLvl val="lvl"/>
          <dgm:resizeHandles val="exact"/>
        </dgm:presLayoutVars>
      </dgm:prSet>
      <dgm:spPr/>
    </dgm:pt>
    <dgm:pt modelId="{92D88DA9-456F-DF4D-AA4A-0154E31DD6C0}" type="pres">
      <dgm:prSet presAssocID="{D8946D1E-38E8-4BBB-934D-45A79F89D6FB}" presName="linNode" presStyleCnt="0"/>
      <dgm:spPr/>
    </dgm:pt>
    <dgm:pt modelId="{9BCBED4E-2ADC-A14A-81EC-CFE3C755D81C}" type="pres">
      <dgm:prSet presAssocID="{D8946D1E-38E8-4BBB-934D-45A79F89D6FB}" presName="parentText" presStyleLbl="alignNode1" presStyleIdx="0" presStyleCnt="3">
        <dgm:presLayoutVars>
          <dgm:chMax val="1"/>
          <dgm:bulletEnabled/>
        </dgm:presLayoutVars>
      </dgm:prSet>
      <dgm:spPr/>
    </dgm:pt>
    <dgm:pt modelId="{C8A32CE2-AD6C-7D4C-8956-5AD515A5DBE3}" type="pres">
      <dgm:prSet presAssocID="{D8946D1E-38E8-4BBB-934D-45A79F89D6FB}" presName="descendantText" presStyleLbl="alignAccFollowNode1" presStyleIdx="0" presStyleCnt="3">
        <dgm:presLayoutVars>
          <dgm:bulletEnabled/>
        </dgm:presLayoutVars>
      </dgm:prSet>
      <dgm:spPr/>
    </dgm:pt>
    <dgm:pt modelId="{C9910C52-B991-1545-A69C-1743F2963878}" type="pres">
      <dgm:prSet presAssocID="{1125B068-F121-460E-9492-5616404E2B29}" presName="sp" presStyleCnt="0"/>
      <dgm:spPr/>
    </dgm:pt>
    <dgm:pt modelId="{BE7FBD80-1A6C-2647-B064-1F4C73AE831A}" type="pres">
      <dgm:prSet presAssocID="{E9F8FAA7-CFA9-4355-8E0D-68C79536C72B}" presName="linNode" presStyleCnt="0"/>
      <dgm:spPr/>
    </dgm:pt>
    <dgm:pt modelId="{2A7B9C6E-7E51-A948-93FB-48224AA5FDF1}" type="pres">
      <dgm:prSet presAssocID="{E9F8FAA7-CFA9-4355-8E0D-68C79536C72B}" presName="parentText" presStyleLbl="alignNode1" presStyleIdx="1" presStyleCnt="3">
        <dgm:presLayoutVars>
          <dgm:chMax val="1"/>
          <dgm:bulletEnabled/>
        </dgm:presLayoutVars>
      </dgm:prSet>
      <dgm:spPr/>
    </dgm:pt>
    <dgm:pt modelId="{D8D8C4F9-F13E-DC43-91FC-35BCE93675DE}" type="pres">
      <dgm:prSet presAssocID="{E9F8FAA7-CFA9-4355-8E0D-68C79536C72B}" presName="descendantText" presStyleLbl="alignAccFollowNode1" presStyleIdx="1" presStyleCnt="3">
        <dgm:presLayoutVars>
          <dgm:bulletEnabled/>
        </dgm:presLayoutVars>
      </dgm:prSet>
      <dgm:spPr/>
    </dgm:pt>
    <dgm:pt modelId="{F94CFEE8-B689-6345-861E-96621CB47941}" type="pres">
      <dgm:prSet presAssocID="{46CA6507-1223-42EB-931C-FEBA4B153E57}" presName="sp" presStyleCnt="0"/>
      <dgm:spPr/>
    </dgm:pt>
    <dgm:pt modelId="{CD0B3A5A-00F3-804D-9813-D9647D2BAB43}" type="pres">
      <dgm:prSet presAssocID="{377A660E-F867-4295-AB70-F1A3262D5E62}" presName="linNode" presStyleCnt="0"/>
      <dgm:spPr/>
    </dgm:pt>
    <dgm:pt modelId="{24A6F09E-9D02-AB4A-9D05-9BD16DB27CC8}" type="pres">
      <dgm:prSet presAssocID="{377A660E-F867-4295-AB70-F1A3262D5E62}" presName="parentText" presStyleLbl="alignNode1" presStyleIdx="2" presStyleCnt="3">
        <dgm:presLayoutVars>
          <dgm:chMax val="1"/>
          <dgm:bulletEnabled/>
        </dgm:presLayoutVars>
      </dgm:prSet>
      <dgm:spPr/>
    </dgm:pt>
    <dgm:pt modelId="{D561D7FB-1F4E-CB47-BDE5-351BF3A3F3BB}" type="pres">
      <dgm:prSet presAssocID="{377A660E-F867-4295-AB70-F1A3262D5E62}" presName="descendantText" presStyleLbl="alignAccFollowNode1" presStyleIdx="2" presStyleCnt="3">
        <dgm:presLayoutVars>
          <dgm:bulletEnabled/>
        </dgm:presLayoutVars>
      </dgm:prSet>
      <dgm:spPr/>
    </dgm:pt>
  </dgm:ptLst>
  <dgm:cxnLst>
    <dgm:cxn modelId="{76858806-40AB-294F-9858-349F2F05D402}" type="presOf" srcId="{686A3BC4-1F6D-400D-86F0-77AC63682769}" destId="{D561D7FB-1F4E-CB47-BDE5-351BF3A3F3BB}" srcOrd="0" destOrd="0" presId="urn:microsoft.com/office/officeart/2016/7/layout/VerticalSolidActionList"/>
    <dgm:cxn modelId="{271AF211-C5B1-4C4D-8BF7-E29CA9E16D09}" srcId="{E9F8FAA7-CFA9-4355-8E0D-68C79536C72B}" destId="{B178298C-43DD-4D17-B528-47957E14B88A}" srcOrd="0" destOrd="0" parTransId="{F882232C-6D20-4A0D-880B-C851332ACB13}" sibTransId="{E1BC6779-8399-4F39-817B-D421E42440BC}"/>
    <dgm:cxn modelId="{503E7724-1F44-9441-926C-32AAECA9C471}" type="presOf" srcId="{E9F8FAA7-CFA9-4355-8E0D-68C79536C72B}" destId="{2A7B9C6E-7E51-A948-93FB-48224AA5FDF1}" srcOrd="0" destOrd="0" presId="urn:microsoft.com/office/officeart/2016/7/layout/VerticalSolidActionList"/>
    <dgm:cxn modelId="{AC4E002D-2938-5C40-A8AE-C6FABCE4B7A0}" type="presOf" srcId="{B178298C-43DD-4D17-B528-47957E14B88A}" destId="{D8D8C4F9-F13E-DC43-91FC-35BCE93675DE}" srcOrd="0" destOrd="0" presId="urn:microsoft.com/office/officeart/2016/7/layout/VerticalSolidActionList"/>
    <dgm:cxn modelId="{B5D7534E-CDDF-4308-A8F0-705D4569E9E6}" srcId="{D08A6E7D-21F3-4909-9A25-5F153DDA414B}" destId="{377A660E-F867-4295-AB70-F1A3262D5E62}" srcOrd="2" destOrd="0" parTransId="{F54CF525-B7FF-4B55-AADE-4E24FFA4BB31}" sibTransId="{5163154C-57B1-41E8-AF39-1C0A57AA1EC7}"/>
    <dgm:cxn modelId="{F78B5D55-C309-024B-8D06-451C59C01AD0}" type="presOf" srcId="{D08A6E7D-21F3-4909-9A25-5F153DDA414B}" destId="{30FE8EA1-EE19-6349-93A9-95053D043039}" srcOrd="0" destOrd="0" presId="urn:microsoft.com/office/officeart/2016/7/layout/VerticalSolidActionList"/>
    <dgm:cxn modelId="{756DEF56-C5C0-4207-8ECC-5D3A7A8DDFF4}" srcId="{D8946D1E-38E8-4BBB-934D-45A79F89D6FB}" destId="{074FD31E-E31B-445C-8BEE-BBFFE6C3D07B}" srcOrd="0" destOrd="0" parTransId="{DAB2FDAA-AB74-421A-95D4-CBDF6100A866}" sibTransId="{762650AE-6C3A-4AD8-8AD9-DCCA5E1E8BBB}"/>
    <dgm:cxn modelId="{695EE399-AEB9-48F3-A4AA-D7671B339F59}" srcId="{D08A6E7D-21F3-4909-9A25-5F153DDA414B}" destId="{E9F8FAA7-CFA9-4355-8E0D-68C79536C72B}" srcOrd="1" destOrd="0" parTransId="{37AC13F2-042B-4D5F-8AEB-800211298FFE}" sibTransId="{46CA6507-1223-42EB-931C-FEBA4B153E57}"/>
    <dgm:cxn modelId="{AAF246B0-5E7A-49BA-ADFE-F3A08B4FD7FE}" srcId="{D08A6E7D-21F3-4909-9A25-5F153DDA414B}" destId="{D8946D1E-38E8-4BBB-934D-45A79F89D6FB}" srcOrd="0" destOrd="0" parTransId="{B95A60A9-9810-4EAA-9585-7ED7C823FEE7}" sibTransId="{1125B068-F121-460E-9492-5616404E2B29}"/>
    <dgm:cxn modelId="{9FCC77BD-B862-F447-9E47-EEC1F22354B4}" type="presOf" srcId="{074FD31E-E31B-445C-8BEE-BBFFE6C3D07B}" destId="{C8A32CE2-AD6C-7D4C-8956-5AD515A5DBE3}" srcOrd="0" destOrd="0" presId="urn:microsoft.com/office/officeart/2016/7/layout/VerticalSolidActionList"/>
    <dgm:cxn modelId="{E3AE5ACC-DC8D-47B3-8644-F3CD15414A8A}" srcId="{377A660E-F867-4295-AB70-F1A3262D5E62}" destId="{686A3BC4-1F6D-400D-86F0-77AC63682769}" srcOrd="0" destOrd="0" parTransId="{8A939F18-3604-4259-9709-B6A093070C76}" sibTransId="{DF812D21-3BE9-413E-86CB-9F037D2DC215}"/>
    <dgm:cxn modelId="{93F773DF-DA2F-1646-9FFB-5C32D444F4B4}" type="presOf" srcId="{D8946D1E-38E8-4BBB-934D-45A79F89D6FB}" destId="{9BCBED4E-2ADC-A14A-81EC-CFE3C755D81C}" srcOrd="0" destOrd="0" presId="urn:microsoft.com/office/officeart/2016/7/layout/VerticalSolidActionList"/>
    <dgm:cxn modelId="{955842F0-04A6-3447-A00D-960C89178849}" type="presOf" srcId="{377A660E-F867-4295-AB70-F1A3262D5E62}" destId="{24A6F09E-9D02-AB4A-9D05-9BD16DB27CC8}" srcOrd="0" destOrd="0" presId="urn:microsoft.com/office/officeart/2016/7/layout/VerticalSolidActionList"/>
    <dgm:cxn modelId="{ED87CB48-2DA7-9740-8723-F5B4B3FEB39D}" type="presParOf" srcId="{30FE8EA1-EE19-6349-93A9-95053D043039}" destId="{92D88DA9-456F-DF4D-AA4A-0154E31DD6C0}" srcOrd="0" destOrd="0" presId="urn:microsoft.com/office/officeart/2016/7/layout/VerticalSolidActionList"/>
    <dgm:cxn modelId="{E8E6C5DA-4837-6F4E-A90A-D44FAC63D665}" type="presParOf" srcId="{92D88DA9-456F-DF4D-AA4A-0154E31DD6C0}" destId="{9BCBED4E-2ADC-A14A-81EC-CFE3C755D81C}" srcOrd="0" destOrd="0" presId="urn:microsoft.com/office/officeart/2016/7/layout/VerticalSolidActionList"/>
    <dgm:cxn modelId="{A516BEEA-53FC-824A-B5A0-B7B4CF7A6F56}" type="presParOf" srcId="{92D88DA9-456F-DF4D-AA4A-0154E31DD6C0}" destId="{C8A32CE2-AD6C-7D4C-8956-5AD515A5DBE3}" srcOrd="1" destOrd="0" presId="urn:microsoft.com/office/officeart/2016/7/layout/VerticalSolidActionList"/>
    <dgm:cxn modelId="{0C6F8473-80B5-EB4C-AA79-3EC2373AFE89}" type="presParOf" srcId="{30FE8EA1-EE19-6349-93A9-95053D043039}" destId="{C9910C52-B991-1545-A69C-1743F2963878}" srcOrd="1" destOrd="0" presId="urn:microsoft.com/office/officeart/2016/7/layout/VerticalSolidActionList"/>
    <dgm:cxn modelId="{D918D030-6539-624E-BCE4-8B32B2169142}" type="presParOf" srcId="{30FE8EA1-EE19-6349-93A9-95053D043039}" destId="{BE7FBD80-1A6C-2647-B064-1F4C73AE831A}" srcOrd="2" destOrd="0" presId="urn:microsoft.com/office/officeart/2016/7/layout/VerticalSolidActionList"/>
    <dgm:cxn modelId="{33F76286-CC4D-264B-B4DF-C62B5188BF74}" type="presParOf" srcId="{BE7FBD80-1A6C-2647-B064-1F4C73AE831A}" destId="{2A7B9C6E-7E51-A948-93FB-48224AA5FDF1}" srcOrd="0" destOrd="0" presId="urn:microsoft.com/office/officeart/2016/7/layout/VerticalSolidActionList"/>
    <dgm:cxn modelId="{344F908A-530B-4948-BAD7-C0642704D20A}" type="presParOf" srcId="{BE7FBD80-1A6C-2647-B064-1F4C73AE831A}" destId="{D8D8C4F9-F13E-DC43-91FC-35BCE93675DE}" srcOrd="1" destOrd="0" presId="urn:microsoft.com/office/officeart/2016/7/layout/VerticalSolidActionList"/>
    <dgm:cxn modelId="{81309C2F-F1E6-9F40-B0B8-0908924F7F0B}" type="presParOf" srcId="{30FE8EA1-EE19-6349-93A9-95053D043039}" destId="{F94CFEE8-B689-6345-861E-96621CB47941}" srcOrd="3" destOrd="0" presId="urn:microsoft.com/office/officeart/2016/7/layout/VerticalSolidActionList"/>
    <dgm:cxn modelId="{4C002856-CAC2-3946-8D45-EC1E2A3D7727}" type="presParOf" srcId="{30FE8EA1-EE19-6349-93A9-95053D043039}" destId="{CD0B3A5A-00F3-804D-9813-D9647D2BAB43}" srcOrd="4" destOrd="0" presId="urn:microsoft.com/office/officeart/2016/7/layout/VerticalSolidActionList"/>
    <dgm:cxn modelId="{E9EC3FE3-EF3B-3143-90B9-D4BBC958066B}" type="presParOf" srcId="{CD0B3A5A-00F3-804D-9813-D9647D2BAB43}" destId="{24A6F09E-9D02-AB4A-9D05-9BD16DB27CC8}" srcOrd="0" destOrd="0" presId="urn:microsoft.com/office/officeart/2016/7/layout/VerticalSolidActionList"/>
    <dgm:cxn modelId="{A6FDA958-4D10-2043-A504-81BE5622D8EA}" type="presParOf" srcId="{CD0B3A5A-00F3-804D-9813-D9647D2BAB43}" destId="{D561D7FB-1F4E-CB47-BDE5-351BF3A3F3BB}" srcOrd="1" destOrd="0" presId="urn:microsoft.com/office/officeart/2016/7/layout/VerticalSolidAc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A32CE2-AD6C-7D4C-8956-5AD515A5DBE3}">
      <dsp:nvSpPr>
        <dsp:cNvPr id="0" name=""/>
        <dsp:cNvSpPr/>
      </dsp:nvSpPr>
      <dsp:spPr>
        <a:xfrm>
          <a:off x="1301260" y="1743"/>
          <a:ext cx="5205043" cy="1786651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992" tIns="453810" rIns="100992" bIns="45381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Research – What sports have gained more sponsorship in the UK over the past 4-5 years? Select 1 sport and present back some facts</a:t>
          </a:r>
        </a:p>
      </dsp:txBody>
      <dsp:txXfrm>
        <a:off x="1301260" y="1743"/>
        <a:ext cx="5205043" cy="1786651"/>
      </dsp:txXfrm>
    </dsp:sp>
    <dsp:sp modelId="{9BCBED4E-2ADC-A14A-81EC-CFE3C755D81C}">
      <dsp:nvSpPr>
        <dsp:cNvPr id="0" name=""/>
        <dsp:cNvSpPr/>
      </dsp:nvSpPr>
      <dsp:spPr>
        <a:xfrm>
          <a:off x="0" y="1743"/>
          <a:ext cx="1301260" cy="178665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858" tIns="176482" rIns="68858" bIns="176482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Research</a:t>
          </a:r>
        </a:p>
      </dsp:txBody>
      <dsp:txXfrm>
        <a:off x="0" y="1743"/>
        <a:ext cx="1301260" cy="1786651"/>
      </dsp:txXfrm>
    </dsp:sp>
    <dsp:sp modelId="{D8D8C4F9-F13E-DC43-91FC-35BCE93675DE}">
      <dsp:nvSpPr>
        <dsp:cNvPr id="0" name=""/>
        <dsp:cNvSpPr/>
      </dsp:nvSpPr>
      <dsp:spPr>
        <a:xfrm>
          <a:off x="1301260" y="1895594"/>
          <a:ext cx="5205043" cy="1786651"/>
        </a:xfrm>
        <a:prstGeom prst="rect">
          <a:avLst/>
        </a:prstGeom>
        <a:solidFill>
          <a:schemeClr val="accent2">
            <a:tint val="40000"/>
            <a:alpha val="90000"/>
            <a:hueOff val="-17911"/>
            <a:satOff val="-27334"/>
            <a:lumOff val="-2823"/>
            <a:alphaOff val="0"/>
          </a:schemeClr>
        </a:solidFill>
        <a:ln w="34925" cap="flat" cmpd="sng" algn="in">
          <a:solidFill>
            <a:schemeClr val="accent2">
              <a:tint val="40000"/>
              <a:alpha val="90000"/>
              <a:hueOff val="-17911"/>
              <a:satOff val="-27334"/>
              <a:lumOff val="-282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992" tIns="453810" rIns="100992" bIns="45381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Think about sports that are up and coming, ones that you have seen grow / more coverage on TV</a:t>
          </a:r>
        </a:p>
      </dsp:txBody>
      <dsp:txXfrm>
        <a:off x="1301260" y="1895594"/>
        <a:ext cx="5205043" cy="1786651"/>
      </dsp:txXfrm>
    </dsp:sp>
    <dsp:sp modelId="{2A7B9C6E-7E51-A948-93FB-48224AA5FDF1}">
      <dsp:nvSpPr>
        <dsp:cNvPr id="0" name=""/>
        <dsp:cNvSpPr/>
      </dsp:nvSpPr>
      <dsp:spPr>
        <a:xfrm>
          <a:off x="0" y="1895594"/>
          <a:ext cx="1301260" cy="1786651"/>
        </a:xfrm>
        <a:prstGeom prst="rect">
          <a:avLst/>
        </a:prstGeom>
        <a:solidFill>
          <a:schemeClr val="accent2">
            <a:hueOff val="-82827"/>
            <a:satOff val="-27168"/>
            <a:lumOff val="-9901"/>
            <a:alphaOff val="0"/>
          </a:schemeClr>
        </a:solidFill>
        <a:ln w="34925" cap="flat" cmpd="sng" algn="in">
          <a:solidFill>
            <a:schemeClr val="accent2">
              <a:hueOff val="-82827"/>
              <a:satOff val="-27168"/>
              <a:lumOff val="-990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858" tIns="176482" rIns="68858" bIns="176482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Think about</a:t>
          </a:r>
        </a:p>
      </dsp:txBody>
      <dsp:txXfrm>
        <a:off x="0" y="1895594"/>
        <a:ext cx="1301260" cy="1786651"/>
      </dsp:txXfrm>
    </dsp:sp>
    <dsp:sp modelId="{D561D7FB-1F4E-CB47-BDE5-351BF3A3F3BB}">
      <dsp:nvSpPr>
        <dsp:cNvPr id="0" name=""/>
        <dsp:cNvSpPr/>
      </dsp:nvSpPr>
      <dsp:spPr>
        <a:xfrm>
          <a:off x="1301260" y="3789445"/>
          <a:ext cx="5205043" cy="1786651"/>
        </a:xfrm>
        <a:prstGeom prst="rect">
          <a:avLst/>
        </a:prstGeom>
        <a:solidFill>
          <a:schemeClr val="accent2">
            <a:tint val="40000"/>
            <a:alpha val="90000"/>
            <a:hueOff val="-35823"/>
            <a:satOff val="-54667"/>
            <a:lumOff val="-5646"/>
            <a:alphaOff val="0"/>
          </a:schemeClr>
        </a:solidFill>
        <a:ln w="34925" cap="flat" cmpd="sng" algn="in">
          <a:solidFill>
            <a:schemeClr val="accent2">
              <a:tint val="40000"/>
              <a:alpha val="90000"/>
              <a:hueOff val="-35823"/>
              <a:satOff val="-54667"/>
              <a:lumOff val="-564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992" tIns="453810" rIns="100992" bIns="45381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Present your information on a max of 3 slides- informal, use pictures / stats to present your findings </a:t>
          </a:r>
        </a:p>
      </dsp:txBody>
      <dsp:txXfrm>
        <a:off x="1301260" y="3789445"/>
        <a:ext cx="5205043" cy="1786651"/>
      </dsp:txXfrm>
    </dsp:sp>
    <dsp:sp modelId="{24A6F09E-9D02-AB4A-9D05-9BD16DB27CC8}">
      <dsp:nvSpPr>
        <dsp:cNvPr id="0" name=""/>
        <dsp:cNvSpPr/>
      </dsp:nvSpPr>
      <dsp:spPr>
        <a:xfrm>
          <a:off x="0" y="3789445"/>
          <a:ext cx="1301260" cy="1786651"/>
        </a:xfrm>
        <a:prstGeom prst="rect">
          <a:avLst/>
        </a:prstGeom>
        <a:solidFill>
          <a:schemeClr val="accent2">
            <a:hueOff val="-165654"/>
            <a:satOff val="-54335"/>
            <a:lumOff val="-19803"/>
            <a:alphaOff val="0"/>
          </a:schemeClr>
        </a:solidFill>
        <a:ln w="34925" cap="flat" cmpd="sng" algn="in">
          <a:solidFill>
            <a:schemeClr val="accent2">
              <a:hueOff val="-165654"/>
              <a:satOff val="-54335"/>
              <a:lumOff val="-1980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858" tIns="176482" rIns="68858" bIns="176482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Present</a:t>
          </a:r>
        </a:p>
      </dsp:txBody>
      <dsp:txXfrm>
        <a:off x="0" y="3789445"/>
        <a:ext cx="1301260" cy="17866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VerticalSolidActionList">
  <dgm:title val="Vertical Solid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alignNode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AccFollow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3182B5-340D-4AFD-8847-6845378D9D2D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35BA83-578F-4667-9012-B085BA7011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0364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https://www.olympic.org/news/ioc-and-intel-announce-worldwide-top-partnership-through-to-2024</a:t>
            </a:r>
          </a:p>
          <a:p>
            <a:r>
              <a:rPr lang="en-GB" dirty="0"/>
              <a:t>https://www.telegraph.co.uk/olympics/2017/06/16/mcdonalds-ends-40-year-sponsorship-olympics/</a:t>
            </a:r>
          </a:p>
          <a:p>
            <a:r>
              <a:rPr lang="en-GB" dirty="0"/>
              <a:t>https://www.reuters.com/article/us-olympics-mcdonalds-idUSKBN1971HB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5BA83-578F-4667-9012-B085BA70118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61524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https://uk.reuters.com/article/uk-olympics-2018-tokyo/extraordinary-tokyo-sponsorship-deals-near-3-billion-ioc-idUKKBN1FR09Q</a:t>
            </a:r>
          </a:p>
          <a:p>
            <a:r>
              <a:rPr lang="en-GB" dirty="0"/>
              <a:t>https://www.voanews.com/a/tokyo-olympics-costs-hit-almost-25-billion--may-go-higher/4607072.html</a:t>
            </a:r>
          </a:p>
          <a:p>
            <a:r>
              <a:rPr lang="en-GB" dirty="0"/>
              <a:t>https://www.straitstimes.com/sport/olympics-tokyo-2020-games-heading-towards-massive-cost-overrun</a:t>
            </a:r>
          </a:p>
          <a:p>
            <a:r>
              <a:rPr lang="en-GB" dirty="0"/>
              <a:t>https://www.weforum.org/agenda/2016/07/the-cost-to-cities-of-hosting-the-olympics-since-1964/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5BA83-578F-4667-9012-B085BA70118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4292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http://www.sponsorship.com/Report/2017/10/16/Sponsorship-Spending-On-North-American-Soccer-To-G.aspx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5BA83-578F-4667-9012-B085BA70118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3485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5BA83-578F-4667-9012-B085BA70118E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217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5BA83-578F-4667-9012-B085BA70118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6013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http://www.sportspromedia.com/analysis/premier-league-preview-2018-19-sponsors-kit-deals-every-club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5BA83-578F-4667-9012-B085BA70118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46574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http://www.sportingintelligence.com/2013/08/20/premier-league-shirt-sponsors-pour-record-166m-into-top-flight-bank-accounts-200801/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5BA83-578F-4667-9012-B085BA70118E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120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CA607896-930C-4D48-BE0D-E152D35852A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DCCA8C32-F88A-4EC5-B56E-B4D03DF19B80}" type="slidenum">
              <a:rPr lang="en-GB" smtClean="0"/>
              <a:t>‹#›</a:t>
            </a:fld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6840221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07896-930C-4D48-BE0D-E152D35852A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A8C32-F88A-4EC5-B56E-B4D03DF19B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086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A607896-930C-4D48-BE0D-E152D35852A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CCA8C32-F88A-4EC5-B56E-B4D03DF19B80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286407893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07896-930C-4D48-BE0D-E152D35852A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A8C32-F88A-4EC5-B56E-B4D03DF19B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437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07896-930C-4D48-BE0D-E152D35852A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A8C32-F88A-4EC5-B56E-B4D03DF19B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893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07896-930C-4D48-BE0D-E152D35852A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A8C32-F88A-4EC5-B56E-B4D03DF19B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868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07896-930C-4D48-BE0D-E152D35852A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A8C32-F88A-4EC5-B56E-B4D03DF19B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8298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A607896-930C-4D48-BE0D-E152D35852A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CCA8C32-F88A-4EC5-B56E-B4D03DF19B80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27496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A607896-930C-4D48-BE0D-E152D35852A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CCA8C32-F88A-4EC5-B56E-B4D03DF19B80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479508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07896-930C-4D48-BE0D-E152D35852A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A8C32-F88A-4EC5-B56E-B4D03DF19B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376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07896-930C-4D48-BE0D-E152D35852A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A8C32-F88A-4EC5-B56E-B4D03DF19B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305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07896-930C-4D48-BE0D-E152D35852A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A8C32-F88A-4EC5-B56E-B4D03DF19B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4276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CA607896-930C-4D48-BE0D-E152D35852A1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DCCA8C32-F88A-4EC5-B56E-B4D03DF19B80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780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youtube.com/watch?v=lFBaoDPY5Z8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microsoft.com/office/2007/relationships/hdphoto" Target="../media/hdphoto4.wdp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12" Type="http://schemas.openxmlformats.org/officeDocument/2006/relationships/image" Target="../media/image1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microsoft.com/office/2007/relationships/hdphoto" Target="../media/hdphoto3.wdp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4" Type="http://schemas.microsoft.com/office/2007/relationships/hdphoto" Target="../media/hdphoto1.wdp"/><Relationship Id="rId9" Type="http://schemas.openxmlformats.org/officeDocument/2006/relationships/image" Target="../media/image14.png"/><Relationship Id="rId1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16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microsoft.com/office/2007/relationships/hdphoto" Target="../media/hdphoto5.wdp"/><Relationship Id="rId7" Type="http://schemas.openxmlformats.org/officeDocument/2006/relationships/image" Target="../media/image32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microsoft.com/office/2007/relationships/hdphoto" Target="../media/hdphoto6.wdp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image" Target="../media/image30.png"/><Relationship Id="rId9" Type="http://schemas.microsoft.com/office/2007/relationships/hdphoto" Target="../media/hdphoto7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tif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77A6167-FCC5-49E8-B280-CECAF151ED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6">
            <a:extLst>
              <a:ext uri="{FF2B5EF4-FFF2-40B4-BE49-F238E27FC236}">
                <a16:creationId xmlns:a16="http://schemas.microsoft.com/office/drawing/2014/main" id="{F84046EA-4273-437E-9DE5-5AEE713C35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 flipV="1">
            <a:off x="752858" y="744469"/>
            <a:ext cx="3275668" cy="4408488"/>
          </a:xfrm>
          <a:custGeom>
            <a:avLst/>
            <a:gdLst/>
            <a:ahLst/>
            <a:cxnLst/>
            <a:rect l="l" t="t" r="r" b="b"/>
            <a:pathLst>
              <a:path w="10002" h="10000">
                <a:moveTo>
                  <a:pt x="8763" y="0"/>
                </a:moveTo>
                <a:lnTo>
                  <a:pt x="10002" y="0"/>
                </a:lnTo>
                <a:lnTo>
                  <a:pt x="10002" y="10000"/>
                </a:lnTo>
                <a:lnTo>
                  <a:pt x="2" y="10000"/>
                </a:lnTo>
                <a:cubicBezTo>
                  <a:pt x="-2" y="9698"/>
                  <a:pt x="4" y="9427"/>
                  <a:pt x="0" y="9125"/>
                </a:cubicBezTo>
                <a:lnTo>
                  <a:pt x="8763" y="9128"/>
                </a:lnTo>
                <a:lnTo>
                  <a:pt x="8763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78522" y="1480930"/>
            <a:ext cx="5301138" cy="3254321"/>
          </a:xfrm>
        </p:spPr>
        <p:txBody>
          <a:bodyPr>
            <a:normAutofit/>
          </a:bodyPr>
          <a:lstStyle/>
          <a:p>
            <a:pPr algn="l"/>
            <a:r>
              <a:rPr lang="en-GB" sz="6100"/>
              <a:t>Sport and Athlete Sponsorship </a:t>
            </a:r>
          </a:p>
        </p:txBody>
      </p:sp>
      <p:pic>
        <p:nvPicPr>
          <p:cNvPr id="4" name="Picture 3" descr="A basketball dropping into a basketball hoop">
            <a:extLst>
              <a:ext uri="{FF2B5EF4-FFF2-40B4-BE49-F238E27FC236}">
                <a16:creationId xmlns:a16="http://schemas.microsoft.com/office/drawing/2014/main" id="{AC21F462-5485-4BCD-8F60-06253B850C3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663" r="-1" b="-1"/>
          <a:stretch/>
        </p:blipFill>
        <p:spPr>
          <a:xfrm>
            <a:off x="7225748" y="10"/>
            <a:ext cx="4966252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4645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Last week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6000"/>
            <a:ext cx="5389418" cy="3581400"/>
          </a:xfrm>
        </p:spPr>
        <p:txBody>
          <a:bodyPr/>
          <a:lstStyle/>
          <a:p>
            <a:r>
              <a:rPr lang="en-GB" dirty="0"/>
              <a:t>An overview into college sport and the NCAA</a:t>
            </a:r>
          </a:p>
          <a:p>
            <a:r>
              <a:rPr lang="en-GB" dirty="0"/>
              <a:t>A basic understanding of the transition process between college sport and major leagues</a:t>
            </a:r>
          </a:p>
          <a:p>
            <a:r>
              <a:rPr lang="en-GB" dirty="0"/>
              <a:t>The financial implications of the NCAA</a:t>
            </a:r>
          </a:p>
          <a:p>
            <a:r>
              <a:rPr lang="en-GB" dirty="0"/>
              <a:t>A debate involving student athletes wages.</a:t>
            </a:r>
          </a:p>
          <a:p>
            <a:endParaRPr lang="en-GB" dirty="0"/>
          </a:p>
        </p:txBody>
      </p:sp>
      <p:pic>
        <p:nvPicPr>
          <p:cNvPr id="4" name="Picture 2" descr="Image result for sport in north amer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326" y="2286000"/>
            <a:ext cx="5089323" cy="2870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62289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6000"/>
            <a:ext cx="4622800" cy="3581400"/>
          </a:xfrm>
        </p:spPr>
        <p:txBody>
          <a:bodyPr/>
          <a:lstStyle/>
          <a:p>
            <a:r>
              <a:rPr lang="en-GB" dirty="0"/>
              <a:t>Sport sponsorship within USA and UK leagues.</a:t>
            </a:r>
          </a:p>
          <a:p>
            <a:r>
              <a:rPr lang="en-GB" dirty="0"/>
              <a:t>Sport sponsorship within Olympics</a:t>
            </a:r>
          </a:p>
          <a:p>
            <a:r>
              <a:rPr lang="en-GB" dirty="0"/>
              <a:t>Shirt sponsorship</a:t>
            </a:r>
          </a:p>
          <a:p>
            <a:endParaRPr lang="en-GB" dirty="0"/>
          </a:p>
          <a:p>
            <a:r>
              <a:rPr lang="en-GB" dirty="0"/>
              <a:t>Athlete Sponsorship/endorsement</a:t>
            </a:r>
          </a:p>
          <a:p>
            <a:r>
              <a:rPr lang="en-GB" dirty="0"/>
              <a:t>Athletes case studies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3074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7201" y="2286000"/>
            <a:ext cx="5384800" cy="3581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0403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Sport Sponsorship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371600" y="2367090"/>
            <a:ext cx="5663489" cy="3424107"/>
          </a:xfrm>
        </p:spPr>
        <p:txBody>
          <a:bodyPr>
            <a:normAutofit/>
          </a:bodyPr>
          <a:lstStyle/>
          <a:p>
            <a:r>
              <a:rPr lang="en-GB" sz="2400" dirty="0">
                <a:cs typeface="Arial" panose="020B0604020202020204" pitchFamily="34" charset="0"/>
              </a:rPr>
              <a:t>Tripartite Relationship</a:t>
            </a:r>
          </a:p>
          <a:p>
            <a:pPr lvl="1"/>
            <a:r>
              <a:rPr lang="en-GB" sz="2400" i="0" dirty="0">
                <a:cs typeface="Arial" panose="020B0604020202020204" pitchFamily="34" charset="0"/>
              </a:rPr>
              <a:t>Sponsor</a:t>
            </a:r>
          </a:p>
          <a:p>
            <a:pPr lvl="1"/>
            <a:r>
              <a:rPr lang="en-GB" sz="2400" i="0" dirty="0">
                <a:cs typeface="Arial" panose="020B0604020202020204" pitchFamily="34" charset="0"/>
              </a:rPr>
              <a:t>Sponsee</a:t>
            </a:r>
          </a:p>
          <a:p>
            <a:pPr lvl="1"/>
            <a:r>
              <a:rPr lang="en-GB" sz="2400" i="0" dirty="0">
                <a:cs typeface="Arial" panose="020B0604020202020204" pitchFamily="34" charset="0"/>
              </a:rPr>
              <a:t>Stakeholders</a:t>
            </a:r>
            <a:endParaRPr lang="en-GB" sz="2400" dirty="0">
              <a:cs typeface="Arial" panose="020B0604020202020204" pitchFamily="34" charset="0"/>
            </a:endParaRPr>
          </a:p>
          <a:p>
            <a:r>
              <a:rPr lang="en-GB" sz="2400" dirty="0">
                <a:cs typeface="Arial" panose="020B0604020202020204" pitchFamily="34" charset="0"/>
              </a:rPr>
              <a:t>Direct</a:t>
            </a:r>
          </a:p>
          <a:p>
            <a:r>
              <a:rPr lang="en-GB" sz="2400" dirty="0">
                <a:cs typeface="Arial" panose="020B0604020202020204" pitchFamily="34" charset="0"/>
              </a:rPr>
              <a:t>Indirect</a:t>
            </a:r>
          </a:p>
          <a:p>
            <a:pPr marL="530352" lvl="1" indent="0">
              <a:buNone/>
            </a:pPr>
            <a:endParaRPr lang="en-GB" sz="2400" i="0" dirty="0">
              <a:latin typeface="Calisto MT" panose="02040603050505030304" pitchFamily="18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Image result for sports sponsorshi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7345" y="2367090"/>
            <a:ext cx="5132150" cy="3424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4469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06873" y="618517"/>
            <a:ext cx="8402843" cy="5907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8553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/>
              <a:t>Activation Investment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171699"/>
            <a:ext cx="5889784" cy="4902869"/>
          </a:xfrm>
        </p:spPr>
        <p:txBody>
          <a:bodyPr>
            <a:normAutofit/>
          </a:bodyPr>
          <a:lstStyle/>
          <a:p>
            <a:r>
              <a:rPr lang="en-GB" dirty="0"/>
              <a:t>With the purpose of deepening the impact of sponsorship with the sponsorship target.</a:t>
            </a:r>
          </a:p>
          <a:p>
            <a:r>
              <a:rPr lang="en-GB" dirty="0"/>
              <a:t>Samsung and WRU</a:t>
            </a:r>
          </a:p>
          <a:p>
            <a:r>
              <a:rPr lang="en-GB" dirty="0"/>
              <a:t>Managed to provide 180 fans the opportunity to watch the game.</a:t>
            </a:r>
          </a:p>
          <a:p>
            <a:r>
              <a:rPr lang="en-GB" dirty="0"/>
              <a:t>Firstly incorporated in 2014 in Australia</a:t>
            </a:r>
          </a:p>
          <a:p>
            <a:r>
              <a:rPr lang="en-GB" dirty="0"/>
              <a:t>Used in London Sevens.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https://www.youtube.com/watch?v=lFBaoDPY5Z8</a:t>
            </a:r>
            <a:r>
              <a:rPr lang="en-GB" dirty="0"/>
              <a:t> </a:t>
            </a:r>
          </a:p>
        </p:txBody>
      </p:sp>
      <p:pic>
        <p:nvPicPr>
          <p:cNvPr id="2050" name="Picture 2" descr="Image result for samsung slider rugb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384" y="2298033"/>
            <a:ext cx="4930616" cy="3184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77608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Olympic Sponsorship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95" t="48376" r="53472" b="27423"/>
          <a:stretch/>
        </p:blipFill>
        <p:spPr>
          <a:xfrm>
            <a:off x="1371600" y="1428750"/>
            <a:ext cx="8875993" cy="259681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2068" t="40867" r="51889" b="25469"/>
          <a:stretch/>
        </p:blipFill>
        <p:spPr>
          <a:xfrm>
            <a:off x="5951621" y="4025566"/>
            <a:ext cx="4295973" cy="282032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22068" t="13589" r="51889" b="58275"/>
          <a:stretch/>
        </p:blipFill>
        <p:spPr>
          <a:xfrm>
            <a:off x="1371600" y="4025566"/>
            <a:ext cx="4580021" cy="2832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1889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Olympic Sponsors</a:t>
            </a:r>
          </a:p>
        </p:txBody>
      </p:sp>
      <p:pic>
        <p:nvPicPr>
          <p:cNvPr id="2050" name="Picture 2" descr="Coca-Co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822784"/>
            <a:ext cx="2292877" cy="697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G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819" b="75679" l="34333" r="66342">
                        <a14:foregroundMark x1="43778" y1="51140" x2="43778" y2="51140"/>
                        <a14:foregroundMark x1="39130" y1="42237" x2="43028" y2="53529"/>
                        <a14:foregroundMark x1="39880" y1="34528" x2="39880" y2="34528"/>
                        <a14:foregroundMark x1="38606" y1="38545" x2="38231" y2="42020"/>
                        <a14:foregroundMark x1="37631" y1="47340" x2="37631" y2="50597"/>
                        <a14:foregroundMark x1="37631" y1="42780" x2="37631" y2="42780"/>
                        <a14:foregroundMark x1="36207" y1="45494" x2="36207" y2="45494"/>
                        <a14:foregroundMark x1="36582" y1="50054" x2="36582" y2="50054"/>
                        <a14:foregroundMark x1="35982" y1="50271" x2="35982" y2="50271"/>
                        <a14:foregroundMark x1="35982" y1="48969" x2="35982" y2="48969"/>
                        <a14:foregroundMark x1="36207" y1="47666" x2="36207" y2="47666"/>
                        <a14:foregroundMark x1="36207" y1="53203" x2="36207" y2="53203"/>
                        <a14:foregroundMark x1="37481" y1="56786" x2="37481" y2="56786"/>
                        <a14:foregroundMark x1="37631" y1="59392" x2="37631" y2="59392"/>
                        <a14:foregroundMark x1="38606" y1="61021" x2="38606" y2="61021"/>
                        <a14:foregroundMark x1="40405" y1="64278" x2="40405" y2="64278"/>
                        <a14:foregroundMark x1="41529" y1="65798" x2="42129" y2="66341"/>
                        <a14:foregroundMark x1="44528" y1="67427" x2="44528" y2="67427"/>
                        <a14:foregroundMark x1="47826" y1="67752" x2="47826" y2="67752"/>
                        <a14:foregroundMark x1="51724" y1="66667" x2="51724" y2="66667"/>
                        <a14:foregroundMark x1="50075" y1="66667" x2="50075" y2="66667"/>
                        <a14:foregroundMark x1="50075" y1="66667" x2="50075" y2="66667"/>
                        <a14:foregroundMark x1="49850" y1="66667" x2="49850" y2="66667"/>
                        <a14:foregroundMark x1="48951" y1="67427" x2="47301" y2="68512"/>
                        <a14:foregroundMark x1="46927" y1="68512" x2="46927" y2="68512"/>
                        <a14:foregroundMark x1="46552" y1="68512" x2="46027" y2="68512"/>
                        <a14:foregroundMark x1="45652" y1="68512" x2="45652" y2="68512"/>
                        <a14:foregroundMark x1="48426" y1="69598" x2="48426" y2="69598"/>
                        <a14:foregroundMark x1="51949" y1="69598" x2="59145" y2="65364"/>
                        <a14:foregroundMark x1="60645" y1="62106" x2="63043" y2="50271"/>
                        <a14:foregroundMark x1="61919" y1="48643" x2="61319" y2="61346"/>
                        <a14:foregroundMark x1="62444" y1="58306" x2="64693" y2="46254"/>
                        <a14:foregroundMark x1="63568" y1="45711" x2="57121" y2="31053"/>
                        <a14:foregroundMark x1="61544" y1="38219" x2="52099" y2="29967"/>
                        <a14:foregroundMark x1="61694" y1="39088" x2="62669" y2="41151"/>
                        <a14:foregroundMark x1="49700" y1="31813" x2="52474" y2="32030"/>
                        <a14:foregroundMark x1="39730" y1="36048" x2="47301" y2="28882"/>
                        <a14:foregroundMark x1="45052" y1="43105" x2="54123" y2="52443"/>
                        <a14:foregroundMark x1="41154" y1="40934" x2="52624" y2="54072"/>
                        <a14:foregroundMark x1="46702" y1="37676" x2="60045" y2="54615"/>
                        <a14:foregroundMark x1="42654" y1="54832" x2="57121" y2="50054"/>
                        <a14:foregroundMark x1="41904" y1="55700" x2="55772" y2="55700"/>
                        <a14:foregroundMark x1="40780" y1="59175" x2="59145" y2="58849"/>
                        <a14:foregroundMark x1="53373" y1="36591" x2="58771" y2="58089"/>
                        <a14:foregroundMark x1="55022" y1="39088" x2="58171" y2="42562"/>
                        <a14:foregroundMark x1="47301" y1="43322" x2="51724" y2="48969"/>
                        <a14:foregroundMark x1="49475" y1="29859" x2="49475" y2="29859"/>
                        <a14:foregroundMark x1="43403" y1="68187" x2="43403" y2="68187"/>
                        <a14:foregroundMark x1="52099" y1="69815" x2="52099" y2="69815"/>
                        <a14:foregroundMark x1="50225" y1="69490" x2="50225" y2="69490"/>
                        <a14:foregroundMark x1="54348" y1="69815" x2="54348" y2="698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730" t="27125" r="34410" b="27021"/>
          <a:stretch/>
        </p:blipFill>
        <p:spPr bwMode="auto">
          <a:xfrm>
            <a:off x="4905967" y="2539528"/>
            <a:ext cx="1540043" cy="1579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Vis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4118655"/>
            <a:ext cx="2618875" cy="883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OMEG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500" y="2701217"/>
            <a:ext cx="2083075" cy="1029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Samsu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15667" y1="52443" x2="81484" y2="49511"/>
                        <a14:backgroundMark x1="17166" y1="54615" x2="17166" y2="54615"/>
                        <a14:backgroundMark x1="27136" y1="49511" x2="27136" y2="49511"/>
                        <a14:backgroundMark x1="36132" y1="51031" x2="36132" y2="51031"/>
                        <a14:backgroundMark x1="42129" y1="52443" x2="42129" y2="52443"/>
                        <a14:backgroundMark x1="42129" y1="47340" x2="42129" y2="47340"/>
                        <a14:backgroundMark x1="62519" y1="53855" x2="62519" y2="538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126" y="3445107"/>
            <a:ext cx="2360674" cy="1629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TOYOTA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9685" y="5251073"/>
            <a:ext cx="2586178" cy="465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PROCTER &amp; GAMBLE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>
                        <a14:foregroundMark x1="38831" y1="36374" x2="52474" y2="47557"/>
                        <a14:foregroundMark x1="44003" y1="44408" x2="56522" y2="64712"/>
                        <a14:foregroundMark x1="62069" y1="47557" x2="39580" y2="51357"/>
                        <a14:foregroundMark x1="41754" y1="52986" x2="61694" y2="52986"/>
                        <a14:foregroundMark x1="58396" y1="40608" x2="56897" y2="50814"/>
                        <a14:foregroundMark x1="52099" y1="47014" x2="61019" y2="49729"/>
                        <a14:foregroundMark x1="56897" y1="42780" x2="50975" y2="41694"/>
                        <a14:foregroundMark x1="58396" y1="47014" x2="51349" y2="4495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4065" y="1865114"/>
            <a:ext cx="2674187" cy="1846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0000" l="10000" r="90000">
                        <a14:foregroundMark x1="42468" y1="43614" x2="42468" y2="43614"/>
                        <a14:foregroundMark x1="30609" y1="46265" x2="30609" y2="46265"/>
                        <a14:foregroundMark x1="43269" y1="29880" x2="43269" y2="29880"/>
                        <a14:foregroundMark x1="53686" y1="65301" x2="53686" y2="65301"/>
                        <a14:foregroundMark x1="55769" y1="43614" x2="55769" y2="43614"/>
                        <a14:foregroundMark x1="68429" y1="44337" x2="68429" y2="44337"/>
                        <a14:foregroundMark x1="68429" y1="29398" x2="68429" y2="29398"/>
                        <a14:foregroundMark x1="68429" y1="29398" x2="68429" y2="29398"/>
                        <a14:foregroundMark x1="72115" y1="27229" x2="72115" y2="27229"/>
                        <a14:foregroundMark x1="80288" y1="30602" x2="80288" y2="30602"/>
                        <a14:foregroundMark x1="83814" y1="44096" x2="83814" y2="44096"/>
                        <a14:foregroundMark x1="64103" y1="41446" x2="64103" y2="41446"/>
                        <a14:foregroundMark x1="52404" y1="51807" x2="52404" y2="51807"/>
                        <a14:foregroundMark x1="65545" y1="70602" x2="65545" y2="70602"/>
                        <a14:foregroundMark x1="77885" y1="56386" x2="77885" y2="5638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45283" y="-358359"/>
            <a:ext cx="3804234" cy="2530059"/>
          </a:xfrm>
          <a:prstGeom prst="rect">
            <a:avLst/>
          </a:prstGeom>
        </p:spPr>
      </p:pic>
      <p:pic>
        <p:nvPicPr>
          <p:cNvPr id="2072" name="Picture 24" descr="Image result for panasonic logo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0411" y="5178382"/>
            <a:ext cx="4038211" cy="640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54523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McDonald’s Olympic deal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6000"/>
            <a:ext cx="6537158" cy="3581400"/>
          </a:xfrm>
        </p:spPr>
        <p:txBody>
          <a:bodyPr/>
          <a:lstStyle/>
          <a:p>
            <a:r>
              <a:rPr lang="en-GB" dirty="0"/>
              <a:t>2017 McDonald’s stopped sponsorship Olympics after 41 years.</a:t>
            </a:r>
          </a:p>
          <a:p>
            <a:r>
              <a:rPr lang="en-GB" dirty="0"/>
              <a:t>Reported $100 million sponsorship for every Olympics.</a:t>
            </a:r>
          </a:p>
          <a:p>
            <a:r>
              <a:rPr lang="en-GB" dirty="0"/>
              <a:t>McDonald’s has been trying to hold down costs as it invests in improving food quality, restaurant service and online ordering to woo back U.S. diners.</a:t>
            </a:r>
          </a:p>
          <a:p>
            <a:endParaRPr lang="en-GB" dirty="0"/>
          </a:p>
          <a:p>
            <a:r>
              <a:rPr lang="en-GB" dirty="0"/>
              <a:t>One week later IOC signed Intel </a:t>
            </a:r>
          </a:p>
          <a:p>
            <a:pPr marL="0" indent="0">
              <a:buNone/>
            </a:pPr>
            <a:r>
              <a:rPr lang="en-GB" dirty="0"/>
              <a:t>as an official sponsor until 2024</a:t>
            </a:r>
          </a:p>
          <a:p>
            <a:endParaRPr lang="en-GB" dirty="0"/>
          </a:p>
        </p:txBody>
      </p:sp>
      <p:pic>
        <p:nvPicPr>
          <p:cNvPr id="2054" name="Picture 6" descr="Image result for mcdonalds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1916" y="2286000"/>
            <a:ext cx="3080084" cy="2310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Image result for intel log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0147" y="4393661"/>
            <a:ext cx="3522925" cy="2336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42468" y1="43614" x2="42468" y2="43614"/>
                        <a14:foregroundMark x1="30609" y1="46265" x2="30609" y2="46265"/>
                        <a14:foregroundMark x1="43269" y1="29880" x2="43269" y2="29880"/>
                        <a14:foregroundMark x1="53686" y1="65301" x2="53686" y2="65301"/>
                        <a14:foregroundMark x1="55769" y1="43614" x2="55769" y2="43614"/>
                        <a14:foregroundMark x1="68429" y1="44337" x2="68429" y2="44337"/>
                        <a14:foregroundMark x1="68429" y1="29398" x2="68429" y2="29398"/>
                        <a14:foregroundMark x1="68429" y1="29398" x2="68429" y2="29398"/>
                        <a14:foregroundMark x1="72115" y1="27229" x2="72115" y2="27229"/>
                        <a14:foregroundMark x1="80288" y1="30602" x2="80288" y2="30602"/>
                        <a14:foregroundMark x1="83814" y1="44096" x2="83814" y2="44096"/>
                        <a14:foregroundMark x1="64103" y1="41446" x2="64103" y2="41446"/>
                        <a14:foregroundMark x1="52404" y1="51807" x2="52404" y2="51807"/>
                        <a14:foregroundMark x1="65545" y1="70602" x2="65545" y2="70602"/>
                        <a14:foregroundMark x1="77885" y1="56386" x2="77885" y2="5638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913072" y="-358359"/>
            <a:ext cx="3804234" cy="2530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6669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Tokyo 2020 Olympics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6167" y="1681687"/>
            <a:ext cx="8173454" cy="1754734"/>
          </a:xfrm>
        </p:spPr>
        <p:txBody>
          <a:bodyPr>
            <a:normAutofit/>
          </a:bodyPr>
          <a:lstStyle/>
          <a:p>
            <a:r>
              <a:rPr lang="en-GB" dirty="0"/>
              <a:t>Tokyo sponsorship deals near $3 billion (47 sponsors)</a:t>
            </a:r>
          </a:p>
          <a:p>
            <a:r>
              <a:rPr lang="en-GB" dirty="0"/>
              <a:t>Bid budget (2013) = </a:t>
            </a:r>
            <a:r>
              <a:rPr lang="en-GB" b="1" dirty="0"/>
              <a:t>¥829 billion (US$7.3 billion)</a:t>
            </a:r>
          </a:p>
          <a:p>
            <a:r>
              <a:rPr lang="en-GB" dirty="0"/>
              <a:t>Current budget (2019) = </a:t>
            </a:r>
            <a:r>
              <a:rPr lang="en-GB" b="1" dirty="0"/>
              <a:t>¥1.35 trillion (£9.4 billion/$12 billion/€10.6 billion)</a:t>
            </a:r>
          </a:p>
          <a:p>
            <a:endParaRPr lang="en-GB" b="1" dirty="0"/>
          </a:p>
        </p:txBody>
      </p:sp>
      <p:sp>
        <p:nvSpPr>
          <p:cNvPr id="4" name="AutoShape 2" descr="Image result for tokyo 202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18821" y="56250"/>
            <a:ext cx="1973179" cy="30031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1454" y="-1279252"/>
            <a:ext cx="11004254" cy="5416003"/>
          </a:xfrm>
          <a:prstGeom prst="rect">
            <a:avLst/>
          </a:prstGeom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826167" y="3544151"/>
            <a:ext cx="4339392" cy="329942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Lewis (2018) argues that the budget does not reflect the true cost of the event and puts the spend at around $25 billion.</a:t>
            </a:r>
          </a:p>
          <a:p>
            <a:r>
              <a:rPr lang="en-GB" dirty="0"/>
              <a:t>80% of the $25 billion is taxpayer money.</a:t>
            </a:r>
          </a:p>
          <a:p>
            <a:r>
              <a:rPr lang="en-GB" dirty="0"/>
              <a:t>The rest ($5.3 billion) is divided:</a:t>
            </a:r>
          </a:p>
          <a:p>
            <a:pPr lvl="1"/>
            <a:r>
              <a:rPr lang="en-GB" i="0" dirty="0"/>
              <a:t>$1.7 billion from the IOC</a:t>
            </a:r>
          </a:p>
          <a:p>
            <a:pPr lvl="1"/>
            <a:r>
              <a:rPr lang="en-GB" i="0" dirty="0"/>
              <a:t>Rest from</a:t>
            </a:r>
            <a:r>
              <a:rPr lang="en-GB" b="1" i="0" dirty="0"/>
              <a:t> sponsors</a:t>
            </a:r>
            <a:r>
              <a:rPr lang="en-GB" i="0" dirty="0"/>
              <a:t>, merchandising and ticket sales.</a:t>
            </a:r>
          </a:p>
        </p:txBody>
      </p:sp>
    </p:spTree>
    <p:extLst>
      <p:ext uri="{BB962C8B-B14F-4D97-AF65-F5344CB8AC3E}">
        <p14:creationId xmlns:p14="http://schemas.microsoft.com/office/powerpoint/2010/main" val="14885433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USA Sponsorship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4864" y="6506598"/>
            <a:ext cx="9601200" cy="3581400"/>
          </a:xfrm>
        </p:spPr>
        <p:txBody>
          <a:bodyPr>
            <a:normAutofit/>
          </a:bodyPr>
          <a:lstStyle/>
          <a:p>
            <a:r>
              <a:rPr lang="en-GB" sz="1600" dirty="0"/>
              <a:t>What sponsors want &amp; where dollars will go in 2018 – IEG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781" y="1802732"/>
            <a:ext cx="9700837" cy="3586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6539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USA leagues Sponsorship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NFL Sponsorship Revenues reach $1.39 Billion for 2018-19 Seas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427" y="1428751"/>
            <a:ext cx="5667710" cy="346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&#10;Sponsorship Spending on MLB to hit $938 million in 20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137" y="1428750"/>
            <a:ext cx="5523333" cy="3452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3205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6" descr="Sponsorship Spending On North American Soccer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36"/>
          <a:stretch/>
        </p:blipFill>
        <p:spPr bwMode="auto">
          <a:xfrm>
            <a:off x="5048250" y="3948363"/>
            <a:ext cx="7143750" cy="262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USA leagues Sponsorship</a:t>
            </a:r>
          </a:p>
        </p:txBody>
      </p:sp>
      <p:pic>
        <p:nvPicPr>
          <p:cNvPr id="4098" name="Picture 2" descr="Sponsorship Spending on the NBA Totals $1.12 Billion in 2017-2018 Season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1" t="42690" b="5133"/>
          <a:stretch/>
        </p:blipFill>
        <p:spPr bwMode="auto">
          <a:xfrm>
            <a:off x="850232" y="1439777"/>
            <a:ext cx="7408246" cy="246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53481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UK Premier League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5883563"/>
            <a:ext cx="9601200" cy="6580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6121" t="31030" r="84045" b="65100"/>
          <a:stretch/>
        </p:blipFill>
        <p:spPr>
          <a:xfrm>
            <a:off x="790160" y="2151771"/>
            <a:ext cx="2418390" cy="5352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8616" t="31172" r="68325" b="65128"/>
          <a:stretch/>
        </p:blipFill>
        <p:spPr>
          <a:xfrm>
            <a:off x="3208550" y="2144928"/>
            <a:ext cx="3401967" cy="5420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33127" t="31029" r="56475" b="64957"/>
          <a:stretch/>
        </p:blipFill>
        <p:spPr>
          <a:xfrm>
            <a:off x="6608249" y="2140706"/>
            <a:ext cx="2475717" cy="53736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45299" t="31031" r="43431" b="64777"/>
          <a:stretch/>
        </p:blipFill>
        <p:spPr>
          <a:xfrm>
            <a:off x="9083966" y="2140706"/>
            <a:ext cx="2287893" cy="51106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l="70288" t="31031" r="19394" b="64243"/>
          <a:stretch/>
        </p:blipFill>
        <p:spPr>
          <a:xfrm>
            <a:off x="2240147" y="4887075"/>
            <a:ext cx="1936806" cy="560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/>
          <a:srcRect l="82864" t="31031" r="6415" b="63384"/>
          <a:stretch/>
        </p:blipFill>
        <p:spPr>
          <a:xfrm>
            <a:off x="4176953" y="4892269"/>
            <a:ext cx="1893344" cy="55519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5720" t="34468" r="84445" b="49636"/>
          <a:stretch/>
        </p:blipFill>
        <p:spPr>
          <a:xfrm>
            <a:off x="790160" y="2628035"/>
            <a:ext cx="2276313" cy="207106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/>
          <a:srcRect l="18295" t="34468" r="68565" b="52351"/>
          <a:stretch/>
        </p:blipFill>
        <p:spPr>
          <a:xfrm>
            <a:off x="3066473" y="2676973"/>
            <a:ext cx="3541776" cy="202212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/>
          <a:srcRect l="33208" t="34611" r="56715" b="49636"/>
          <a:stretch/>
        </p:blipFill>
        <p:spPr>
          <a:xfrm>
            <a:off x="6571545" y="2658031"/>
            <a:ext cx="2319394" cy="204106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/>
          <a:srcRect l="45462" t="35900" r="44219" b="49636"/>
          <a:stretch/>
        </p:blipFill>
        <p:spPr>
          <a:xfrm>
            <a:off x="8843929" y="2651774"/>
            <a:ext cx="2527930" cy="199469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/>
          <a:srcRect l="70132" t="35900" r="19307" b="49636"/>
          <a:stretch/>
        </p:blipFill>
        <p:spPr>
          <a:xfrm>
            <a:off x="2240147" y="5417126"/>
            <a:ext cx="1936806" cy="149326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2"/>
          <a:srcRect l="82386" t="35900" r="7295" b="49636"/>
          <a:stretch/>
        </p:blipFill>
        <p:spPr>
          <a:xfrm>
            <a:off x="4176953" y="5417125"/>
            <a:ext cx="1892452" cy="1493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588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UK Premier League</a:t>
            </a:r>
          </a:p>
        </p:txBody>
      </p:sp>
      <p:pic>
        <p:nvPicPr>
          <p:cNvPr id="1026" name="Picture 2" descr="http://www.sportspromedia.com/images/uploads/blogs/cc_pl_infographi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3436" y="1428750"/>
            <a:ext cx="6425146" cy="542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21110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0BC9609-A8AF-411F-A9E0-C3B93C8945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C8C713-7DE8-5749-B6E1-C72AFAE305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639704"/>
            <a:ext cx="3299579" cy="5577840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 x breakout rooms</a:t>
            </a:r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AE0D737-9839-45D2-B87E-5379590E851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4248241"/>
              </p:ext>
            </p:extLst>
          </p:nvPr>
        </p:nvGraphicFramePr>
        <p:xfrm>
          <a:off x="4901472" y="639705"/>
          <a:ext cx="6506304" cy="5577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65214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Shirt Sponsorship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884947"/>
            <a:ext cx="9601200" cy="3581400"/>
          </a:xfrm>
        </p:spPr>
        <p:txBody>
          <a:bodyPr>
            <a:normAutofit/>
          </a:bodyPr>
          <a:lstStyle/>
          <a:p>
            <a:r>
              <a:rPr lang="en-GB" sz="2400" dirty="0"/>
              <a:t>Who is the kit supplier of these NFL teams?</a:t>
            </a:r>
          </a:p>
        </p:txBody>
      </p:sp>
      <p:pic>
        <p:nvPicPr>
          <p:cNvPr id="6148" name="Picture 4" descr="Image result for panthers nfl logo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82" b="89882" l="7294" r="89882">
                        <a14:foregroundMark x1="63529" y1="30824" x2="63529" y2="30824"/>
                        <a14:foregroundMark x1="7294" y1="60941" x2="7294" y2="60941"/>
                        <a14:foregroundMark x1="73412" y1="43529" x2="73412" y2="43529"/>
                        <a14:foregroundMark x1="74118" y1="41882" x2="74118" y2="41882"/>
                        <a14:foregroundMark x1="80471" y1="30824" x2="80471" y2="30824"/>
                        <a14:foregroundMark x1="61176" y1="29176" x2="61176" y2="29176"/>
                        <a14:foregroundMark x1="71529" y1="56706" x2="71529" y2="56706"/>
                        <a14:foregroundMark x1="49176" y1="25176" x2="49176" y2="251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112" y="2173287"/>
            <a:ext cx="2395119" cy="2395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Image result for patriots nfl lo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0059" y="2180221"/>
            <a:ext cx="23812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Image result for LA rams logo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804" b="89916" l="5556" r="95062">
                        <a14:foregroundMark x1="26543" y1="38936" x2="26543" y2="38936"/>
                        <a14:foregroundMark x1="5967" y1="25770" x2="5967" y2="25770"/>
                        <a14:foregroundMark x1="47325" y1="40056" x2="47325" y2="40056"/>
                        <a14:foregroundMark x1="56584" y1="34174" x2="56584" y2="34174"/>
                        <a14:foregroundMark x1="82305" y1="34174" x2="82305" y2="34174"/>
                        <a14:foregroundMark x1="81893" y1="52101" x2="81893" y2="52101"/>
                        <a14:foregroundMark x1="62757" y1="54902" x2="62757" y2="54902"/>
                        <a14:foregroundMark x1="66667" y1="63585" x2="66667" y2="63585"/>
                        <a14:foregroundMark x1="69136" y1="59664" x2="44856" y2="57423"/>
                        <a14:foregroundMark x1="34774" y1="59664" x2="34774" y2="59664"/>
                        <a14:foregroundMark x1="34774" y1="53501" x2="34774" y2="53501"/>
                        <a14:foregroundMark x1="51646" y1="49860" x2="51646" y2="49860"/>
                        <a14:foregroundMark x1="41770" y1="21569" x2="41770" y2="21569"/>
                        <a14:foregroundMark x1="48560" y1="21008" x2="48560" y2="21008"/>
                        <a14:foregroundMark x1="53086" y1="19048" x2="53086" y2="19048"/>
                        <a14:foregroundMark x1="60494" y1="19048" x2="60494" y2="19048"/>
                        <a14:foregroundMark x1="67695" y1="19608" x2="67695" y2="19608"/>
                        <a14:foregroundMark x1="72222" y1="20448" x2="72222" y2="20448"/>
                        <a14:foregroundMark x1="76955" y1="21008" x2="76955" y2="21008"/>
                        <a14:foregroundMark x1="82305" y1="21008" x2="82305" y2="21008"/>
                        <a14:foregroundMark x1="87860" y1="21008" x2="87860" y2="21008"/>
                        <a14:foregroundMark x1="92387" y1="21008" x2="92387" y2="21008"/>
                        <a14:foregroundMark x1="95062" y1="17647" x2="95062" y2="17647"/>
                        <a14:foregroundMark x1="61523" y1="86555" x2="61523" y2="86555"/>
                        <a14:foregroundMark x1="66255" y1="45658" x2="66255" y2="45658"/>
                        <a14:foregroundMark x1="56173" y1="50700" x2="56173" y2="50700"/>
                        <a14:foregroundMark x1="45062" y1="68627" x2="45062" y2="68627"/>
                        <a14:foregroundMark x1="39712" y1="62185" x2="39712" y2="62185"/>
                        <a14:foregroundMark x1="52881" y1="68627" x2="52881" y2="68627"/>
                        <a14:foregroundMark x1="56996" y1="68347" x2="59671" y2="68347"/>
                        <a14:foregroundMark x1="62757" y1="51821" x2="71811" y2="53501"/>
                        <a14:backgroundMark x1="67284" y1="37535" x2="67284" y2="375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599" y="2404311"/>
            <a:ext cx="2734910" cy="2008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Image result for dallas cowboys logo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5647" y="3818443"/>
            <a:ext cx="2778459" cy="2643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Image result for philadelphia eagles logo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032" b="94194" l="2000" r="96333">
                        <a14:foregroundMark x1="5556" y1="69516" x2="5556" y2="69516"/>
                        <a14:foregroundMark x1="2000" y1="74839" x2="2000" y2="74839"/>
                        <a14:foregroundMark x1="26000" y1="94194" x2="26000" y2="94194"/>
                        <a14:foregroundMark x1="92556" y1="7581" x2="92556" y2="7581"/>
                        <a14:foregroundMark x1="96333" y1="4032" x2="96333" y2="4032"/>
                        <a14:foregroundMark x1="40778" y1="51452" x2="40778" y2="51452"/>
                        <a14:foregroundMark x1="20222" y1="48871" x2="47111" y2="48548"/>
                        <a14:foregroundMark x1="10778" y1="75161" x2="30667" y2="63387"/>
                        <a14:foregroundMark x1="30444" y1="40161" x2="72444" y2="246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9211" y="4479335"/>
            <a:ext cx="2692073" cy="1854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0" name="Picture 16" descr="Image result for washington redskins logo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4149" y="3440797"/>
            <a:ext cx="3517851" cy="3224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6582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NFL and Nike sign 8-year contract for uniforms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6000"/>
            <a:ext cx="8355463" cy="3581400"/>
          </a:xfrm>
        </p:spPr>
        <p:txBody>
          <a:bodyPr>
            <a:normAutofit/>
          </a:bodyPr>
          <a:lstStyle/>
          <a:p>
            <a:r>
              <a:rPr lang="en-GB" sz="2400" dirty="0"/>
              <a:t>The new deal will star once the current one finishes in 2020 and will run until 2028.</a:t>
            </a:r>
          </a:p>
          <a:p>
            <a:r>
              <a:rPr lang="en-GB" sz="2400" dirty="0"/>
              <a:t>Sponsors all 32 teams with game day uniforms.</a:t>
            </a:r>
          </a:p>
          <a:p>
            <a:r>
              <a:rPr lang="en-GB" sz="2400" dirty="0"/>
              <a:t>Financial details of the NFL deal have not been released but the deal with the NBA (8 years) was worth $1billion.</a:t>
            </a:r>
          </a:p>
        </p:txBody>
      </p:sp>
      <p:pic>
        <p:nvPicPr>
          <p:cNvPr id="5122" name="Picture 2" descr="Image result for nfl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7063" y="1925053"/>
            <a:ext cx="2491473" cy="3280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mage result for nike 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0654" y="5566610"/>
            <a:ext cx="3141346" cy="1130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02932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NBA jersey sponsoring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816685"/>
            <a:ext cx="8173453" cy="3581400"/>
          </a:xfrm>
        </p:spPr>
        <p:txBody>
          <a:bodyPr>
            <a:normAutofit/>
          </a:bodyPr>
          <a:lstStyle/>
          <a:p>
            <a:r>
              <a:rPr lang="en-GB" sz="2400" dirty="0"/>
              <a:t>Eight year contract signed in 2015 for $1 billion, more than triple of what Adidas paid. </a:t>
            </a:r>
          </a:p>
          <a:p>
            <a:r>
              <a:rPr lang="en-GB" sz="2400" dirty="0"/>
              <a:t>Nike’s logo will appear in the game jerseys for the first time in NBA history.</a:t>
            </a:r>
          </a:p>
          <a:p>
            <a:r>
              <a:rPr lang="en-GB" sz="2400" dirty="0"/>
              <a:t>However, there are 14 teams in the NBA that for the first time ever have signed jersey sponsors.</a:t>
            </a:r>
          </a:p>
        </p:txBody>
      </p:sp>
      <p:pic>
        <p:nvPicPr>
          <p:cNvPr id="4" name="Picture 4" descr="Image result for nike 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3559" y="532523"/>
            <a:ext cx="3141346" cy="1130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Image result for nba lo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2522" y="1097965"/>
            <a:ext cx="1657183" cy="3745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Image result for cleveland cavs jersey sponso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8784" y="4439686"/>
            <a:ext cx="4079542" cy="2223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Image result for golden state warriors jerseys 2018 sponsor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4439687"/>
            <a:ext cx="3950368" cy="2224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92683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1912417"/>
              </p:ext>
            </p:extLst>
          </p:nvPr>
        </p:nvGraphicFramePr>
        <p:xfrm>
          <a:off x="764675" y="577516"/>
          <a:ext cx="11427325" cy="55537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0462">
                  <a:extLst>
                    <a:ext uri="{9D8B030D-6E8A-4147-A177-3AD203B41FA5}">
                      <a16:colId xmlns:a16="http://schemas.microsoft.com/office/drawing/2014/main" val="2890227859"/>
                    </a:ext>
                  </a:extLst>
                </a:gridCol>
                <a:gridCol w="4957010">
                  <a:extLst>
                    <a:ext uri="{9D8B030D-6E8A-4147-A177-3AD203B41FA5}">
                      <a16:colId xmlns:a16="http://schemas.microsoft.com/office/drawing/2014/main" val="2536262584"/>
                    </a:ext>
                  </a:extLst>
                </a:gridCol>
                <a:gridCol w="2229853">
                  <a:extLst>
                    <a:ext uri="{9D8B030D-6E8A-4147-A177-3AD203B41FA5}">
                      <a16:colId xmlns:a16="http://schemas.microsoft.com/office/drawing/2014/main" val="3681300753"/>
                    </a:ext>
                  </a:extLst>
                </a:gridCol>
              </a:tblGrid>
              <a:tr h="433137">
                <a:tc>
                  <a:txBody>
                    <a:bodyPr/>
                    <a:lstStyle/>
                    <a:p>
                      <a:r>
                        <a:rPr lang="en-GB" dirty="0"/>
                        <a:t>Team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Sponsor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How Much (per year)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165138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Atlanta</a:t>
                      </a:r>
                      <a:r>
                        <a:rPr lang="en-GB" baseline="0" dirty="0"/>
                        <a:t> Hawks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Sharecare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$2.5m-$10m</a:t>
                      </a:r>
                      <a:r>
                        <a:rPr lang="en-GB" baseline="0" dirty="0"/>
                        <a:t>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7161760"/>
                  </a:ext>
                </a:extLst>
              </a:tr>
              <a:tr h="288758">
                <a:tc>
                  <a:txBody>
                    <a:bodyPr/>
                    <a:lstStyle/>
                    <a:p>
                      <a:r>
                        <a:rPr lang="en-GB" dirty="0"/>
                        <a:t>Boston Celtics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General Electric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$7m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7583356"/>
                  </a:ext>
                </a:extLst>
              </a:tr>
              <a:tr h="147587">
                <a:tc>
                  <a:txBody>
                    <a:bodyPr/>
                    <a:lstStyle/>
                    <a:p>
                      <a:r>
                        <a:rPr lang="en-GB" dirty="0"/>
                        <a:t>Brooklyn Nets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Infor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$8m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713364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b="1" dirty="0"/>
                        <a:t>Cleveland Cavaliers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Goodyear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Over $10m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3784185"/>
                  </a:ext>
                </a:extLst>
              </a:tr>
              <a:tr h="349718">
                <a:tc>
                  <a:txBody>
                    <a:bodyPr/>
                    <a:lstStyle/>
                    <a:p>
                      <a:r>
                        <a:rPr lang="en-GB" dirty="0"/>
                        <a:t>Denver Nuggets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Western</a:t>
                      </a:r>
                      <a:r>
                        <a:rPr lang="en-GB" baseline="0" dirty="0"/>
                        <a:t> Union Bank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$5m - $10m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978851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Detroit Pistons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Flagstar Bank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$5m-</a:t>
                      </a:r>
                      <a:r>
                        <a:rPr lang="en-GB" baseline="0" dirty="0"/>
                        <a:t> $10m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689009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b="1" dirty="0"/>
                        <a:t>Golden State Warriors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Rakuten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$20m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939878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Milwaukee Bucks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Harley – Davidson</a:t>
                      </a:r>
                      <a:r>
                        <a:rPr lang="en-GB" baseline="0" dirty="0"/>
                        <a:t>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$2.5m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457466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Minnesota Timberwolves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Fitbit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$3m</a:t>
                      </a:r>
                      <a:r>
                        <a:rPr lang="en-GB" baseline="0" dirty="0"/>
                        <a:t> - $8m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071206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Orland Magic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Disney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$5m</a:t>
                      </a:r>
                      <a:r>
                        <a:rPr lang="en-GB" baseline="0" dirty="0"/>
                        <a:t> - $10m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805429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Philadelphia</a:t>
                      </a:r>
                      <a:r>
                        <a:rPr lang="en-GB" baseline="0" dirty="0"/>
                        <a:t> 76ERS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Stubhub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$5m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991225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Sacramento</a:t>
                      </a:r>
                      <a:r>
                        <a:rPr lang="en-GB" baseline="0" dirty="0"/>
                        <a:t> Kings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Blue Diamond Almonds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$5m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599551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Toronto Raptors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Sun</a:t>
                      </a:r>
                      <a:r>
                        <a:rPr lang="en-GB" baseline="0" dirty="0"/>
                        <a:t> Life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Ove $5m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088461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Utah Jazz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Qualtrics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$4m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67639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5414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705" y="800100"/>
            <a:ext cx="9601200" cy="1485900"/>
          </a:xfrm>
        </p:spPr>
        <p:txBody>
          <a:bodyPr/>
          <a:lstStyle/>
          <a:p>
            <a:r>
              <a:rPr lang="en-GB" dirty="0"/>
              <a:t>Premier League Shirt Sponsorship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6000"/>
            <a:ext cx="7307179" cy="3581400"/>
          </a:xfrm>
        </p:spPr>
        <p:txBody>
          <a:bodyPr>
            <a:normAutofit/>
          </a:bodyPr>
          <a:lstStyle/>
          <a:p>
            <a:r>
              <a:rPr lang="en-GB" sz="2800" dirty="0"/>
              <a:t>Premier League Clubs will rake in a collective £344.5 million in shirt sponsorship deals.  </a:t>
            </a:r>
          </a:p>
          <a:p>
            <a:r>
              <a:rPr lang="en-GB" sz="2800" dirty="0"/>
              <a:t>8 teams advertising betting and gambling companies</a:t>
            </a:r>
          </a:p>
          <a:p>
            <a:r>
              <a:rPr lang="en-GB" sz="2800" dirty="0"/>
              <a:t>More clubs are jumping at the opportunity to sign a sleeve sponsor.</a:t>
            </a:r>
          </a:p>
        </p:txBody>
      </p:sp>
      <p:pic>
        <p:nvPicPr>
          <p:cNvPr id="8194" name="Picture 2" descr="Image result for premier league logo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50" t="31275" r="24403" b="28475"/>
          <a:stretch/>
        </p:blipFill>
        <p:spPr bwMode="auto">
          <a:xfrm>
            <a:off x="8903368" y="141054"/>
            <a:ext cx="3144253" cy="1398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Image result for arsenal kit sponso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8779" y="2333062"/>
            <a:ext cx="3464286" cy="4524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15789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57500303-A207-4812-BEB9-51E132FEB7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10118C91-C025-4776-BE95-E9926378E7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339174D0-30E8-4BBF-BF81-5DDAC33C0C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6EA85A4-38E9-4E5F-98C1-DC84DE0A3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 6">
            <a:extLst>
              <a:ext uri="{FF2B5EF4-FFF2-40B4-BE49-F238E27FC236}">
                <a16:creationId xmlns:a16="http://schemas.microsoft.com/office/drawing/2014/main" id="{0852F2F7-25A7-4AB6-946A-0E98BBEBC3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 flipV="1">
            <a:off x="752858" y="744469"/>
            <a:ext cx="3275668" cy="4408488"/>
          </a:xfrm>
          <a:custGeom>
            <a:avLst/>
            <a:gdLst/>
            <a:ahLst/>
            <a:cxnLst/>
            <a:rect l="l" t="t" r="r" b="b"/>
            <a:pathLst>
              <a:path w="10002" h="10000">
                <a:moveTo>
                  <a:pt x="8763" y="0"/>
                </a:moveTo>
                <a:lnTo>
                  <a:pt x="10002" y="0"/>
                </a:lnTo>
                <a:lnTo>
                  <a:pt x="10002" y="10000"/>
                </a:lnTo>
                <a:lnTo>
                  <a:pt x="2" y="10000"/>
                </a:lnTo>
                <a:cubicBezTo>
                  <a:pt x="-2" y="9698"/>
                  <a:pt x="4" y="9427"/>
                  <a:pt x="0" y="9125"/>
                </a:cubicBezTo>
                <a:lnTo>
                  <a:pt x="8763" y="9128"/>
                </a:lnTo>
                <a:lnTo>
                  <a:pt x="8763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F51DE0E-973F-7246-B683-61ED8E43C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8522" y="1480930"/>
            <a:ext cx="5301138" cy="325432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cap="all"/>
              <a:t>Sleeve Sponsors</a:t>
            </a:r>
          </a:p>
        </p:txBody>
      </p:sp>
      <p:pic>
        <p:nvPicPr>
          <p:cNvPr id="5" name="Picture 4" descr="Table&#10;&#10;Description automatically generated">
            <a:extLst>
              <a:ext uri="{FF2B5EF4-FFF2-40B4-BE49-F238E27FC236}">
                <a16:creationId xmlns:a16="http://schemas.microsoft.com/office/drawing/2014/main" id="{76548476-5F92-684A-9AC7-FDEF83B469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815" y="69319"/>
            <a:ext cx="5473234" cy="4665932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7" name="Picture 6" descr="Table&#10;&#10;Description automatically generated">
            <a:extLst>
              <a:ext uri="{FF2B5EF4-FFF2-40B4-BE49-F238E27FC236}">
                <a16:creationId xmlns:a16="http://schemas.microsoft.com/office/drawing/2014/main" id="{23F7A49C-D6D2-494F-B878-80DC525D69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815" y="4804570"/>
            <a:ext cx="5443049" cy="1837028"/>
          </a:xfrm>
          <a:prstGeom prst="rect">
            <a:avLst/>
          </a:prstGeom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94310503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9E8A3474-A3A2-4200-9E98-3433E3D193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A5A698B-F644-41A9-BD67-6316EDB7A9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A916D8B-8E5E-442C-93D2-F10B324962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7" name="Freeform 6">
              <a:extLst>
                <a:ext uri="{FF2B5EF4-FFF2-40B4-BE49-F238E27FC236}">
                  <a16:creationId xmlns:a16="http://schemas.microsoft.com/office/drawing/2014/main" id="{E444B8DA-C76F-4B2F-AFC5-378726411B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7E2B20CB-FF0A-40D4-9C62-172DA9BB98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35E7CCC3-B903-495C-835D-87A78FB05A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0462" y="968188"/>
            <a:ext cx="5048756" cy="489423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Chart&#10;&#10;Description automatically generated with medium confidence">
            <a:extLst>
              <a:ext uri="{FF2B5EF4-FFF2-40B4-BE49-F238E27FC236}">
                <a16:creationId xmlns:a16="http://schemas.microsoft.com/office/drawing/2014/main" id="{C7C0FBC3-DC90-6048-98B1-8EA3378326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194" y="2033144"/>
            <a:ext cx="4405291" cy="2764319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584170D1-B32B-4D7D-AA30-9D84747A05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31270" y="981884"/>
            <a:ext cx="5048756" cy="489423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Chart&#10;&#10;Description automatically generated">
            <a:extLst>
              <a:ext uri="{FF2B5EF4-FFF2-40B4-BE49-F238E27FC236}">
                <a16:creationId xmlns:a16="http://schemas.microsoft.com/office/drawing/2014/main" id="{6A4A73C7-C1E5-9244-BE2B-8B44C25B22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3003" y="1895479"/>
            <a:ext cx="4405288" cy="3039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0016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10423" t="23220" r="55127" b="16769"/>
          <a:stretch/>
        </p:blipFill>
        <p:spPr>
          <a:xfrm>
            <a:off x="770329" y="193965"/>
            <a:ext cx="5325671" cy="6432884"/>
          </a:xfrm>
          <a:prstGeom prst="rect">
            <a:avLst/>
          </a:prstGeom>
        </p:spPr>
      </p:pic>
      <p:pic>
        <p:nvPicPr>
          <p:cNvPr id="3" name="Picture 2" descr="Graphical user interface, table&#10;&#10;Description automatically generated">
            <a:extLst>
              <a:ext uri="{FF2B5EF4-FFF2-40B4-BE49-F238E27FC236}">
                <a16:creationId xmlns:a16="http://schemas.microsoft.com/office/drawing/2014/main" id="{044A5398-D449-CE44-BB62-CAEB2E93C1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8358" y="193964"/>
            <a:ext cx="6098836" cy="7932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0824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AA6EC888-B85F-410F-B430-06583E94B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488911C-0EC7-40A9-9BCB-CA8A66E462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3023EA8-527A-4FA2-A71D-626F912756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6" name="Freeform 6">
              <a:extLst>
                <a:ext uri="{FF2B5EF4-FFF2-40B4-BE49-F238E27FC236}">
                  <a16:creationId xmlns:a16="http://schemas.microsoft.com/office/drawing/2014/main" id="{60C46CD6-ADBB-41BC-8969-7C707D4332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7" name="Freeform 6">
              <a:extLst>
                <a:ext uri="{FF2B5EF4-FFF2-40B4-BE49-F238E27FC236}">
                  <a16:creationId xmlns:a16="http://schemas.microsoft.com/office/drawing/2014/main" id="{B6C38415-998B-45FB-A12C-BD0B184CB8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C8D89F71-9459-4318-ACAE-874616C3AD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0462" y="968188"/>
            <a:ext cx="10194046" cy="489423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Content Placeholder 5" descr="Text&#10;&#10;Description automatically generated">
            <a:extLst>
              <a:ext uri="{FF2B5EF4-FFF2-40B4-BE49-F238E27FC236}">
                <a16:creationId xmlns:a16="http://schemas.microsoft.com/office/drawing/2014/main" id="{0BB3C05F-6C20-A34E-88B8-2C569CA51D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194" y="1346033"/>
            <a:ext cx="9550581" cy="4130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2464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 result for Break time clip ar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762" y="703810"/>
            <a:ext cx="8107276" cy="5404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99210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9E8A3474-A3A2-4200-9E98-3433E3D193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720A4BE3-BDC1-44E6-AD6B-7402831DB5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Freeform 6">
            <a:extLst>
              <a:ext uri="{FF2B5EF4-FFF2-40B4-BE49-F238E27FC236}">
                <a16:creationId xmlns:a16="http://schemas.microsoft.com/office/drawing/2014/main" id="{C6E7E04C-C1B0-4864-907E-EEE1D90233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8038446" y="1749415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210BECB7-B0E8-4970-9104-6873E40CF7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0868" y="160867"/>
            <a:ext cx="10908160" cy="57768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42" name="Picture 2" descr="Image result for quiz time clipart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33" y1="94832" x2="55233" y2="94832"/>
                        <a14:foregroundMark x1="7946" y1="94832" x2="7946" y2="94832"/>
                        <a14:foregroundMark x1="8721" y1="92506" x2="8721" y2="92506"/>
                        <a14:foregroundMark x1="581" y1="83204" x2="581" y2="83204"/>
                        <a14:foregroundMark x1="8915" y1="20155" x2="8915" y2="20155"/>
                        <a14:foregroundMark x1="19186" y1="8010" x2="19186" y2="8010"/>
                        <a14:foregroundMark x1="31589" y1="9044" x2="31589" y2="9044"/>
                        <a14:foregroundMark x1="43217" y1="3101" x2="43217" y2="3101"/>
                        <a14:foregroundMark x1="58721" y1="3101" x2="58721" y2="3101"/>
                        <a14:foregroundMark x1="76938" y1="775" x2="76938" y2="775"/>
                        <a14:foregroundMark x1="90891" y1="10594" x2="90891" y2="10594"/>
                        <a14:foregroundMark x1="94186" y1="82946" x2="94186" y2="82946"/>
                        <a14:foregroundMark x1="83140" y1="96899" x2="83140" y2="96899"/>
                        <a14:foregroundMark x1="68411" y1="97674" x2="68411" y2="97674"/>
                        <a14:foregroundMark x1="19380" y1="98191" x2="19380" y2="981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98" y="1184990"/>
            <a:ext cx="4971481" cy="3728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E120290-7420-BD4F-8970-6DD4C4BE63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75809" y="1657280"/>
            <a:ext cx="4971481" cy="2784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9017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Presentations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Look at Sports sponsorship and Athlete sponsorship</a:t>
            </a:r>
          </a:p>
          <a:p>
            <a:r>
              <a:rPr lang="en-GB" dirty="0"/>
              <a:t>Investigate an athlete and discover how much sponsorship money they receive. </a:t>
            </a:r>
          </a:p>
          <a:p>
            <a:r>
              <a:rPr lang="en-GB" dirty="0"/>
              <a:t>Pick from the list below or just choose any athlete at random.</a:t>
            </a:r>
          </a:p>
          <a:p>
            <a:r>
              <a:rPr lang="en-GB" dirty="0"/>
              <a:t>Create 2 PowerPoint slides to present at the start of next session.</a:t>
            </a:r>
          </a:p>
          <a:p>
            <a:pPr lvl="1"/>
            <a:r>
              <a:rPr lang="en-GB" dirty="0"/>
              <a:t>Michael Jordan</a:t>
            </a:r>
          </a:p>
          <a:p>
            <a:pPr lvl="1"/>
            <a:r>
              <a:rPr lang="en-GB" dirty="0"/>
              <a:t>Cristiano Ronaldo</a:t>
            </a:r>
          </a:p>
          <a:p>
            <a:pPr lvl="1"/>
            <a:r>
              <a:rPr lang="en-GB" dirty="0"/>
              <a:t>Messi</a:t>
            </a:r>
          </a:p>
          <a:p>
            <a:pPr lvl="1"/>
            <a:r>
              <a:rPr lang="en-GB" dirty="0"/>
              <a:t>Serena Williams</a:t>
            </a:r>
          </a:p>
          <a:p>
            <a:pPr lvl="1"/>
            <a:r>
              <a:rPr lang="en-GB" dirty="0"/>
              <a:t>Leigh  Halfpenny</a:t>
            </a:r>
          </a:p>
          <a:p>
            <a:pPr lvl="1"/>
            <a:endParaRPr lang="en-GB" dirty="0"/>
          </a:p>
        </p:txBody>
      </p:sp>
      <p:pic>
        <p:nvPicPr>
          <p:cNvPr id="3076" name="Picture 4" descr="Image result for sponsorshi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803" y="3056636"/>
            <a:ext cx="3535197" cy="353519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0308403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872</Words>
  <Application>Microsoft Macintosh PowerPoint</Application>
  <PresentationFormat>Widescreen</PresentationFormat>
  <Paragraphs>146</Paragraphs>
  <Slides>28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2" baseType="lpstr">
      <vt:lpstr>Calibri</vt:lpstr>
      <vt:lpstr>Calisto MT</vt:lpstr>
      <vt:lpstr>Franklin Gothic Book</vt:lpstr>
      <vt:lpstr>Crop</vt:lpstr>
      <vt:lpstr>Sport and Athlete Sponsorship </vt:lpstr>
      <vt:lpstr>Last week </vt:lpstr>
      <vt:lpstr>Today’s lecture</vt:lpstr>
      <vt:lpstr>Sport Sponsorship</vt:lpstr>
      <vt:lpstr>PowerPoint Presentation</vt:lpstr>
      <vt:lpstr>Activation Investment </vt:lpstr>
      <vt:lpstr>Olympic Sponsorship </vt:lpstr>
      <vt:lpstr>Olympic Sponsors</vt:lpstr>
      <vt:lpstr>McDonald’s Olympic deal</vt:lpstr>
      <vt:lpstr>Tokyo 2020 Olympics</vt:lpstr>
      <vt:lpstr>USA Sponsorship</vt:lpstr>
      <vt:lpstr>USA leagues Sponsorship</vt:lpstr>
      <vt:lpstr>USA leagues Sponsorship</vt:lpstr>
      <vt:lpstr>UK Premier League</vt:lpstr>
      <vt:lpstr>UK Premier League</vt:lpstr>
      <vt:lpstr>2 x breakout rooms</vt:lpstr>
      <vt:lpstr>Shirt Sponsorship</vt:lpstr>
      <vt:lpstr>NFL and Nike sign 8-year contract for uniforms</vt:lpstr>
      <vt:lpstr>NBA jersey sponsoring </vt:lpstr>
      <vt:lpstr>PowerPoint Presentation</vt:lpstr>
      <vt:lpstr>Premier League Shirt Sponsorship </vt:lpstr>
      <vt:lpstr>Sleeve Sponsors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Presentations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Sport and Athlete Sponsorship </dc:title>
  <dc:creator>Mark Napieralla</dc:creator>
  <cp:lastModifiedBy>Mark Napieralla</cp:lastModifiedBy>
  <cp:revision>15</cp:revision>
  <dcterms:created xsi:type="dcterms:W3CDTF">2020-02-20T20:36:41Z</dcterms:created>
  <dcterms:modified xsi:type="dcterms:W3CDTF">2021-02-15T10:56:36Z</dcterms:modified>
</cp:coreProperties>
</file>