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 /><Relationship Id="rId2" Type="http://schemas.openxmlformats.org/package/2006/relationships/metadata/thumbnail" Target="docProps/thumbnail.jpeg" /><Relationship Id="rId1" Type="http://schemas.openxmlformats.org/officeDocument/2006/relationships/officeDocument" Target="ppt/presentation.xml" /><Relationship Id="rId4" Type="http://schemas.openxmlformats.org/officeDocument/2006/relationships/extended-properties" Target="docProps/app.xml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4" d="100"/>
          <a:sy n="84" d="100"/>
        </p:scale>
        <p:origin x="1426" y="77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 /><Relationship Id="rId13" Type="http://schemas.openxmlformats.org/officeDocument/2006/relationships/tableStyles" Target="tableStyles.xml" /><Relationship Id="rId3" Type="http://schemas.openxmlformats.org/officeDocument/2006/relationships/slide" Target="slides/slide2.xml" /><Relationship Id="rId7" Type="http://schemas.openxmlformats.org/officeDocument/2006/relationships/slide" Target="slides/slide6.xml" /><Relationship Id="rId12" Type="http://schemas.openxmlformats.org/officeDocument/2006/relationships/theme" Target="theme/theme1.xml" /><Relationship Id="rId2" Type="http://schemas.openxmlformats.org/officeDocument/2006/relationships/slide" Target="slides/slide1.xml" /><Relationship Id="rId1" Type="http://schemas.openxmlformats.org/officeDocument/2006/relationships/slideMaster" Target="slideMasters/slideMaster1.xml" /><Relationship Id="rId6" Type="http://schemas.openxmlformats.org/officeDocument/2006/relationships/slide" Target="slides/slide5.xml" /><Relationship Id="rId11" Type="http://schemas.openxmlformats.org/officeDocument/2006/relationships/viewProps" Target="viewProps.xml" /><Relationship Id="rId5" Type="http://schemas.openxmlformats.org/officeDocument/2006/relationships/slide" Target="slides/slide4.xml" /><Relationship Id="rId10" Type="http://schemas.openxmlformats.org/officeDocument/2006/relationships/presProps" Target="presProps.xml" /><Relationship Id="rId4" Type="http://schemas.openxmlformats.org/officeDocument/2006/relationships/slide" Target="slides/slide3.xml" /><Relationship Id="rId9" Type="http://schemas.openxmlformats.org/officeDocument/2006/relationships/slide" Target="slides/slide8.xml" 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243BC1-917B-470E-823B-F1C6DDED8CBD}" type="datetimeFigureOut">
              <a:rPr lang="en-US" smtClean="0"/>
              <a:t>11/3/2023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F2C2B9-CA69-4B0C-BB53-6F278B390209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243BC1-917B-470E-823B-F1C6DDED8CBD}" type="datetimeFigureOut">
              <a:rPr lang="en-US" smtClean="0"/>
              <a:t>11/3/2023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F2C2B9-CA69-4B0C-BB53-6F278B390209}" type="slidenum">
              <a:rPr lang="en-US" smtClean="0"/>
              <a:t>‹#›</a:t>
            </a:fld>
            <a:endParaRPr lang="en-US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243BC1-917B-470E-823B-F1C6DDED8CBD}" type="datetimeFigureOut">
              <a:rPr lang="en-US" smtClean="0"/>
              <a:t>11/3/2023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F2C2B9-CA69-4B0C-BB53-6F278B390209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243BC1-917B-470E-823B-F1C6DDED8CBD}" type="datetimeFigureOut">
              <a:rPr lang="en-US" smtClean="0"/>
              <a:t>11/3/2023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F2C2B9-CA69-4B0C-BB53-6F278B390209}" type="slidenum">
              <a:rPr lang="en-US" smtClean="0"/>
              <a:t>‹#›</a:t>
            </a:fld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243BC1-917B-470E-823B-F1C6DDED8CBD}" type="datetimeFigureOut">
              <a:rPr lang="en-US" smtClean="0"/>
              <a:t>11/3/2023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F2C2B9-CA69-4B0C-BB53-6F278B390209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243BC1-917B-470E-823B-F1C6DDED8CBD}" type="datetimeFigureOut">
              <a:rPr lang="en-US" smtClean="0"/>
              <a:t>11/3/2023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F2C2B9-CA69-4B0C-BB53-6F278B390209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243BC1-917B-470E-823B-F1C6DDED8CBD}" type="datetimeFigureOut">
              <a:rPr lang="en-US" smtClean="0"/>
              <a:t>11/3/2023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F2C2B9-CA69-4B0C-BB53-6F278B390209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243BC1-917B-470E-823B-F1C6DDED8CBD}" type="datetimeFigureOut">
              <a:rPr lang="en-US" smtClean="0"/>
              <a:t>11/3/2023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F2C2B9-CA69-4B0C-BB53-6F278B390209}" type="slidenum">
              <a:rPr lang="en-US" smtClean="0"/>
              <a:t>‹#›</a:t>
            </a:fld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243BC1-917B-470E-823B-F1C6DDED8CBD}" type="datetimeFigureOut">
              <a:rPr lang="en-US" smtClean="0"/>
              <a:t>11/3/2023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F2C2B9-CA69-4B0C-BB53-6F278B390209}" type="slidenum">
              <a:rPr lang="en-US" smtClean="0"/>
              <a:t>‹#›</a:t>
            </a:fld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243BC1-917B-470E-823B-F1C6DDED8CBD}" type="datetimeFigureOut">
              <a:rPr lang="en-US" smtClean="0"/>
              <a:t>11/3/2023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F2C2B9-CA69-4B0C-BB53-6F278B390209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243BC1-917B-470E-823B-F1C6DDED8CBD}" type="datetimeFigureOut">
              <a:rPr lang="en-US" smtClean="0"/>
              <a:t>11/3/2023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F2C2B9-CA69-4B0C-BB53-6F278B390209}" type="slidenum">
              <a:rPr lang="en-US" smtClean="0"/>
              <a:t>‹#›</a:t>
            </a:fld>
            <a:endParaRPr lang="en-US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 /><Relationship Id="rId3" Type="http://schemas.openxmlformats.org/officeDocument/2006/relationships/slideLayout" Target="../slideLayouts/slideLayout3.xml" /><Relationship Id="rId7" Type="http://schemas.openxmlformats.org/officeDocument/2006/relationships/slideLayout" Target="../slideLayouts/slideLayout7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1" Type="http://schemas.openxmlformats.org/officeDocument/2006/relationships/slideLayout" Target="../slideLayouts/slideLayout1.xml" /><Relationship Id="rId6" Type="http://schemas.openxmlformats.org/officeDocument/2006/relationships/slideLayout" Target="../slideLayouts/slideLayout6.xml" /><Relationship Id="rId11" Type="http://schemas.openxmlformats.org/officeDocument/2006/relationships/slideLayout" Target="../slideLayouts/slideLayout11.xml" /><Relationship Id="rId5" Type="http://schemas.openxmlformats.org/officeDocument/2006/relationships/slideLayout" Target="../slideLayouts/slideLayout5.xml" /><Relationship Id="rId10" Type="http://schemas.openxmlformats.org/officeDocument/2006/relationships/slideLayout" Target="../slideLayouts/slideLayout10.xml" /><Relationship Id="rId4" Type="http://schemas.openxmlformats.org/officeDocument/2006/relationships/slideLayout" Target="../slideLayouts/slideLayout4.xml" /><Relationship Id="rId9" Type="http://schemas.openxmlformats.org/officeDocument/2006/relationships/slideLayout" Target="../slideLayouts/slideLayout9.xml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5D243BC1-917B-470E-823B-F1C6DDED8CBD}" type="datetimeFigureOut">
              <a:rPr lang="en-US" smtClean="0"/>
              <a:t>11/3/2023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51F2C2B9-CA69-4B0C-BB53-6F278B390209}" type="slidenum">
              <a:rPr lang="en-US" smtClean="0"/>
              <a:t>‹#›</a:t>
            </a:fld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 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/>
              <a:t>Diversity Hotel &amp; Spa London</a:t>
            </a:r>
          </a:p>
        </p:txBody>
      </p:sp>
      <p:sp>
        <p:nvSpPr>
          <p:cNvPr id="5" name="Subtitlu 4">
            <a:extLst>
              <a:ext uri="{FF2B5EF4-FFF2-40B4-BE49-F238E27FC236}">
                <a16:creationId xmlns:a16="http://schemas.microsoft.com/office/drawing/2014/main" id="{D70EC355-9F0D-7B61-FF31-930C60C6EBA4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Student name: Andreea Catalina Mecic </a:t>
            </a:r>
          </a:p>
          <a:p>
            <a:r>
              <a:rPr lang="en-GB" dirty="0"/>
              <a:t>Student number: 2215573</a:t>
            </a:r>
          </a:p>
          <a:p>
            <a:r>
              <a:rPr lang="en-GB" dirty="0"/>
              <a:t>Lecturer</a:t>
            </a:r>
            <a:r>
              <a:rPr lang="en-GB"/>
              <a:t>: Giulia Chifari</a:t>
            </a:r>
            <a:endParaRPr lang="ro-RO" dirty="0"/>
          </a:p>
        </p:txBody>
      </p:sp>
    </p:spTree>
    <p:extLst>
      <p:ext uri="{BB962C8B-B14F-4D97-AF65-F5344CB8AC3E}">
        <p14:creationId xmlns:p14="http://schemas.microsoft.com/office/powerpoint/2010/main" val="28461451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381000" y="2438400"/>
            <a:ext cx="8381999" cy="3687763"/>
          </a:xfrm>
        </p:spPr>
        <p:txBody>
          <a:bodyPr>
            <a:normAutofit/>
          </a:bodyPr>
          <a:lstStyle/>
          <a:p>
            <a:pPr algn="just">
              <a:lnSpc>
                <a:spcPct val="160000"/>
              </a:lnSpc>
            </a:pPr>
            <a:r>
              <a:rPr lang="en-US" sz="1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Multilingualism involves using multiple languages (</a:t>
            </a:r>
            <a:r>
              <a:rPr lang="en-US" sz="1800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Clyne</a:t>
            </a:r>
            <a:r>
              <a:rPr lang="en-US" sz="1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2017).</a:t>
            </a:r>
          </a:p>
          <a:p>
            <a:pPr algn="just">
              <a:lnSpc>
                <a:spcPct val="160000"/>
              </a:lnSpc>
            </a:pPr>
            <a:r>
              <a:rPr lang="en-US" sz="1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Diversity Hotel &amp; Spa London values multilingualism and language skills.</a:t>
            </a:r>
          </a:p>
          <a:p>
            <a:pPr algn="just">
              <a:lnSpc>
                <a:spcPct val="160000"/>
              </a:lnSpc>
            </a:pPr>
            <a:r>
              <a:rPr lang="en-US" sz="1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Proficiency in a second or third language is advantageous in today's globalized world.</a:t>
            </a:r>
          </a:p>
          <a:p>
            <a:pPr algn="just">
              <a:lnSpc>
                <a:spcPct val="160000"/>
              </a:lnSpc>
            </a:pPr>
            <a:r>
              <a:rPr lang="en-US" sz="1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Speaking multiple languages boosts confidence and personal/professional growth (</a:t>
            </a:r>
            <a:r>
              <a:rPr lang="en-US" sz="1800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Clyne</a:t>
            </a:r>
            <a:r>
              <a:rPr lang="en-US" sz="1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2017).</a:t>
            </a:r>
          </a:p>
          <a:p>
            <a:pPr marL="0" indent="0" algn="just">
              <a:lnSpc>
                <a:spcPct val="160000"/>
              </a:lnSpc>
              <a:buNone/>
            </a:pPr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lnSpc>
                <a:spcPct val="160000"/>
              </a:lnSpc>
            </a:pPr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INTRODUCTION</a:t>
            </a:r>
          </a:p>
        </p:txBody>
      </p:sp>
    </p:spTree>
    <p:extLst>
      <p:ext uri="{BB962C8B-B14F-4D97-AF65-F5344CB8AC3E}">
        <p14:creationId xmlns:p14="http://schemas.microsoft.com/office/powerpoint/2010/main" val="85025019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algn="just">
              <a:lnSpc>
                <a:spcPct val="150000"/>
              </a:lnSpc>
            </a:pPr>
            <a:r>
              <a:rPr lang="en-US" sz="1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Increased Client Trust and Satisfaction: Native language interactions with guests boost trust and satisfaction (</a:t>
            </a:r>
            <a:r>
              <a:rPr lang="en-US" sz="1800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Grutman</a:t>
            </a:r>
            <a:r>
              <a:rPr lang="en-US" sz="1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2019).</a:t>
            </a:r>
          </a:p>
          <a:p>
            <a:pPr algn="just">
              <a:lnSpc>
                <a:spcPct val="150000"/>
              </a:lnSpc>
            </a:pPr>
            <a:r>
              <a:rPr lang="en-US" sz="1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Improved Interaction Between Employees: Multilingual workplaces foster closer relationships among team members (</a:t>
            </a:r>
            <a:r>
              <a:rPr lang="en-US" sz="1800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Romain</a:t>
            </a:r>
            <a:r>
              <a:rPr lang="en-US" sz="1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2017).</a:t>
            </a:r>
          </a:p>
          <a:p>
            <a:pPr algn="just">
              <a:lnSpc>
                <a:spcPct val="150000"/>
              </a:lnSpc>
            </a:pPr>
            <a:r>
              <a:rPr lang="en-US" sz="1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Employee Satisfaction: Native language communication promotes employee satisfaction, leading to greater loyalty (</a:t>
            </a:r>
            <a:r>
              <a:rPr lang="en-US" sz="1800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Grutman</a:t>
            </a:r>
            <a:r>
              <a:rPr lang="en-US" sz="1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2019).</a:t>
            </a:r>
          </a:p>
          <a:p>
            <a:pPr algn="just">
              <a:lnSpc>
                <a:spcPct val="150000"/>
              </a:lnSpc>
            </a:pPr>
            <a:r>
              <a:rPr lang="en-US" sz="18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Communication Skills: Multilingualism enhances listening, problem-solving, and communication skills, improving customer happiness (Duff, 2017).</a:t>
            </a:r>
          </a:p>
          <a:p>
            <a:pPr algn="just">
              <a:lnSpc>
                <a:spcPct val="150000"/>
              </a:lnSpc>
            </a:pPr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The Benefits of Multilingualism</a:t>
            </a:r>
          </a:p>
        </p:txBody>
      </p:sp>
    </p:spTree>
    <p:extLst>
      <p:ext uri="{BB962C8B-B14F-4D97-AF65-F5344CB8AC3E}">
        <p14:creationId xmlns:p14="http://schemas.microsoft.com/office/powerpoint/2010/main" val="62944704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228600" y="2362200"/>
            <a:ext cx="8534400" cy="3450696"/>
          </a:xfrm>
        </p:spPr>
        <p:txBody>
          <a:bodyPr>
            <a:noAutofit/>
          </a:bodyPr>
          <a:lstStyle/>
          <a:p>
            <a:pPr algn="just">
              <a:lnSpc>
                <a:spcPct val="150000"/>
              </a:lnSpc>
            </a:pPr>
            <a:r>
              <a:rPr lang="en-US" sz="16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French is the fifth most widely spoken language globally and the second most learned foreign language academically after English (Martin et al., 2019).</a:t>
            </a:r>
          </a:p>
          <a:p>
            <a:pPr algn="just">
              <a:lnSpc>
                <a:spcPct val="150000"/>
              </a:lnSpc>
            </a:pPr>
            <a:r>
              <a:rPr lang="en-US" sz="16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Proficiency in both French and English provides a significant advantage in the global job market.</a:t>
            </a:r>
          </a:p>
          <a:p>
            <a:pPr algn="just">
              <a:lnSpc>
                <a:spcPct val="150000"/>
              </a:lnSpc>
            </a:pPr>
            <a:r>
              <a:rPr lang="en-US" sz="16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French is a dominant language in various arts, including culinary, fashion, drama, visual arts, dance, and architecture (Kaplan, 2018).</a:t>
            </a:r>
          </a:p>
          <a:p>
            <a:pPr algn="just">
              <a:lnSpc>
                <a:spcPct val="150000"/>
              </a:lnSpc>
            </a:pPr>
            <a:r>
              <a:rPr lang="en-US" sz="16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Understanding French enhances the travel experience in France, the world's top travel destination with over 87 million annual visitors.</a:t>
            </a:r>
          </a:p>
          <a:p>
            <a:pPr marL="0" indent="0" algn="just">
              <a:lnSpc>
                <a:spcPct val="150000"/>
              </a:lnSpc>
              <a:buNone/>
            </a:pPr>
            <a:r>
              <a:rPr lang="en-US" sz="16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Is Learning French Difficult?</a:t>
            </a:r>
          </a:p>
          <a:p>
            <a:pPr algn="just">
              <a:lnSpc>
                <a:spcPct val="150000"/>
              </a:lnSpc>
            </a:pPr>
            <a:r>
              <a:rPr lang="en-US" sz="16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Learning French can be considered challenging (Le et al., 2019).</a:t>
            </a:r>
          </a:p>
          <a:p>
            <a:pPr algn="just">
              <a:lnSpc>
                <a:spcPct val="150000"/>
              </a:lnSpc>
            </a:pPr>
            <a:r>
              <a:rPr lang="en-US" sz="16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difficulty of learning French varies depending on one's first language.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The Chosen European Language: French</a:t>
            </a:r>
          </a:p>
        </p:txBody>
      </p:sp>
    </p:spTree>
    <p:extLst>
      <p:ext uri="{BB962C8B-B14F-4D97-AF65-F5344CB8AC3E}">
        <p14:creationId xmlns:p14="http://schemas.microsoft.com/office/powerpoint/2010/main" val="182004646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algn="just">
              <a:lnSpc>
                <a:spcPct val="160000"/>
              </a:lnSpc>
            </a:pPr>
            <a:r>
              <a:rPr lang="en-US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Politeness is a crucial skill in the hotel sector (Spencer et al., 2017).</a:t>
            </a:r>
          </a:p>
          <a:p>
            <a:pPr algn="just">
              <a:lnSpc>
                <a:spcPct val="160000"/>
              </a:lnSpc>
            </a:pPr>
            <a:r>
              <a:rPr lang="en-US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Not everyone possesses politeness, impacting the hotel's reputation.</a:t>
            </a:r>
          </a:p>
          <a:p>
            <a:pPr algn="just">
              <a:lnSpc>
                <a:spcPct val="160000"/>
              </a:lnSpc>
            </a:pPr>
            <a:r>
              <a:rPr lang="en-US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Cultivating and practicing politeness is essential, especially in demanding job situations.</a:t>
            </a:r>
          </a:p>
          <a:p>
            <a:pPr algn="just">
              <a:lnSpc>
                <a:spcPct val="160000"/>
              </a:lnSpc>
            </a:pPr>
            <a:r>
              <a:rPr lang="en-US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Politeness contributes to team cohesiveness and a positive work atmosphere.</a:t>
            </a:r>
          </a:p>
          <a:p>
            <a:pPr algn="just">
              <a:lnSpc>
                <a:spcPct val="160000"/>
              </a:lnSpc>
            </a:pPr>
            <a:r>
              <a:rPr lang="en-US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It maintains the impression of skillful hotel operations even in challenging circumstances.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Politeness in a Business Context</a:t>
            </a:r>
          </a:p>
        </p:txBody>
      </p:sp>
    </p:spTree>
    <p:extLst>
      <p:ext uri="{BB962C8B-B14F-4D97-AF65-F5344CB8AC3E}">
        <p14:creationId xmlns:p14="http://schemas.microsoft.com/office/powerpoint/2010/main" val="88401067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342900" y="2057400"/>
            <a:ext cx="8458200" cy="4114800"/>
          </a:xfrm>
        </p:spPr>
        <p:txBody>
          <a:bodyPr>
            <a:noAutofit/>
          </a:bodyPr>
          <a:lstStyle/>
          <a:p>
            <a:pPr marL="0" indent="0" algn="just">
              <a:lnSpc>
                <a:spcPct val="170000"/>
              </a:lnSpc>
              <a:buNone/>
            </a:pPr>
            <a:r>
              <a:rPr lang="en-US" sz="14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Examples of Being Polite:</a:t>
            </a:r>
          </a:p>
          <a:p>
            <a:pPr algn="just">
              <a:lnSpc>
                <a:spcPct val="170000"/>
              </a:lnSpc>
            </a:pPr>
            <a:r>
              <a:rPr lang="en-US" sz="14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Offering room upgrades with kindness enhances the guest experience. For example, saying, "We have a favorable room upgrade available for your convenience today."</a:t>
            </a:r>
          </a:p>
          <a:p>
            <a:pPr algn="just">
              <a:lnSpc>
                <a:spcPct val="170000"/>
              </a:lnSpc>
            </a:pPr>
            <a:r>
              <a:rPr lang="en-US" sz="14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Assisting customers with restaurant reservations demonstrates politeness. For instance, "I've made a reservation for you at the specified restaurant for 7:00 PM.“</a:t>
            </a:r>
          </a:p>
          <a:p>
            <a:pPr marL="0" indent="0" algn="just">
              <a:lnSpc>
                <a:spcPct val="170000"/>
              </a:lnSpc>
              <a:buNone/>
            </a:pPr>
            <a:r>
              <a:rPr lang="en-US" sz="14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Examples of Being Impolite:</a:t>
            </a:r>
          </a:p>
          <a:p>
            <a:pPr algn="just">
              <a:lnSpc>
                <a:spcPct val="170000"/>
              </a:lnSpc>
            </a:pPr>
            <a:r>
              <a:rPr lang="en-US" sz="14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Overbooking hotels and having to turn away guests due to room shortages is impolite and disruptive, causing inconvenience and annoyance.</a:t>
            </a:r>
          </a:p>
          <a:p>
            <a:pPr algn="just">
              <a:lnSpc>
                <a:spcPct val="170000"/>
              </a:lnSpc>
            </a:pPr>
            <a:r>
              <a:rPr lang="en-US" sz="14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Ignoring concerns about loud neighbors disrupts other guests' peaceful stays and is considered disrespectful.</a:t>
            </a:r>
          </a:p>
          <a:p>
            <a:pPr algn="just">
              <a:lnSpc>
                <a:spcPct val="170000"/>
              </a:lnSpc>
            </a:pPr>
            <a:r>
              <a:rPr lang="en-US" sz="14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Incorrectly charging a guest's credit card or failing to promptly rectify billing errors can irritate customers and is seen as rude and unprofessional.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Examples from the Hotel Industry</a:t>
            </a:r>
          </a:p>
        </p:txBody>
      </p:sp>
    </p:spTree>
    <p:extLst>
      <p:ext uri="{BB962C8B-B14F-4D97-AF65-F5344CB8AC3E}">
        <p14:creationId xmlns:p14="http://schemas.microsoft.com/office/powerpoint/2010/main" val="378757100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190500" y="2590800"/>
            <a:ext cx="8762999" cy="3450696"/>
          </a:xfrm>
        </p:spPr>
        <p:txBody>
          <a:bodyPr>
            <a:noAutofit/>
          </a:bodyPr>
          <a:lstStyle/>
          <a:p>
            <a:pPr algn="just">
              <a:lnSpc>
                <a:spcPct val="150000"/>
              </a:lnSpc>
            </a:pPr>
            <a:r>
              <a:rPr lang="en-US" sz="16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Diversity Hotel &amp; Spa London prioritizes language competence, showcasing the benefits of multilingualism in hospitality.</a:t>
            </a:r>
          </a:p>
          <a:p>
            <a:pPr algn="just">
              <a:lnSpc>
                <a:spcPct val="150000"/>
              </a:lnSpc>
            </a:pPr>
            <a:r>
              <a:rPr lang="en-US" sz="16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Multilingualism positively impacts personal growth and hotel business, fostering employee bonds, job satisfaction, client trust, and financial gains.</a:t>
            </a:r>
          </a:p>
          <a:p>
            <a:pPr algn="just">
              <a:lnSpc>
                <a:spcPct val="150000"/>
              </a:lnSpc>
            </a:pPr>
            <a:r>
              <a:rPr lang="en-US" sz="16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Strong communication skills, including fluency in languages like French, provide a competitive edge in the global job market and offer cultural context.</a:t>
            </a:r>
          </a:p>
          <a:p>
            <a:pPr algn="just">
              <a:lnSpc>
                <a:spcPct val="150000"/>
              </a:lnSpc>
            </a:pPr>
            <a:r>
              <a:rPr lang="en-US" sz="16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Politeness is crucial in hospitality, promoting team harmony and guest satisfaction.</a:t>
            </a:r>
          </a:p>
          <a:p>
            <a:pPr algn="just">
              <a:lnSpc>
                <a:spcPct val="150000"/>
              </a:lnSpc>
            </a:pPr>
            <a:r>
              <a:rPr lang="en-US" sz="16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Multilingualism is a pillar of success in the interconnected hotel industry, enhancing experiences, relationships, and ensuring the prosperity of both staff and guests.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CONCLUSION </a:t>
            </a:r>
          </a:p>
        </p:txBody>
      </p:sp>
    </p:spTree>
    <p:extLst>
      <p:ext uri="{BB962C8B-B14F-4D97-AF65-F5344CB8AC3E}">
        <p14:creationId xmlns:p14="http://schemas.microsoft.com/office/powerpoint/2010/main" val="372246172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48056" y="2362200"/>
            <a:ext cx="7891272" cy="3763963"/>
          </a:xfrm>
        </p:spPr>
        <p:txBody>
          <a:bodyPr>
            <a:noAutofit/>
          </a:bodyPr>
          <a:lstStyle/>
          <a:p>
            <a:pPr algn="just">
              <a:lnSpc>
                <a:spcPct val="170000"/>
              </a:lnSpc>
            </a:pPr>
            <a:r>
              <a:rPr lang="en-US" sz="1200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Clyne</a:t>
            </a:r>
            <a:r>
              <a:rPr lang="en-US" sz="12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M., 2017. Multilingualism. </a:t>
            </a:r>
            <a:r>
              <a:rPr lang="en-US" sz="1200" i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Handbook of Sociolinguistics</a:t>
            </a:r>
            <a:r>
              <a:rPr lang="en-US" sz="12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pp.301-314.</a:t>
            </a:r>
          </a:p>
          <a:p>
            <a:pPr algn="just">
              <a:lnSpc>
                <a:spcPct val="170000"/>
              </a:lnSpc>
            </a:pPr>
            <a:r>
              <a:rPr lang="en-US" sz="12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Romaine, S., 2017. Multilingualism. </a:t>
            </a:r>
            <a:r>
              <a:rPr lang="en-US" sz="1200" i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handbook of Linguistics</a:t>
            </a:r>
            <a:r>
              <a:rPr lang="en-US" sz="12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pp.541-556.</a:t>
            </a:r>
          </a:p>
          <a:p>
            <a:pPr algn="just">
              <a:lnSpc>
                <a:spcPct val="170000"/>
              </a:lnSpc>
            </a:pPr>
            <a:r>
              <a:rPr lang="en-US" sz="12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Duff, P.A., 2015. Transnationalism, multilingualism, and identity. </a:t>
            </a:r>
            <a:r>
              <a:rPr lang="en-US" sz="1200" i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Annual review of applied linguistics</a:t>
            </a:r>
            <a:r>
              <a:rPr lang="en-US" sz="12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US" sz="1200" i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35</a:t>
            </a:r>
            <a:r>
              <a:rPr lang="en-US" sz="12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pp.57-80.</a:t>
            </a:r>
          </a:p>
          <a:p>
            <a:pPr algn="just">
              <a:lnSpc>
                <a:spcPct val="170000"/>
              </a:lnSpc>
            </a:pPr>
            <a:r>
              <a:rPr lang="en-US" sz="1200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Grutman</a:t>
            </a:r>
            <a:r>
              <a:rPr lang="en-US" sz="12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R., 2019. Multilingualism. In </a:t>
            </a:r>
            <a:r>
              <a:rPr lang="en-US" sz="1200" i="1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Routledge</a:t>
            </a:r>
            <a:r>
              <a:rPr lang="en-US" sz="1200" i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encyclopedia of translation studies</a:t>
            </a:r>
            <a:r>
              <a:rPr lang="en-US" sz="12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 (pp. 341-346). </a:t>
            </a:r>
            <a:r>
              <a:rPr lang="en-US" sz="1200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Routledge</a:t>
            </a:r>
            <a:r>
              <a:rPr lang="en-US" sz="12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pPr algn="just">
              <a:lnSpc>
                <a:spcPct val="170000"/>
              </a:lnSpc>
            </a:pPr>
            <a:r>
              <a:rPr lang="en-US" sz="1200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Clyne</a:t>
            </a:r>
            <a:r>
              <a:rPr lang="en-US" sz="12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M., 2017. Multilingualism. </a:t>
            </a:r>
            <a:r>
              <a:rPr lang="en-US" sz="1200" i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handbook of Sociolinguistics</a:t>
            </a:r>
            <a:r>
              <a:rPr lang="en-US" sz="12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pp.301-314.</a:t>
            </a:r>
          </a:p>
          <a:p>
            <a:pPr algn="just">
              <a:lnSpc>
                <a:spcPct val="170000"/>
              </a:lnSpc>
            </a:pPr>
            <a:r>
              <a:rPr lang="en-US" sz="12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Martin, L., Muller, B., </a:t>
            </a:r>
            <a:r>
              <a:rPr lang="en-US" sz="1200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Suárez</a:t>
            </a:r>
            <a:r>
              <a:rPr lang="en-US" sz="12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P.J.O., </a:t>
            </a:r>
            <a:r>
              <a:rPr lang="en-US" sz="1200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Dupont</a:t>
            </a:r>
            <a:r>
              <a:rPr lang="en-US" sz="12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Y., </a:t>
            </a:r>
            <a:r>
              <a:rPr lang="en-US" sz="1200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Romary</a:t>
            </a:r>
            <a:r>
              <a:rPr lang="en-US" sz="12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L., de La </a:t>
            </a:r>
            <a:r>
              <a:rPr lang="en-US" sz="1200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Clergerie</a:t>
            </a:r>
            <a:r>
              <a:rPr lang="en-US" sz="12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É.V., </a:t>
            </a:r>
            <a:r>
              <a:rPr lang="en-US" sz="1200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Seddah</a:t>
            </a:r>
            <a:r>
              <a:rPr lang="en-US" sz="12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D. and </a:t>
            </a:r>
            <a:r>
              <a:rPr lang="en-US" sz="1200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Sagot</a:t>
            </a:r>
            <a:r>
              <a:rPr lang="en-US" sz="12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B., 2019. </a:t>
            </a:r>
            <a:r>
              <a:rPr lang="en-US" sz="1200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CamemBERT</a:t>
            </a:r>
            <a:r>
              <a:rPr lang="en-US" sz="12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: a tasty French language model. </a:t>
            </a:r>
            <a:r>
              <a:rPr lang="en-US" sz="1200" i="1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arXiv</a:t>
            </a:r>
            <a:r>
              <a:rPr lang="en-US" sz="1200" i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preprint arXiv:1911.03894</a:t>
            </a:r>
            <a:r>
              <a:rPr lang="en-US" sz="12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pPr algn="just">
              <a:lnSpc>
                <a:spcPct val="170000"/>
              </a:lnSpc>
            </a:pPr>
            <a:r>
              <a:rPr lang="en-US" sz="12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Le, H., Vial, L., </a:t>
            </a:r>
            <a:r>
              <a:rPr lang="en-US" sz="1200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Frej</a:t>
            </a:r>
            <a:r>
              <a:rPr lang="en-US" sz="12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J., </a:t>
            </a:r>
            <a:r>
              <a:rPr lang="en-US" sz="1200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Segonne</a:t>
            </a:r>
            <a:r>
              <a:rPr lang="en-US" sz="12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V., </a:t>
            </a:r>
            <a:r>
              <a:rPr lang="en-US" sz="1200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Coavoux</a:t>
            </a:r>
            <a:r>
              <a:rPr lang="en-US" sz="12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M., </a:t>
            </a:r>
            <a:r>
              <a:rPr lang="en-US" sz="1200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Lecouteux</a:t>
            </a:r>
            <a:r>
              <a:rPr lang="en-US" sz="12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B., </a:t>
            </a:r>
            <a:r>
              <a:rPr lang="en-US" sz="1200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Allauzen</a:t>
            </a:r>
            <a:r>
              <a:rPr lang="en-US" sz="12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A., </a:t>
            </a:r>
            <a:r>
              <a:rPr lang="en-US" sz="1200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Crabbé</a:t>
            </a:r>
            <a:r>
              <a:rPr lang="en-US" sz="12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B., </a:t>
            </a:r>
            <a:r>
              <a:rPr lang="en-US" sz="1200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Besacier</a:t>
            </a:r>
            <a:r>
              <a:rPr lang="en-US" sz="12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L. and Schwab, D., 2019. Flaubert: Unsupervised language model pre-training for </a:t>
            </a:r>
            <a:r>
              <a:rPr lang="en-US" sz="1200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french</a:t>
            </a:r>
            <a:r>
              <a:rPr lang="en-US" sz="12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 </a:t>
            </a:r>
            <a:r>
              <a:rPr lang="en-US" sz="1200" i="1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arXiv</a:t>
            </a:r>
            <a:r>
              <a:rPr lang="en-US" sz="1200" i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preprint arXiv:1912.05372</a:t>
            </a:r>
            <a:r>
              <a:rPr lang="en-US" sz="12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pPr algn="just">
              <a:lnSpc>
                <a:spcPct val="170000"/>
              </a:lnSpc>
            </a:pPr>
            <a:r>
              <a:rPr lang="en-US" sz="12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Kaplan, A., 2018. </a:t>
            </a:r>
            <a:r>
              <a:rPr lang="en-US" sz="1200" i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French lessons: A memoir</a:t>
            </a:r>
            <a:r>
              <a:rPr lang="en-US" sz="12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 University of Chicago Press.</a:t>
            </a:r>
          </a:p>
          <a:p>
            <a:pPr algn="just">
              <a:lnSpc>
                <a:spcPct val="170000"/>
              </a:lnSpc>
            </a:pPr>
            <a:r>
              <a:rPr lang="en-US" sz="12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Spencer-</a:t>
            </a:r>
            <a:r>
              <a:rPr lang="en-US" sz="1200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Oatey</a:t>
            </a:r>
            <a:r>
              <a:rPr lang="en-US" sz="12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H. and </a:t>
            </a:r>
            <a:r>
              <a:rPr lang="en-US" sz="1200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Žegarac</a:t>
            </a:r>
            <a:r>
              <a:rPr lang="en-US" sz="12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V., 2017. Power, solidarity and (</a:t>
            </a:r>
            <a:r>
              <a:rPr lang="en-US" sz="1200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im</a:t>
            </a:r>
            <a:r>
              <a:rPr lang="en-US" sz="12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) politeness. </a:t>
            </a:r>
            <a:r>
              <a:rPr lang="en-US" sz="1200" i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Palgrave handbook of linguistic (</a:t>
            </a:r>
            <a:r>
              <a:rPr lang="en-US" sz="1200" i="1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im</a:t>
            </a:r>
            <a:r>
              <a:rPr lang="en-US" sz="1200" i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) politeness</a:t>
            </a:r>
            <a:r>
              <a:rPr lang="en-US" sz="12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pp.119-141.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References</a:t>
            </a:r>
          </a:p>
        </p:txBody>
      </p:sp>
    </p:spTree>
    <p:extLst>
      <p:ext uri="{BB962C8B-B14F-4D97-AF65-F5344CB8AC3E}">
        <p14:creationId xmlns:p14="http://schemas.microsoft.com/office/powerpoint/2010/main" val="2815825375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 /></Relationships>
</file>

<file path=ppt/theme/theme1.xml><?xml version="1.0" encoding="utf-8"?>
<a:theme xmlns:a="http://schemas.openxmlformats.org/drawingml/2006/main" name="Waveform">
  <a:themeElements>
    <a:clrScheme name="Waveform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Waveform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aveform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85</TotalTime>
  <Words>582</Words>
  <Application>Microsoft Office PowerPoint</Application>
  <PresentationFormat>Expunere pe ecran (4:3)</PresentationFormat>
  <Paragraphs>50</Paragraphs>
  <Slides>8</Slides>
  <Notes>0</Notes>
  <HiddenSlides>0</HiddenSlides>
  <MMClips>0</MMClips>
  <ScaleCrop>false</ScaleCrop>
  <HeadingPairs>
    <vt:vector size="4" baseType="variant">
      <vt:variant>
        <vt:lpstr>Temă</vt:lpstr>
      </vt:variant>
      <vt:variant>
        <vt:i4>1</vt:i4>
      </vt:variant>
      <vt:variant>
        <vt:lpstr>Titluri diapozitive</vt:lpstr>
      </vt:variant>
      <vt:variant>
        <vt:i4>8</vt:i4>
      </vt:variant>
    </vt:vector>
  </HeadingPairs>
  <TitlesOfParts>
    <vt:vector size="9" baseType="lpstr">
      <vt:lpstr>Waveform</vt:lpstr>
      <vt:lpstr>Diversity Hotel &amp; Spa London</vt:lpstr>
      <vt:lpstr>INTRODUCTION</vt:lpstr>
      <vt:lpstr>The Benefits of Multilingualism</vt:lpstr>
      <vt:lpstr>The Chosen European Language: French</vt:lpstr>
      <vt:lpstr>Politeness in a Business Context</vt:lpstr>
      <vt:lpstr>Examples from the Hotel Industry</vt:lpstr>
      <vt:lpstr>CONCLUSION 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YOGA</dc:creator>
  <cp:lastModifiedBy>Andreea-Catalina Mecic</cp:lastModifiedBy>
  <cp:revision>12</cp:revision>
  <dcterms:created xsi:type="dcterms:W3CDTF">2023-09-30T13:40:06Z</dcterms:created>
  <dcterms:modified xsi:type="dcterms:W3CDTF">2023-11-03T19:40:56Z</dcterms:modified>
</cp:coreProperties>
</file>